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9"/>
  </p:notesMasterIdLst>
  <p:sldIdLst>
    <p:sldId id="257" r:id="rId2"/>
    <p:sldId id="258" r:id="rId3"/>
    <p:sldId id="259" r:id="rId4"/>
    <p:sldId id="260" r:id="rId5"/>
    <p:sldId id="261" r:id="rId6"/>
    <p:sldId id="262"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263" r:id="rId20"/>
    <p:sldId id="264" r:id="rId21"/>
    <p:sldId id="265" r:id="rId22"/>
    <p:sldId id="266" r:id="rId23"/>
    <p:sldId id="267" r:id="rId24"/>
    <p:sldId id="311" r:id="rId25"/>
    <p:sldId id="268" r:id="rId26"/>
    <p:sldId id="269" r:id="rId27"/>
    <p:sldId id="270" r:id="rId28"/>
    <p:sldId id="331" r:id="rId29"/>
    <p:sldId id="271" r:id="rId30"/>
    <p:sldId id="272" r:id="rId31"/>
    <p:sldId id="329" r:id="rId32"/>
    <p:sldId id="273" r:id="rId33"/>
    <p:sldId id="274" r:id="rId34"/>
    <p:sldId id="275" r:id="rId35"/>
    <p:sldId id="314" r:id="rId36"/>
    <p:sldId id="315" r:id="rId37"/>
    <p:sldId id="316" r:id="rId38"/>
    <p:sldId id="330" r:id="rId39"/>
    <p:sldId id="327" r:id="rId40"/>
    <p:sldId id="328" r:id="rId41"/>
    <p:sldId id="326" r:id="rId42"/>
    <p:sldId id="317" r:id="rId43"/>
    <p:sldId id="318" r:id="rId44"/>
    <p:sldId id="319" r:id="rId45"/>
    <p:sldId id="320" r:id="rId46"/>
    <p:sldId id="321" r:id="rId47"/>
    <p:sldId id="322" r:id="rId48"/>
    <p:sldId id="279" r:id="rId49"/>
    <p:sldId id="280" r:id="rId50"/>
    <p:sldId id="324" r:id="rId51"/>
    <p:sldId id="281" r:id="rId52"/>
    <p:sldId id="282" r:id="rId53"/>
    <p:sldId id="283" r:id="rId54"/>
    <p:sldId id="284" r:id="rId55"/>
    <p:sldId id="285" r:id="rId56"/>
    <p:sldId id="286" r:id="rId57"/>
    <p:sldId id="287" r:id="rId58"/>
    <p:sldId id="288" r:id="rId59"/>
    <p:sldId id="289" r:id="rId60"/>
    <p:sldId id="290" r:id="rId61"/>
    <p:sldId id="291" r:id="rId62"/>
    <p:sldId id="292" r:id="rId63"/>
    <p:sldId id="293" r:id="rId64"/>
    <p:sldId id="294" r:id="rId65"/>
    <p:sldId id="295" r:id="rId66"/>
    <p:sldId id="296" r:id="rId67"/>
    <p:sldId id="297" r:id="rId68"/>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se Janssens" initials="EJ"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B4B"/>
    <a:srgbClr val="0E6F78"/>
    <a:srgbClr val="0071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varScale="1">
        <p:scale>
          <a:sx n="70" d="100"/>
          <a:sy n="70" d="100"/>
        </p:scale>
        <p:origin x="-246" y="-108"/>
      </p:cViewPr>
      <p:guideLst>
        <p:guide orient="horz" pos="2160"/>
        <p:guide pos="2880"/>
      </p:guideLst>
    </p:cSldViewPr>
  </p:slideViewPr>
  <p:notesTextViewPr>
    <p:cViewPr>
      <p:scale>
        <a:sx n="1" d="1"/>
        <a:sy n="1" d="1"/>
      </p:scale>
      <p:origin x="0" y="0"/>
    </p:cViewPr>
  </p:notesTextViewPr>
  <p:sorterViewPr>
    <p:cViewPr>
      <p:scale>
        <a:sx n="100" d="100"/>
        <a:sy n="100" d="100"/>
      </p:scale>
      <p:origin x="0" y="-341"/>
    </p:cViewPr>
  </p:sorterViewPr>
  <p:notesViewPr>
    <p:cSldViewPr snapToGrid="0">
      <p:cViewPr>
        <p:scale>
          <a:sx n="90" d="100"/>
          <a:sy n="90" d="100"/>
        </p:scale>
        <p:origin x="3054" y="-3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E4939A-DCF2-4EE9-8683-A11A87E36D7F}" type="doc">
      <dgm:prSet loTypeId="urn:microsoft.com/office/officeart/2005/8/layout/radial5" loCatId="relationship" qsTypeId="urn:microsoft.com/office/officeart/2005/8/quickstyle/simple1" qsCatId="simple" csTypeId="urn:microsoft.com/office/officeart/2005/8/colors/accent0_2" csCatId="mainScheme" phldr="1"/>
      <dgm:spPr/>
      <dgm:t>
        <a:bodyPr/>
        <a:lstStyle/>
        <a:p>
          <a:endParaRPr lang="fr-BE"/>
        </a:p>
      </dgm:t>
    </dgm:pt>
    <dgm:pt modelId="{3F1B49F4-051A-4D47-9E34-6C8BDE095A73}">
      <dgm:prSet phldrT="[Text]"/>
      <dgm:spPr>
        <a:solidFill>
          <a:srgbClr val="A0C63F"/>
        </a:solidFill>
        <a:ln w="28575">
          <a:noFill/>
        </a:ln>
      </dgm:spPr>
      <dgm:t>
        <a:bodyPr/>
        <a:lstStyle/>
        <a:p>
          <a:pPr algn="ctr" rtl="0"/>
          <a:r>
            <a:rPr lang="fr-BE" b="1" i="0" u="none" baseline="0">
              <a:solidFill>
                <a:schemeClr val="bg1"/>
              </a:solidFill>
              <a:latin typeface="Verdana" pitchFamily="34" charset="0"/>
              <a:ea typeface="Verdana" pitchFamily="34" charset="0"/>
              <a:cs typeface="Verdana" pitchFamily="34" charset="0"/>
            </a:rPr>
            <a:t>Risque de CHUTES</a:t>
          </a:r>
        </a:p>
      </dgm:t>
    </dgm:pt>
    <dgm:pt modelId="{F217A907-CF6C-4669-8FF6-612D7CAC8873}" type="parTrans" cxnId="{F15853EB-14DD-4D1E-98F4-0D5C7F7602F5}">
      <dgm:prSet/>
      <dgm:spPr/>
      <dgm:t>
        <a:bodyPr/>
        <a:lstStyle/>
        <a:p>
          <a:endParaRPr lang="fr-BE"/>
        </a:p>
      </dgm:t>
    </dgm:pt>
    <dgm:pt modelId="{2196CA86-1604-439B-9089-C20F85529AF0}" type="sibTrans" cxnId="{F15853EB-14DD-4D1E-98F4-0D5C7F7602F5}">
      <dgm:prSet/>
      <dgm:spPr/>
      <dgm:t>
        <a:bodyPr/>
        <a:lstStyle/>
        <a:p>
          <a:endParaRPr lang="fr-BE"/>
        </a:p>
      </dgm:t>
    </dgm:pt>
    <dgm:pt modelId="{7D6FBB78-2F3D-4713-A0F9-1407A3F3A7E6}">
      <dgm:prSet phldrT="[Text]"/>
      <dgm:spPr>
        <a:ln>
          <a:solidFill>
            <a:srgbClr val="8FBE2F"/>
          </a:solidFill>
        </a:ln>
      </dgm:spPr>
      <dgm:t>
        <a:bodyPr/>
        <a:lstStyle/>
        <a:p>
          <a:pPr algn="ctr" rtl="0"/>
          <a:r>
            <a:rPr lang="fr-BE" b="0" i="0" u="none" baseline="0"/>
            <a:t> </a:t>
          </a:r>
        </a:p>
      </dgm:t>
    </dgm:pt>
    <dgm:pt modelId="{04B7B5AD-19AA-4209-A436-F110B38DBC08}" type="parTrans" cxnId="{70D9E235-95A8-4255-A985-FD582DEBDC11}">
      <dgm:prSet/>
      <dgm:spPr>
        <a:solidFill>
          <a:srgbClr val="A0C63F"/>
        </a:solidFill>
        <a:ln>
          <a:noFill/>
        </a:ln>
      </dgm:spPr>
      <dgm:t>
        <a:bodyPr/>
        <a:lstStyle/>
        <a:p>
          <a:endParaRPr lang="fr-BE"/>
        </a:p>
      </dgm:t>
    </dgm:pt>
    <dgm:pt modelId="{DA75D094-F114-4F42-8949-C94195160C51}" type="sibTrans" cxnId="{70D9E235-95A8-4255-A985-FD582DEBDC11}">
      <dgm:prSet/>
      <dgm:spPr/>
      <dgm:t>
        <a:bodyPr/>
        <a:lstStyle/>
        <a:p>
          <a:endParaRPr lang="fr-BE"/>
        </a:p>
      </dgm:t>
    </dgm:pt>
    <dgm:pt modelId="{2368FB0D-0DFD-45C4-9722-6DBE939A0F67}">
      <dgm:prSet phldrT="[Text]"/>
      <dgm:spPr>
        <a:ln>
          <a:solidFill>
            <a:srgbClr val="8FBE2F"/>
          </a:solidFill>
        </a:ln>
      </dgm:spPr>
      <dgm:t>
        <a:bodyPr/>
        <a:lstStyle/>
        <a:p>
          <a:pPr algn="ctr" rtl="0"/>
          <a:r>
            <a:rPr lang="fr-BE" b="0" i="0" u="none" baseline="0"/>
            <a:t> </a:t>
          </a:r>
        </a:p>
      </dgm:t>
    </dgm:pt>
    <dgm:pt modelId="{7C321246-CB5C-4B06-887F-B21FA0E22D2F}" type="parTrans" cxnId="{2674F17C-CE31-49C4-9205-BFD8FF66663A}">
      <dgm:prSet/>
      <dgm:spPr>
        <a:solidFill>
          <a:srgbClr val="A0C63F"/>
        </a:solidFill>
        <a:ln>
          <a:noFill/>
        </a:ln>
      </dgm:spPr>
      <dgm:t>
        <a:bodyPr/>
        <a:lstStyle/>
        <a:p>
          <a:endParaRPr lang="fr-BE"/>
        </a:p>
      </dgm:t>
    </dgm:pt>
    <dgm:pt modelId="{91F45018-FD1B-4906-8D40-E152B49B16FF}" type="sibTrans" cxnId="{2674F17C-CE31-49C4-9205-BFD8FF66663A}">
      <dgm:prSet/>
      <dgm:spPr/>
      <dgm:t>
        <a:bodyPr/>
        <a:lstStyle/>
        <a:p>
          <a:endParaRPr lang="fr-BE"/>
        </a:p>
      </dgm:t>
    </dgm:pt>
    <dgm:pt modelId="{246CC180-4EF2-42D9-9376-137A0A6A7825}">
      <dgm:prSet phldrT="[Text]"/>
      <dgm:spPr>
        <a:ln>
          <a:solidFill>
            <a:srgbClr val="8FBE2F"/>
          </a:solidFill>
        </a:ln>
      </dgm:spPr>
      <dgm:t>
        <a:bodyPr/>
        <a:lstStyle/>
        <a:p>
          <a:pPr algn="ctr" rtl="0"/>
          <a:r>
            <a:rPr lang="fr-BE" b="0" i="0" u="none" baseline="0"/>
            <a:t> </a:t>
          </a:r>
        </a:p>
      </dgm:t>
    </dgm:pt>
    <dgm:pt modelId="{D4F3DEE7-AF60-412F-8EEE-C5DDFD5968FA}" type="parTrans" cxnId="{FC641A59-AEA9-4AAB-9E93-E4926147FFBA}">
      <dgm:prSet/>
      <dgm:spPr>
        <a:solidFill>
          <a:srgbClr val="A0C63F"/>
        </a:solidFill>
        <a:ln>
          <a:noFill/>
        </a:ln>
      </dgm:spPr>
      <dgm:t>
        <a:bodyPr/>
        <a:lstStyle/>
        <a:p>
          <a:endParaRPr lang="fr-BE"/>
        </a:p>
      </dgm:t>
    </dgm:pt>
    <dgm:pt modelId="{BB98E3FD-F6A2-4D63-8A83-B3086CB43E08}" type="sibTrans" cxnId="{FC641A59-AEA9-4AAB-9E93-E4926147FFBA}">
      <dgm:prSet/>
      <dgm:spPr/>
      <dgm:t>
        <a:bodyPr/>
        <a:lstStyle/>
        <a:p>
          <a:endParaRPr lang="fr-BE"/>
        </a:p>
      </dgm:t>
    </dgm:pt>
    <dgm:pt modelId="{D935FA3D-E5E7-4F7F-8A18-515975E2C7ED}">
      <dgm:prSet phldrT="[Text]"/>
      <dgm:spPr>
        <a:ln>
          <a:solidFill>
            <a:srgbClr val="8FBE2F"/>
          </a:solidFill>
        </a:ln>
      </dgm:spPr>
      <dgm:t>
        <a:bodyPr/>
        <a:lstStyle/>
        <a:p>
          <a:pPr algn="ctr" rtl="0"/>
          <a:r>
            <a:rPr lang="fr-BE" b="0" i="0" u="none" baseline="0"/>
            <a:t> </a:t>
          </a:r>
        </a:p>
      </dgm:t>
    </dgm:pt>
    <dgm:pt modelId="{396AACF2-FD3A-4FC0-A725-3B4D7A0B2551}" type="parTrans" cxnId="{2703AD42-EA75-44A1-93BA-1CDDB1F6F14E}">
      <dgm:prSet/>
      <dgm:spPr>
        <a:solidFill>
          <a:srgbClr val="A0C63F"/>
        </a:solidFill>
        <a:ln>
          <a:noFill/>
        </a:ln>
      </dgm:spPr>
      <dgm:t>
        <a:bodyPr/>
        <a:lstStyle/>
        <a:p>
          <a:endParaRPr lang="fr-BE"/>
        </a:p>
      </dgm:t>
    </dgm:pt>
    <dgm:pt modelId="{B8E05659-87CA-41E6-8FD9-BCC1B6B1BE02}" type="sibTrans" cxnId="{2703AD42-EA75-44A1-93BA-1CDDB1F6F14E}">
      <dgm:prSet/>
      <dgm:spPr/>
      <dgm:t>
        <a:bodyPr/>
        <a:lstStyle/>
        <a:p>
          <a:endParaRPr lang="fr-BE"/>
        </a:p>
      </dgm:t>
    </dgm:pt>
    <dgm:pt modelId="{E26A9B7B-550E-464A-B6AB-DDA304C3870A}">
      <dgm:prSet phldrT="[Text]"/>
      <dgm:spPr>
        <a:ln>
          <a:solidFill>
            <a:srgbClr val="8FBE2F"/>
          </a:solidFill>
        </a:ln>
      </dgm:spPr>
      <dgm:t>
        <a:bodyPr/>
        <a:lstStyle/>
        <a:p>
          <a:endParaRPr lang="fr-BE" dirty="0"/>
        </a:p>
      </dgm:t>
    </dgm:pt>
    <dgm:pt modelId="{B016004D-8FE1-4F15-B912-005EA2932D45}" type="parTrans" cxnId="{AA7E39C9-616F-48AB-B3B3-2683B65708CB}">
      <dgm:prSet/>
      <dgm:spPr>
        <a:solidFill>
          <a:srgbClr val="A0C63F"/>
        </a:solidFill>
        <a:ln>
          <a:noFill/>
        </a:ln>
      </dgm:spPr>
      <dgm:t>
        <a:bodyPr/>
        <a:lstStyle/>
        <a:p>
          <a:endParaRPr lang="fr-BE"/>
        </a:p>
      </dgm:t>
    </dgm:pt>
    <dgm:pt modelId="{CCE725F4-F2E6-4B88-9012-F66A97490DBF}" type="sibTrans" cxnId="{AA7E39C9-616F-48AB-B3B3-2683B65708CB}">
      <dgm:prSet/>
      <dgm:spPr/>
      <dgm:t>
        <a:bodyPr/>
        <a:lstStyle/>
        <a:p>
          <a:endParaRPr lang="fr-BE"/>
        </a:p>
      </dgm:t>
    </dgm:pt>
    <dgm:pt modelId="{AF90C4A1-6CE3-4332-876F-1CCA2F4EA7F5}">
      <dgm:prSet phldrT="[Text]"/>
      <dgm:spPr>
        <a:ln>
          <a:solidFill>
            <a:srgbClr val="8FBE2F"/>
          </a:solidFill>
        </a:ln>
      </dgm:spPr>
      <dgm:t>
        <a:bodyPr/>
        <a:lstStyle/>
        <a:p>
          <a:endParaRPr lang="fr-BE" dirty="0"/>
        </a:p>
      </dgm:t>
    </dgm:pt>
    <dgm:pt modelId="{03AD9FBC-3CC1-4ABD-8B0D-C633EBF1F79C}" type="parTrans" cxnId="{1E0A43ED-4C2C-42A9-9E16-7761CB937C3E}">
      <dgm:prSet/>
      <dgm:spPr>
        <a:solidFill>
          <a:srgbClr val="A0C63F"/>
        </a:solidFill>
        <a:ln>
          <a:noFill/>
        </a:ln>
      </dgm:spPr>
      <dgm:t>
        <a:bodyPr/>
        <a:lstStyle/>
        <a:p>
          <a:endParaRPr lang="fr-BE"/>
        </a:p>
      </dgm:t>
    </dgm:pt>
    <dgm:pt modelId="{EF876BAE-516D-4A3D-8CF7-B4ABEC070AE0}" type="sibTrans" cxnId="{1E0A43ED-4C2C-42A9-9E16-7761CB937C3E}">
      <dgm:prSet/>
      <dgm:spPr/>
      <dgm:t>
        <a:bodyPr/>
        <a:lstStyle/>
        <a:p>
          <a:endParaRPr lang="fr-BE"/>
        </a:p>
      </dgm:t>
    </dgm:pt>
    <dgm:pt modelId="{A5839060-FD27-43DC-AC76-5568D9859A95}">
      <dgm:prSet phldrT="[Text]"/>
      <dgm:spPr>
        <a:ln>
          <a:solidFill>
            <a:srgbClr val="8FBE2F"/>
          </a:solidFill>
        </a:ln>
      </dgm:spPr>
      <dgm:t>
        <a:bodyPr/>
        <a:lstStyle/>
        <a:p>
          <a:endParaRPr lang="fr-BE" dirty="0"/>
        </a:p>
      </dgm:t>
    </dgm:pt>
    <dgm:pt modelId="{4164DA53-61AC-4D02-B14D-DD6448FFBD16}" type="parTrans" cxnId="{2E1D9552-7A6A-4FEE-A509-8E31C2C8E170}">
      <dgm:prSet/>
      <dgm:spPr>
        <a:solidFill>
          <a:srgbClr val="A0C63F"/>
        </a:solidFill>
        <a:ln>
          <a:noFill/>
        </a:ln>
      </dgm:spPr>
      <dgm:t>
        <a:bodyPr/>
        <a:lstStyle/>
        <a:p>
          <a:endParaRPr lang="fr-BE"/>
        </a:p>
      </dgm:t>
    </dgm:pt>
    <dgm:pt modelId="{1506F6E1-683F-4175-B5EB-3F4F47B0A2C1}" type="sibTrans" cxnId="{2E1D9552-7A6A-4FEE-A509-8E31C2C8E170}">
      <dgm:prSet/>
      <dgm:spPr/>
      <dgm:t>
        <a:bodyPr/>
        <a:lstStyle/>
        <a:p>
          <a:endParaRPr lang="fr-BE"/>
        </a:p>
      </dgm:t>
    </dgm:pt>
    <dgm:pt modelId="{5B735801-80CC-4B77-B982-0EE5E1E9DB6C}" type="pres">
      <dgm:prSet presAssocID="{D5E4939A-DCF2-4EE9-8683-A11A87E36D7F}" presName="Name0" presStyleCnt="0">
        <dgm:presLayoutVars>
          <dgm:chMax val="1"/>
          <dgm:dir/>
          <dgm:animLvl val="ctr"/>
          <dgm:resizeHandles val="exact"/>
        </dgm:presLayoutVars>
      </dgm:prSet>
      <dgm:spPr/>
      <dgm:t>
        <a:bodyPr/>
        <a:lstStyle/>
        <a:p>
          <a:endParaRPr lang="nl-NL"/>
        </a:p>
      </dgm:t>
    </dgm:pt>
    <dgm:pt modelId="{2FDF794A-35B5-4126-898B-AEBBE95687ED}" type="pres">
      <dgm:prSet presAssocID="{3F1B49F4-051A-4D47-9E34-6C8BDE095A73}" presName="centerShape" presStyleLbl="node0" presStyleIdx="0" presStyleCnt="1"/>
      <dgm:spPr/>
      <dgm:t>
        <a:bodyPr/>
        <a:lstStyle/>
        <a:p>
          <a:endParaRPr lang="nl-NL"/>
        </a:p>
      </dgm:t>
    </dgm:pt>
    <dgm:pt modelId="{1035AB0B-8781-4566-B8C6-75029DDC057F}" type="pres">
      <dgm:prSet presAssocID="{04B7B5AD-19AA-4209-A436-F110B38DBC08}" presName="parTrans" presStyleLbl="sibTrans2D1" presStyleIdx="0" presStyleCnt="7" custAng="10800000"/>
      <dgm:spPr/>
      <dgm:t>
        <a:bodyPr/>
        <a:lstStyle/>
        <a:p>
          <a:endParaRPr lang="nl-NL"/>
        </a:p>
      </dgm:t>
    </dgm:pt>
    <dgm:pt modelId="{B60C73E6-F545-4D15-8BB2-743B7FA32DB8}" type="pres">
      <dgm:prSet presAssocID="{04B7B5AD-19AA-4209-A436-F110B38DBC08}" presName="connectorText" presStyleLbl="sibTrans2D1" presStyleIdx="0" presStyleCnt="7"/>
      <dgm:spPr/>
      <dgm:t>
        <a:bodyPr/>
        <a:lstStyle/>
        <a:p>
          <a:endParaRPr lang="nl-NL"/>
        </a:p>
      </dgm:t>
    </dgm:pt>
    <dgm:pt modelId="{7C352B52-AC4A-46F0-A3E4-F2CD799F625F}" type="pres">
      <dgm:prSet presAssocID="{7D6FBB78-2F3D-4713-A0F9-1407A3F3A7E6}" presName="node" presStyleLbl="node1" presStyleIdx="0" presStyleCnt="7">
        <dgm:presLayoutVars>
          <dgm:bulletEnabled val="1"/>
        </dgm:presLayoutVars>
      </dgm:prSet>
      <dgm:spPr/>
      <dgm:t>
        <a:bodyPr/>
        <a:lstStyle/>
        <a:p>
          <a:endParaRPr lang="nl-NL"/>
        </a:p>
      </dgm:t>
    </dgm:pt>
    <dgm:pt modelId="{41512AC1-5942-4E30-9458-C9F7209219AD}" type="pres">
      <dgm:prSet presAssocID="{7C321246-CB5C-4B06-887F-B21FA0E22D2F}" presName="parTrans" presStyleLbl="sibTrans2D1" presStyleIdx="1" presStyleCnt="7" custAng="10800000"/>
      <dgm:spPr/>
      <dgm:t>
        <a:bodyPr/>
        <a:lstStyle/>
        <a:p>
          <a:endParaRPr lang="nl-NL"/>
        </a:p>
      </dgm:t>
    </dgm:pt>
    <dgm:pt modelId="{16D01681-500D-45D5-849F-9587953A9EEF}" type="pres">
      <dgm:prSet presAssocID="{7C321246-CB5C-4B06-887F-B21FA0E22D2F}" presName="connectorText" presStyleLbl="sibTrans2D1" presStyleIdx="1" presStyleCnt="7"/>
      <dgm:spPr/>
      <dgm:t>
        <a:bodyPr/>
        <a:lstStyle/>
        <a:p>
          <a:endParaRPr lang="nl-NL"/>
        </a:p>
      </dgm:t>
    </dgm:pt>
    <dgm:pt modelId="{748FDEC0-175E-4067-8E25-6C364BC65808}" type="pres">
      <dgm:prSet presAssocID="{2368FB0D-0DFD-45C4-9722-6DBE939A0F67}" presName="node" presStyleLbl="node1" presStyleIdx="1" presStyleCnt="7">
        <dgm:presLayoutVars>
          <dgm:bulletEnabled val="1"/>
        </dgm:presLayoutVars>
      </dgm:prSet>
      <dgm:spPr/>
      <dgm:t>
        <a:bodyPr/>
        <a:lstStyle/>
        <a:p>
          <a:endParaRPr lang="nl-NL"/>
        </a:p>
      </dgm:t>
    </dgm:pt>
    <dgm:pt modelId="{319ADB58-9A61-4BB4-A22E-235DCB2B4C9E}" type="pres">
      <dgm:prSet presAssocID="{D4F3DEE7-AF60-412F-8EEE-C5DDFD5968FA}" presName="parTrans" presStyleLbl="sibTrans2D1" presStyleIdx="2" presStyleCnt="7" custAng="10800000"/>
      <dgm:spPr/>
      <dgm:t>
        <a:bodyPr/>
        <a:lstStyle/>
        <a:p>
          <a:endParaRPr lang="nl-NL"/>
        </a:p>
      </dgm:t>
    </dgm:pt>
    <dgm:pt modelId="{2D51F18B-7E7F-429C-84FE-4C15C5549A36}" type="pres">
      <dgm:prSet presAssocID="{D4F3DEE7-AF60-412F-8EEE-C5DDFD5968FA}" presName="connectorText" presStyleLbl="sibTrans2D1" presStyleIdx="2" presStyleCnt="7"/>
      <dgm:spPr/>
      <dgm:t>
        <a:bodyPr/>
        <a:lstStyle/>
        <a:p>
          <a:endParaRPr lang="nl-NL"/>
        </a:p>
      </dgm:t>
    </dgm:pt>
    <dgm:pt modelId="{28492FC7-03E7-400B-996A-4ABBE45D84F0}" type="pres">
      <dgm:prSet presAssocID="{246CC180-4EF2-42D9-9376-137A0A6A7825}" presName="node" presStyleLbl="node1" presStyleIdx="2" presStyleCnt="7">
        <dgm:presLayoutVars>
          <dgm:bulletEnabled val="1"/>
        </dgm:presLayoutVars>
      </dgm:prSet>
      <dgm:spPr/>
      <dgm:t>
        <a:bodyPr/>
        <a:lstStyle/>
        <a:p>
          <a:endParaRPr lang="nl-NL"/>
        </a:p>
      </dgm:t>
    </dgm:pt>
    <dgm:pt modelId="{8F02BF03-7D52-4BD6-BA2E-4D9E2D580AB9}" type="pres">
      <dgm:prSet presAssocID="{396AACF2-FD3A-4FC0-A725-3B4D7A0B2551}" presName="parTrans" presStyleLbl="sibTrans2D1" presStyleIdx="3" presStyleCnt="7" custAng="10800000"/>
      <dgm:spPr/>
      <dgm:t>
        <a:bodyPr/>
        <a:lstStyle/>
        <a:p>
          <a:endParaRPr lang="nl-NL"/>
        </a:p>
      </dgm:t>
    </dgm:pt>
    <dgm:pt modelId="{25F1C6F2-8714-411B-84A4-8178A23BA5E9}" type="pres">
      <dgm:prSet presAssocID="{396AACF2-FD3A-4FC0-A725-3B4D7A0B2551}" presName="connectorText" presStyleLbl="sibTrans2D1" presStyleIdx="3" presStyleCnt="7"/>
      <dgm:spPr/>
      <dgm:t>
        <a:bodyPr/>
        <a:lstStyle/>
        <a:p>
          <a:endParaRPr lang="nl-NL"/>
        </a:p>
      </dgm:t>
    </dgm:pt>
    <dgm:pt modelId="{ECE03AA3-626D-40B8-9E3F-83A0CB482CAB}" type="pres">
      <dgm:prSet presAssocID="{D935FA3D-E5E7-4F7F-8A18-515975E2C7ED}" presName="node" presStyleLbl="node1" presStyleIdx="3" presStyleCnt="7">
        <dgm:presLayoutVars>
          <dgm:bulletEnabled val="1"/>
        </dgm:presLayoutVars>
      </dgm:prSet>
      <dgm:spPr/>
      <dgm:t>
        <a:bodyPr/>
        <a:lstStyle/>
        <a:p>
          <a:endParaRPr lang="nl-NL"/>
        </a:p>
      </dgm:t>
    </dgm:pt>
    <dgm:pt modelId="{A0E2C526-EBC1-4A89-82C5-050224A24DEF}" type="pres">
      <dgm:prSet presAssocID="{03AD9FBC-3CC1-4ABD-8B0D-C633EBF1F79C}" presName="parTrans" presStyleLbl="sibTrans2D1" presStyleIdx="4" presStyleCnt="7" custAng="10800000"/>
      <dgm:spPr/>
      <dgm:t>
        <a:bodyPr/>
        <a:lstStyle/>
        <a:p>
          <a:endParaRPr lang="nl-NL"/>
        </a:p>
      </dgm:t>
    </dgm:pt>
    <dgm:pt modelId="{8CC3B9F4-65FE-4A24-975D-F6A1E6DC4FC4}" type="pres">
      <dgm:prSet presAssocID="{03AD9FBC-3CC1-4ABD-8B0D-C633EBF1F79C}" presName="connectorText" presStyleLbl="sibTrans2D1" presStyleIdx="4" presStyleCnt="7"/>
      <dgm:spPr/>
      <dgm:t>
        <a:bodyPr/>
        <a:lstStyle/>
        <a:p>
          <a:endParaRPr lang="nl-NL"/>
        </a:p>
      </dgm:t>
    </dgm:pt>
    <dgm:pt modelId="{B1D86835-C999-44FD-B690-787FF5625A33}" type="pres">
      <dgm:prSet presAssocID="{AF90C4A1-6CE3-4332-876F-1CCA2F4EA7F5}" presName="node" presStyleLbl="node1" presStyleIdx="4" presStyleCnt="7">
        <dgm:presLayoutVars>
          <dgm:bulletEnabled val="1"/>
        </dgm:presLayoutVars>
      </dgm:prSet>
      <dgm:spPr/>
      <dgm:t>
        <a:bodyPr/>
        <a:lstStyle/>
        <a:p>
          <a:endParaRPr lang="nl-NL"/>
        </a:p>
      </dgm:t>
    </dgm:pt>
    <dgm:pt modelId="{F8EDE9FA-4831-4FB4-A7B5-FD9121674C40}" type="pres">
      <dgm:prSet presAssocID="{4164DA53-61AC-4D02-B14D-DD6448FFBD16}" presName="parTrans" presStyleLbl="sibTrans2D1" presStyleIdx="5" presStyleCnt="7" custAng="10800000"/>
      <dgm:spPr/>
      <dgm:t>
        <a:bodyPr/>
        <a:lstStyle/>
        <a:p>
          <a:endParaRPr lang="nl-NL"/>
        </a:p>
      </dgm:t>
    </dgm:pt>
    <dgm:pt modelId="{3079954D-ED54-4DBE-B306-B55281C8EE44}" type="pres">
      <dgm:prSet presAssocID="{4164DA53-61AC-4D02-B14D-DD6448FFBD16}" presName="connectorText" presStyleLbl="sibTrans2D1" presStyleIdx="5" presStyleCnt="7"/>
      <dgm:spPr/>
      <dgm:t>
        <a:bodyPr/>
        <a:lstStyle/>
        <a:p>
          <a:endParaRPr lang="nl-NL"/>
        </a:p>
      </dgm:t>
    </dgm:pt>
    <dgm:pt modelId="{65F2A1A9-6BC8-4B0D-BA9B-171E8DE634E3}" type="pres">
      <dgm:prSet presAssocID="{A5839060-FD27-43DC-AC76-5568D9859A95}" presName="node" presStyleLbl="node1" presStyleIdx="5" presStyleCnt="7">
        <dgm:presLayoutVars>
          <dgm:bulletEnabled val="1"/>
        </dgm:presLayoutVars>
      </dgm:prSet>
      <dgm:spPr/>
      <dgm:t>
        <a:bodyPr/>
        <a:lstStyle/>
        <a:p>
          <a:endParaRPr lang="nl-NL"/>
        </a:p>
      </dgm:t>
    </dgm:pt>
    <dgm:pt modelId="{FA7FCFE8-03A1-4A54-AD53-E3FFD50F65F5}" type="pres">
      <dgm:prSet presAssocID="{B016004D-8FE1-4F15-B912-005EA2932D45}" presName="parTrans" presStyleLbl="sibTrans2D1" presStyleIdx="6" presStyleCnt="7" custAng="10800000"/>
      <dgm:spPr/>
      <dgm:t>
        <a:bodyPr/>
        <a:lstStyle/>
        <a:p>
          <a:endParaRPr lang="nl-NL"/>
        </a:p>
      </dgm:t>
    </dgm:pt>
    <dgm:pt modelId="{C9BBAF7A-4BC3-433B-B0B4-85AB6E72A88F}" type="pres">
      <dgm:prSet presAssocID="{B016004D-8FE1-4F15-B912-005EA2932D45}" presName="connectorText" presStyleLbl="sibTrans2D1" presStyleIdx="6" presStyleCnt="7"/>
      <dgm:spPr/>
      <dgm:t>
        <a:bodyPr/>
        <a:lstStyle/>
        <a:p>
          <a:endParaRPr lang="nl-NL"/>
        </a:p>
      </dgm:t>
    </dgm:pt>
    <dgm:pt modelId="{25724BE3-15A4-4AB9-BC97-070D353DD02A}" type="pres">
      <dgm:prSet presAssocID="{E26A9B7B-550E-464A-B6AB-DDA304C3870A}" presName="node" presStyleLbl="node1" presStyleIdx="6" presStyleCnt="7">
        <dgm:presLayoutVars>
          <dgm:bulletEnabled val="1"/>
        </dgm:presLayoutVars>
      </dgm:prSet>
      <dgm:spPr/>
      <dgm:t>
        <a:bodyPr/>
        <a:lstStyle/>
        <a:p>
          <a:endParaRPr lang="nl-NL"/>
        </a:p>
      </dgm:t>
    </dgm:pt>
  </dgm:ptLst>
  <dgm:cxnLst>
    <dgm:cxn modelId="{3246194B-7D7C-4DFF-A87B-51C17307D590}" type="presOf" srcId="{2368FB0D-0DFD-45C4-9722-6DBE939A0F67}" destId="{748FDEC0-175E-4067-8E25-6C364BC65808}" srcOrd="0" destOrd="0" presId="urn:microsoft.com/office/officeart/2005/8/layout/radial5"/>
    <dgm:cxn modelId="{8CF400A6-9B18-44F1-84BE-9CDA243F435D}" type="presOf" srcId="{04B7B5AD-19AA-4209-A436-F110B38DBC08}" destId="{B60C73E6-F545-4D15-8BB2-743B7FA32DB8}" srcOrd="1" destOrd="0" presId="urn:microsoft.com/office/officeart/2005/8/layout/radial5"/>
    <dgm:cxn modelId="{EFE21027-9213-41C6-93B5-CC9FB5C67B1C}" type="presOf" srcId="{246CC180-4EF2-42D9-9376-137A0A6A7825}" destId="{28492FC7-03E7-400B-996A-4ABBE45D84F0}" srcOrd="0" destOrd="0" presId="urn:microsoft.com/office/officeart/2005/8/layout/radial5"/>
    <dgm:cxn modelId="{A5496003-89EA-4D7F-AA16-71068EA886B6}" type="presOf" srcId="{7C321246-CB5C-4B06-887F-B21FA0E22D2F}" destId="{16D01681-500D-45D5-849F-9587953A9EEF}" srcOrd="1" destOrd="0" presId="urn:microsoft.com/office/officeart/2005/8/layout/radial5"/>
    <dgm:cxn modelId="{650990D3-132E-411F-B96E-0C4A0BDEAE60}" type="presOf" srcId="{04B7B5AD-19AA-4209-A436-F110B38DBC08}" destId="{1035AB0B-8781-4566-B8C6-75029DDC057F}" srcOrd="0" destOrd="0" presId="urn:microsoft.com/office/officeart/2005/8/layout/radial5"/>
    <dgm:cxn modelId="{FC641A59-AEA9-4AAB-9E93-E4926147FFBA}" srcId="{3F1B49F4-051A-4D47-9E34-6C8BDE095A73}" destId="{246CC180-4EF2-42D9-9376-137A0A6A7825}" srcOrd="2" destOrd="0" parTransId="{D4F3DEE7-AF60-412F-8EEE-C5DDFD5968FA}" sibTransId="{BB98E3FD-F6A2-4D63-8A83-B3086CB43E08}"/>
    <dgm:cxn modelId="{F15853EB-14DD-4D1E-98F4-0D5C7F7602F5}" srcId="{D5E4939A-DCF2-4EE9-8683-A11A87E36D7F}" destId="{3F1B49F4-051A-4D47-9E34-6C8BDE095A73}" srcOrd="0" destOrd="0" parTransId="{F217A907-CF6C-4669-8FF6-612D7CAC8873}" sibTransId="{2196CA86-1604-439B-9089-C20F85529AF0}"/>
    <dgm:cxn modelId="{2ECCBECF-0EF0-46DA-955C-7480023CF617}" type="presOf" srcId="{AF90C4A1-6CE3-4332-876F-1CCA2F4EA7F5}" destId="{B1D86835-C999-44FD-B690-787FF5625A33}" srcOrd="0" destOrd="0" presId="urn:microsoft.com/office/officeart/2005/8/layout/radial5"/>
    <dgm:cxn modelId="{2E1D9552-7A6A-4FEE-A509-8E31C2C8E170}" srcId="{3F1B49F4-051A-4D47-9E34-6C8BDE095A73}" destId="{A5839060-FD27-43DC-AC76-5568D9859A95}" srcOrd="5" destOrd="0" parTransId="{4164DA53-61AC-4D02-B14D-DD6448FFBD16}" sibTransId="{1506F6E1-683F-4175-B5EB-3F4F47B0A2C1}"/>
    <dgm:cxn modelId="{70D9E235-95A8-4255-A985-FD582DEBDC11}" srcId="{3F1B49F4-051A-4D47-9E34-6C8BDE095A73}" destId="{7D6FBB78-2F3D-4713-A0F9-1407A3F3A7E6}" srcOrd="0" destOrd="0" parTransId="{04B7B5AD-19AA-4209-A436-F110B38DBC08}" sibTransId="{DA75D094-F114-4F42-8949-C94195160C51}"/>
    <dgm:cxn modelId="{17E48CDA-2421-48F7-8F13-3145B8B22D7F}" type="presOf" srcId="{D5E4939A-DCF2-4EE9-8683-A11A87E36D7F}" destId="{5B735801-80CC-4B77-B982-0EE5E1E9DB6C}" srcOrd="0" destOrd="0" presId="urn:microsoft.com/office/officeart/2005/8/layout/radial5"/>
    <dgm:cxn modelId="{C24A7041-4E2A-4D0A-906B-926A56514415}" type="presOf" srcId="{D935FA3D-E5E7-4F7F-8A18-515975E2C7ED}" destId="{ECE03AA3-626D-40B8-9E3F-83A0CB482CAB}" srcOrd="0" destOrd="0" presId="urn:microsoft.com/office/officeart/2005/8/layout/radial5"/>
    <dgm:cxn modelId="{E6D62478-DF01-41D1-A3A7-F0BE7073A007}" type="presOf" srcId="{D4F3DEE7-AF60-412F-8EEE-C5DDFD5968FA}" destId="{319ADB58-9A61-4BB4-A22E-235DCB2B4C9E}" srcOrd="0" destOrd="0" presId="urn:microsoft.com/office/officeart/2005/8/layout/radial5"/>
    <dgm:cxn modelId="{AFB28713-1F54-4CF8-92F0-6E8F76D49098}" type="presOf" srcId="{7D6FBB78-2F3D-4713-A0F9-1407A3F3A7E6}" destId="{7C352B52-AC4A-46F0-A3E4-F2CD799F625F}" srcOrd="0" destOrd="0" presId="urn:microsoft.com/office/officeart/2005/8/layout/radial5"/>
    <dgm:cxn modelId="{56770937-21A2-43D1-A2E5-C2A2BF8624BE}" type="presOf" srcId="{396AACF2-FD3A-4FC0-A725-3B4D7A0B2551}" destId="{8F02BF03-7D52-4BD6-BA2E-4D9E2D580AB9}" srcOrd="0" destOrd="0" presId="urn:microsoft.com/office/officeart/2005/8/layout/radial5"/>
    <dgm:cxn modelId="{AA7E39C9-616F-48AB-B3B3-2683B65708CB}" srcId="{3F1B49F4-051A-4D47-9E34-6C8BDE095A73}" destId="{E26A9B7B-550E-464A-B6AB-DDA304C3870A}" srcOrd="6" destOrd="0" parTransId="{B016004D-8FE1-4F15-B912-005EA2932D45}" sibTransId="{CCE725F4-F2E6-4B88-9012-F66A97490DBF}"/>
    <dgm:cxn modelId="{9F7BAE50-5B09-4F44-84F5-3E508ED2538C}" type="presOf" srcId="{A5839060-FD27-43DC-AC76-5568D9859A95}" destId="{65F2A1A9-6BC8-4B0D-BA9B-171E8DE634E3}" srcOrd="0" destOrd="0" presId="urn:microsoft.com/office/officeart/2005/8/layout/radial5"/>
    <dgm:cxn modelId="{2674F17C-CE31-49C4-9205-BFD8FF66663A}" srcId="{3F1B49F4-051A-4D47-9E34-6C8BDE095A73}" destId="{2368FB0D-0DFD-45C4-9722-6DBE939A0F67}" srcOrd="1" destOrd="0" parTransId="{7C321246-CB5C-4B06-887F-B21FA0E22D2F}" sibTransId="{91F45018-FD1B-4906-8D40-E152B49B16FF}"/>
    <dgm:cxn modelId="{5B691FDD-6706-4A5B-A954-CF673D7614D5}" type="presOf" srcId="{7C321246-CB5C-4B06-887F-B21FA0E22D2F}" destId="{41512AC1-5942-4E30-9458-C9F7209219AD}" srcOrd="0" destOrd="0" presId="urn:microsoft.com/office/officeart/2005/8/layout/radial5"/>
    <dgm:cxn modelId="{70C5116F-E55C-4D8C-9DA0-9DA6445806E7}" type="presOf" srcId="{D4F3DEE7-AF60-412F-8EEE-C5DDFD5968FA}" destId="{2D51F18B-7E7F-429C-84FE-4C15C5549A36}" srcOrd="1" destOrd="0" presId="urn:microsoft.com/office/officeart/2005/8/layout/radial5"/>
    <dgm:cxn modelId="{2703AD42-EA75-44A1-93BA-1CDDB1F6F14E}" srcId="{3F1B49F4-051A-4D47-9E34-6C8BDE095A73}" destId="{D935FA3D-E5E7-4F7F-8A18-515975E2C7ED}" srcOrd="3" destOrd="0" parTransId="{396AACF2-FD3A-4FC0-A725-3B4D7A0B2551}" sibTransId="{B8E05659-87CA-41E6-8FD9-BCC1B6B1BE02}"/>
    <dgm:cxn modelId="{82FF32F6-4EA7-40F5-B14C-9A7D38620BCD}" type="presOf" srcId="{4164DA53-61AC-4D02-B14D-DD6448FFBD16}" destId="{F8EDE9FA-4831-4FB4-A7B5-FD9121674C40}" srcOrd="0" destOrd="0" presId="urn:microsoft.com/office/officeart/2005/8/layout/radial5"/>
    <dgm:cxn modelId="{AB239941-425E-45A0-AF54-2C34D4B78DA6}" type="presOf" srcId="{B016004D-8FE1-4F15-B912-005EA2932D45}" destId="{FA7FCFE8-03A1-4A54-AD53-E3FFD50F65F5}" srcOrd="0" destOrd="0" presId="urn:microsoft.com/office/officeart/2005/8/layout/radial5"/>
    <dgm:cxn modelId="{759081D3-5A30-4DD5-95B5-683A5DB62D30}" type="presOf" srcId="{B016004D-8FE1-4F15-B912-005EA2932D45}" destId="{C9BBAF7A-4BC3-433B-B0B4-85AB6E72A88F}" srcOrd="1" destOrd="0" presId="urn:microsoft.com/office/officeart/2005/8/layout/radial5"/>
    <dgm:cxn modelId="{1E0A43ED-4C2C-42A9-9E16-7761CB937C3E}" srcId="{3F1B49F4-051A-4D47-9E34-6C8BDE095A73}" destId="{AF90C4A1-6CE3-4332-876F-1CCA2F4EA7F5}" srcOrd="4" destOrd="0" parTransId="{03AD9FBC-3CC1-4ABD-8B0D-C633EBF1F79C}" sibTransId="{EF876BAE-516D-4A3D-8CF7-B4ABEC070AE0}"/>
    <dgm:cxn modelId="{0B9B904F-5A55-472E-A279-32B90C880F2B}" type="presOf" srcId="{3F1B49F4-051A-4D47-9E34-6C8BDE095A73}" destId="{2FDF794A-35B5-4126-898B-AEBBE95687ED}" srcOrd="0" destOrd="0" presId="urn:microsoft.com/office/officeart/2005/8/layout/radial5"/>
    <dgm:cxn modelId="{D746BCAB-09FE-4B55-9DC7-C1E7D45496BC}" type="presOf" srcId="{03AD9FBC-3CC1-4ABD-8B0D-C633EBF1F79C}" destId="{8CC3B9F4-65FE-4A24-975D-F6A1E6DC4FC4}" srcOrd="1" destOrd="0" presId="urn:microsoft.com/office/officeart/2005/8/layout/radial5"/>
    <dgm:cxn modelId="{25D95C7D-5BA7-4066-949B-0E7804AF4E81}" type="presOf" srcId="{03AD9FBC-3CC1-4ABD-8B0D-C633EBF1F79C}" destId="{A0E2C526-EBC1-4A89-82C5-050224A24DEF}" srcOrd="0" destOrd="0" presId="urn:microsoft.com/office/officeart/2005/8/layout/radial5"/>
    <dgm:cxn modelId="{6E6F183A-F2F8-452C-A41D-93AB254F6BF1}" type="presOf" srcId="{396AACF2-FD3A-4FC0-A725-3B4D7A0B2551}" destId="{25F1C6F2-8714-411B-84A4-8178A23BA5E9}" srcOrd="1" destOrd="0" presId="urn:microsoft.com/office/officeart/2005/8/layout/radial5"/>
    <dgm:cxn modelId="{446F5F0A-7B76-4D8E-9DF4-3ACB40AE8F35}" type="presOf" srcId="{E26A9B7B-550E-464A-B6AB-DDA304C3870A}" destId="{25724BE3-15A4-4AB9-BC97-070D353DD02A}" srcOrd="0" destOrd="0" presId="urn:microsoft.com/office/officeart/2005/8/layout/radial5"/>
    <dgm:cxn modelId="{4DB632D9-0F26-4239-A6BE-624F97B66970}" type="presOf" srcId="{4164DA53-61AC-4D02-B14D-DD6448FFBD16}" destId="{3079954D-ED54-4DBE-B306-B55281C8EE44}" srcOrd="1" destOrd="0" presId="urn:microsoft.com/office/officeart/2005/8/layout/radial5"/>
    <dgm:cxn modelId="{2EC2CDFC-013E-4E6F-B197-DF1EB4C6FCF2}" type="presParOf" srcId="{5B735801-80CC-4B77-B982-0EE5E1E9DB6C}" destId="{2FDF794A-35B5-4126-898B-AEBBE95687ED}" srcOrd="0" destOrd="0" presId="urn:microsoft.com/office/officeart/2005/8/layout/radial5"/>
    <dgm:cxn modelId="{6A68A0F3-2D07-47C5-808C-DFD8E76AAB5F}" type="presParOf" srcId="{5B735801-80CC-4B77-B982-0EE5E1E9DB6C}" destId="{1035AB0B-8781-4566-B8C6-75029DDC057F}" srcOrd="1" destOrd="0" presId="urn:microsoft.com/office/officeart/2005/8/layout/radial5"/>
    <dgm:cxn modelId="{9C85AC90-0A86-4F00-A021-AB7568B788F0}" type="presParOf" srcId="{1035AB0B-8781-4566-B8C6-75029DDC057F}" destId="{B60C73E6-F545-4D15-8BB2-743B7FA32DB8}" srcOrd="0" destOrd="0" presId="urn:microsoft.com/office/officeart/2005/8/layout/radial5"/>
    <dgm:cxn modelId="{C2FE4111-7604-4FE1-A3C6-2C0C61B95D56}" type="presParOf" srcId="{5B735801-80CC-4B77-B982-0EE5E1E9DB6C}" destId="{7C352B52-AC4A-46F0-A3E4-F2CD799F625F}" srcOrd="2" destOrd="0" presId="urn:microsoft.com/office/officeart/2005/8/layout/radial5"/>
    <dgm:cxn modelId="{5760A18A-381E-417D-A36A-2E0409D7A497}" type="presParOf" srcId="{5B735801-80CC-4B77-B982-0EE5E1E9DB6C}" destId="{41512AC1-5942-4E30-9458-C9F7209219AD}" srcOrd="3" destOrd="0" presId="urn:microsoft.com/office/officeart/2005/8/layout/radial5"/>
    <dgm:cxn modelId="{4808183C-DB8F-4CF3-B2C6-1B2E66708D04}" type="presParOf" srcId="{41512AC1-5942-4E30-9458-C9F7209219AD}" destId="{16D01681-500D-45D5-849F-9587953A9EEF}" srcOrd="0" destOrd="0" presId="urn:microsoft.com/office/officeart/2005/8/layout/radial5"/>
    <dgm:cxn modelId="{E60DE3A1-5E25-47D9-837E-889DDA3934E3}" type="presParOf" srcId="{5B735801-80CC-4B77-B982-0EE5E1E9DB6C}" destId="{748FDEC0-175E-4067-8E25-6C364BC65808}" srcOrd="4" destOrd="0" presId="urn:microsoft.com/office/officeart/2005/8/layout/radial5"/>
    <dgm:cxn modelId="{DDAC8B9A-5BC9-4D20-8582-98C1C08D491B}" type="presParOf" srcId="{5B735801-80CC-4B77-B982-0EE5E1E9DB6C}" destId="{319ADB58-9A61-4BB4-A22E-235DCB2B4C9E}" srcOrd="5" destOrd="0" presId="urn:microsoft.com/office/officeart/2005/8/layout/radial5"/>
    <dgm:cxn modelId="{63C034A9-0332-499C-84E1-78A97F7E7CEF}" type="presParOf" srcId="{319ADB58-9A61-4BB4-A22E-235DCB2B4C9E}" destId="{2D51F18B-7E7F-429C-84FE-4C15C5549A36}" srcOrd="0" destOrd="0" presId="urn:microsoft.com/office/officeart/2005/8/layout/radial5"/>
    <dgm:cxn modelId="{9E51B8BD-380A-4F36-ADC4-AD259744EB10}" type="presParOf" srcId="{5B735801-80CC-4B77-B982-0EE5E1E9DB6C}" destId="{28492FC7-03E7-400B-996A-4ABBE45D84F0}" srcOrd="6" destOrd="0" presId="urn:microsoft.com/office/officeart/2005/8/layout/radial5"/>
    <dgm:cxn modelId="{68091E43-F767-4C43-B0E8-6E5A97B034DB}" type="presParOf" srcId="{5B735801-80CC-4B77-B982-0EE5E1E9DB6C}" destId="{8F02BF03-7D52-4BD6-BA2E-4D9E2D580AB9}" srcOrd="7" destOrd="0" presId="urn:microsoft.com/office/officeart/2005/8/layout/radial5"/>
    <dgm:cxn modelId="{2E3EC63B-83F7-459D-827F-831A2DE32FCB}" type="presParOf" srcId="{8F02BF03-7D52-4BD6-BA2E-4D9E2D580AB9}" destId="{25F1C6F2-8714-411B-84A4-8178A23BA5E9}" srcOrd="0" destOrd="0" presId="urn:microsoft.com/office/officeart/2005/8/layout/radial5"/>
    <dgm:cxn modelId="{9B44CB00-28E1-4EC6-B67E-9BB7DD3866C2}" type="presParOf" srcId="{5B735801-80CC-4B77-B982-0EE5E1E9DB6C}" destId="{ECE03AA3-626D-40B8-9E3F-83A0CB482CAB}" srcOrd="8" destOrd="0" presId="urn:microsoft.com/office/officeart/2005/8/layout/radial5"/>
    <dgm:cxn modelId="{F3D8B1B0-7685-4AAA-B845-34EABEE32DAB}" type="presParOf" srcId="{5B735801-80CC-4B77-B982-0EE5E1E9DB6C}" destId="{A0E2C526-EBC1-4A89-82C5-050224A24DEF}" srcOrd="9" destOrd="0" presId="urn:microsoft.com/office/officeart/2005/8/layout/radial5"/>
    <dgm:cxn modelId="{B102081D-EDB1-4E93-B05D-08C037CF53EB}" type="presParOf" srcId="{A0E2C526-EBC1-4A89-82C5-050224A24DEF}" destId="{8CC3B9F4-65FE-4A24-975D-F6A1E6DC4FC4}" srcOrd="0" destOrd="0" presId="urn:microsoft.com/office/officeart/2005/8/layout/radial5"/>
    <dgm:cxn modelId="{B00F89B2-9790-4740-A137-28A8B1BE622E}" type="presParOf" srcId="{5B735801-80CC-4B77-B982-0EE5E1E9DB6C}" destId="{B1D86835-C999-44FD-B690-787FF5625A33}" srcOrd="10" destOrd="0" presId="urn:microsoft.com/office/officeart/2005/8/layout/radial5"/>
    <dgm:cxn modelId="{A6CD7D81-F81E-4179-9E36-958405193046}" type="presParOf" srcId="{5B735801-80CC-4B77-B982-0EE5E1E9DB6C}" destId="{F8EDE9FA-4831-4FB4-A7B5-FD9121674C40}" srcOrd="11" destOrd="0" presId="urn:microsoft.com/office/officeart/2005/8/layout/radial5"/>
    <dgm:cxn modelId="{E8237927-5910-4F22-BAA3-2F18CABA0494}" type="presParOf" srcId="{F8EDE9FA-4831-4FB4-A7B5-FD9121674C40}" destId="{3079954D-ED54-4DBE-B306-B55281C8EE44}" srcOrd="0" destOrd="0" presId="urn:microsoft.com/office/officeart/2005/8/layout/radial5"/>
    <dgm:cxn modelId="{68A58CC3-C03D-4E9A-8603-1A161ABFEBB6}" type="presParOf" srcId="{5B735801-80CC-4B77-B982-0EE5E1E9DB6C}" destId="{65F2A1A9-6BC8-4B0D-BA9B-171E8DE634E3}" srcOrd="12" destOrd="0" presId="urn:microsoft.com/office/officeart/2005/8/layout/radial5"/>
    <dgm:cxn modelId="{1438D788-F793-4CE3-B573-8FF0BB09AB63}" type="presParOf" srcId="{5B735801-80CC-4B77-B982-0EE5E1E9DB6C}" destId="{FA7FCFE8-03A1-4A54-AD53-E3FFD50F65F5}" srcOrd="13" destOrd="0" presId="urn:microsoft.com/office/officeart/2005/8/layout/radial5"/>
    <dgm:cxn modelId="{0B674E7C-3C49-479F-9A16-9A0423755723}" type="presParOf" srcId="{FA7FCFE8-03A1-4A54-AD53-E3FFD50F65F5}" destId="{C9BBAF7A-4BC3-433B-B0B4-85AB6E72A88F}" srcOrd="0" destOrd="0" presId="urn:microsoft.com/office/officeart/2005/8/layout/radial5"/>
    <dgm:cxn modelId="{73148972-68E3-44D5-9F6A-2521CA08B79A}" type="presParOf" srcId="{5B735801-80CC-4B77-B982-0EE5E1E9DB6C}" destId="{25724BE3-15A4-4AB9-BC97-070D353DD02A}" srcOrd="14"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DF794A-35B5-4126-898B-AEBBE95687ED}">
      <dsp:nvSpPr>
        <dsp:cNvPr id="0" name=""/>
        <dsp:cNvSpPr/>
      </dsp:nvSpPr>
      <dsp:spPr>
        <a:xfrm>
          <a:off x="2112371" y="1434113"/>
          <a:ext cx="1099732" cy="1099732"/>
        </a:xfrm>
        <a:prstGeom prst="ellipse">
          <a:avLst/>
        </a:prstGeom>
        <a:solidFill>
          <a:srgbClr val="A0C63F"/>
        </a:solidFill>
        <a:ln w="28575"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fr-BE" sz="1300" b="1" i="0" u="none" kern="1200" baseline="0">
              <a:solidFill>
                <a:schemeClr val="bg1"/>
              </a:solidFill>
              <a:latin typeface="Verdana" pitchFamily="34" charset="0"/>
              <a:ea typeface="Verdana" pitchFamily="34" charset="0"/>
              <a:cs typeface="Verdana" pitchFamily="34" charset="0"/>
            </a:rPr>
            <a:t>Risque de CHUTES</a:t>
          </a:r>
        </a:p>
      </dsp:txBody>
      <dsp:txXfrm>
        <a:off x="2273423" y="1595165"/>
        <a:ext cx="777628" cy="777628"/>
      </dsp:txXfrm>
    </dsp:sp>
    <dsp:sp modelId="{1035AB0B-8781-4566-B8C6-75029DDC057F}">
      <dsp:nvSpPr>
        <dsp:cNvPr id="0" name=""/>
        <dsp:cNvSpPr/>
      </dsp:nvSpPr>
      <dsp:spPr>
        <a:xfrm rot="5400000">
          <a:off x="2545270" y="1033086"/>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a:off x="2580360" y="1072778"/>
        <a:ext cx="163754" cy="224345"/>
      </dsp:txXfrm>
    </dsp:sp>
    <dsp:sp modelId="{7C352B52-AC4A-46F0-A3E4-F2CD799F625F}">
      <dsp:nvSpPr>
        <dsp:cNvPr id="0" name=""/>
        <dsp:cNvSpPr/>
      </dsp:nvSpPr>
      <dsp:spPr>
        <a:xfrm>
          <a:off x="2167357" y="2967"/>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fr-BE" sz="1300" b="0" i="0" u="none" kern="1200" baseline="0"/>
            <a:t> </a:t>
          </a:r>
        </a:p>
      </dsp:txBody>
      <dsp:txXfrm>
        <a:off x="2312304" y="147914"/>
        <a:ext cx="699865" cy="699865"/>
      </dsp:txXfrm>
    </dsp:sp>
    <dsp:sp modelId="{41512AC1-5942-4E30-9458-C9F7209219AD}">
      <dsp:nvSpPr>
        <dsp:cNvPr id="0" name=""/>
        <dsp:cNvSpPr/>
      </dsp:nvSpPr>
      <dsp:spPr>
        <a:xfrm rot="8485714">
          <a:off x="3142541" y="1320717"/>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a:off x="3205065" y="1373621"/>
        <a:ext cx="163754" cy="224345"/>
      </dsp:txXfrm>
    </dsp:sp>
    <dsp:sp modelId="{748FDEC0-175E-4067-8E25-6C364BC65808}">
      <dsp:nvSpPr>
        <dsp:cNvPr id="0" name=""/>
        <dsp:cNvSpPr/>
      </dsp:nvSpPr>
      <dsp:spPr>
        <a:xfrm>
          <a:off x="3329262" y="562511"/>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fr-BE" sz="1300" b="0" i="0" u="none" kern="1200" baseline="0"/>
            <a:t> </a:t>
          </a:r>
        </a:p>
      </dsp:txBody>
      <dsp:txXfrm>
        <a:off x="3474209" y="707458"/>
        <a:ext cx="699865" cy="699865"/>
      </dsp:txXfrm>
    </dsp:sp>
    <dsp:sp modelId="{319ADB58-9A61-4BB4-A22E-235DCB2B4C9E}">
      <dsp:nvSpPr>
        <dsp:cNvPr id="0" name=""/>
        <dsp:cNvSpPr/>
      </dsp:nvSpPr>
      <dsp:spPr>
        <a:xfrm rot="11571429">
          <a:off x="3290055" y="1967017"/>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a:off x="3359355" y="2049607"/>
        <a:ext cx="163754" cy="224345"/>
      </dsp:txXfrm>
    </dsp:sp>
    <dsp:sp modelId="{28492FC7-03E7-400B-996A-4ABBE45D84F0}">
      <dsp:nvSpPr>
        <dsp:cNvPr id="0" name=""/>
        <dsp:cNvSpPr/>
      </dsp:nvSpPr>
      <dsp:spPr>
        <a:xfrm>
          <a:off x="3616229" y="1819795"/>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fr-BE" sz="1300" b="0" i="0" u="none" kern="1200" baseline="0"/>
            <a:t> </a:t>
          </a:r>
        </a:p>
      </dsp:txBody>
      <dsp:txXfrm>
        <a:off x="3761176" y="1964742"/>
        <a:ext cx="699865" cy="699865"/>
      </dsp:txXfrm>
    </dsp:sp>
    <dsp:sp modelId="{8F02BF03-7D52-4BD6-BA2E-4D9E2D580AB9}">
      <dsp:nvSpPr>
        <dsp:cNvPr id="0" name=""/>
        <dsp:cNvSpPr/>
      </dsp:nvSpPr>
      <dsp:spPr>
        <a:xfrm rot="14657143">
          <a:off x="2876730" y="2485310"/>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a:off x="2927045" y="2591707"/>
        <a:ext cx="163754" cy="224345"/>
      </dsp:txXfrm>
    </dsp:sp>
    <dsp:sp modelId="{ECE03AA3-626D-40B8-9E3F-83A0CB482CAB}">
      <dsp:nvSpPr>
        <dsp:cNvPr id="0" name=""/>
        <dsp:cNvSpPr/>
      </dsp:nvSpPr>
      <dsp:spPr>
        <a:xfrm>
          <a:off x="2812166" y="2828058"/>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rtl="0">
            <a:lnSpc>
              <a:spcPct val="90000"/>
            </a:lnSpc>
            <a:spcBef>
              <a:spcPct val="0"/>
            </a:spcBef>
            <a:spcAft>
              <a:spcPct val="35000"/>
            </a:spcAft>
          </a:pPr>
          <a:r>
            <a:rPr lang="fr-BE" sz="1300" b="0" i="0" u="none" kern="1200" baseline="0"/>
            <a:t> </a:t>
          </a:r>
        </a:p>
      </dsp:txBody>
      <dsp:txXfrm>
        <a:off x="2957113" y="2973005"/>
        <a:ext cx="699865" cy="699865"/>
      </dsp:txXfrm>
    </dsp:sp>
    <dsp:sp modelId="{A0E2C526-EBC1-4A89-82C5-050224A24DEF}">
      <dsp:nvSpPr>
        <dsp:cNvPr id="0" name=""/>
        <dsp:cNvSpPr/>
      </dsp:nvSpPr>
      <dsp:spPr>
        <a:xfrm rot="17742857">
          <a:off x="2213809" y="2485310"/>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rot="10800000">
        <a:off x="2233674" y="2591707"/>
        <a:ext cx="163754" cy="224345"/>
      </dsp:txXfrm>
    </dsp:sp>
    <dsp:sp modelId="{B1D86835-C999-44FD-B690-787FF5625A33}">
      <dsp:nvSpPr>
        <dsp:cNvPr id="0" name=""/>
        <dsp:cNvSpPr/>
      </dsp:nvSpPr>
      <dsp:spPr>
        <a:xfrm>
          <a:off x="1522549" y="2828058"/>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fr-BE" sz="1300" kern="1200" dirty="0"/>
        </a:p>
      </dsp:txBody>
      <dsp:txXfrm>
        <a:off x="1667496" y="2973005"/>
        <a:ext cx="699865" cy="699865"/>
      </dsp:txXfrm>
    </dsp:sp>
    <dsp:sp modelId="{F8EDE9FA-4831-4FB4-A7B5-FD9121674C40}">
      <dsp:nvSpPr>
        <dsp:cNvPr id="0" name=""/>
        <dsp:cNvSpPr/>
      </dsp:nvSpPr>
      <dsp:spPr>
        <a:xfrm rot="20828571">
          <a:off x="1800485" y="1967017"/>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rot="10800000">
        <a:off x="1801365" y="2049607"/>
        <a:ext cx="163754" cy="224345"/>
      </dsp:txXfrm>
    </dsp:sp>
    <dsp:sp modelId="{65F2A1A9-6BC8-4B0D-BA9B-171E8DE634E3}">
      <dsp:nvSpPr>
        <dsp:cNvPr id="0" name=""/>
        <dsp:cNvSpPr/>
      </dsp:nvSpPr>
      <dsp:spPr>
        <a:xfrm>
          <a:off x="718485" y="1819795"/>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fr-BE" sz="1300" kern="1200" dirty="0"/>
        </a:p>
      </dsp:txBody>
      <dsp:txXfrm>
        <a:off x="863432" y="1964742"/>
        <a:ext cx="699865" cy="699865"/>
      </dsp:txXfrm>
    </dsp:sp>
    <dsp:sp modelId="{FA7FCFE8-03A1-4A54-AD53-E3FFD50F65F5}">
      <dsp:nvSpPr>
        <dsp:cNvPr id="0" name=""/>
        <dsp:cNvSpPr/>
      </dsp:nvSpPr>
      <dsp:spPr>
        <a:xfrm rot="2314286">
          <a:off x="1947998" y="1320717"/>
          <a:ext cx="233934" cy="373909"/>
        </a:xfrm>
        <a:prstGeom prst="rightArrow">
          <a:avLst>
            <a:gd name="adj1" fmla="val 60000"/>
            <a:gd name="adj2" fmla="val 50000"/>
          </a:avLst>
        </a:prstGeom>
        <a:solidFill>
          <a:srgbClr val="A0C63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fr-BE" sz="1100" kern="1200"/>
        </a:p>
      </dsp:txBody>
      <dsp:txXfrm rot="10800000">
        <a:off x="1955654" y="1373621"/>
        <a:ext cx="163754" cy="224345"/>
      </dsp:txXfrm>
    </dsp:sp>
    <dsp:sp modelId="{25724BE3-15A4-4AB9-BC97-070D353DD02A}">
      <dsp:nvSpPr>
        <dsp:cNvPr id="0" name=""/>
        <dsp:cNvSpPr/>
      </dsp:nvSpPr>
      <dsp:spPr>
        <a:xfrm>
          <a:off x="1005452" y="562511"/>
          <a:ext cx="989759" cy="989759"/>
        </a:xfrm>
        <a:prstGeom prst="ellipse">
          <a:avLst/>
        </a:prstGeom>
        <a:solidFill>
          <a:schemeClr val="lt1">
            <a:hueOff val="0"/>
            <a:satOff val="0"/>
            <a:lumOff val="0"/>
            <a:alphaOff val="0"/>
          </a:schemeClr>
        </a:solidFill>
        <a:ln w="12700" cap="flat" cmpd="sng" algn="ctr">
          <a:solidFill>
            <a:srgbClr val="8FBE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endParaRPr lang="fr-BE" sz="1300" kern="1200" dirty="0"/>
        </a:p>
      </dsp:txBody>
      <dsp:txXfrm>
        <a:off x="1150399" y="707458"/>
        <a:ext cx="699865" cy="699865"/>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0B69FB-9082-49C2-9DBE-EF3A97651B0F}" type="datetimeFigureOut">
              <a:rPr lang="nl-BE" smtClean="0"/>
              <a:t>23/01/2020</a:t>
            </a:fld>
            <a:endParaRPr lang="nl-BE"/>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74DCEF-FEB2-4EEF-8EA7-58422743CDED}" type="slidenum">
              <a:rPr lang="nl-BE" smtClean="0"/>
              <a:t>‹nr.›</a:t>
            </a:fld>
            <a:endParaRPr lang="nl-BE"/>
          </a:p>
        </p:txBody>
      </p:sp>
    </p:spTree>
    <p:extLst>
      <p:ext uri="{BB962C8B-B14F-4D97-AF65-F5344CB8AC3E}">
        <p14:creationId xmlns:p14="http://schemas.microsoft.com/office/powerpoint/2010/main" val="1872728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valpreventie.be/LinkClick.aspx?link=2349&amp;tabid=2348&amp;mid=5191"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valpreventie.be/Aanbod/WeekvandeValpreventie/Focusbewegen/Dansjelevenlang.aspx"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valpreventie.be/Portals/Valpreventie/Documenten/WvdV/2015/2015_EVV_achtergrondinfo_algoritmes.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valpreventie.be/"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www.farmaka.b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zephyr.ugent.be/"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www.valpreventie.be/Portals/Valpreventie/Documenten/WvdV/2015/2015_EVV_brochure-medicatie.pdf"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vimeo.com/119361330"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1</a:t>
            </a:fld>
            <a:endParaRPr lang="fr-BE"/>
          </a:p>
        </p:txBody>
      </p:sp>
    </p:spTree>
    <p:extLst>
      <p:ext uri="{BB962C8B-B14F-4D97-AF65-F5344CB8AC3E}">
        <p14:creationId xmlns:p14="http://schemas.microsoft.com/office/powerpoint/2010/main" val="2601437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fr-BE" b="0" i="1" u="none" baseline="0"/>
              <a:t>Une durée de sommeil de 6 à 6,5 heures est souvent suffisante pour les seniors. Il leur faut non seulement plus de temps pour s'endormir</a:t>
            </a:r>
          </a:p>
          <a:p>
            <a:pPr algn="l" rtl="0"/>
            <a:r>
              <a:rPr lang="fr-BE" b="0" i="1" u="none" baseline="0"/>
              <a:t>mais leur sommeil devient également plus léger parce qu'ils dorment moins profondément. Il est donc tout à fait normal qu'ils se réveillent plus souvent la nuit.</a:t>
            </a:r>
          </a:p>
          <a:p>
            <a:endParaRPr lang="fr-BE" altLang="nl-BE"/>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7DEF269D-2252-46EA-A6E4-9B8F136AA9B1}" type="slidenum">
              <a:rPr>
                <a:solidFill>
                  <a:srgbClr val="000000"/>
                </a:solidFill>
              </a:rPr>
              <a:pPr/>
              <a:t>10</a:t>
            </a:fld>
            <a:endParaRPr lang="fr-BE" altLang="nl-BE">
              <a:solidFill>
                <a:srgbClr val="000000"/>
              </a:solidFill>
            </a:endParaRPr>
          </a:p>
        </p:txBody>
      </p:sp>
    </p:spTree>
    <p:extLst>
      <p:ext uri="{BB962C8B-B14F-4D97-AF65-F5344CB8AC3E}">
        <p14:creationId xmlns:p14="http://schemas.microsoft.com/office/powerpoint/2010/main" val="2943066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BE" altLang="nl-BE"/>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626E7404-BC19-4564-97CF-454161890017}" type="slidenum">
              <a:rPr>
                <a:solidFill>
                  <a:srgbClr val="000000"/>
                </a:solidFill>
              </a:rPr>
              <a:pPr/>
              <a:t>11</a:t>
            </a:fld>
            <a:endParaRPr lang="fr-BE" altLang="nl-BE">
              <a:solidFill>
                <a:srgbClr val="000000"/>
              </a:solidFill>
            </a:endParaRPr>
          </a:p>
        </p:txBody>
      </p:sp>
    </p:spTree>
    <p:extLst>
      <p:ext uri="{BB962C8B-B14F-4D97-AF65-F5344CB8AC3E}">
        <p14:creationId xmlns:p14="http://schemas.microsoft.com/office/powerpoint/2010/main" val="42885261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fr-BE" b="0" i="1" u="none" baseline="0"/>
              <a:t>28 % à 35 % (soit 1 personne sur 3) des </a:t>
            </a:r>
            <a:r>
              <a:rPr lang="fr-BE" b="0" i="1" u="sng" baseline="0"/>
              <a:t>seniors de plus de 65 ans résidant à domicile</a:t>
            </a:r>
            <a:r>
              <a:rPr lang="fr-BE" b="0" i="1" u="none" baseline="0"/>
              <a:t> tombent au moins </a:t>
            </a:r>
            <a:r>
              <a:rPr lang="fr-BE" b="1" i="1" u="none" baseline="0"/>
              <a:t>une fois par an</a:t>
            </a:r>
            <a:r>
              <a:rPr lang="fr-BE" b="0" i="1" u="none" baseline="0"/>
              <a:t>. Dans ce groupe, 10 % à 31 % tombent même deux fois par an ou plus. </a:t>
            </a:r>
            <a:r>
              <a:rPr lang="fr-BE" i="1"/>
              <a:t/>
            </a:r>
            <a:br>
              <a:rPr lang="fr-BE" i="1"/>
            </a:br>
            <a:r>
              <a:rPr lang="fr-BE" b="0" i="1" u="none" baseline="0"/>
              <a:t>32 % à 42 % des </a:t>
            </a:r>
            <a:r>
              <a:rPr lang="fr-BE" b="0" i="1" u="sng" baseline="0"/>
              <a:t>seniors de plus de 75 ans résidant à domicile</a:t>
            </a:r>
            <a:r>
              <a:rPr lang="fr-BE" b="0" i="1" u="none" baseline="0"/>
              <a:t> tombent au moins une fois par an. </a:t>
            </a:r>
            <a:r>
              <a:rPr lang="fr-BE" i="1"/>
              <a:t/>
            </a:r>
            <a:br>
              <a:rPr lang="fr-BE" i="1"/>
            </a:br>
            <a:r>
              <a:rPr lang="fr-BE" b="0" i="1" u="none" baseline="0"/>
              <a:t>Ces pourcentages sont probablement encore plus élevés en réalité puisque un cinquième seulement des chutes sont rapportées au médecin généraliste. </a:t>
            </a:r>
            <a:r>
              <a:rPr lang="fr-BE" i="1"/>
              <a:t/>
            </a:r>
            <a:br>
              <a:rPr lang="fr-BE" i="1"/>
            </a:br>
            <a:r>
              <a:rPr lang="fr-BE" b="0" i="1" u="none" baseline="0"/>
              <a:t>Il arrive effectivement souvent que les personnes âgées taisent une chute, de peur de perdre leur indépendance et d'être admises en maison de repos.</a:t>
            </a:r>
            <a:endParaRPr lang="fr-BE" altLang="nl-BE" dirty="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5B280B28-C939-49B1-9984-D55D48F9BEE3}" type="slidenum">
              <a:rPr>
                <a:solidFill>
                  <a:prstClr val="black"/>
                </a:solidFill>
              </a:rPr>
              <a:pPr/>
              <a:t>12</a:t>
            </a:fld>
            <a:endParaRPr lang="fr-BE" altLang="nl-BE">
              <a:solidFill>
                <a:prstClr val="black"/>
              </a:solidFill>
            </a:endParaRPr>
          </a:p>
        </p:txBody>
      </p:sp>
    </p:spTree>
    <p:extLst>
      <p:ext uri="{BB962C8B-B14F-4D97-AF65-F5344CB8AC3E}">
        <p14:creationId xmlns:p14="http://schemas.microsoft.com/office/powerpoint/2010/main" val="2264846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13</a:t>
            </a:fld>
            <a:endParaRPr lang="fr-BE"/>
          </a:p>
        </p:txBody>
      </p:sp>
    </p:spTree>
    <p:extLst>
      <p:ext uri="{BB962C8B-B14F-4D97-AF65-F5344CB8AC3E}">
        <p14:creationId xmlns:p14="http://schemas.microsoft.com/office/powerpoint/2010/main" val="4174396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BE" altLang="nl-BE" i="1" dirty="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4FB77A57-CA05-4D45-A257-FB3962F749C5}" type="slidenum">
              <a:rPr>
                <a:solidFill>
                  <a:prstClr val="black"/>
                </a:solidFill>
              </a:rPr>
              <a:pPr/>
              <a:t>14</a:t>
            </a:fld>
            <a:endParaRPr lang="fr-BE" altLang="nl-BE">
              <a:solidFill>
                <a:prstClr val="black"/>
              </a:solidFill>
            </a:endParaRPr>
          </a:p>
        </p:txBody>
      </p:sp>
    </p:spTree>
    <p:extLst>
      <p:ext uri="{BB962C8B-B14F-4D97-AF65-F5344CB8AC3E}">
        <p14:creationId xmlns:p14="http://schemas.microsoft.com/office/powerpoint/2010/main" val="34099494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15</a:t>
            </a:fld>
            <a:endParaRPr lang="fr-BE"/>
          </a:p>
        </p:txBody>
      </p:sp>
    </p:spTree>
    <p:extLst>
      <p:ext uri="{BB962C8B-B14F-4D97-AF65-F5344CB8AC3E}">
        <p14:creationId xmlns:p14="http://schemas.microsoft.com/office/powerpoint/2010/main" val="3810427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16</a:t>
            </a:fld>
            <a:endParaRPr lang="fr-BE"/>
          </a:p>
        </p:txBody>
      </p:sp>
    </p:spTree>
    <p:extLst>
      <p:ext uri="{BB962C8B-B14F-4D97-AF65-F5344CB8AC3E}">
        <p14:creationId xmlns:p14="http://schemas.microsoft.com/office/powerpoint/2010/main" val="4061086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17</a:t>
            </a:fld>
            <a:endParaRPr lang="fr-BE"/>
          </a:p>
        </p:txBody>
      </p:sp>
    </p:spTree>
    <p:extLst>
      <p:ext uri="{BB962C8B-B14F-4D97-AF65-F5344CB8AC3E}">
        <p14:creationId xmlns:p14="http://schemas.microsoft.com/office/powerpoint/2010/main" val="2728943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18</a:t>
            </a:fld>
            <a:endParaRPr lang="fr-BE"/>
          </a:p>
        </p:txBody>
      </p:sp>
    </p:spTree>
    <p:extLst>
      <p:ext uri="{BB962C8B-B14F-4D97-AF65-F5344CB8AC3E}">
        <p14:creationId xmlns:p14="http://schemas.microsoft.com/office/powerpoint/2010/main" val="10536037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9" name="Slide Number Placeholder 8"/>
          <p:cNvSpPr>
            <a:spLocks noGrp="1"/>
          </p:cNvSpPr>
          <p:nvPr>
            <p:ph type="sldNum" sz="quarter" idx="11"/>
          </p:nvPr>
        </p:nvSpPr>
        <p:spPr/>
        <p:txBody>
          <a:bodyPr/>
          <a:lstStyle/>
          <a:p>
            <a:pPr algn="l" rtl="0">
              <a:defRPr/>
            </a:pPr>
            <a:fld id="{44600100-669E-4B6D-AE82-2C36B68AAF1A}" type="slidenum">
              <a:rPr/>
              <a:pPr>
                <a:defRPr/>
              </a:pPr>
              <a:t>19</a:t>
            </a:fld>
            <a:endParaRPr lang="fr-BE" dirty="0"/>
          </a:p>
        </p:txBody>
      </p:sp>
      <p:sp>
        <p:nvSpPr>
          <p:cNvPr id="7" name="Tijdelijke aanduiding voor notities 2"/>
          <p:cNvSpPr txBox="1">
            <a:spLocks/>
          </p:cNvSpPr>
          <p:nvPr/>
        </p:nvSpPr>
        <p:spPr>
          <a:xfrm>
            <a:off x="1146076" y="4355976"/>
            <a:ext cx="4590256" cy="462108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algn="just" rtl="0">
              <a:spcAft>
                <a:spcPts val="600"/>
              </a:spcAft>
              <a:defRPr/>
            </a:pPr>
            <a:r>
              <a:rPr lang="fr-BE" sz="1100" b="1" i="0" u="sng" baseline="0">
                <a:solidFill>
                  <a:srgbClr val="4B4B4B"/>
                </a:solidFill>
              </a:rPr>
              <a:t>INCIDENCE</a:t>
            </a:r>
            <a:endParaRPr lang="fr-BE" sz="1050" b="1" u="sng" dirty="0">
              <a:solidFill>
                <a:srgbClr val="4B4B4B"/>
              </a:solidFill>
            </a:endParaRPr>
          </a:p>
          <a:p>
            <a:pPr algn="just" rtl="0">
              <a:defRPr/>
            </a:pPr>
            <a:r>
              <a:rPr lang="fr-BE" sz="1050" b="1" i="0" u="none" baseline="0">
                <a:solidFill>
                  <a:srgbClr val="4B4B4B"/>
                </a:solidFill>
              </a:rPr>
              <a:t>Le risque de chutes </a:t>
            </a:r>
            <a:r>
              <a:rPr lang="fr-BE" sz="1050" b="1" i="0" u="none" baseline="0">
                <a:solidFill>
                  <a:srgbClr val="C00000"/>
                </a:solidFill>
              </a:rPr>
              <a:t>augmente</a:t>
            </a:r>
            <a:r>
              <a:rPr lang="fr-BE" sz="1050" b="1" i="0" u="none" baseline="0">
                <a:solidFill>
                  <a:srgbClr val="4B4B4B"/>
                </a:solidFill>
              </a:rPr>
              <a:t> avec l'âge</a:t>
            </a:r>
            <a:endParaRPr lang="fr-BE" sz="1050" dirty="0">
              <a:solidFill>
                <a:srgbClr val="4B4B4B"/>
              </a:solidFill>
            </a:endParaRPr>
          </a:p>
          <a:p>
            <a:pPr marL="266700" indent="-177800" algn="just" rtl="0">
              <a:spcBef>
                <a:spcPts val="0"/>
              </a:spcBef>
              <a:buFont typeface="Arial" pitchFamily="34" charset="0"/>
              <a:buChar char="•"/>
            </a:pPr>
            <a:r>
              <a:rPr lang="fr-BE" sz="1050" b="0" i="0" u="none" baseline="0">
                <a:solidFill>
                  <a:srgbClr val="4B4B4B"/>
                </a:solidFill>
              </a:rPr>
              <a:t>28 % à 35 % (soit 1 personne sur 3) des seniors de plus de 65 ans résidant à domicile tombent au moins </a:t>
            </a:r>
            <a:r>
              <a:rPr lang="fr-BE" sz="1050" b="1" i="0" u="none" baseline="0">
                <a:solidFill>
                  <a:srgbClr val="C00000"/>
                </a:solidFill>
              </a:rPr>
              <a:t>une fois par an</a:t>
            </a:r>
            <a:r>
              <a:rPr lang="fr-BE" sz="1050" b="0" i="0" u="none" baseline="0">
                <a:solidFill>
                  <a:srgbClr val="4B4B4B"/>
                </a:solidFill>
              </a:rPr>
              <a:t>. Dans ce groupe, 10 % à 31 % tombent même deux fois par an ou plus. </a:t>
            </a:r>
          </a:p>
          <a:p>
            <a:pPr marL="266700" indent="-177800" algn="just" rtl="0">
              <a:spcBef>
                <a:spcPts val="0"/>
              </a:spcBef>
              <a:buFont typeface="Arial" pitchFamily="34" charset="0"/>
              <a:buChar char="•"/>
            </a:pPr>
            <a:r>
              <a:rPr lang="fr-BE" sz="1050" b="0" i="0" u="none" baseline="0">
                <a:solidFill>
                  <a:srgbClr val="4B4B4B"/>
                </a:solidFill>
              </a:rPr>
              <a:t>32 % à 42 % des seniors de plus de 75 ans résidant à domicile tombent au moins une fois par an. </a:t>
            </a:r>
          </a:p>
          <a:p>
            <a:pPr marL="266700" indent="-177800" algn="just" rtl="0">
              <a:spcBef>
                <a:spcPts val="0"/>
              </a:spcBef>
              <a:buFont typeface="Arial" pitchFamily="34" charset="0"/>
              <a:buChar char="•"/>
            </a:pPr>
            <a:r>
              <a:rPr lang="fr-BE" sz="1050" b="0" i="0" u="none" baseline="0">
                <a:solidFill>
                  <a:srgbClr val="4B4B4B"/>
                </a:solidFill>
              </a:rPr>
              <a:t>Ces pourcentages sont probablement encore plus élevés en réalité puisque un cinquième seulement des chutes sont rapportées au médecin généraliste. </a:t>
            </a:r>
          </a:p>
          <a:p>
            <a:pPr marL="266700" indent="-177800" algn="just" rtl="0">
              <a:spcBef>
                <a:spcPts val="0"/>
              </a:spcBef>
              <a:buFont typeface="Arial" pitchFamily="34" charset="0"/>
              <a:buChar char="•"/>
            </a:pPr>
            <a:r>
              <a:rPr lang="fr-BE" sz="1050" b="0" i="0" u="none" baseline="0">
                <a:solidFill>
                  <a:srgbClr val="4B4B4B"/>
                </a:solidFill>
              </a:rPr>
              <a:t>Il arrive souvent que les personnes âgées taisent une chute de peur de perdre leur indépendance et d'être admises en maison de repos.</a:t>
            </a:r>
          </a:p>
          <a:p>
            <a:pPr algn="just" rtl="0">
              <a:spcBef>
                <a:spcPts val="600"/>
              </a:spcBef>
            </a:pPr>
            <a:r>
              <a:rPr lang="fr-BE" sz="1050" b="1" i="0" u="none" baseline="0">
                <a:solidFill>
                  <a:srgbClr val="4B4B4B"/>
                </a:solidFill>
              </a:rPr>
              <a:t>Les </a:t>
            </a:r>
            <a:r>
              <a:rPr lang="fr-BE" sz="1050" b="1" i="0" u="none" baseline="0">
                <a:solidFill>
                  <a:srgbClr val="C00000"/>
                </a:solidFill>
              </a:rPr>
              <a:t>femmes</a:t>
            </a:r>
            <a:r>
              <a:rPr lang="fr-BE" sz="1050" b="1" i="0" u="none" baseline="0">
                <a:solidFill>
                  <a:srgbClr val="4B4B4B"/>
                </a:solidFill>
              </a:rPr>
              <a:t> (30 %) tombent deux fois plus que les hommes (15 %) : </a:t>
            </a:r>
            <a:endParaRPr lang="fr-BE" sz="1050" dirty="0">
              <a:solidFill>
                <a:srgbClr val="4B4B4B"/>
              </a:solidFill>
            </a:endParaRPr>
          </a:p>
          <a:p>
            <a:pPr marL="266700" indent="-177800" algn="just" rtl="0">
              <a:spcBef>
                <a:spcPts val="0"/>
              </a:spcBef>
              <a:buFont typeface="Arial" pitchFamily="34" charset="0"/>
              <a:buChar char="•"/>
            </a:pPr>
            <a:r>
              <a:rPr lang="fr-BE" sz="1050" b="0" i="0" u="none" baseline="0">
                <a:solidFill>
                  <a:srgbClr val="4B4B4B"/>
                </a:solidFill>
              </a:rPr>
              <a:t>Cette différence s'amenuise toutefois avec l'âge. </a:t>
            </a:r>
          </a:p>
          <a:p>
            <a:pPr marL="266700" indent="-177800" algn="just" rtl="0">
              <a:spcBef>
                <a:spcPts val="0"/>
              </a:spcBef>
              <a:buFont typeface="Arial" pitchFamily="34" charset="0"/>
              <a:buChar char="•"/>
            </a:pPr>
            <a:r>
              <a:rPr lang="fr-BE" sz="1050" b="0" i="0" u="none" baseline="0">
                <a:solidFill>
                  <a:srgbClr val="4B4B4B"/>
                </a:solidFill>
              </a:rPr>
              <a:t>Les femmes sont exposées à un risque de fracture deux à trois fois plus élevé que les hommes. Ceci est dû à l'ostéoporose qui accompagne la ménopause.</a:t>
            </a:r>
          </a:p>
          <a:p>
            <a:pPr algn="just" rtl="0">
              <a:spcBef>
                <a:spcPts val="600"/>
              </a:spcBef>
            </a:pPr>
            <a:r>
              <a:rPr lang="fr-BE" sz="1050" b="1" i="0" u="none" baseline="0">
                <a:solidFill>
                  <a:srgbClr val="4B4B4B"/>
                </a:solidFill>
              </a:rPr>
              <a:t>Les résidents de </a:t>
            </a:r>
            <a:r>
              <a:rPr lang="fr-BE" sz="1050" b="1" i="0" u="none" baseline="0">
                <a:solidFill>
                  <a:srgbClr val="C00000"/>
                </a:solidFill>
              </a:rPr>
              <a:t>maisons de repos et de soins</a:t>
            </a:r>
            <a:r>
              <a:rPr lang="fr-BE" sz="1050" b="1" i="0" u="none" baseline="0">
                <a:solidFill>
                  <a:srgbClr val="4B4B4B"/>
                </a:solidFill>
              </a:rPr>
              <a:t> tombent plus souvent que les personnes âgées résidant à domicile : </a:t>
            </a:r>
            <a:endParaRPr lang="fr-BE" sz="1050" dirty="0">
              <a:solidFill>
                <a:srgbClr val="4B4B4B"/>
              </a:solidFill>
            </a:endParaRPr>
          </a:p>
          <a:p>
            <a:pPr marL="266700" indent="-177800" algn="just" rtl="0">
              <a:spcBef>
                <a:spcPts val="0"/>
              </a:spcBef>
              <a:buFont typeface="Arial" pitchFamily="34" charset="0"/>
              <a:buChar char="•"/>
            </a:pPr>
            <a:r>
              <a:rPr lang="fr-BE" sz="1050" b="0" i="0" u="none" baseline="0">
                <a:solidFill>
                  <a:srgbClr val="4B4B4B"/>
                </a:solidFill>
              </a:rPr>
              <a:t>30 % à 70 % tombent au moins une fois par an. </a:t>
            </a:r>
          </a:p>
          <a:p>
            <a:pPr marL="266700" indent="-177800" algn="just" rtl="0">
              <a:spcBef>
                <a:spcPts val="0"/>
              </a:spcBef>
              <a:buFont typeface="Arial" pitchFamily="34" charset="0"/>
              <a:buChar char="•"/>
            </a:pPr>
            <a:r>
              <a:rPr lang="fr-BE" sz="1050" b="0" i="0" u="none" baseline="0">
                <a:solidFill>
                  <a:srgbClr val="4B4B4B"/>
                </a:solidFill>
              </a:rPr>
              <a:t>15 % à 40 % tombent deux fois ou plus. </a:t>
            </a:r>
          </a:p>
          <a:p>
            <a:pPr marL="266700" indent="-177800" algn="just" rtl="0">
              <a:spcBef>
                <a:spcPts val="0"/>
              </a:spcBef>
              <a:buFont typeface="Arial" pitchFamily="34" charset="0"/>
              <a:buChar char="•"/>
            </a:pPr>
            <a:r>
              <a:rPr lang="fr-BE" sz="1050" b="0" i="0" u="none" baseline="0">
                <a:solidFill>
                  <a:srgbClr val="4B4B4B"/>
                </a:solidFill>
              </a:rPr>
              <a:t>Le risque augmente encore chez les résidents atteints de troubles mentaux. </a:t>
            </a:r>
            <a:r>
              <a:rPr lang="fr-BE" sz="1050" b="0" i="1" u="none" baseline="0">
                <a:solidFill>
                  <a:srgbClr val="4B4B4B"/>
                </a:solidFill>
              </a:rPr>
              <a:t>Par « troubles mentaux » on sous-entend par exemple des affections telles que la démence ou la maladie de Parkinson</a:t>
            </a:r>
            <a:r>
              <a:rPr lang="fr-BE" sz="1050" b="0" i="0" u="none" baseline="0">
                <a:solidFill>
                  <a:srgbClr val="4B4B4B"/>
                </a:solidFill>
              </a:rPr>
              <a:t>. Chez les personnes âgées souffrant de démence, le pourcentage de personnes faisant une chute peut atteindre 66 %.</a:t>
            </a:r>
          </a:p>
          <a:p>
            <a:pPr algn="just" rtl="0">
              <a:defRPr/>
            </a:pPr>
            <a:endParaRPr lang="fr-BE" sz="1050" b="1" dirty="0">
              <a:solidFill>
                <a:srgbClr val="007114"/>
              </a:solidFill>
              <a:ea typeface="Verdana" pitchFamily="34" charset="0"/>
              <a:cs typeface="Verdana" pitchFamily="34" charset="0"/>
            </a:endParaRPr>
          </a:p>
        </p:txBody>
      </p:sp>
    </p:spTree>
    <p:extLst>
      <p:ext uri="{BB962C8B-B14F-4D97-AF65-F5344CB8AC3E}">
        <p14:creationId xmlns:p14="http://schemas.microsoft.com/office/powerpoint/2010/main" val="2601556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a:xfrm>
            <a:off x="1124744" y="4343400"/>
            <a:ext cx="4608512" cy="4114800"/>
          </a:xfrm>
        </p:spPr>
        <p:txBody>
          <a:bodyPr/>
          <a:lstStyle/>
          <a:p>
            <a:pPr algn="just" rtl="0" eaLnBrk="0" fontAlgn="base" hangingPunct="0">
              <a:spcBef>
                <a:spcPct val="30000"/>
              </a:spcBef>
              <a:spcAft>
                <a:spcPct val="0"/>
              </a:spcAft>
              <a:defRPr/>
            </a:pPr>
            <a:r>
              <a:rPr lang="fr-BE" sz="1050" b="0" i="1" u="none" baseline="0">
                <a:solidFill>
                  <a:srgbClr val="4B4B4B"/>
                </a:solidFill>
                <a:ea typeface="Verdana" pitchFamily="34" charset="0"/>
                <a:cs typeface="Verdana" pitchFamily="34" charset="0"/>
              </a:rPr>
              <a:t>Souhaitez la bienvenue à tout le monde et présentez-vous en tant qu'intervenant.</a:t>
            </a:r>
          </a:p>
          <a:p>
            <a:pPr algn="just" rtl="0" eaLnBrk="0" fontAlgn="base" hangingPunct="0">
              <a:spcBef>
                <a:spcPct val="30000"/>
              </a:spcBef>
              <a:spcAft>
                <a:spcPct val="0"/>
              </a:spcAft>
              <a:defRPr/>
            </a:pPr>
            <a:endParaRPr lang="fr-BE" sz="1050" i="1" dirty="0">
              <a:solidFill>
                <a:srgbClr val="4B4B4B"/>
              </a:solidFill>
              <a:ea typeface="Verdana" pitchFamily="34" charset="0"/>
              <a:cs typeface="Verdana" pitchFamily="34" charset="0"/>
            </a:endParaRPr>
          </a:p>
          <a:p>
            <a:pPr algn="just" rtl="0" eaLnBrk="0" fontAlgn="base" hangingPunct="0">
              <a:spcAft>
                <a:spcPts val="600"/>
              </a:spcAft>
              <a:defRPr/>
            </a:pPr>
            <a:r>
              <a:rPr lang="fr-BE" sz="1050" b="0" i="1" u="none" baseline="0">
                <a:solidFill>
                  <a:srgbClr val="4B4B4B"/>
                </a:solidFill>
                <a:ea typeface="Verdana" pitchFamily="34" charset="0"/>
                <a:cs typeface="Verdana" pitchFamily="34" charset="0"/>
              </a:rPr>
              <a:t>Définissez le cadre de la CMP à l'aide de la brève introduction suivante : </a:t>
            </a:r>
          </a:p>
          <a:p>
            <a:pPr algn="just" rtl="0" eaLnBrk="0" fontAlgn="base" hangingPunct="0">
              <a:spcAft>
                <a:spcPts val="600"/>
              </a:spcAft>
            </a:pPr>
            <a:r>
              <a:rPr lang="fr-BE" sz="1050" b="0" i="0" u="none" baseline="0">
                <a:solidFill>
                  <a:srgbClr val="4B4B4B"/>
                </a:solidFill>
                <a:ea typeface="Verdana" pitchFamily="34" charset="0"/>
                <a:cs typeface="Verdana" pitchFamily="34" charset="0"/>
              </a:rPr>
              <a:t>Les médicaments font partie des facteurs de risque pouvant entrainer des chutes. C'est la raison pour laquelle les 4</a:t>
            </a:r>
            <a:r>
              <a:rPr lang="fr-BE" sz="1050" b="0" i="0" u="none" baseline="30000">
                <a:solidFill>
                  <a:srgbClr val="4B4B4B"/>
                </a:solidFill>
                <a:ea typeface="Verdana" pitchFamily="34" charset="0"/>
                <a:cs typeface="Verdana" pitchFamily="34" charset="0"/>
              </a:rPr>
              <a:t>e</a:t>
            </a:r>
            <a:r>
              <a:rPr lang="fr-BE" sz="1050" b="0" i="0" u="none" baseline="0">
                <a:solidFill>
                  <a:srgbClr val="4B4B4B"/>
                </a:solidFill>
                <a:ea typeface="Verdana" pitchFamily="34" charset="0"/>
                <a:cs typeface="Verdana" pitchFamily="34" charset="0"/>
              </a:rPr>
              <a:t> et 5</a:t>
            </a:r>
            <a:r>
              <a:rPr lang="fr-BE" sz="1050" b="0" i="0" u="none" baseline="30000">
                <a:solidFill>
                  <a:srgbClr val="4B4B4B"/>
                </a:solidFill>
                <a:ea typeface="Verdana" pitchFamily="34" charset="0"/>
                <a:cs typeface="Verdana" pitchFamily="34" charset="0"/>
              </a:rPr>
              <a:t>e</a:t>
            </a:r>
            <a:r>
              <a:rPr lang="fr-BE" sz="1050" b="0" i="0" u="none" baseline="0">
                <a:solidFill>
                  <a:srgbClr val="4B4B4B"/>
                </a:solidFill>
                <a:ea typeface="Verdana" pitchFamily="34" charset="0"/>
                <a:cs typeface="Verdana" pitchFamily="34" charset="0"/>
              </a:rPr>
              <a:t> Semaines de la prévention des chutes ont eu pour thème « Les chutes et les médicaments » et plus particulièrement le lien qui existe entre chutes et utilisation de psychotropes (benzodiazépines/</a:t>
            </a:r>
            <a:r>
              <a:rPr lang="fr-BE" sz="1050" b="0" i="1" u="none" baseline="0">
                <a:solidFill>
                  <a:srgbClr val="4B4B4B"/>
                </a:solidFill>
                <a:ea typeface="Verdana" pitchFamily="34" charset="0"/>
                <a:cs typeface="Verdana" pitchFamily="34" charset="0"/>
              </a:rPr>
              <a:t>Z-drugs</a:t>
            </a:r>
            <a:r>
              <a:rPr lang="fr-BE" sz="1050" b="0" i="0" u="none" baseline="0">
                <a:solidFill>
                  <a:srgbClr val="4B4B4B"/>
                </a:solidFill>
                <a:ea typeface="Verdana" pitchFamily="34" charset="0"/>
                <a:cs typeface="Verdana" pitchFamily="34" charset="0"/>
              </a:rPr>
              <a:t>, antidépresseurs et antipsychotiques). À l'échelle du grand public, l'accent est uniquement mis sur la sensibilisation à l'utilisation des benzodiazépines. Les personnes âgées sont encouragées à se sevrer de leurs benzodiazépines.</a:t>
            </a:r>
          </a:p>
          <a:p>
            <a:pPr algn="just" rtl="0" eaLnBrk="0" fontAlgn="base" hangingPunct="0">
              <a:spcAft>
                <a:spcPts val="600"/>
              </a:spcAft>
            </a:pPr>
            <a:r>
              <a:rPr lang="fr-BE" sz="1050" b="0" i="0" u="none" baseline="0">
                <a:solidFill>
                  <a:srgbClr val="4B4B4B"/>
                </a:solidFill>
                <a:ea typeface="Verdana" pitchFamily="34" charset="0"/>
                <a:cs typeface="Verdana" pitchFamily="34" charset="0"/>
              </a:rPr>
              <a:t>Aujourd'hui, nous souhaitons nous appesantir sur les facteurs de risque de chutes et démontrer le lien entre chutes et utilisation de psychotropes. Concrètement, nous souhaitons conclure ensemble des accords en matière d'instauration et de sevrage des somnifères, afin d'améliorer la qualité de vie et les soins de nos patients.</a:t>
            </a:r>
          </a:p>
        </p:txBody>
      </p:sp>
      <p:sp>
        <p:nvSpPr>
          <p:cNvPr id="4" name="Tijdelijke aanduiding voor dianummer 3"/>
          <p:cNvSpPr>
            <a:spLocks noGrp="1"/>
          </p:cNvSpPr>
          <p:nvPr>
            <p:ph type="sldNum" sz="quarter" idx="10"/>
          </p:nvPr>
        </p:nvSpPr>
        <p:spPr/>
        <p:txBody>
          <a:bodyPr/>
          <a:lstStyle/>
          <a:p>
            <a:pPr algn="l" rtl="0"/>
            <a:fld id="{B5FBA330-BEB1-4A71-9471-65F56499A8CA}" type="slidenum">
              <a:rPr/>
              <a:t>2</a:t>
            </a:fld>
            <a:endParaRPr lang="fr-BE"/>
          </a:p>
        </p:txBody>
      </p:sp>
    </p:spTree>
    <p:extLst>
      <p:ext uri="{BB962C8B-B14F-4D97-AF65-F5344CB8AC3E}">
        <p14:creationId xmlns:p14="http://schemas.microsoft.com/office/powerpoint/2010/main" val="649796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052513" y="539750"/>
            <a:ext cx="4572000" cy="34290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20</a:t>
            </a:fld>
            <a:endParaRPr lang="fr-BE" dirty="0"/>
          </a:p>
        </p:txBody>
      </p:sp>
    </p:spTree>
    <p:extLst>
      <p:ext uri="{BB962C8B-B14F-4D97-AF65-F5344CB8AC3E}">
        <p14:creationId xmlns:p14="http://schemas.microsoft.com/office/powerpoint/2010/main" val="3091479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a:xfrm>
            <a:off x="1196752" y="4343400"/>
            <a:ext cx="4536504" cy="4114800"/>
          </a:xfrm>
        </p:spPr>
        <p:txBody>
          <a:bodyPr/>
          <a:lstStyle/>
          <a:p>
            <a:pPr algn="just" rtl="0">
              <a:spcBef>
                <a:spcPts val="0"/>
              </a:spcBef>
              <a:spcAft>
                <a:spcPts val="600"/>
              </a:spcAft>
            </a:pPr>
            <a:r>
              <a:rPr lang="fr-BE" sz="1100" b="1" i="0" u="sng" kern="1200" baseline="0">
                <a:solidFill>
                  <a:srgbClr val="4B4B4B"/>
                </a:solidFill>
                <a:effectLst/>
                <a:latin typeface="+mj-lt"/>
                <a:ea typeface="+mn-ea"/>
                <a:cs typeface="+mn-cs"/>
              </a:rPr>
              <a:t>FACTEURS DE RISQUE DE CHUTES</a:t>
            </a:r>
            <a:endParaRPr lang="fr-BE" sz="1050" b="1" u="sng" kern="1200" dirty="0">
              <a:solidFill>
                <a:srgbClr val="4B4B4B"/>
              </a:solidFill>
              <a:effectLst/>
              <a:latin typeface="+mj-lt"/>
              <a:ea typeface="+mn-ea"/>
              <a:cs typeface="+mn-cs"/>
            </a:endParaRPr>
          </a:p>
          <a:p>
            <a:pPr algn="just" rtl="0">
              <a:spcBef>
                <a:spcPts val="0"/>
              </a:spcBef>
            </a:pPr>
            <a:r>
              <a:rPr lang="fr-BE" sz="1050" b="0" i="0" u="none" kern="1200" baseline="0">
                <a:solidFill>
                  <a:srgbClr val="4B4B4B"/>
                </a:solidFill>
                <a:effectLst/>
                <a:latin typeface="+mj-lt"/>
                <a:ea typeface="+mn-ea"/>
                <a:cs typeface="+mn-cs"/>
              </a:rPr>
              <a:t>Dans l'élaboration de la recommandation flamande pour la prévention des chutes en pratique</a:t>
            </a:r>
            <a:r>
              <a:rPr lang="fr-BE" sz="1050" b="0" i="0" u="none" kern="1200" baseline="0">
                <a:solidFill>
                  <a:schemeClr val="tx1"/>
                </a:solidFill>
                <a:effectLst/>
                <a:latin typeface="+mj-lt"/>
                <a:ea typeface="+mn-ea"/>
                <a:cs typeface="+mn-cs"/>
              </a:rPr>
              <a:t>(« </a:t>
            </a:r>
            <a:r>
              <a:rPr lang="fr-BE" sz="1050" b="0" i="1" u="sng" kern="1200" baseline="0">
                <a:solidFill>
                  <a:schemeClr val="tx1"/>
                </a:solidFill>
                <a:effectLst/>
                <a:latin typeface="+mj-lt"/>
                <a:ea typeface="+mn-ea"/>
                <a:cs typeface="+mn-cs"/>
                <a:hlinkClick r:id="rId3"/>
              </a:rPr>
              <a:t>Valpreventie bij thuiswonende ouderen</a:t>
            </a:r>
            <a:r>
              <a:rPr lang="fr-BE" sz="1050" b="0" i="0" u="sng" kern="1200" baseline="0">
                <a:solidFill>
                  <a:schemeClr val="tx1"/>
                </a:solidFill>
                <a:effectLst/>
                <a:latin typeface="+mj-lt"/>
                <a:ea typeface="+mn-ea"/>
                <a:cs typeface="+mn-cs"/>
                <a:hlinkClick r:id="rId3"/>
              </a:rPr>
              <a:t>: </a:t>
            </a:r>
            <a:r>
              <a:rPr lang="fr-BE" sz="1050" b="0" i="1" u="sng" kern="1200" baseline="0">
                <a:solidFill>
                  <a:schemeClr val="tx1"/>
                </a:solidFill>
                <a:effectLst/>
                <a:latin typeface="+mj-lt"/>
                <a:ea typeface="+mn-ea"/>
                <a:cs typeface="+mn-cs"/>
                <a:hlinkClick r:id="rId3"/>
              </a:rPr>
              <a:t>Praktijkrichtlijn voor Vlaanderen</a:t>
            </a:r>
            <a:r>
              <a:rPr lang="fr-BE" sz="1050" b="0" i="0" u="none" kern="1200" baseline="0">
                <a:solidFill>
                  <a:srgbClr val="4B4B4B"/>
                </a:solidFill>
                <a:effectLst/>
                <a:latin typeface="+mj-lt"/>
                <a:ea typeface="+mn-ea"/>
                <a:cs typeface="+mn-cs"/>
              </a:rPr>
              <a:t> » (Milisen et al., 2010), 7 facteurs de risque ont été sélectionnés sur base des meilleures preuves scientifiques disponibles en matière de prévention des chutes. </a:t>
            </a:r>
          </a:p>
          <a:p>
            <a:pPr algn="just" rtl="0">
              <a:spcBef>
                <a:spcPts val="0"/>
              </a:spcBef>
            </a:pPr>
            <a:endParaRPr lang="fr-BE" sz="1050" kern="1200" dirty="0">
              <a:solidFill>
                <a:srgbClr val="4B4B4B"/>
              </a:solidFill>
              <a:effectLst/>
              <a:latin typeface="+mj-lt"/>
              <a:ea typeface="+mn-ea"/>
              <a:cs typeface="+mn-cs"/>
            </a:endParaRPr>
          </a:p>
          <a:p>
            <a:pPr algn="just" rtl="0">
              <a:spcBef>
                <a:spcPts val="0"/>
              </a:spcBef>
            </a:pPr>
            <a:r>
              <a:rPr lang="fr-BE" sz="1050" b="0" i="0" u="sng" kern="1200" baseline="0">
                <a:solidFill>
                  <a:srgbClr val="4B4B4B"/>
                </a:solidFill>
                <a:effectLst/>
                <a:latin typeface="+mj-lt"/>
                <a:ea typeface="+mn-ea"/>
                <a:cs typeface="+mn-cs"/>
              </a:rPr>
              <a:t>7 facteurs de risque </a:t>
            </a:r>
            <a:r>
              <a:rPr lang="fr-BE" sz="1050" b="0" i="0" u="none" kern="1200" baseline="0">
                <a:solidFill>
                  <a:srgbClr val="4B4B4B"/>
                </a:solidFill>
                <a:effectLst/>
                <a:latin typeface="+mj-lt"/>
                <a:ea typeface="+mn-ea"/>
                <a:cs typeface="+mn-cs"/>
              </a:rPr>
              <a:t>:</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Équilibre, force musculaire et mobilité</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Médicaments à risque</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Vertiges</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Problèmes de vue</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Problèmes de pieds et de chaussures</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Risques au niveau de l'environnement et du comportement</a:t>
            </a:r>
          </a:p>
          <a:p>
            <a:pPr marL="228600" lvl="0" indent="-228600" algn="just" rtl="0">
              <a:spcBef>
                <a:spcPts val="0"/>
              </a:spcBef>
              <a:buFont typeface="+mj-lt"/>
              <a:buAutoNum type="arabicPeriod"/>
            </a:pPr>
            <a:r>
              <a:rPr lang="fr-BE" sz="1050" b="0" i="0" u="none" kern="1200" baseline="0">
                <a:solidFill>
                  <a:srgbClr val="4B4B4B"/>
                </a:solidFill>
                <a:effectLst/>
                <a:latin typeface="+mj-lt"/>
                <a:ea typeface="+mn-ea"/>
                <a:cs typeface="+mn-cs"/>
              </a:rPr>
              <a:t>Crainte des chutes</a:t>
            </a:r>
          </a:p>
          <a:p>
            <a:pPr algn="l" rtl="0">
              <a:spcBef>
                <a:spcPts val="0"/>
              </a:spcBef>
            </a:pPr>
            <a:endParaRPr lang="fr-BE" sz="1000" kern="1200" dirty="0">
              <a:solidFill>
                <a:schemeClr val="tx1"/>
              </a:solidFill>
              <a:effectLst/>
              <a:latin typeface="+mj-lt"/>
              <a:ea typeface="+mn-ea"/>
              <a:cs typeface="+mn-cs"/>
            </a:endParaRPr>
          </a:p>
        </p:txBody>
      </p:sp>
      <p:sp>
        <p:nvSpPr>
          <p:cNvPr id="9" name="Slide Number Placeholder 8"/>
          <p:cNvSpPr>
            <a:spLocks noGrp="1"/>
          </p:cNvSpPr>
          <p:nvPr>
            <p:ph type="sldNum" sz="quarter" idx="11"/>
          </p:nvPr>
        </p:nvSpPr>
        <p:spPr/>
        <p:txBody>
          <a:bodyPr/>
          <a:lstStyle/>
          <a:p>
            <a:pPr algn="l" rtl="0">
              <a:defRPr/>
            </a:pPr>
            <a:r>
              <a:rPr lang="fr-BE" b="0" i="0" u="none" baseline="0"/>
              <a:t>9</a:t>
            </a:r>
          </a:p>
        </p:txBody>
      </p:sp>
    </p:spTree>
    <p:extLst>
      <p:ext uri="{BB962C8B-B14F-4D97-AF65-F5344CB8AC3E}">
        <p14:creationId xmlns:p14="http://schemas.microsoft.com/office/powerpoint/2010/main" val="30765935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9" name="Slide Number Placeholder 8"/>
          <p:cNvSpPr>
            <a:spLocks noGrp="1"/>
          </p:cNvSpPr>
          <p:nvPr>
            <p:ph type="sldNum" sz="quarter" idx="11"/>
          </p:nvPr>
        </p:nvSpPr>
        <p:spPr/>
        <p:txBody>
          <a:bodyPr/>
          <a:lstStyle/>
          <a:p>
            <a:pPr algn="l" rtl="0">
              <a:defRPr/>
            </a:pPr>
            <a:fld id="{44600100-669E-4B6D-AE82-2C36B68AAF1A}" type="slidenum">
              <a:rPr/>
              <a:pPr>
                <a:defRPr/>
              </a:pPr>
              <a:t>22</a:t>
            </a:fld>
            <a:endParaRPr lang="fr-BE" dirty="0"/>
          </a:p>
        </p:txBody>
      </p:sp>
      <p:sp>
        <p:nvSpPr>
          <p:cNvPr id="7" name="Tijdelijke aanduiding voor notities 2"/>
          <p:cNvSpPr txBox="1">
            <a:spLocks/>
          </p:cNvSpPr>
          <p:nvPr/>
        </p:nvSpPr>
        <p:spPr>
          <a:xfrm>
            <a:off x="1143000" y="4343400"/>
            <a:ext cx="4590256" cy="462108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algn="just" rtl="0">
              <a:spcAft>
                <a:spcPts val="600"/>
              </a:spcAft>
              <a:defRPr/>
            </a:pPr>
            <a:r>
              <a:rPr lang="fr-BE" sz="1100" b="1" i="0" u="sng" baseline="0">
                <a:solidFill>
                  <a:srgbClr val="4B4B4B"/>
                </a:solidFill>
              </a:rPr>
              <a:t>CONSÉQUENCES</a:t>
            </a:r>
            <a:endParaRPr lang="fr-BE" sz="1050" b="1" u="sng" dirty="0">
              <a:solidFill>
                <a:srgbClr val="4B4B4B"/>
              </a:solidFill>
            </a:endParaRPr>
          </a:p>
          <a:p>
            <a:pPr algn="just" rtl="0">
              <a:spcAft>
                <a:spcPts val="600"/>
              </a:spcAft>
              <a:defRPr/>
            </a:pPr>
            <a:r>
              <a:rPr lang="fr-BE" sz="1050" b="0" i="0" u="none" baseline="0">
                <a:solidFill>
                  <a:srgbClr val="4B4B4B"/>
                </a:solidFill>
              </a:rPr>
              <a:t>Les chutes peuvent avoir des conséquences sur ce qui suit : </a:t>
            </a:r>
          </a:p>
          <a:p>
            <a:pPr algn="just" rtl="0">
              <a:spcBef>
                <a:spcPts val="0"/>
              </a:spcBef>
            </a:pPr>
            <a:r>
              <a:rPr lang="fr-BE" sz="1050" b="1" i="0" u="sng" baseline="0">
                <a:solidFill>
                  <a:srgbClr val="4B4B4B"/>
                </a:solidFill>
              </a:rPr>
              <a:t>Au niveau physique</a:t>
            </a:r>
            <a:r>
              <a:rPr lang="fr-BE" sz="1050" b="1" i="0" u="none" baseline="0">
                <a:solidFill>
                  <a:srgbClr val="4B4B4B"/>
                </a:solidFill>
              </a:rPr>
              <a:t> : </a:t>
            </a:r>
            <a:r>
              <a:rPr lang="fr-BE" sz="1050" b="0" i="0" u="none" baseline="0">
                <a:solidFill>
                  <a:srgbClr val="4B4B4B"/>
                </a:solidFill>
              </a:rPr>
              <a:t>les chutes entraînent une lésion physique chez 40 à 60 % des personnes âgées : </a:t>
            </a:r>
          </a:p>
          <a:p>
            <a:pPr marL="266700" lvl="0" indent="-177800" algn="just" rtl="0">
              <a:spcBef>
                <a:spcPts val="0"/>
              </a:spcBef>
              <a:buFont typeface="Arial" pitchFamily="34" charset="0"/>
              <a:buChar char="•"/>
            </a:pPr>
            <a:r>
              <a:rPr lang="fr-BE" sz="1050" b="1" i="0" u="none" baseline="0">
                <a:solidFill>
                  <a:srgbClr val="4B4B4B"/>
                </a:solidFill>
              </a:rPr>
              <a:t>Lésion légère </a:t>
            </a:r>
            <a:r>
              <a:rPr lang="fr-BE" sz="1050" b="0" i="0" u="none" baseline="0">
                <a:solidFill>
                  <a:srgbClr val="4B4B4B"/>
                </a:solidFill>
              </a:rPr>
              <a:t>comme p. ex. entorse, coupures, dommages tissulaires (30 à 50 %). </a:t>
            </a:r>
          </a:p>
          <a:p>
            <a:pPr marL="266700" lvl="0" indent="-177800" algn="just" rtl="0">
              <a:spcBef>
                <a:spcPts val="0"/>
              </a:spcBef>
              <a:buFont typeface="Arial" pitchFamily="34" charset="0"/>
              <a:buChar char="•"/>
            </a:pPr>
            <a:r>
              <a:rPr lang="fr-BE" sz="1050" b="1" i="0" u="none" baseline="0">
                <a:solidFill>
                  <a:srgbClr val="4B4B4B"/>
                </a:solidFill>
              </a:rPr>
              <a:t>Lésion sévère</a:t>
            </a:r>
            <a:r>
              <a:rPr lang="fr-BE" sz="1050" b="0" i="0" u="none" baseline="0">
                <a:solidFill>
                  <a:srgbClr val="4B4B4B"/>
                </a:solidFill>
              </a:rPr>
              <a:t> (10 % à 15 %) dont notamment fracture de la hanche, autres fractures (p. ex. : fracture du poignet, de la cheville...), lésions des tissus mous (comme les poumons et le cerveau) et trauma crânien. </a:t>
            </a:r>
          </a:p>
          <a:p>
            <a:pPr algn="just" rtl="0">
              <a:defRPr/>
            </a:pPr>
            <a:endParaRPr lang="fr-BE" sz="1050" b="1" dirty="0">
              <a:solidFill>
                <a:srgbClr val="007114"/>
              </a:solidFill>
              <a:ea typeface="Verdana" pitchFamily="34" charset="0"/>
              <a:cs typeface="Verdana" pitchFamily="34" charset="0"/>
            </a:endParaRPr>
          </a:p>
          <a:p>
            <a:pPr lvl="0" algn="just" rtl="0"/>
            <a:r>
              <a:rPr lang="fr-BE" sz="1050" b="0" i="0" u="none" baseline="0">
                <a:solidFill>
                  <a:srgbClr val="4B4B4B"/>
                </a:solidFill>
              </a:rPr>
              <a:t>Les personnes âgées ayant subi une chute sont exposées à un </a:t>
            </a:r>
            <a:r>
              <a:rPr lang="fr-BE" sz="1050" b="1" i="0" u="none" baseline="0">
                <a:solidFill>
                  <a:srgbClr val="4B4B4B"/>
                </a:solidFill>
              </a:rPr>
              <a:t>risque accru de décès </a:t>
            </a:r>
            <a:r>
              <a:rPr lang="fr-BE" sz="1050" b="0" i="0" u="none" baseline="0">
                <a:solidFill>
                  <a:srgbClr val="4B4B4B"/>
                </a:solidFill>
              </a:rPr>
              <a:t>: </a:t>
            </a:r>
          </a:p>
          <a:p>
            <a:pPr marL="266700" lvl="0" indent="-177800" algn="just" rtl="0">
              <a:spcBef>
                <a:spcPts val="0"/>
              </a:spcBef>
              <a:buFont typeface="Arial" pitchFamily="34" charset="0"/>
              <a:buChar char="•"/>
            </a:pPr>
            <a:r>
              <a:rPr lang="fr-BE" sz="1050" b="0" i="0" u="none" baseline="0">
                <a:solidFill>
                  <a:srgbClr val="4B4B4B"/>
                </a:solidFill>
              </a:rPr>
              <a:t>Les « lésions involontaires » représentent la 5</a:t>
            </a:r>
            <a:r>
              <a:rPr lang="fr-BE" sz="1050" b="0" i="0" u="none" baseline="30000">
                <a:solidFill>
                  <a:srgbClr val="4B4B4B"/>
                </a:solidFill>
              </a:rPr>
              <a:t>e</a:t>
            </a:r>
            <a:r>
              <a:rPr lang="fr-BE" sz="1050" b="0" i="0" u="none" baseline="0">
                <a:solidFill>
                  <a:srgbClr val="4B4B4B"/>
                </a:solidFill>
              </a:rPr>
              <a:t> cause de mortalité chez les seniors de plus de 75 ans, et les chutes en sont la cause principale. </a:t>
            </a:r>
            <a:r>
              <a:rPr lang="fr-BE" sz="1050" b="0" i="1" u="none" baseline="0">
                <a:solidFill>
                  <a:srgbClr val="4B4B4B"/>
                </a:solidFill>
              </a:rPr>
              <a:t>Par « lésions involontaires » on sous-entend des lésions liées à des blessures non intentionnelles.</a:t>
            </a:r>
          </a:p>
          <a:p>
            <a:pPr algn="just" rtl="0">
              <a:defRPr/>
            </a:pPr>
            <a:endParaRPr lang="fr-BE" sz="1050" b="1" dirty="0">
              <a:solidFill>
                <a:srgbClr val="007114"/>
              </a:solidFill>
              <a:ea typeface="Verdana" pitchFamily="34" charset="0"/>
              <a:cs typeface="Verdana" pitchFamily="34" charset="0"/>
            </a:endParaRPr>
          </a:p>
          <a:p>
            <a:pPr algn="just" rtl="0">
              <a:defRPr/>
            </a:pPr>
            <a:r>
              <a:rPr lang="fr-BE" sz="1050" b="1" i="0" u="sng" baseline="0">
                <a:solidFill>
                  <a:srgbClr val="4B4B4B"/>
                </a:solidFill>
              </a:rPr>
              <a:t>Au niveau psycho-social</a:t>
            </a:r>
            <a:r>
              <a:rPr lang="fr-BE" sz="1050" b="1" i="0" u="none" baseline="0">
                <a:solidFill>
                  <a:srgbClr val="4B4B4B"/>
                </a:solidFill>
              </a:rPr>
              <a:t> : la crainte des chutes</a:t>
            </a:r>
            <a:endParaRPr lang="fr-BE" sz="1050" dirty="0">
              <a:solidFill>
                <a:srgbClr val="4B4B4B"/>
              </a:solidFill>
            </a:endParaRPr>
          </a:p>
          <a:p>
            <a:pPr algn="just" rtl="0">
              <a:defRPr/>
            </a:pPr>
            <a:endParaRPr lang="fr-BE" sz="1050" b="1" dirty="0">
              <a:solidFill>
                <a:srgbClr val="007114"/>
              </a:solidFill>
              <a:ea typeface="Verdana" pitchFamily="34" charset="0"/>
              <a:cs typeface="Verdana" pitchFamily="34" charset="0"/>
            </a:endParaRPr>
          </a:p>
          <a:p>
            <a:pPr algn="just" rtl="0"/>
            <a:r>
              <a:rPr lang="fr-BE" sz="1050" b="1" i="0" u="sng" baseline="0">
                <a:solidFill>
                  <a:srgbClr val="4B4B4B"/>
                </a:solidFill>
              </a:rPr>
              <a:t>Au niveau économique</a:t>
            </a:r>
            <a:r>
              <a:rPr lang="fr-BE" sz="1050" b="1" i="0" u="none" baseline="0">
                <a:solidFill>
                  <a:srgbClr val="4B4B4B"/>
                </a:solidFill>
              </a:rPr>
              <a:t> : </a:t>
            </a:r>
            <a:r>
              <a:rPr lang="fr-BE" sz="1050" b="0" i="0" u="none" baseline="0">
                <a:solidFill>
                  <a:srgbClr val="4B4B4B"/>
                </a:solidFill>
              </a:rPr>
              <a:t>les chutes occasionnent enfin une </a:t>
            </a:r>
            <a:r>
              <a:rPr lang="fr-BE" sz="1050" b="1" i="0" u="none" baseline="0">
                <a:solidFill>
                  <a:srgbClr val="4B4B4B"/>
                </a:solidFill>
              </a:rPr>
              <a:t>augmentation des coûts</a:t>
            </a:r>
            <a:r>
              <a:rPr lang="fr-BE" sz="1050" b="0" i="0" u="none" baseline="0">
                <a:solidFill>
                  <a:srgbClr val="4B4B4B"/>
                </a:solidFill>
              </a:rPr>
              <a:t>, tant pour la personne âgée elle-même que pour la société. Les lésions dues aux chutes représentent la catégorie la plus coûteuse de l'ensemble des traumas chez les personnes âgées. Les chutes impliquent en effet : </a:t>
            </a:r>
          </a:p>
          <a:p>
            <a:pPr marL="266700" indent="-177800" algn="just" rtl="0">
              <a:buFont typeface="Arial" panose="020B0604020202020204" pitchFamily="34" charset="0"/>
              <a:buChar char="•"/>
            </a:pPr>
            <a:r>
              <a:rPr lang="fr-BE" sz="1050" b="0" i="0" u="none" baseline="0">
                <a:solidFill>
                  <a:srgbClr val="4B4B4B"/>
                </a:solidFill>
              </a:rPr>
              <a:t>des frais de consultation chez le médecin généraliste.</a:t>
            </a:r>
          </a:p>
          <a:p>
            <a:pPr marL="266700" indent="-177800" algn="just" rtl="0">
              <a:buFont typeface="Arial" panose="020B0604020202020204" pitchFamily="34" charset="0"/>
              <a:buChar char="•"/>
            </a:pPr>
            <a:r>
              <a:rPr lang="fr-BE" sz="1050" b="1" i="0" u="none" baseline="0">
                <a:solidFill>
                  <a:srgbClr val="4B4B4B"/>
                </a:solidFill>
              </a:rPr>
              <a:t>des hospitalisations</a:t>
            </a:r>
            <a:r>
              <a:rPr lang="fr-BE" sz="1050" b="0" i="0" u="none" baseline="0">
                <a:solidFill>
                  <a:srgbClr val="4B4B4B"/>
                </a:solidFill>
              </a:rPr>
              <a:t>, des soins de suivi, des médicaments, des coûts liés aux différents examens, des adaptations drastiques de l'environnement domestique.</a:t>
            </a:r>
          </a:p>
          <a:p>
            <a:pPr marL="266700" indent="-177800" algn="just" rtl="0">
              <a:buFont typeface="Arial" panose="020B0604020202020204" pitchFamily="34" charset="0"/>
              <a:buChar char="•"/>
            </a:pPr>
            <a:r>
              <a:rPr lang="fr-BE" sz="1050" b="0" i="0" u="none" baseline="0">
                <a:solidFill>
                  <a:srgbClr val="4B4B4B"/>
                </a:solidFill>
              </a:rPr>
              <a:t>Les coûts les plus lourds sont évidemment ceux liés à une </a:t>
            </a:r>
            <a:r>
              <a:rPr lang="fr-BE" sz="1050" b="1" i="0" u="none" baseline="0">
                <a:solidFill>
                  <a:srgbClr val="4B4B4B"/>
                </a:solidFill>
              </a:rPr>
              <a:t>admission en maison de repos et de soins</a:t>
            </a:r>
            <a:r>
              <a:rPr lang="fr-BE" sz="1050" b="0" i="0" u="none" baseline="0">
                <a:solidFill>
                  <a:srgbClr val="4B4B4B"/>
                </a:solidFill>
              </a:rPr>
              <a:t>, et les coûts liés à une fracture de la hanche peuvent être particulièrement élevés.</a:t>
            </a:r>
            <a:endParaRPr lang="fr-BE" sz="1050" dirty="0">
              <a:solidFill>
                <a:srgbClr val="4B4B4B"/>
              </a:solidFill>
            </a:endParaRPr>
          </a:p>
          <a:p>
            <a:pPr marL="266700" indent="-177800" algn="just" rtl="0">
              <a:buFont typeface="Arial" panose="020B0604020202020204" pitchFamily="34" charset="0"/>
              <a:buChar char="•"/>
            </a:pPr>
            <a:r>
              <a:rPr lang="fr-BE" sz="1050" b="0" i="1" u="none" baseline="0">
                <a:solidFill>
                  <a:srgbClr val="4B4B4B"/>
                </a:solidFill>
              </a:rPr>
              <a:t>Les hospitalisations pour cause de chute sont 6 fois plus fréquentes à partir de l'âge de 65 ans, et les personnes âgées qui ont fait une chute présentent 2 à 3 fois plus de chances d'être admises en maison de repos et de soins. </a:t>
            </a:r>
          </a:p>
          <a:p>
            <a:pPr algn="just" rtl="0">
              <a:defRPr/>
            </a:pPr>
            <a:endParaRPr lang="fr-BE" sz="1050" b="1" dirty="0">
              <a:solidFill>
                <a:srgbClr val="007114"/>
              </a:solidFill>
              <a:ea typeface="Verdana" pitchFamily="34" charset="0"/>
              <a:cs typeface="Verdana" pitchFamily="34" charset="0"/>
            </a:endParaRPr>
          </a:p>
        </p:txBody>
      </p:sp>
    </p:spTree>
    <p:extLst>
      <p:ext uri="{BB962C8B-B14F-4D97-AF65-F5344CB8AC3E}">
        <p14:creationId xmlns:p14="http://schemas.microsoft.com/office/powerpoint/2010/main" val="39297936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23</a:t>
            </a:fld>
            <a:endParaRPr lang="fr-BE"/>
          </a:p>
        </p:txBody>
      </p:sp>
      <p:sp>
        <p:nvSpPr>
          <p:cNvPr id="6" name="Tijdelijke aanduiding voor notities 2"/>
          <p:cNvSpPr txBox="1">
            <a:spLocks/>
          </p:cNvSpPr>
          <p:nvPr/>
        </p:nvSpPr>
        <p:spPr>
          <a:xfrm>
            <a:off x="1143000" y="4343400"/>
            <a:ext cx="4590256" cy="462108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lvl="0" algn="just" rtl="0">
              <a:spcBef>
                <a:spcPts val="0"/>
              </a:spcBef>
              <a:spcAft>
                <a:spcPts val="600"/>
              </a:spcAft>
            </a:pPr>
            <a:r>
              <a:rPr lang="fr-BE" sz="1050" b="1" i="0" u="sng" baseline="0">
                <a:solidFill>
                  <a:srgbClr val="4B4B4B"/>
                </a:solidFill>
              </a:rPr>
              <a:t>EXEMPLE : CONSÉQUENCES D'UNE FRACTURE DE LA HANCHE</a:t>
            </a:r>
          </a:p>
          <a:p>
            <a:pPr lvl="0" algn="just" rtl="0">
              <a:spcBef>
                <a:spcPts val="0"/>
              </a:spcBef>
            </a:pPr>
            <a:r>
              <a:rPr lang="fr-BE" sz="1050" b="0" i="0" u="none" baseline="0">
                <a:solidFill>
                  <a:srgbClr val="4B4B4B"/>
                </a:solidFill>
              </a:rPr>
              <a:t>Suite à une </a:t>
            </a:r>
            <a:r>
              <a:rPr lang="fr-BE" sz="1050" b="1" i="0" u="none" baseline="0">
                <a:solidFill>
                  <a:srgbClr val="4B4B4B"/>
                </a:solidFill>
              </a:rPr>
              <a:t>fracture de la hanche </a:t>
            </a:r>
            <a:r>
              <a:rPr lang="fr-BE" sz="1050" b="0" i="0" u="none" baseline="0">
                <a:solidFill>
                  <a:srgbClr val="4B4B4B"/>
                </a:solidFill>
              </a:rPr>
              <a:t>:</a:t>
            </a:r>
          </a:p>
          <a:p>
            <a:pPr marL="171450" lvl="0" indent="-171450" algn="just" rtl="0">
              <a:spcBef>
                <a:spcPts val="0"/>
              </a:spcBef>
              <a:buFont typeface="Arial" pitchFamily="34" charset="0"/>
              <a:buChar char="•"/>
            </a:pPr>
            <a:r>
              <a:rPr lang="fr-BE" sz="1050" b="1" i="0" u="none" baseline="0">
                <a:solidFill>
                  <a:srgbClr val="4B4B4B"/>
                </a:solidFill>
              </a:rPr>
              <a:t>Seule 1 personne âgée sur 5 récupère une autonomie totale en termes d'AVQ (activités de la vie quotidienne)</a:t>
            </a:r>
            <a:endParaRPr lang="fr-BE" sz="1050" dirty="0">
              <a:solidFill>
                <a:srgbClr val="4B4B4B"/>
              </a:solidFill>
            </a:endParaRPr>
          </a:p>
          <a:p>
            <a:pPr marL="171450" lvl="0" indent="-171450" algn="just" rtl="0">
              <a:spcBef>
                <a:spcPts val="0"/>
              </a:spcBef>
              <a:buFont typeface="Arial" pitchFamily="34" charset="0"/>
              <a:buChar char="•"/>
            </a:pPr>
            <a:r>
              <a:rPr lang="fr-BE" sz="1050" b="0" i="0" u="none" baseline="0">
                <a:solidFill>
                  <a:srgbClr val="4B4B4B"/>
                </a:solidFill>
              </a:rPr>
              <a:t>1 personne âgée sur 5 (soit 20 %) perd sa mobilité</a:t>
            </a:r>
            <a:endParaRPr lang="fr-BE" sz="1050" dirty="0">
              <a:solidFill>
                <a:srgbClr val="4B4B4B"/>
              </a:solidFill>
            </a:endParaRPr>
          </a:p>
          <a:p>
            <a:pPr marL="171450" lvl="0" indent="-171450" algn="just" rtl="0">
              <a:spcBef>
                <a:spcPts val="0"/>
              </a:spcBef>
              <a:buFont typeface="Arial" pitchFamily="34" charset="0"/>
              <a:buChar char="•"/>
            </a:pPr>
            <a:r>
              <a:rPr lang="fr-BE" sz="1050" b="0" i="0" u="none" baseline="0">
                <a:solidFill>
                  <a:srgbClr val="4B4B4B"/>
                </a:solidFill>
              </a:rPr>
              <a:t>1 personne âgée sur 3 décède dans l'année qui suit la chute. Et ce risque de mortalité accru persiste jusqu'à 10 à 15 ans après la fracture de la hanche.</a:t>
            </a:r>
          </a:p>
          <a:p>
            <a:pPr marL="171450" lvl="0" indent="-171450" algn="just" rtl="0">
              <a:spcBef>
                <a:spcPts val="0"/>
              </a:spcBef>
              <a:buFont typeface="Arial" pitchFamily="34" charset="0"/>
              <a:buChar char="•"/>
            </a:pPr>
            <a:r>
              <a:rPr lang="fr-BE" sz="1050" b="0" i="0" u="none" baseline="0">
                <a:solidFill>
                  <a:srgbClr val="4B4B4B"/>
                </a:solidFill>
              </a:rPr>
              <a:t>6 à 12 % risquent une nouvelle fracture de la hanche.</a:t>
            </a:r>
            <a:endParaRPr lang="fr-BE" sz="1050" b="1" u="sng" dirty="0">
              <a:solidFill>
                <a:srgbClr val="4B4B4B"/>
              </a:solidFill>
            </a:endParaRPr>
          </a:p>
          <a:p>
            <a:pPr marL="171450" lvl="0" indent="-171450" algn="just" rtl="0">
              <a:spcBef>
                <a:spcPts val="0"/>
              </a:spcBef>
              <a:buFont typeface="Arial" pitchFamily="34" charset="0"/>
              <a:buChar char="•"/>
            </a:pPr>
            <a:endParaRPr lang="fr-BE" sz="1050" b="1" u="sng" dirty="0">
              <a:solidFill>
                <a:srgbClr val="4B4B4B"/>
              </a:solidFill>
            </a:endParaRPr>
          </a:p>
          <a:p>
            <a:pPr algn="just" rtl="0"/>
            <a:r>
              <a:rPr lang="fr-BE" sz="1050" b="0" i="0" u="none" baseline="0">
                <a:solidFill>
                  <a:srgbClr val="4B4B4B"/>
                </a:solidFill>
              </a:rPr>
              <a:t>Les fractures de la hanche dues à une chute en Belgique coûtent par exemple en moyenne 11 500 € par patient, avec un coût annuel total estimé à 308 millions d'euros. Et ce montant ne va faire que grimper puisque le nombre de fractures de la hanche est estimé à 19 000 d'ici 2025. </a:t>
            </a:r>
          </a:p>
          <a:p>
            <a:pPr algn="just" rtl="0"/>
            <a:endParaRPr lang="fr-BE" sz="1050" dirty="0"/>
          </a:p>
          <a:p>
            <a:pPr algn="just" rtl="0">
              <a:defRPr/>
            </a:pPr>
            <a:endParaRPr lang="fr-BE" sz="1050" dirty="0">
              <a:solidFill>
                <a:srgbClr val="4B4B4B"/>
              </a:solidFill>
            </a:endParaRPr>
          </a:p>
          <a:p>
            <a:pPr algn="just" rtl="0">
              <a:defRPr/>
            </a:pPr>
            <a:endParaRPr lang="fr-BE" sz="1050" b="1" dirty="0">
              <a:solidFill>
                <a:srgbClr val="007114"/>
              </a:solidFill>
              <a:ea typeface="Verdana" pitchFamily="34" charset="0"/>
              <a:cs typeface="Verdana" pitchFamily="34" charset="0"/>
            </a:endParaRPr>
          </a:p>
        </p:txBody>
      </p:sp>
    </p:spTree>
    <p:extLst>
      <p:ext uri="{BB962C8B-B14F-4D97-AF65-F5344CB8AC3E}">
        <p14:creationId xmlns:p14="http://schemas.microsoft.com/office/powerpoint/2010/main" val="36222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24</a:t>
            </a:fld>
            <a:endParaRPr lang="fr-BE"/>
          </a:p>
        </p:txBody>
      </p:sp>
      <p:sp>
        <p:nvSpPr>
          <p:cNvPr id="6" name="Tijdelijke aanduiding voor notities 2"/>
          <p:cNvSpPr txBox="1">
            <a:spLocks/>
          </p:cNvSpPr>
          <p:nvPr/>
        </p:nvSpPr>
        <p:spPr>
          <a:xfrm>
            <a:off x="1143000" y="4343400"/>
            <a:ext cx="4590256" cy="462108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algn="just" rtl="0"/>
            <a:endParaRPr lang="fr-BE" sz="1050" dirty="0"/>
          </a:p>
          <a:p>
            <a:pPr algn="just" rtl="0">
              <a:defRPr/>
            </a:pPr>
            <a:endParaRPr lang="fr-BE" sz="1050" dirty="0">
              <a:solidFill>
                <a:srgbClr val="4B4B4B"/>
              </a:solidFill>
            </a:endParaRPr>
          </a:p>
          <a:p>
            <a:pPr algn="just" rtl="0">
              <a:defRPr/>
            </a:pPr>
            <a:endParaRPr lang="fr-BE" sz="1050" b="1" dirty="0">
              <a:solidFill>
                <a:srgbClr val="007114"/>
              </a:solidFill>
              <a:ea typeface="Verdana" pitchFamily="34" charset="0"/>
              <a:cs typeface="Verdana" pitchFamily="34" charset="0"/>
            </a:endParaRPr>
          </a:p>
        </p:txBody>
      </p:sp>
      <p:sp>
        <p:nvSpPr>
          <p:cNvPr id="3" name="Notes Placeholder 2"/>
          <p:cNvSpPr>
            <a:spLocks noGrp="1"/>
          </p:cNvSpPr>
          <p:nvPr>
            <p:ph type="body" idx="1"/>
          </p:nvPr>
        </p:nvSpPr>
        <p:spPr>
          <a:xfrm>
            <a:off x="1371600" y="4229100"/>
            <a:ext cx="4114800" cy="2494843"/>
          </a:xfrm>
        </p:spPr>
        <p:txBody>
          <a:bodyPr/>
          <a:lstStyle/>
          <a:p>
            <a:pPr algn="l" rtl="0"/>
            <a:r>
              <a:rPr lang="fr-BE" sz="1050" b="1" i="0" u="sng" baseline="0">
                <a:solidFill>
                  <a:srgbClr val="007114"/>
                </a:solidFill>
              </a:rPr>
              <a:t>Compléments de calcium et de vitamine D </a:t>
            </a:r>
          </a:p>
          <a:p>
            <a:pPr algn="l" rtl="0"/>
            <a:r>
              <a:rPr lang="fr-BE" sz="900" b="0" i="0" u="none" baseline="0"/>
              <a:t>Il existe trop peu de preuves pour recommander une complémentation systématique en calcium et en vitamine D. </a:t>
            </a:r>
          </a:p>
          <a:p>
            <a:pPr algn="l" rtl="0"/>
            <a:r>
              <a:rPr lang="fr-BE" sz="900" b="0" i="0" u="none" baseline="0"/>
              <a:t>Un dosage généralisé de la vitamine D n'est pas recommandé. </a:t>
            </a:r>
          </a:p>
          <a:p>
            <a:endParaRPr lang="fr-BE" sz="900" dirty="0"/>
          </a:p>
          <a:p>
            <a:pPr algn="l" rtl="0"/>
            <a:r>
              <a:rPr lang="fr-BE" sz="900" b="1" i="0" u="sng" baseline="0"/>
              <a:t>Complément de calcium</a:t>
            </a:r>
            <a:r>
              <a:rPr lang="fr-BE" sz="900" b="0" i="0" u="sng" baseline="0"/>
              <a:t>  </a:t>
            </a:r>
          </a:p>
          <a:p>
            <a:pPr algn="l" rtl="0"/>
            <a:r>
              <a:rPr lang="fr-BE" sz="900" b="0" i="1" u="none" baseline="0"/>
              <a:t>Quand ?</a:t>
            </a:r>
            <a:r>
              <a:rPr lang="fr-BE" sz="900" b="0" i="0" u="none" baseline="0"/>
              <a:t> </a:t>
            </a:r>
          </a:p>
          <a:p>
            <a:pPr marL="171450" indent="-171450" algn="l" rtl="0">
              <a:buFont typeface="Arial" panose="020B0604020202020204" pitchFamily="34" charset="0"/>
              <a:buChar char="•"/>
            </a:pPr>
            <a:r>
              <a:rPr lang="fr-BE" sz="900" b="0" i="0" u="none" baseline="0"/>
              <a:t>chez les femmes/hommes de ≥ 65 ans consommant une quantité insuffisante de calcium dans leur alimentation. </a:t>
            </a:r>
          </a:p>
          <a:p>
            <a:pPr marL="171450" indent="-171450" algn="l" rtl="0">
              <a:buFont typeface="Arial" panose="020B0604020202020204" pitchFamily="34" charset="0"/>
              <a:buChar char="•"/>
            </a:pPr>
            <a:r>
              <a:rPr lang="fr-BE" sz="900" b="0" i="0" u="none" baseline="0"/>
              <a:t>chez les femmes/hommes atteints d'ostéoporose. </a:t>
            </a:r>
          </a:p>
          <a:p>
            <a:pPr marL="171450" indent="-171450" algn="l" rtl="0">
              <a:buFont typeface="Arial" panose="020B0604020202020204" pitchFamily="34" charset="0"/>
              <a:buChar char="•"/>
            </a:pPr>
            <a:r>
              <a:rPr lang="fr-BE" sz="900" b="0" i="0" u="none" baseline="0"/>
              <a:t>chez les femmes/hommes sous corticothérapie systémique chronique (p. ex. 4 mg/jour ou plus d'équivalent prednisolone). </a:t>
            </a:r>
          </a:p>
          <a:p>
            <a:pPr algn="l" rtl="0"/>
            <a:r>
              <a:rPr lang="fr-BE" sz="900" b="0" i="1" u="none" baseline="0"/>
              <a:t>Quelle quantité ?</a:t>
            </a:r>
          </a:p>
          <a:p>
            <a:pPr algn="l" rtl="0"/>
            <a:r>
              <a:rPr lang="fr-BE" sz="900" b="0" i="0" u="none" baseline="0"/>
              <a:t>En pratique, on recommande, en fonction de l'anamnèse alimentaire, </a:t>
            </a:r>
            <a:r>
              <a:rPr lang="fr-BE" sz="900" b="1" i="0" u="none" baseline="0"/>
              <a:t>500 mg </a:t>
            </a:r>
            <a:r>
              <a:rPr lang="fr-BE" sz="900" b="0" i="0" u="none" baseline="0"/>
              <a:t>(si 2 portions de produits laitiers) ou </a:t>
            </a:r>
            <a:r>
              <a:rPr lang="fr-BE" sz="900" b="1" i="0" u="none" baseline="0"/>
              <a:t>1 000 mg </a:t>
            </a:r>
            <a:r>
              <a:rPr lang="fr-BE" sz="900" b="0" i="0" u="none" baseline="0"/>
              <a:t>(si 0 à 1 portion de produits laitiers) de compléments de calcium élémentaire par jour. </a:t>
            </a:r>
          </a:p>
          <a:p>
            <a:pPr algn="l" rtl="0"/>
            <a:r>
              <a:rPr lang="fr-BE" sz="900" b="0" i="0" u="none" baseline="0"/>
              <a:t>À partir de 3 portions de produits laitiers par jour, on considère que l'apport de calcium via l'alimentation est suffisant et qu'une complémentation n'est pas nécessaire. </a:t>
            </a:r>
          </a:p>
          <a:p>
            <a:pPr algn="l" rtl="0"/>
            <a:r>
              <a:rPr lang="fr-BE" sz="900" b="0" i="0" u="none" baseline="0"/>
              <a:t>Les produits de soja enrichis en calcium sont assimilés aux produits laitiers en ce qui concerne le calcium. Une consultation chez un nutritionniste peut parfois être envisagée pour des conseils alimentaires. </a:t>
            </a:r>
          </a:p>
          <a:p>
            <a:pPr algn="l" rtl="0"/>
            <a:r>
              <a:rPr lang="fr-BE" sz="900" b="1" i="0" u="sng" baseline="0"/>
              <a:t>Complément de vitamine D </a:t>
            </a:r>
            <a:endParaRPr lang="fr-BE" sz="900" b="1" dirty="0"/>
          </a:p>
          <a:p>
            <a:pPr algn="l" rtl="0"/>
            <a:r>
              <a:rPr lang="fr-BE" sz="900" b="0" i="1" u="none" baseline="0"/>
              <a:t>Quand ? </a:t>
            </a:r>
          </a:p>
          <a:p>
            <a:pPr marL="171450" indent="-171450" algn="l" rtl="0">
              <a:buFont typeface="Arial" panose="020B0604020202020204" pitchFamily="34" charset="0"/>
              <a:buChar char="•"/>
            </a:pPr>
            <a:r>
              <a:rPr lang="fr-BE" sz="900" b="0" i="0" u="none" baseline="0"/>
              <a:t>chez les femmes/hommes présentant une exposition insuffisante au soleil, portant des vêtements leur couvrant entièrement la peau, ou ayant un type de peau foncé. </a:t>
            </a:r>
          </a:p>
          <a:p>
            <a:pPr marL="171450" indent="-171450" algn="l" rtl="0">
              <a:buFont typeface="Arial" panose="020B0604020202020204" pitchFamily="34" charset="0"/>
              <a:buChar char="•"/>
            </a:pPr>
            <a:r>
              <a:rPr lang="fr-BE" sz="900" b="0" i="0" u="none" baseline="0"/>
              <a:t>chez les personnes âgées résidant en maison de repos. </a:t>
            </a:r>
          </a:p>
          <a:p>
            <a:pPr marL="171450" indent="-171450" algn="l" rtl="0">
              <a:buFont typeface="Arial" panose="020B0604020202020204" pitchFamily="34" charset="0"/>
              <a:buChar char="•"/>
            </a:pPr>
            <a:r>
              <a:rPr lang="fr-BE" sz="900" b="0" i="0" u="none" baseline="0"/>
              <a:t>chez tous les patients exposés à un risque accru de chutes : la vitamine D a un effet direct sur la fonction musculaire et l'équilibre, et réduit le nombre de chutes. Voir aussi la recommandation pour la prévention des chutes en pratique « </a:t>
            </a:r>
            <a:r>
              <a:rPr lang="fr-BE" sz="900" b="0" i="1" u="sng" baseline="0"/>
              <a:t>Valpreventie bij thuiswonende ouderen</a:t>
            </a:r>
            <a:r>
              <a:rPr lang="fr-BE" sz="900" b="0" i="0" u="sng" baseline="0"/>
              <a:t> ».</a:t>
            </a:r>
            <a:r>
              <a:rPr lang="fr-BE" sz="900" b="0" i="0" u="none" baseline="0"/>
              <a:t> </a:t>
            </a:r>
            <a:r>
              <a:rPr lang="fr-BE" sz="900" b="0" i="1" u="sng" baseline="0"/>
              <a:t>www.valpreventie.be/Zorgverlener/Valpreventiebijthuiswonendeouderen/Praktijkrichtlijn.aspx </a:t>
            </a:r>
            <a:endParaRPr lang="fr-BE" sz="900" dirty="0"/>
          </a:p>
          <a:p>
            <a:pPr marL="171450" indent="-171450" algn="l" rtl="0">
              <a:buFont typeface="Arial" panose="020B0604020202020204" pitchFamily="34" charset="0"/>
              <a:buChar char="•"/>
            </a:pPr>
            <a:r>
              <a:rPr lang="fr-BE" sz="900" b="0" i="0" u="none" baseline="0"/>
              <a:t>chez les femmes/hommes atteints d'ostéoporose. </a:t>
            </a:r>
          </a:p>
          <a:p>
            <a:pPr marL="171450" indent="-171450" algn="l" rtl="0">
              <a:buFont typeface="Arial" panose="020B0604020202020204" pitchFamily="34" charset="0"/>
              <a:buChar char="•"/>
            </a:pPr>
            <a:r>
              <a:rPr lang="fr-BE" sz="900" b="0" i="0" u="none" baseline="0"/>
              <a:t>chez les femmes/hommes sous corticothérapie systémique chronique (p. ex. 4 mg/jour ou plus d'équivalent prednisolone). </a:t>
            </a:r>
          </a:p>
          <a:p>
            <a:pPr algn="l" rtl="0"/>
            <a:r>
              <a:rPr lang="fr-BE" sz="900" b="0" i="1" u="none" baseline="0"/>
              <a:t>Quelle quantité ?</a:t>
            </a:r>
          </a:p>
          <a:p>
            <a:pPr marL="171450" indent="-171450" algn="l" rtl="0">
              <a:buFont typeface="Arial" panose="020B0604020202020204" pitchFamily="34" charset="0"/>
              <a:buChar char="•"/>
            </a:pPr>
            <a:r>
              <a:rPr lang="fr-BE" sz="900" b="1" i="0" u="none" baseline="0"/>
              <a:t> 800 </a:t>
            </a:r>
            <a:r>
              <a:rPr lang="fr-BE" sz="900" b="0" i="0" u="none" baseline="0"/>
              <a:t>UI/jour </a:t>
            </a:r>
          </a:p>
          <a:p>
            <a:endParaRPr lang="fr-BE" dirty="0"/>
          </a:p>
          <a:p>
            <a:endParaRPr lang="fr-BE" dirty="0"/>
          </a:p>
        </p:txBody>
      </p:sp>
    </p:spTree>
    <p:extLst>
      <p:ext uri="{BB962C8B-B14F-4D97-AF65-F5344CB8AC3E}">
        <p14:creationId xmlns:p14="http://schemas.microsoft.com/office/powerpoint/2010/main" val="943319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a:xfrm>
            <a:off x="1077913" y="4427984"/>
            <a:ext cx="4608512" cy="4114800"/>
          </a:xfrm>
        </p:spPr>
        <p:txBody>
          <a:bodyPr/>
          <a:lstStyle/>
          <a:p>
            <a:pPr lvl="0" algn="just" rtl="0">
              <a:spcAft>
                <a:spcPts val="600"/>
              </a:spcAft>
            </a:pPr>
            <a:r>
              <a:rPr lang="fr-BE" sz="1100" b="1" i="0" u="sng" baseline="0">
                <a:solidFill>
                  <a:srgbClr val="4B4B4B"/>
                </a:solidFill>
              </a:rPr>
              <a:t>SEMAINE DE LA PRÉVENTION DES CHUTES</a:t>
            </a:r>
          </a:p>
          <a:p>
            <a:pPr algn="just" rtl="0"/>
            <a:r>
              <a:rPr lang="fr-BE" sz="1050" b="0" i="0" u="none" baseline="0">
                <a:solidFill>
                  <a:srgbClr val="4B4B4B"/>
                </a:solidFill>
                <a:ea typeface="Verdana" pitchFamily="34" charset="0"/>
                <a:cs typeface="Verdana" pitchFamily="34" charset="0"/>
              </a:rPr>
              <a:t>La Semaine de la prévention des chutes met chaque année en lumière 1 facteur de risque et en informe et y sensibilise les personnes âgées et les professionnels de la santé.</a:t>
            </a:r>
          </a:p>
          <a:p>
            <a:pPr algn="just" rtl="0"/>
            <a:r>
              <a:rPr lang="fr-BE" sz="1050" b="0" i="0" u="none" baseline="0">
                <a:solidFill>
                  <a:srgbClr val="4B4B4B"/>
                </a:solidFill>
                <a:ea typeface="Verdana" pitchFamily="34" charset="0"/>
                <a:cs typeface="Verdana" pitchFamily="34" charset="0"/>
              </a:rPr>
              <a:t> </a:t>
            </a:r>
          </a:p>
          <a:p>
            <a:pPr algn="just" rtl="0"/>
            <a:r>
              <a:rPr lang="fr-BE" sz="1050" b="0" i="0" u="none" baseline="0">
                <a:solidFill>
                  <a:srgbClr val="4B4B4B"/>
                </a:solidFill>
                <a:ea typeface="Verdana" pitchFamily="34" charset="0"/>
                <a:cs typeface="Verdana" pitchFamily="34" charset="0"/>
              </a:rPr>
              <a:t>Thèmes de la Semaine de la prévention des chutes (années précédentes) : </a:t>
            </a:r>
          </a:p>
          <a:p>
            <a:pPr marL="266700" indent="-177800" algn="just" rtl="0">
              <a:buFont typeface="Arial" pitchFamily="34" charset="0"/>
              <a:buChar char="•"/>
            </a:pPr>
            <a:r>
              <a:rPr lang="fr-BE" sz="1050" b="1" i="0" u="none" baseline="0">
                <a:solidFill>
                  <a:srgbClr val="4B4B4B"/>
                </a:solidFill>
                <a:ea typeface="Verdana" pitchFamily="34" charset="0"/>
                <a:cs typeface="Verdana" pitchFamily="34" charset="0"/>
              </a:rPr>
              <a:t>2012 </a:t>
            </a:r>
            <a:r>
              <a:rPr lang="fr-BE" sz="1050" b="0" i="0" u="none" baseline="0">
                <a:solidFill>
                  <a:srgbClr val="4B4B4B"/>
                </a:solidFill>
                <a:ea typeface="Verdana" pitchFamily="34" charset="0"/>
                <a:cs typeface="Verdana" pitchFamily="34" charset="0"/>
              </a:rPr>
              <a:t>: la prévention des chutes en maison de repos et de soins</a:t>
            </a:r>
          </a:p>
          <a:p>
            <a:pPr marL="266700" indent="-177800" algn="just" rtl="0">
              <a:buFont typeface="Arial" pitchFamily="34" charset="0"/>
              <a:buChar char="•"/>
            </a:pPr>
            <a:r>
              <a:rPr lang="fr-BE" sz="1050" b="1" i="0" u="none" baseline="0">
                <a:solidFill>
                  <a:srgbClr val="4B4B4B"/>
                </a:solidFill>
                <a:ea typeface="Verdana" pitchFamily="34" charset="0"/>
                <a:cs typeface="Verdana" pitchFamily="34" charset="0"/>
              </a:rPr>
              <a:t>2013 et 2014 </a:t>
            </a:r>
            <a:r>
              <a:rPr lang="fr-BE" sz="1050" b="0" i="0" u="none" baseline="0">
                <a:solidFill>
                  <a:srgbClr val="4B4B4B"/>
                </a:solidFill>
                <a:ea typeface="Verdana" pitchFamily="34" charset="0"/>
                <a:cs typeface="Verdana" pitchFamily="34" charset="0"/>
              </a:rPr>
              <a:t>: focus sur le facteur de risque de chute qu'est l'« </a:t>
            </a:r>
            <a:r>
              <a:rPr lang="fr-BE" sz="1050" b="1" i="0" u="none" baseline="0">
                <a:solidFill>
                  <a:srgbClr val="4B4B4B"/>
                </a:solidFill>
                <a:ea typeface="Verdana" pitchFamily="34" charset="0"/>
                <a:cs typeface="Verdana" pitchFamily="34" charset="0"/>
              </a:rPr>
              <a:t>activité physique</a:t>
            </a:r>
            <a:r>
              <a:rPr lang="fr-BE" sz="1050" b="0" i="0" u="none" baseline="0">
                <a:solidFill>
                  <a:srgbClr val="4B4B4B"/>
                </a:solidFill>
                <a:ea typeface="Verdana" pitchFamily="34" charset="0"/>
                <a:cs typeface="Verdana" pitchFamily="34" charset="0"/>
              </a:rPr>
              <a:t> » (équilibre, force musculaire et mobilité). La campagne « Dansez toute votre vie » (« </a:t>
            </a:r>
            <a:r>
              <a:rPr lang="fr-BE" sz="1050" b="0" i="1" u="none" baseline="0">
                <a:solidFill>
                  <a:srgbClr val="4B4B4B"/>
                </a:solidFill>
                <a:ea typeface="Verdana" pitchFamily="34" charset="0"/>
                <a:cs typeface="Verdana" pitchFamily="34" charset="0"/>
                <a:hlinkClick r:id="rId3"/>
              </a:rPr>
              <a:t>Dans je leven lang</a:t>
            </a:r>
            <a:r>
              <a:rPr lang="fr-BE" sz="1050" b="0" i="1" u="none" baseline="0">
                <a:solidFill>
                  <a:srgbClr val="4B4B4B"/>
                </a:solidFill>
                <a:ea typeface="Verdana" pitchFamily="34" charset="0"/>
                <a:cs typeface="Verdana" pitchFamily="34" charset="0"/>
              </a:rPr>
              <a:t>!</a:t>
            </a:r>
            <a:r>
              <a:rPr lang="fr-BE" sz="1050" b="0" i="0" u="none" baseline="0">
                <a:solidFill>
                  <a:srgbClr val="4B4B4B"/>
                </a:solidFill>
                <a:ea typeface="Verdana" pitchFamily="34" charset="0"/>
                <a:cs typeface="Verdana" pitchFamily="34" charset="0"/>
              </a:rPr>
              <a:t> »), destinée à inciter/entretenir l'activité physique d'un maximum de personnes âgées, s'est révélée être un franc succès !</a:t>
            </a:r>
          </a:p>
          <a:p>
            <a:pPr marL="266700" indent="-177800" algn="just" rtl="0">
              <a:buFont typeface="Arial" pitchFamily="34" charset="0"/>
              <a:buChar char="•"/>
            </a:pPr>
            <a:r>
              <a:rPr lang="fr-BE" sz="1050" b="1" i="0" u="none" baseline="0">
                <a:solidFill>
                  <a:srgbClr val="4B4B4B"/>
                </a:solidFill>
                <a:ea typeface="Verdana" pitchFamily="34" charset="0"/>
                <a:cs typeface="Verdana" pitchFamily="34" charset="0"/>
              </a:rPr>
              <a:t>2015 et 2016 </a:t>
            </a:r>
            <a:r>
              <a:rPr lang="fr-BE" sz="1050" b="0" i="0" u="none" baseline="0">
                <a:solidFill>
                  <a:srgbClr val="4B4B4B"/>
                </a:solidFill>
                <a:ea typeface="Verdana" pitchFamily="34" charset="0"/>
                <a:cs typeface="Verdana" pitchFamily="34" charset="0"/>
              </a:rPr>
              <a:t>: focus sur le facteur de risque de chutes que sont les « </a:t>
            </a:r>
            <a:r>
              <a:rPr lang="fr-BE" sz="1050" b="1" i="0" u="none" baseline="0">
                <a:solidFill>
                  <a:srgbClr val="4B4B4B"/>
                </a:solidFill>
                <a:ea typeface="Verdana" pitchFamily="34" charset="0"/>
                <a:cs typeface="Verdana" pitchFamily="34" charset="0"/>
              </a:rPr>
              <a:t>médicaments</a:t>
            </a:r>
            <a:r>
              <a:rPr lang="fr-BE" sz="1050" b="0" i="0" u="none" baseline="0">
                <a:solidFill>
                  <a:srgbClr val="4B4B4B"/>
                </a:solidFill>
                <a:ea typeface="Verdana" pitchFamily="34" charset="0"/>
                <a:cs typeface="Verdana" pitchFamily="34" charset="0"/>
              </a:rPr>
              <a:t> » et en particulier sur le lien entre chutes et psychotropes Pour le grand public, l'accent est mis sur l'utilisation et le sevrage des benzodiazépines.</a:t>
            </a:r>
          </a:p>
          <a:p>
            <a:endParaRPr lang="fr-BE" dirty="0"/>
          </a:p>
        </p:txBody>
      </p:sp>
      <p:sp>
        <p:nvSpPr>
          <p:cNvPr id="4" name="Tijdelijke aanduiding voor dianummer 3"/>
          <p:cNvSpPr>
            <a:spLocks noGrp="1"/>
          </p:cNvSpPr>
          <p:nvPr>
            <p:ph type="sldNum" sz="quarter" idx="10"/>
          </p:nvPr>
        </p:nvSpPr>
        <p:spPr/>
        <p:txBody>
          <a:bodyPr/>
          <a:lstStyle/>
          <a:p>
            <a:pPr algn="l" rtl="0"/>
            <a:fld id="{B5FBA330-BEB1-4A71-9471-65F56499A8CA}" type="slidenum">
              <a:rPr/>
              <a:t>25</a:t>
            </a:fld>
            <a:endParaRPr lang="fr-BE"/>
          </a:p>
        </p:txBody>
      </p:sp>
    </p:spTree>
    <p:extLst>
      <p:ext uri="{BB962C8B-B14F-4D97-AF65-F5344CB8AC3E}">
        <p14:creationId xmlns:p14="http://schemas.microsoft.com/office/powerpoint/2010/main" val="22080201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26</a:t>
            </a:fld>
            <a:endParaRPr lang="fr-BE"/>
          </a:p>
        </p:txBody>
      </p:sp>
      <p:sp>
        <p:nvSpPr>
          <p:cNvPr id="5" name="Tijdelijke aanduiding voor notities 2"/>
          <p:cNvSpPr txBox="1">
            <a:spLocks/>
          </p:cNvSpPr>
          <p:nvPr/>
        </p:nvSpPr>
        <p:spPr>
          <a:xfrm>
            <a:off x="1124744" y="4343400"/>
            <a:ext cx="4608512" cy="41148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355600" indent="-355600" algn="just" rtl="0">
              <a:spcAft>
                <a:spcPts val="600"/>
              </a:spcAft>
              <a:buFont typeface="+mj-lt"/>
              <a:buAutoNum type="arabicPeriod" startAt="3"/>
            </a:pPr>
            <a:r>
              <a:rPr lang="fr-BE" b="1" i="0" u="none" baseline="0">
                <a:solidFill>
                  <a:srgbClr val="007114"/>
                </a:solidFill>
                <a:ea typeface="Verdana" pitchFamily="34" charset="0"/>
                <a:cs typeface="Verdana" pitchFamily="34" charset="0"/>
              </a:rPr>
              <a:t>Chutes et psychotropes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Quand y a-t-il un risque accru de chutes ?</a:t>
            </a:r>
          </a:p>
          <a:p>
            <a:pPr marL="628650" lvl="1" indent="-171450" algn="just" rtl="0">
              <a:buFont typeface="Arial" panose="020B0604020202020204" pitchFamily="34" charset="0"/>
              <a:buChar char="•"/>
            </a:pPr>
            <a:r>
              <a:rPr lang="fr-BE" sz="1050" b="0" i="0" u="none" baseline="0">
                <a:solidFill>
                  <a:srgbClr val="FF0000"/>
                </a:solidFill>
                <a:ea typeface="Verdana" pitchFamily="34" charset="0"/>
                <a:cs typeface="Verdana" pitchFamily="34" charset="0"/>
              </a:rPr>
              <a:t>Dans ce programme, nous avons délibérément choisi de nous appesantir uniquement sur le lien entre chutes et psychotropes. Nous sommes conscients que d'autres classes de médicaments peuvent elles aussi accroître le risque de chutes mais les aborder en détail dans le cadre de ce programme serait trop complexe pour une seule soirée.</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Tout comme dans le cadre de la Semaine de la prévention des chutes (2015 et 2016), nous nous concentrons sur le lien entre chutes et psychotropes (benzodiazépines, antidépresseurs et antipsychotiques). Les psychotropes s'accompagnent d'un risque accru de chutes ; nous nous concentrons sur les benzodiazépines vu leur consommation par une large population. </a:t>
            </a:r>
            <a:endParaRPr lang="fr-BE" sz="1050" dirty="0">
              <a:solidFill>
                <a:srgbClr val="007114"/>
              </a:solidFill>
              <a:ea typeface="Tahoma" pitchFamily="34" charset="0"/>
              <a:cs typeface="Tahoma" pitchFamily="34" charset="0"/>
            </a:endParaRPr>
          </a:p>
          <a:p>
            <a:endParaRPr lang="fr-BE" dirty="0"/>
          </a:p>
        </p:txBody>
      </p:sp>
    </p:spTree>
    <p:extLst>
      <p:ext uri="{BB962C8B-B14F-4D97-AF65-F5344CB8AC3E}">
        <p14:creationId xmlns:p14="http://schemas.microsoft.com/office/powerpoint/2010/main" val="25141927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a:xfrm>
            <a:off x="1124744" y="4271392"/>
            <a:ext cx="4608512" cy="4549080"/>
          </a:xfrm>
        </p:spPr>
        <p:txBody>
          <a:bodyPr/>
          <a:lstStyle/>
          <a:p>
            <a:pPr lvl="0" algn="just" rtl="0">
              <a:spcAft>
                <a:spcPts val="600"/>
              </a:spcAft>
            </a:pPr>
            <a:r>
              <a:rPr lang="fr-BE" sz="1100" b="1" i="0" u="sng" baseline="0">
                <a:solidFill>
                  <a:srgbClr val="4B4B4B"/>
                </a:solidFill>
              </a:rPr>
              <a:t>ATTENTION AUX MÉDICAMENTS !</a:t>
            </a:r>
          </a:p>
          <a:p>
            <a:pPr algn="just" rtl="0"/>
            <a:r>
              <a:rPr lang="fr-BE" sz="1050" b="0" i="0" u="none" baseline="0">
                <a:solidFill>
                  <a:srgbClr val="4B4B4B"/>
                </a:solidFill>
                <a:ea typeface="Tahoma" panose="020B0604030504040204" pitchFamily="34" charset="0"/>
                <a:cs typeface="Tahoma" panose="020B0604030504040204" pitchFamily="34" charset="0"/>
              </a:rPr>
              <a:t>Les médicaments font partie des facteurs de risque pouvant entrainer des chutes. </a:t>
            </a:r>
          </a:p>
          <a:p>
            <a:pPr algn="just" rtl="0"/>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Le</a:t>
            </a:r>
            <a:r>
              <a:rPr lang="fr-BE" sz="1050" b="1" i="0" u="none" baseline="0">
                <a:solidFill>
                  <a:srgbClr val="4B4B4B"/>
                </a:solidFill>
                <a:ea typeface="Tahoma" panose="020B0604030504040204" pitchFamily="34" charset="0"/>
                <a:cs typeface="Tahoma" panose="020B0604030504040204" pitchFamily="34" charset="0"/>
              </a:rPr>
              <a:t> risque de chutes augmente </a:t>
            </a:r>
            <a:r>
              <a:rPr lang="fr-BE" sz="1050" b="0" i="0" u="none" baseline="0">
                <a:solidFill>
                  <a:srgbClr val="4B4B4B"/>
                </a:solidFill>
                <a:ea typeface="Tahoma" panose="020B0604030504040204" pitchFamily="34" charset="0"/>
                <a:cs typeface="Tahoma" panose="020B0604030504040204" pitchFamily="34" charset="0"/>
              </a:rPr>
              <a:t>si le/la patient(e) :</a:t>
            </a:r>
            <a:endParaRPr lang="fr-BE" sz="1050" dirty="0">
              <a:solidFill>
                <a:srgbClr val="4B4B4B"/>
              </a:solidFill>
              <a:ea typeface="Tahoma" panose="020B0604030504040204" pitchFamily="34" charset="0"/>
              <a:cs typeface="Tahoma" panose="020B0604030504040204" pitchFamily="34" charset="0"/>
            </a:endParaRP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prend </a:t>
            </a:r>
            <a:r>
              <a:rPr lang="fr-BE" sz="1050" b="1" i="0" u="none" baseline="0">
                <a:solidFill>
                  <a:srgbClr val="4B4B4B"/>
                </a:solidFill>
                <a:ea typeface="Tahoma" panose="020B0604030504040204" pitchFamily="34" charset="0"/>
                <a:cs typeface="Tahoma" panose="020B0604030504040204" pitchFamily="34" charset="0"/>
              </a:rPr>
              <a:t>≥ 4 </a:t>
            </a:r>
            <a:r>
              <a:rPr lang="fr-BE" sz="1050" b="0" i="0" u="none" baseline="0">
                <a:solidFill>
                  <a:srgbClr val="4B4B4B"/>
                </a:solidFill>
                <a:ea typeface="Tahoma" panose="020B0604030504040204" pitchFamily="34" charset="0"/>
                <a:cs typeface="Tahoma" panose="020B0604030504040204" pitchFamily="34" charset="0"/>
              </a:rPr>
              <a:t>médicaments différents</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utilise des </a:t>
            </a:r>
            <a:r>
              <a:rPr lang="fr-BE" sz="1050" b="1" i="0" u="none" baseline="0">
                <a:solidFill>
                  <a:srgbClr val="4B4B4B"/>
                </a:solidFill>
                <a:ea typeface="Tahoma" panose="020B0604030504040204" pitchFamily="34" charset="0"/>
                <a:cs typeface="Tahoma" panose="020B0604030504040204" pitchFamily="34" charset="0"/>
              </a:rPr>
              <a:t>médicaments à risque</a:t>
            </a:r>
            <a:r>
              <a:rPr lang="fr-BE" sz="1050" b="0" i="0" u="none" baseline="0">
                <a:solidFill>
                  <a:srgbClr val="4B4B4B"/>
                </a:solidFill>
                <a:ea typeface="Tahoma" panose="020B0604030504040204" pitchFamily="34" charset="0"/>
                <a:cs typeface="Tahoma" panose="020B0604030504040204" pitchFamily="34" charset="0"/>
              </a:rPr>
              <a:t> spécifiques tels que</a:t>
            </a:r>
          </a:p>
          <a:p>
            <a:pPr marL="534988" lvl="1" indent="-261938" algn="just" rtl="0">
              <a:buFont typeface="Courier New" pitchFamily="49" charset="0"/>
              <a:buChar char="o"/>
            </a:pPr>
            <a:r>
              <a:rPr lang="fr-BE" sz="1050" b="0" i="0" u="none" baseline="0">
                <a:solidFill>
                  <a:srgbClr val="4B4B4B"/>
                </a:solidFill>
              </a:rPr>
              <a:t>sédatifs, en particulier les benzodiazépines</a:t>
            </a:r>
          </a:p>
          <a:p>
            <a:pPr marL="534988" lvl="1" indent="-261938" algn="just" rtl="0">
              <a:buFont typeface="Courier New" pitchFamily="49" charset="0"/>
              <a:buChar char="o"/>
            </a:pPr>
            <a:r>
              <a:rPr lang="fr-BE" sz="1050" b="0" i="0" u="none" baseline="0">
                <a:solidFill>
                  <a:srgbClr val="4B4B4B"/>
                </a:solidFill>
              </a:rPr>
              <a:t>antidépresseurs, en particulier les antidépresseurs tricycliques et les ISRS</a:t>
            </a:r>
          </a:p>
          <a:p>
            <a:pPr marL="534988" lvl="1" indent="-261938" algn="just" rtl="0">
              <a:buFont typeface="Courier New" pitchFamily="49" charset="0"/>
              <a:buChar char="o"/>
            </a:pPr>
            <a:r>
              <a:rPr lang="fr-BE" sz="1050" b="0" i="0" u="none" baseline="0">
                <a:solidFill>
                  <a:srgbClr val="4B4B4B"/>
                </a:solidFill>
              </a:rPr>
              <a:t>antipsychotiques, en particulier les antipsychotiques classiques</a:t>
            </a:r>
          </a:p>
          <a:p>
            <a:pPr marL="534988" lvl="1" indent="-261938" algn="just" rtl="0">
              <a:buFont typeface="Courier New" pitchFamily="49" charset="0"/>
              <a:buChar char="o"/>
            </a:pPr>
            <a:r>
              <a:rPr lang="fr-BE" sz="1050" b="0" i="0" u="none" baseline="0">
                <a:solidFill>
                  <a:srgbClr val="4B4B4B"/>
                </a:solidFill>
              </a:rPr>
              <a:t>antiépileptiques</a:t>
            </a:r>
          </a:p>
          <a:p>
            <a:pPr marL="534988" lvl="1" indent="-261938" algn="just" rtl="0">
              <a:buFont typeface="Courier New" pitchFamily="49" charset="0"/>
              <a:buChar char="o"/>
            </a:pPr>
            <a:r>
              <a:rPr lang="fr-BE" sz="1050" b="0" i="0" u="none" baseline="0">
                <a:solidFill>
                  <a:srgbClr val="4B4B4B"/>
                </a:solidFill>
              </a:rPr>
              <a:t>antihypertenseurs</a:t>
            </a:r>
          </a:p>
          <a:p>
            <a:pPr marL="534988" lvl="1" indent="-261938" algn="just" rtl="0">
              <a:buFont typeface="Courier New" pitchFamily="49" charset="0"/>
              <a:buChar char="o"/>
            </a:pPr>
            <a:r>
              <a:rPr lang="fr-BE" sz="1050" b="0" i="0" u="none" baseline="0">
                <a:solidFill>
                  <a:srgbClr val="4B4B4B"/>
                </a:solidFill>
              </a:rPr>
              <a:t>diurétiques</a:t>
            </a:r>
            <a:endParaRPr lang="fr-BE" sz="1050" dirty="0">
              <a:solidFill>
                <a:srgbClr val="4B4B4B"/>
              </a:solidFill>
            </a:endParaRPr>
          </a:p>
          <a:p>
            <a:pPr marL="534988" lvl="1" indent="-261938" algn="just" rtl="0">
              <a:buFont typeface="Courier New" pitchFamily="49" charset="0"/>
              <a:buChar char="o"/>
            </a:pPr>
            <a:r>
              <a:rPr lang="fr-BE" sz="1050" b="0" i="0" u="none" baseline="0">
                <a:solidFill>
                  <a:srgbClr val="4B4B4B"/>
                </a:solidFill>
              </a:rPr>
              <a:t>digoxine</a:t>
            </a:r>
          </a:p>
          <a:p>
            <a:pPr marL="534988" lvl="1" indent="-261938" algn="just" rtl="0">
              <a:buFont typeface="Courier New" pitchFamily="49" charset="0"/>
              <a:buChar char="o"/>
            </a:pPr>
            <a:r>
              <a:rPr lang="fr-BE" sz="1050" b="0" i="0" u="none" baseline="0">
                <a:solidFill>
                  <a:srgbClr val="4B4B4B"/>
                </a:solidFill>
              </a:rPr>
              <a:t>antiarythmiques de type IA</a:t>
            </a:r>
            <a:endParaRPr lang="fr-BE" sz="1050" dirty="0">
              <a:solidFill>
                <a:srgbClr val="4B4B4B"/>
              </a:solidFill>
            </a:endParaRPr>
          </a:p>
          <a:p>
            <a:pPr marL="273050" lvl="1" algn="just"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4" name="Tijdelijke aanduiding voor dianummer 3"/>
          <p:cNvSpPr>
            <a:spLocks noGrp="1"/>
          </p:cNvSpPr>
          <p:nvPr>
            <p:ph type="sldNum" sz="quarter" idx="10"/>
          </p:nvPr>
        </p:nvSpPr>
        <p:spPr/>
        <p:txBody>
          <a:bodyPr/>
          <a:lstStyle/>
          <a:p>
            <a:pPr algn="l" rtl="0"/>
            <a:fld id="{B5FBA330-BEB1-4A71-9471-65F56499A8CA}" type="slidenum">
              <a:rPr/>
              <a:t>27</a:t>
            </a:fld>
            <a:endParaRPr lang="fr-BE"/>
          </a:p>
        </p:txBody>
      </p:sp>
    </p:spTree>
    <p:extLst>
      <p:ext uri="{BB962C8B-B14F-4D97-AF65-F5344CB8AC3E}">
        <p14:creationId xmlns:p14="http://schemas.microsoft.com/office/powerpoint/2010/main" val="1362853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1674DCEF-FEB2-4EEF-8EA7-58422743CDED}" type="slidenum">
              <a:rPr/>
              <a:t>28</a:t>
            </a:fld>
            <a:endParaRPr lang="fr-BE"/>
          </a:p>
        </p:txBody>
      </p:sp>
    </p:spTree>
    <p:extLst>
      <p:ext uri="{BB962C8B-B14F-4D97-AF65-F5344CB8AC3E}">
        <p14:creationId xmlns:p14="http://schemas.microsoft.com/office/powerpoint/2010/main" val="812934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29</a:t>
            </a:fld>
            <a:endParaRPr lang="fr-BE"/>
          </a:p>
        </p:txBody>
      </p:sp>
      <p:sp>
        <p:nvSpPr>
          <p:cNvPr id="6" name="Tijdelijke aanduiding voor notities 2"/>
          <p:cNvSpPr txBox="1">
            <a:spLocks/>
          </p:cNvSpPr>
          <p:nvPr/>
        </p:nvSpPr>
        <p:spPr>
          <a:xfrm>
            <a:off x="1124744" y="4355976"/>
            <a:ext cx="4608512" cy="468052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lvl="0" algn="just" rtl="0">
              <a:spcAft>
                <a:spcPts val="600"/>
              </a:spcAft>
            </a:pPr>
            <a:r>
              <a:rPr lang="fr-BE" sz="1100" b="1" i="0" u="sng" baseline="0">
                <a:solidFill>
                  <a:srgbClr val="4B4B4B"/>
                </a:solidFill>
              </a:rPr>
              <a:t>CHUTES ET PSYCHOTROPES</a:t>
            </a:r>
          </a:p>
          <a:p>
            <a:pPr algn="just" rtl="0">
              <a:spcAft>
                <a:spcPts val="600"/>
              </a:spcAft>
            </a:pPr>
            <a:r>
              <a:rPr lang="fr-BE" sz="1050" b="0" i="0" u="none" baseline="0">
                <a:solidFill>
                  <a:srgbClr val="4B4B4B"/>
                </a:solidFill>
                <a:ea typeface="Tahoma" panose="020B0604030504040204" pitchFamily="34" charset="0"/>
                <a:cs typeface="Tahoma" panose="020B0604030504040204" pitchFamily="34" charset="0"/>
              </a:rPr>
              <a:t>Cela fait longtemps qu'un lien a été établi entre certains médicaments – en particulier les hypnotiques, les sédatifs, les anxiolytiques et les antidépresseurs – et une augmentation du risque de chutes. </a:t>
            </a:r>
          </a:p>
          <a:p>
            <a:pPr algn="just" rtl="0">
              <a:spcAft>
                <a:spcPts val="600"/>
              </a:spcAft>
            </a:pPr>
            <a:r>
              <a:rPr lang="fr-BE" sz="1050" b="0" i="0" u="none" baseline="0">
                <a:solidFill>
                  <a:srgbClr val="4B4B4B"/>
                </a:solidFill>
                <a:ea typeface="Tahoma" panose="020B0604030504040204" pitchFamily="34" charset="0"/>
                <a:cs typeface="Tahoma" panose="020B0604030504040204" pitchFamily="34" charset="0"/>
              </a:rPr>
              <a:t>Le risque de chutes augmente d'environ </a:t>
            </a:r>
            <a:r>
              <a:rPr lang="fr-BE" sz="1050" b="0" i="0" u="none" baseline="0">
                <a:solidFill>
                  <a:srgbClr val="FF0000"/>
                </a:solidFill>
                <a:ea typeface="Tahoma" panose="020B0604030504040204" pitchFamily="34" charset="0"/>
                <a:cs typeface="Tahoma" panose="020B0604030504040204" pitchFamily="34" charset="0"/>
              </a:rPr>
              <a:t>1,7 x </a:t>
            </a:r>
            <a:r>
              <a:rPr lang="fr-BE" sz="1050" b="0" i="0" u="none" baseline="0">
                <a:solidFill>
                  <a:srgbClr val="4B4B4B"/>
                </a:solidFill>
                <a:ea typeface="Tahoma" panose="020B0604030504040204" pitchFamily="34" charset="0"/>
                <a:cs typeface="Tahoma" panose="020B0604030504040204" pitchFamily="34" charset="0"/>
              </a:rPr>
              <a:t>lors de la prise d'un seul type de psychotrope (benzodiazépine, antidépresseur ou antipsychotique). Ce risque accru a été constaté dans le cadre d'études prospectives et rétrospectives dans plusieurs pays, et aussi bien chez les personnes âgées résidant à domicile que chez celles résidant en maison de repos et de soins. </a:t>
            </a:r>
          </a:p>
          <a:p>
            <a:pPr algn="just" rtl="0"/>
            <a:r>
              <a:rPr lang="fr-BE" sz="1050" b="0" i="0" u="none" baseline="0">
                <a:solidFill>
                  <a:srgbClr val="4B4B4B"/>
                </a:solidFill>
                <a:ea typeface="Tahoma" panose="020B0604030504040204" pitchFamily="34" charset="0"/>
                <a:cs typeface="Tahoma" panose="020B0604030504040204" pitchFamily="34" charset="0"/>
              </a:rPr>
              <a:t>Les seniors sont plus sensibles aux effets indésirables des médicaments (sédation, vertiges, hypotension orthostatique...). Ceci entraine par conséquent une augmentation du risque de chutes. Ce phénomène résulte notamment de ce qui suit : </a:t>
            </a:r>
          </a:p>
          <a:p>
            <a:pPr marL="228600" indent="-228600" algn="just" rtl="0">
              <a:buFont typeface="+mj-lt"/>
              <a:buAutoNum type="arabicPeriod"/>
            </a:pPr>
            <a:r>
              <a:rPr lang="fr-BE" sz="1050" b="1" i="0" u="none" baseline="0">
                <a:solidFill>
                  <a:srgbClr val="4B4B4B"/>
                </a:solidFill>
                <a:ea typeface="Tahoma" panose="020B0604030504040204" pitchFamily="34" charset="0"/>
                <a:cs typeface="Tahoma" panose="020B0604030504040204" pitchFamily="34" charset="0"/>
              </a:rPr>
              <a:t>Modification de la pharmacocinétique</a:t>
            </a:r>
            <a:r>
              <a:rPr lang="fr-BE" sz="1050" b="0" i="0" u="none" baseline="0">
                <a:solidFill>
                  <a:srgbClr val="4B4B4B"/>
                </a:solidFill>
                <a:ea typeface="Tahoma" panose="020B0604030504040204" pitchFamily="34" charset="0"/>
                <a:cs typeface="Tahoma" panose="020B0604030504040204" pitchFamily="34" charset="0"/>
              </a:rPr>
              <a:t>, à savoir notamment : </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Diminution de la fonction rénale</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Diminution de l'absorption</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Diminution du métabolisme</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Modification de la distribution (tissu adipeux/non adipeux)</a:t>
            </a:r>
          </a:p>
          <a:p>
            <a:pPr marL="228600" indent="-228600" algn="just" rtl="0">
              <a:buFont typeface="+mj-lt"/>
              <a:buAutoNum type="arabicPeriod"/>
            </a:pPr>
            <a:r>
              <a:rPr lang="fr-BE" sz="1050" b="1" i="0" u="none" baseline="0">
                <a:solidFill>
                  <a:srgbClr val="4B4B4B"/>
                </a:solidFill>
                <a:ea typeface="Tahoma" panose="020B0604030504040204" pitchFamily="34" charset="0"/>
                <a:cs typeface="Tahoma" panose="020B0604030504040204" pitchFamily="34" charset="0"/>
              </a:rPr>
              <a:t>Modification de la pharmacodynamie :</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Plus forte sensibilité des organes cibles</a:t>
            </a:r>
          </a:p>
          <a:p>
            <a:pPr marL="228600" indent="-228600" algn="just" rtl="0">
              <a:buFont typeface="+mj-lt"/>
              <a:buAutoNum type="arabicPeriod"/>
            </a:pPr>
            <a:r>
              <a:rPr lang="fr-BE" sz="1050" b="1" i="0" u="none" baseline="0">
                <a:solidFill>
                  <a:srgbClr val="4B4B4B"/>
                </a:solidFill>
                <a:ea typeface="Tahoma" panose="020B0604030504040204" pitchFamily="34" charset="0"/>
                <a:cs typeface="Tahoma" panose="020B0604030504040204" pitchFamily="34" charset="0"/>
              </a:rPr>
              <a:t>Non-observance thérapeutique : </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Risque de sous-dosage ou de surdosage</a:t>
            </a:r>
          </a:p>
          <a:p>
            <a:pPr marL="228600" indent="-228600" algn="just" rtl="0">
              <a:buFont typeface="+mj-lt"/>
              <a:buAutoNum type="arabicPeriod"/>
            </a:pPr>
            <a:r>
              <a:rPr lang="fr-BE" sz="1050" b="1" i="0" u="none" baseline="0">
                <a:solidFill>
                  <a:srgbClr val="4B4B4B"/>
                </a:solidFill>
                <a:ea typeface="Tahoma" panose="020B0604030504040204" pitchFamily="34" charset="0"/>
                <a:cs typeface="Tahoma" panose="020B0604030504040204" pitchFamily="34" charset="0"/>
              </a:rPr>
              <a:t>Capacités : </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Oublis</a:t>
            </a:r>
          </a:p>
          <a:p>
            <a:pPr marL="628650" lvl="1" indent="-17145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Cognition</a:t>
            </a:r>
          </a:p>
          <a:p>
            <a:pPr algn="just" rtl="0">
              <a:spcBef>
                <a:spcPts val="600"/>
              </a:spcBef>
            </a:pPr>
            <a:r>
              <a:rPr lang="fr-BE" sz="1050" b="0" i="0" u="none" baseline="0">
                <a:solidFill>
                  <a:srgbClr val="4B4B4B"/>
                </a:solidFill>
              </a:rPr>
              <a:t>Pour une description détaillée des effets indésirables des psychotropes ayant une influence sur le risque de chutes, voir tableau en page 1 des </a:t>
            </a:r>
            <a:r>
              <a:rPr lang="fr-BE" sz="1050" b="0" i="0" u="none" baseline="0"/>
              <a:t>« </a:t>
            </a:r>
            <a:r>
              <a:rPr lang="fr-BE" sz="1050" b="0" i="0" u="sng" baseline="0">
                <a:hlinkClick r:id="rId3"/>
              </a:rPr>
              <a:t>Informations de base des algorithmes</a:t>
            </a:r>
            <a:r>
              <a:rPr lang="fr-BE" sz="1050" b="0" i="0" u="none" baseline="0"/>
              <a:t> ».  </a:t>
            </a:r>
          </a:p>
          <a:p>
            <a:pPr lvl="1" algn="just"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58528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125538" y="684213"/>
            <a:ext cx="4572000" cy="3429000"/>
          </a:xfrm>
        </p:spPr>
      </p:sp>
      <p:sp>
        <p:nvSpPr>
          <p:cNvPr id="3" name="Tijdelijke aanduiding voor notities 2"/>
          <p:cNvSpPr>
            <a:spLocks noGrp="1"/>
          </p:cNvSpPr>
          <p:nvPr>
            <p:ph type="body" idx="1"/>
          </p:nvPr>
        </p:nvSpPr>
        <p:spPr>
          <a:xfrm>
            <a:off x="1125538" y="4113213"/>
            <a:ext cx="4607718" cy="4236156"/>
          </a:xfrm>
        </p:spPr>
        <p:txBody>
          <a:bodyPr/>
          <a:lstStyle/>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Présentations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Qui est qui ? Quelle est la motivation (personnelle) de chacun pour participer à cette soirée ? Quelles sont les attentes de chacun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Qu'attendent les médecins généralistes/pharmaciens de cette CMP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Qu'est-ce qu'une CMP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Déroulement d'une CMP</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La prévention des chutes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Petit quiz en guise d'entrée en matière</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Incidence</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Réalité</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Facteurs de risque de chutes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Conséquences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Exemple : conséquences d'une fracture de la hanche</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Prévention des fractures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Semaine de la prévention des chutes</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Chutes et médicaments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Quand y a-t-il un risque accru de chutes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Chutes et psychotropes</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Instauration et sevrage des benzodiazépines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Que faut-il prendre en compte lors de l'instauration d'une benzodiazépine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Conseils pour un sommeil de qualité (hygiène de sommeil)</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Comment sevrer d'une benzodiazépine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Recommandations pour les médecins et les pharmaciens</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Matériel disponible : comment puis-je motiver mon/ma patient(e) ?</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Film de sensibilisation</a:t>
            </a:r>
          </a:p>
          <a:p>
            <a:pPr marL="628650" lvl="1" indent="-171450" algn="just" rtl="0">
              <a:buFont typeface="Arial" panose="020B0604020202020204" pitchFamily="34" charset="0"/>
              <a:buChar char="•"/>
            </a:pPr>
            <a:r>
              <a:rPr lang="fr-BE" sz="900" b="0" i="0" u="none" baseline="0">
                <a:solidFill>
                  <a:srgbClr val="4B4B4B"/>
                </a:solidFill>
                <a:ea typeface="Verdana" pitchFamily="34" charset="0"/>
                <a:cs typeface="Verdana" pitchFamily="34" charset="0"/>
              </a:rPr>
              <a:t>Réactions au film</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Collaboration multidisciplinaire</a:t>
            </a:r>
          </a:p>
          <a:p>
            <a:pPr marL="628650" lvl="1" indent="-171450" algn="just" rtl="0">
              <a:buFont typeface="Arial" panose="020B0604020202020204" pitchFamily="34" charset="0"/>
              <a:buChar char="•"/>
            </a:pPr>
            <a:r>
              <a:rPr lang="fr-BE" sz="900" b="0" i="0" u="none" baseline="0">
                <a:ea typeface="Verdana" pitchFamily="34" charset="0"/>
                <a:cs typeface="Verdana" pitchFamily="34" charset="0"/>
              </a:rPr>
              <a:t>Que peut faire le pharmacien ?</a:t>
            </a:r>
          </a:p>
          <a:p>
            <a:pPr marL="628650" lvl="1" indent="-171450" algn="just" rtl="0">
              <a:buFont typeface="Arial" panose="020B0604020202020204" pitchFamily="34" charset="0"/>
              <a:buChar char="•"/>
            </a:pPr>
            <a:r>
              <a:rPr lang="fr-BE" sz="900" b="0" i="0" u="none" baseline="0">
                <a:ea typeface="Verdana" pitchFamily="34" charset="0"/>
                <a:cs typeface="Verdana" pitchFamily="34" charset="0"/>
              </a:rPr>
              <a:t>Que peut faire le médecin généraliste ?</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Évaluation de la CMP</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Cas pratiques et questions ciblées</a:t>
            </a:r>
          </a:p>
          <a:p>
            <a:pPr marL="355600" indent="-355600" algn="just" rtl="0">
              <a:buFont typeface="+mj-lt"/>
              <a:buAutoNum type="arabicPeriod"/>
            </a:pPr>
            <a:r>
              <a:rPr lang="fr-BE" sz="900" b="1" i="0" u="none" baseline="0">
                <a:solidFill>
                  <a:srgbClr val="007114"/>
                </a:solidFill>
                <a:ea typeface="Verdana" pitchFamily="34" charset="0"/>
                <a:cs typeface="Verdana" pitchFamily="34" charset="0"/>
              </a:rPr>
              <a:t>Récapitulation et conclusion</a:t>
            </a:r>
          </a:p>
        </p:txBody>
      </p:sp>
      <p:sp>
        <p:nvSpPr>
          <p:cNvPr id="4" name="Tijdelijke aanduiding voor dianummer 3"/>
          <p:cNvSpPr>
            <a:spLocks noGrp="1"/>
          </p:cNvSpPr>
          <p:nvPr>
            <p:ph type="sldNum" sz="quarter" idx="10"/>
          </p:nvPr>
        </p:nvSpPr>
        <p:spPr/>
        <p:txBody>
          <a:bodyPr/>
          <a:lstStyle/>
          <a:p>
            <a:pPr algn="l" rtl="0"/>
            <a:fld id="{B5FBA330-BEB1-4A71-9471-65F56499A8CA}" type="slidenum">
              <a:rPr/>
              <a:t>3</a:t>
            </a:fld>
            <a:endParaRPr lang="fr-BE"/>
          </a:p>
        </p:txBody>
      </p:sp>
    </p:spTree>
    <p:extLst>
      <p:ext uri="{BB962C8B-B14F-4D97-AF65-F5344CB8AC3E}">
        <p14:creationId xmlns:p14="http://schemas.microsoft.com/office/powerpoint/2010/main" val="11030268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30</a:t>
            </a:fld>
            <a:endParaRPr lang="fr-BE"/>
          </a:p>
        </p:txBody>
      </p:sp>
      <p:sp>
        <p:nvSpPr>
          <p:cNvPr id="6"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r>
              <a:rPr lang="fr-BE" sz="1050" b="0" i="0" u="none" baseline="0">
                <a:solidFill>
                  <a:srgbClr val="4B4B4B"/>
                </a:solidFill>
                <a:ea typeface="Tahoma" panose="020B0604030504040204" pitchFamily="34" charset="0"/>
                <a:cs typeface="Tahoma" panose="020B0604030504040204" pitchFamily="34" charset="0"/>
              </a:rPr>
              <a:t>Il convient donc d'accorder une attention particulière aux psychotropes étant donné la forte consommation de ces substances chez les personnes âgées (voir graphique) :</a:t>
            </a:r>
            <a:endParaRPr lang="fr-BE" sz="1050" dirty="0">
              <a:solidFill>
                <a:srgbClr val="4B4B4B"/>
              </a:solidFill>
              <a:ea typeface="Tahoma" panose="020B0604030504040204" pitchFamily="34" charset="0"/>
              <a:cs typeface="Tahoma" panose="020B0604030504040204" pitchFamily="34" charset="0"/>
            </a:endParaRP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35 % des seniors de plus de 75 ans prennent un somnifère ou un sédatif : </a:t>
            </a:r>
          </a:p>
          <a:p>
            <a:pPr marL="534988" lvl="1" indent="-261938" algn="just" rtl="0">
              <a:buFont typeface="Courier New" pitchFamily="49" charset="0"/>
              <a:buChar char="o"/>
            </a:pPr>
            <a:r>
              <a:rPr lang="fr-BE" sz="1050" b="0" i="0" u="none" baseline="0">
                <a:solidFill>
                  <a:srgbClr val="4B4B4B"/>
                </a:solidFill>
              </a:rPr>
              <a:t>40 % des femmes </a:t>
            </a:r>
          </a:p>
          <a:p>
            <a:pPr marL="534988" lvl="1" indent="-261938" algn="just" rtl="0">
              <a:buFont typeface="Courier New" pitchFamily="49" charset="0"/>
              <a:buChar char="o"/>
            </a:pPr>
            <a:r>
              <a:rPr lang="fr-BE" sz="1050" b="0" i="0" u="none" baseline="0">
                <a:solidFill>
                  <a:srgbClr val="4B4B4B"/>
                </a:solidFill>
              </a:rPr>
              <a:t>26 % des hommes </a:t>
            </a:r>
            <a:endParaRPr lang="fr-BE" sz="1050" dirty="0">
              <a:solidFill>
                <a:srgbClr val="4B4B4B"/>
              </a:solidFill>
            </a:endParaRP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En MRS, 79 % des résidents prennent des psychotropes : </a:t>
            </a:r>
          </a:p>
          <a:p>
            <a:pPr marL="534988" lvl="1" indent="-261938" algn="just" rtl="0">
              <a:buFont typeface="Courier New" pitchFamily="49" charset="0"/>
              <a:buChar char="o"/>
            </a:pPr>
            <a:r>
              <a:rPr lang="fr-BE" sz="1050" b="0" i="0" u="none" baseline="0">
                <a:solidFill>
                  <a:srgbClr val="4B4B4B"/>
                </a:solidFill>
              </a:rPr>
              <a:t>54 % une benzodiazépine</a:t>
            </a:r>
          </a:p>
          <a:p>
            <a:pPr marL="534988" lvl="1" indent="-261938" algn="just" rtl="0">
              <a:buFont typeface="Courier New" pitchFamily="49" charset="0"/>
              <a:buChar char="o"/>
            </a:pPr>
            <a:r>
              <a:rPr lang="fr-BE" sz="1050" b="0" i="0" u="none" baseline="0">
                <a:solidFill>
                  <a:srgbClr val="4B4B4B"/>
                </a:solidFill>
              </a:rPr>
              <a:t>40 % un antidépresseur</a:t>
            </a:r>
          </a:p>
          <a:p>
            <a:pPr marL="534988" lvl="1" indent="-261938" algn="just" rtl="0">
              <a:buFont typeface="Courier New" pitchFamily="49" charset="0"/>
              <a:buChar char="o"/>
            </a:pPr>
            <a:r>
              <a:rPr lang="fr-BE" sz="1050" b="0" i="0" u="none" baseline="0">
                <a:solidFill>
                  <a:srgbClr val="4B4B4B"/>
                </a:solidFill>
              </a:rPr>
              <a:t>33 % un antipsychotique  </a:t>
            </a: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752886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rtl="0"/>
            <a:r>
              <a:rPr lang="fr-BE" b="0" i="0" u="none" baseline="0"/>
              <a:t>La rationalisation de la politique des médicaments est une façon efficace de réduire le nombre de</a:t>
            </a:r>
          </a:p>
          <a:p>
            <a:pPr algn="l" rtl="0"/>
            <a:r>
              <a:rPr lang="fr-BE" b="0" i="0" u="none" baseline="0"/>
              <a:t>chutes :</a:t>
            </a:r>
          </a:p>
          <a:p>
            <a:pPr algn="l" rtl="0"/>
            <a:r>
              <a:rPr lang="fr-BE" b="0" i="0" u="none" baseline="0"/>
              <a:t>- Un sevrage progressif graduel des psychotropes diminue significativement le nombre de chutes.21-26</a:t>
            </a:r>
          </a:p>
          <a:p>
            <a:pPr algn="l" rtl="0"/>
            <a:r>
              <a:rPr lang="fr-BE" b="0" i="0" u="none" baseline="0"/>
              <a:t>- Une adaptation du comportement de prescription des médecins peut réduire le risque de chutes de manière significative.25,27</a:t>
            </a:r>
          </a:p>
          <a:p>
            <a:pPr algn="l" rtl="0"/>
            <a:r>
              <a:rPr lang="fr-BE" b="0" i="0" u="none" baseline="0"/>
              <a:t>- Le sevrage/l'arrêt des psychotropes chez les personnes âgées est possible, à la fois pour les benzodiazépines28-30, les antipsychotiques31,32 et les antidépresseurs.33</a:t>
            </a:r>
          </a:p>
          <a:p>
            <a:pPr marL="171450" indent="-171450" algn="l" rtl="0">
              <a:buFontTx/>
              <a:buChar char="-"/>
            </a:pPr>
            <a:r>
              <a:rPr lang="fr-BE" b="0" i="0" u="none" baseline="0"/>
              <a:t>La mise à disposition d'une brochure d'éducation structurée sur les benzodiazépines motive les seniors à entamer une discussion sur le sujet avec leur médecin généraliste ou leur pharmacien, ce qui entraine une diminution significative des médicaments.34 Cette </a:t>
            </a:r>
          </a:p>
          <a:p>
            <a:pPr algn="l" rtl="0"/>
            <a:r>
              <a:rPr lang="fr-BE" b="0" i="0" u="none" baseline="0"/>
              <a:t>    brochure d'éducation est disponible via </a:t>
            </a:r>
            <a:r>
              <a:rPr lang="fr-BE" b="0" i="0" u="none" baseline="0">
                <a:hlinkClick r:id="rId3"/>
              </a:rPr>
              <a:t>www.valpreventie.be</a:t>
            </a:r>
            <a:endParaRPr lang="fr-BE" dirty="0"/>
          </a:p>
          <a:p>
            <a:endParaRPr lang="fr-BE" dirty="0"/>
          </a:p>
          <a:p>
            <a:pPr algn="l" rtl="0"/>
            <a:r>
              <a:rPr lang="fr-BE" b="0" i="1" u="none" baseline="0"/>
              <a:t>Il est possible de consulter les sources dans le document suivant : </a:t>
            </a:r>
            <a:r>
              <a:rPr lang="fr-BE" b="1" i="1" u="none" baseline="0"/>
              <a:t>Informations de base des algorithmes pour un usage rationnel des</a:t>
            </a:r>
          </a:p>
          <a:p>
            <a:pPr algn="l" rtl="0"/>
            <a:r>
              <a:rPr lang="fr-BE" b="1" i="1" u="none" baseline="0"/>
              <a:t>psychotropes dans le cadre du risque de chutes chez les personnes âgées (www.valpreventie.be)</a:t>
            </a:r>
            <a:endParaRPr lang="fr-BE" i="1" dirty="0"/>
          </a:p>
        </p:txBody>
      </p:sp>
      <p:sp>
        <p:nvSpPr>
          <p:cNvPr id="4" name="Tijdelijke aanduiding voor dianummer 3"/>
          <p:cNvSpPr>
            <a:spLocks noGrp="1"/>
          </p:cNvSpPr>
          <p:nvPr>
            <p:ph type="sldNum" sz="quarter" idx="10"/>
          </p:nvPr>
        </p:nvSpPr>
        <p:spPr/>
        <p:txBody>
          <a:bodyPr/>
          <a:lstStyle/>
          <a:p>
            <a:pPr algn="l" rtl="0"/>
            <a:fld id="{1674DCEF-FEB2-4EEF-8EA7-58422743CDED}" type="slidenum">
              <a:rPr/>
              <a:t>31</a:t>
            </a:fld>
            <a:endParaRPr lang="fr-BE"/>
          </a:p>
        </p:txBody>
      </p:sp>
    </p:spTree>
    <p:extLst>
      <p:ext uri="{BB962C8B-B14F-4D97-AF65-F5344CB8AC3E}">
        <p14:creationId xmlns:p14="http://schemas.microsoft.com/office/powerpoint/2010/main" val="36906278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32</a:t>
            </a:fld>
            <a:endParaRPr lang="fr-BE"/>
          </a:p>
        </p:txBody>
      </p:sp>
      <p:sp>
        <p:nvSpPr>
          <p:cNvPr id="5" name="Tijdelijke aanduiding voor notities 2"/>
          <p:cNvSpPr txBox="1">
            <a:spLocks/>
          </p:cNvSpPr>
          <p:nvPr/>
        </p:nvSpPr>
        <p:spPr>
          <a:xfrm>
            <a:off x="1124744" y="4343400"/>
            <a:ext cx="4608512" cy="41148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355600" indent="-355600" algn="just" rtl="0">
              <a:spcAft>
                <a:spcPts val="600"/>
              </a:spcAft>
              <a:buFont typeface="+mj-lt"/>
              <a:buAutoNum type="arabicPeriod" startAt="4"/>
            </a:pPr>
            <a:r>
              <a:rPr lang="fr-BE" b="1" i="0" u="none" baseline="0">
                <a:solidFill>
                  <a:srgbClr val="007114"/>
                </a:solidFill>
                <a:ea typeface="Verdana" pitchFamily="34" charset="0"/>
                <a:cs typeface="Verdana" pitchFamily="34" charset="0"/>
              </a:rPr>
              <a:t>Sevrage des benzodiazépines </a:t>
            </a:r>
          </a:p>
          <a:p>
            <a:pPr algn="just" rtl="0"/>
            <a:r>
              <a:rPr lang="fr-BE" sz="1050" b="0" i="0" u="none" baseline="0">
                <a:solidFill>
                  <a:srgbClr val="4B4B4B"/>
                </a:solidFill>
              </a:rPr>
              <a:t>Pourtant, les indications d'utilisation des somnifères sont assez limitées et il existe, dans de nombreuses situations, des alternatives non pharmacologiques. Qui plus est, le sevrage ou l'arrêt des somnifères chez les personnes âgées est possible sous la supervision d'un médecin, même après une utilisation prolongée.</a:t>
            </a:r>
          </a:p>
          <a:p>
            <a:pPr algn="just" rtl="0"/>
            <a:endParaRPr lang="fr-BE" sz="1050" dirty="0">
              <a:solidFill>
                <a:srgbClr val="4B4B4B"/>
              </a:solidFill>
            </a:endParaRPr>
          </a:p>
          <a:p>
            <a:pPr algn="just" rtl="0"/>
            <a:r>
              <a:rPr lang="fr-BE" sz="1050" b="0" i="0" u="none" baseline="0">
                <a:solidFill>
                  <a:srgbClr val="4B4B4B"/>
                </a:solidFill>
              </a:rPr>
              <a:t>Le focus de la Semaine de la prévention des chutes de 2015 et 2016 a été de sensibiliser le grand public à l'utilisation (souvent chronique) des benzodiazépines. Dans ce cadre, l'augmentation du risque de chutes due à la consommation de somnifères est évidemment démontrée. On tente aussi de convaincre les personnes de se sevrer de ces médicaments et on leur propose des alternatives. Le sevrage des benzodiazépines s'effectue évidemment toujours en collaboration avec le médecin généraliste et le pharmacien.</a:t>
            </a:r>
          </a:p>
          <a:p>
            <a:pPr algn="just" rtl="0"/>
            <a:endParaRPr lang="fr-BE" sz="1050" dirty="0">
              <a:solidFill>
                <a:srgbClr val="007114"/>
              </a:solidFill>
              <a:ea typeface="Tahoma" panose="020B0604030504040204" pitchFamily="34" charset="0"/>
              <a:cs typeface="Tahoma" panose="020B0604030504040204" pitchFamily="34" charset="0"/>
            </a:endParaRPr>
          </a:p>
          <a:p>
            <a:pPr algn="just" rtl="0"/>
            <a:r>
              <a:rPr lang="fr-BE" sz="1050" b="0" i="0" u="none" baseline="0">
                <a:solidFill>
                  <a:srgbClr val="4B4B4B"/>
                </a:solidFill>
              </a:rPr>
              <a:t>La 4</a:t>
            </a:r>
            <a:r>
              <a:rPr lang="fr-BE" sz="1050" b="0" i="0" u="none" baseline="30000">
                <a:solidFill>
                  <a:srgbClr val="4B4B4B"/>
                </a:solidFill>
              </a:rPr>
              <a:t>e</a:t>
            </a:r>
            <a:r>
              <a:rPr lang="fr-BE" sz="1050" b="0" i="0" u="none" baseline="0">
                <a:solidFill>
                  <a:srgbClr val="4B4B4B"/>
                </a:solidFill>
              </a:rPr>
              <a:t> partie de cette présentation aborde le sevrage des benzodiazépines : </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Que faut-il prendre en compte lors de l'instauration d'une benzodiazépine ?</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Conseils pour un sommeil de qualité (hygiène de sommeil)</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Comment sevrer d'une benzodiazépine ?</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Intervention minime</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Recommandations pour les médecins et les pharmaciens</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Matériel disponible : comment puis-je motiver mon/ma patient(e) ?</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Film de sensibilisation</a:t>
            </a:r>
          </a:p>
          <a:p>
            <a:pPr marL="266700" lvl="1" indent="-177800" algn="just" rtl="0">
              <a:buFont typeface="Arial" pitchFamily="34" charset="0"/>
              <a:buChar char="•"/>
            </a:pPr>
            <a:r>
              <a:rPr lang="fr-BE" sz="1050" b="0" i="0" u="none" baseline="0">
                <a:solidFill>
                  <a:srgbClr val="4B4B4B"/>
                </a:solidFill>
                <a:ea typeface="Tahoma" panose="020B0604030504040204" pitchFamily="34" charset="0"/>
                <a:cs typeface="Tahoma" panose="020B0604030504040204" pitchFamily="34" charset="0"/>
              </a:rPr>
              <a:t>Réactions au film</a:t>
            </a:r>
          </a:p>
          <a:p>
            <a:pPr algn="just" rtl="0"/>
            <a:endParaRPr lang="fr-BE" sz="1050" dirty="0">
              <a:solidFill>
                <a:srgbClr val="4B4B4B"/>
              </a:solidFill>
            </a:endParaRPr>
          </a:p>
          <a:p>
            <a:pPr algn="just" rtl="0"/>
            <a:endParaRPr lang="fr-BE" sz="1050" dirty="0">
              <a:solidFill>
                <a:srgbClr val="4B4B4B"/>
              </a:solidFill>
            </a:endParaRPr>
          </a:p>
          <a:p>
            <a:pPr algn="just" rtl="0"/>
            <a:endParaRPr lang="fr-BE" sz="1050" dirty="0">
              <a:solidFill>
                <a:srgbClr val="4B4B4B"/>
              </a:solidFill>
            </a:endParaRPr>
          </a:p>
          <a:p>
            <a:pPr algn="just" rtl="0"/>
            <a:endParaRPr lang="fr-BE" dirty="0">
              <a:solidFill>
                <a:srgbClr val="4B4B4B"/>
              </a:solidFill>
            </a:endParaRPr>
          </a:p>
        </p:txBody>
      </p:sp>
    </p:spTree>
    <p:extLst>
      <p:ext uri="{BB962C8B-B14F-4D97-AF65-F5344CB8AC3E}">
        <p14:creationId xmlns:p14="http://schemas.microsoft.com/office/powerpoint/2010/main" val="19118885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33</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INSTAURATION D'UNE BENZODIAZÉPINE</a:t>
            </a:r>
          </a:p>
          <a:p>
            <a:pPr marL="0" lvl="1" indent="0" algn="just" rtl="0">
              <a:spcAft>
                <a:spcPts val="600"/>
              </a:spcAft>
              <a:buNone/>
            </a:pPr>
            <a:r>
              <a:rPr lang="fr-BE" sz="1050" b="1" i="0" u="none" baseline="0">
                <a:solidFill>
                  <a:srgbClr val="4B4B4B"/>
                </a:solidFill>
                <a:ea typeface="Tahoma" panose="020B0604030504040204" pitchFamily="34" charset="0"/>
                <a:cs typeface="Tahoma" panose="020B0604030504040204" pitchFamily="34" charset="0"/>
              </a:rPr>
              <a:t>Lors de l'instauration d'une benzodiazépine, tenir compte de</a:t>
            </a:r>
            <a:r>
              <a:rPr lang="fr-BE" sz="1050" b="0" i="0" u="none" baseline="0">
                <a:solidFill>
                  <a:srgbClr val="4B4B4B"/>
                </a:solidFill>
                <a:ea typeface="Tahoma" panose="020B0604030504040204" pitchFamily="34" charset="0"/>
                <a:cs typeface="Tahoma" panose="020B0604030504040204" pitchFamily="34" charset="0"/>
              </a:rPr>
              <a:t> : ... (voir informations sur la dia). </a:t>
            </a:r>
          </a:p>
          <a:p>
            <a:pPr marL="0" lvl="1" indent="0" algn="just" rtl="0">
              <a:spcAft>
                <a:spcPts val="600"/>
              </a:spcAft>
              <a:buNone/>
            </a:pPr>
            <a:r>
              <a:rPr lang="fr-BE" sz="1050" b="1" i="0" u="none" baseline="0">
                <a:solidFill>
                  <a:srgbClr val="4B4B4B"/>
                </a:solidFill>
                <a:ea typeface="Tahoma" panose="020B0604030504040204" pitchFamily="34" charset="0"/>
                <a:cs typeface="Tahoma" panose="020B0604030504040204" pitchFamily="34" charset="0"/>
              </a:rPr>
              <a:t>Conseil </a:t>
            </a:r>
            <a:r>
              <a:rPr lang="fr-BE" sz="1050" b="0" i="0" u="none" baseline="0">
                <a:solidFill>
                  <a:srgbClr val="4B4B4B"/>
                </a:solidFill>
                <a:ea typeface="Tahoma" panose="020B0604030504040204" pitchFamily="34" charset="0"/>
                <a:cs typeface="Tahoma" panose="020B0604030504040204" pitchFamily="34" charset="0"/>
              </a:rPr>
              <a:t>: pour une très bonne fiche de Farmaka avec critères « </a:t>
            </a:r>
            <a:r>
              <a:rPr lang="fr-BE" sz="1050" b="0" i="1" u="none" baseline="0">
                <a:solidFill>
                  <a:srgbClr val="4B4B4B"/>
                </a:solidFill>
                <a:ea typeface="Tahoma" panose="020B0604030504040204" pitchFamily="34" charset="0"/>
                <a:cs typeface="Tahoma" panose="020B0604030504040204" pitchFamily="34" charset="0"/>
              </a:rPr>
              <a:t>Start/Stop</a:t>
            </a:r>
            <a:r>
              <a:rPr lang="fr-BE" sz="1050" b="0" i="0" u="none" baseline="0">
                <a:solidFill>
                  <a:srgbClr val="4B4B4B"/>
                </a:solidFill>
                <a:ea typeface="Tahoma" panose="020B0604030504040204" pitchFamily="34" charset="0"/>
                <a:cs typeface="Tahoma" panose="020B0604030504040204" pitchFamily="34" charset="0"/>
              </a:rPr>
              <a:t> » : voir </a:t>
            </a:r>
            <a:r>
              <a:rPr lang="fr-BE" sz="1050" b="0" i="0" u="none" baseline="0">
                <a:solidFill>
                  <a:srgbClr val="4B4B4B"/>
                </a:solidFill>
                <a:ea typeface="Tahoma" panose="020B0604030504040204" pitchFamily="34" charset="0"/>
                <a:cs typeface="Tahoma" panose="020B0604030504040204" pitchFamily="34" charset="0"/>
                <a:hlinkClick r:id="rId3"/>
              </a:rPr>
              <a:t>www.farmaka.be</a:t>
            </a:r>
            <a:r>
              <a:rPr lang="fr-BE" sz="1050" b="0" i="0" u="none" baseline="0">
                <a:solidFill>
                  <a:srgbClr val="4B4B4B"/>
                </a:solidFill>
                <a:ea typeface="Tahoma" panose="020B0604030504040204" pitchFamily="34" charset="0"/>
                <a:cs typeface="Tahoma" panose="020B0604030504040204" pitchFamily="34" charset="0"/>
              </a:rPr>
              <a:t> </a:t>
            </a: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98029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9" name="Slide Number Placeholder 8"/>
          <p:cNvSpPr>
            <a:spLocks noGrp="1"/>
          </p:cNvSpPr>
          <p:nvPr>
            <p:ph type="sldNum" sz="quarter" idx="11"/>
          </p:nvPr>
        </p:nvSpPr>
        <p:spPr/>
        <p:txBody>
          <a:bodyPr/>
          <a:lstStyle/>
          <a:p>
            <a:pPr algn="l" rtl="0">
              <a:defRPr/>
            </a:pPr>
            <a:fld id="{44600100-669E-4B6D-AE82-2C36B68AAF1A}" type="slidenum">
              <a:rPr/>
              <a:pPr>
                <a:defRPr/>
              </a:pPr>
              <a:t>34</a:t>
            </a:fld>
            <a:endParaRPr lang="fr-BE" dirty="0"/>
          </a:p>
        </p:txBody>
      </p:sp>
      <p:sp>
        <p:nvSpPr>
          <p:cNvPr id="7" name="Tijdelijke aanduiding voor notities 2"/>
          <p:cNvSpPr txBox="1">
            <a:spLocks/>
          </p:cNvSpPr>
          <p:nvPr/>
        </p:nvSpPr>
        <p:spPr>
          <a:xfrm>
            <a:off x="1040078" y="4370004"/>
            <a:ext cx="4608512" cy="4896544"/>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CONSEILS POUR UN SOMMEIL DE QUALITÉ</a:t>
            </a:r>
          </a:p>
          <a:p>
            <a:pPr marL="0" lvl="1" algn="just" rtl="0"/>
            <a:r>
              <a:rPr lang="fr-BE" sz="1050" b="0" i="0" u="none" baseline="0">
                <a:solidFill>
                  <a:srgbClr val="4B4B4B"/>
                </a:solidFill>
                <a:ea typeface="Tahoma" panose="020B0604030504040204" pitchFamily="34" charset="0"/>
                <a:cs typeface="Tahoma" panose="020B0604030504040204" pitchFamily="34" charset="0"/>
              </a:rPr>
              <a:t>Lorsqu'un(e) patient(e) évoque des troubles du sommeil, il est préférable de discuter d'abord de </a:t>
            </a:r>
            <a:r>
              <a:rPr lang="fr-BE" sz="1050" b="1" i="0" u="none" baseline="0">
                <a:solidFill>
                  <a:srgbClr val="4B4B4B"/>
                </a:solidFill>
                <a:ea typeface="Tahoma" panose="020B0604030504040204" pitchFamily="34" charset="0"/>
                <a:cs typeface="Tahoma" panose="020B0604030504040204" pitchFamily="34" charset="0"/>
              </a:rPr>
              <a:t>mesures non médicamenteuses </a:t>
            </a:r>
            <a:r>
              <a:rPr lang="fr-BE" sz="1050" b="0" i="0" u="none" baseline="0">
                <a:solidFill>
                  <a:srgbClr val="4B4B4B"/>
                </a:solidFill>
                <a:ea typeface="Tahoma" panose="020B0604030504040204" pitchFamily="34" charset="0"/>
                <a:cs typeface="Tahoma" panose="020B0604030504040204" pitchFamily="34" charset="0"/>
              </a:rPr>
              <a:t>: </a:t>
            </a:r>
          </a:p>
          <a:p>
            <a:pPr marL="266700" lvl="1" indent="-177800" algn="just" rtl="0">
              <a:buFont typeface="Arial" panose="020B0604020202020204" pitchFamily="34" charset="0"/>
              <a:buChar char="•"/>
            </a:pPr>
            <a:r>
              <a:rPr lang="fr-BE" sz="1050" b="0" i="0" u="none" baseline="0">
                <a:solidFill>
                  <a:srgbClr val="4B4B4B"/>
                </a:solidFill>
                <a:ea typeface="Tahoma" panose="020B0604030504040204" pitchFamily="34" charset="0"/>
                <a:cs typeface="Tahoma" panose="020B0604030504040204" pitchFamily="34" charset="0"/>
              </a:rPr>
              <a:t>Hygiène de sommeil </a:t>
            </a:r>
          </a:p>
          <a:p>
            <a:pPr marL="266700" lvl="1" indent="-177800" algn="just" rtl="0">
              <a:buFont typeface="Arial" panose="020B0604020202020204" pitchFamily="34" charset="0"/>
              <a:buChar char="•"/>
            </a:pPr>
            <a:r>
              <a:rPr lang="fr-BE" sz="1050" b="0" i="0" u="none" baseline="0">
                <a:solidFill>
                  <a:srgbClr val="4B4B4B"/>
                </a:solidFill>
                <a:ea typeface="Tahoma" panose="020B0604030504040204" pitchFamily="34" charset="0"/>
                <a:cs typeface="Tahoma" panose="020B0604030504040204" pitchFamily="34" charset="0"/>
              </a:rPr>
              <a:t>Thérapie de relaxation : apprendre des exercices de relaxation chez un thérapeute</a:t>
            </a:r>
          </a:p>
          <a:p>
            <a:pPr marL="266700" lvl="1" indent="-177800" algn="just" rtl="0">
              <a:buFont typeface="Arial" panose="020B0604020202020204" pitchFamily="34" charset="0"/>
              <a:buChar char="•"/>
            </a:pPr>
            <a:r>
              <a:rPr lang="fr-BE" sz="1050" b="0" i="0" u="none" baseline="0">
                <a:solidFill>
                  <a:srgbClr val="4B4B4B"/>
                </a:solidFill>
                <a:ea typeface="Tahoma" panose="020B0604030504040204" pitchFamily="34" charset="0"/>
                <a:cs typeface="Tahoma" panose="020B0604030504040204" pitchFamily="34" charset="0"/>
              </a:rPr>
              <a:t>Il est également très important de signaler au/à la patient(e) que l'on a besoin de moins de sommeil avec l'âge.</a:t>
            </a:r>
          </a:p>
          <a:p>
            <a:pPr algn="just" rtl="0">
              <a:spcBef>
                <a:spcPts val="600"/>
              </a:spcBef>
            </a:pPr>
            <a:r>
              <a:rPr lang="fr-BE" sz="1050" b="0" i="0" u="none" baseline="0">
                <a:solidFill>
                  <a:srgbClr val="4B4B4B"/>
                </a:solidFill>
                <a:ea typeface="Tahoma" panose="020B0604030504040204" pitchFamily="34" charset="0"/>
                <a:cs typeface="Tahoma" panose="020B0604030504040204" pitchFamily="34" charset="0"/>
              </a:rPr>
              <a:t> </a:t>
            </a:r>
            <a:r>
              <a:rPr lang="fr-BE" sz="1050" b="1" i="0" u="none" baseline="0">
                <a:solidFill>
                  <a:srgbClr val="4B4B4B"/>
                </a:solidFill>
              </a:rPr>
              <a:t>Détail de ce qui est « À éviter de préférence »</a:t>
            </a:r>
          </a:p>
          <a:p>
            <a:pPr marL="171450" indent="-171450" algn="just" rtl="0">
              <a:buFont typeface="Arial" pitchFamily="34" charset="0"/>
              <a:buChar char="•"/>
            </a:pPr>
            <a:r>
              <a:rPr lang="fr-BE" sz="1050" b="0" i="0" u="none" baseline="0">
                <a:solidFill>
                  <a:srgbClr val="4B4B4B"/>
                </a:solidFill>
              </a:rPr>
              <a:t>Lire, utiliser un ordinateur ou regarder la télévision au lit. Réserver la chambre à coucher exclusivement au sommeil. Ceci permet d'apprendre au corps à associer le lit au sommeil. </a:t>
            </a:r>
          </a:p>
          <a:p>
            <a:pPr marL="171450" indent="-171450" algn="just" rtl="0">
              <a:buFont typeface="Arial" pitchFamily="34" charset="0"/>
              <a:buChar char="•"/>
            </a:pPr>
            <a:r>
              <a:rPr lang="fr-BE" sz="1050" b="0" i="0" u="none" baseline="0">
                <a:solidFill>
                  <a:srgbClr val="4B4B4B"/>
                </a:solidFill>
              </a:rPr>
              <a:t>Fumer, consommer de l'alcool et autres boissons à base de caféine, comme du café, du thé et du coca, car ce sont des stimulants qui réveillent et qui ont donc une influence négative sur le sommeil. </a:t>
            </a:r>
          </a:p>
          <a:p>
            <a:pPr marL="171450" indent="-171450" algn="just" rtl="0">
              <a:buFont typeface="Arial" pitchFamily="34" charset="0"/>
              <a:buChar char="•"/>
            </a:pPr>
            <a:r>
              <a:rPr lang="fr-BE" sz="1050" b="0" i="0" u="none" baseline="0">
                <a:solidFill>
                  <a:srgbClr val="4B4B4B"/>
                </a:solidFill>
              </a:rPr>
              <a:t>Repas copieux et estomac plein avant le coucher car un estomac surchargé peut perturber le sommeil nocturne. </a:t>
            </a:r>
          </a:p>
          <a:p>
            <a:pPr marL="171450" indent="-171450" algn="just" rtl="0">
              <a:buFont typeface="Arial" pitchFamily="34" charset="0"/>
              <a:buChar char="•"/>
            </a:pPr>
            <a:r>
              <a:rPr lang="fr-BE" sz="1050" b="0" i="0" u="none" baseline="0">
                <a:solidFill>
                  <a:srgbClr val="4B4B4B"/>
                </a:solidFill>
              </a:rPr>
              <a:t>Un estomac vide est tout aussi peu favorable à un bon sommeil. Une légère collation est acceptable. Il faut donc veiller à ne pas se coucher avec une sensation de faim. </a:t>
            </a: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1605394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35</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3" name="Notes Placeholder 2"/>
          <p:cNvSpPr>
            <a:spLocks noGrp="1"/>
          </p:cNvSpPr>
          <p:nvPr>
            <p:ph type="body" idx="1"/>
          </p:nvPr>
        </p:nvSpPr>
        <p:spPr>
          <a:xfrm>
            <a:off x="685800" y="4525889"/>
            <a:ext cx="5486400" cy="3600450"/>
          </a:xfrm>
        </p:spPr>
        <p:txBody>
          <a:bodyPr/>
          <a:lstStyle/>
          <a:p>
            <a:pPr marL="171450" indent="-171450" algn="l" rtl="0">
              <a:buFont typeface="Arial" panose="020B0604020202020204" pitchFamily="34" charset="0"/>
              <a:buChar char="•"/>
            </a:pPr>
            <a:r>
              <a:rPr lang="fr-BE" sz="1050" b="0" i="0" u="none" baseline="0">
                <a:solidFill>
                  <a:srgbClr val="4B4B4B"/>
                </a:solidFill>
              </a:rPr>
              <a:t>Il est préférable de diminuer progressivement la dose plutôt que d'arrêter brutalement le traitement (Grade A). </a:t>
            </a:r>
          </a:p>
          <a:p>
            <a:pPr marL="171450" indent="-171450" algn="l" rtl="0">
              <a:buFont typeface="Arial" panose="020B0604020202020204" pitchFamily="34" charset="0"/>
              <a:buChar char="•"/>
            </a:pPr>
            <a:r>
              <a:rPr lang="fr-BE" sz="1050" b="0" i="0" u="none" baseline="0">
                <a:solidFill>
                  <a:srgbClr val="4B4B4B"/>
                </a:solidFill>
              </a:rPr>
              <a:t>La dose peut par exemple être diminuée de 10 à 25 % par rapport à la dose initiale, et ce toutes les semaines à toutes les deux semaines. </a:t>
            </a:r>
          </a:p>
          <a:p>
            <a:pPr marL="171450" indent="-171450" algn="l" rtl="0">
              <a:buFont typeface="Arial" panose="020B0604020202020204" pitchFamily="34" charset="0"/>
              <a:buChar char="•"/>
            </a:pPr>
            <a:r>
              <a:rPr lang="fr-BE" sz="1050" b="0" i="0" u="none" baseline="0">
                <a:solidFill>
                  <a:srgbClr val="4B4B4B"/>
                </a:solidFill>
              </a:rPr>
              <a:t> Il n'est pas indiqué de changer de type de benzodiazépine (courte demi-vie versus longue demi-vie) avant la diminution progressive de la dose (Grade A). </a:t>
            </a:r>
          </a:p>
          <a:p>
            <a:pPr marL="171450" indent="-171450" algn="l" rtl="0">
              <a:buFont typeface="Arial" panose="020B0604020202020204" pitchFamily="34" charset="0"/>
              <a:buChar char="•"/>
            </a:pPr>
            <a:r>
              <a:rPr lang="fr-BE" sz="1050" b="0" i="0" u="none" baseline="0">
                <a:solidFill>
                  <a:srgbClr val="4B4B4B"/>
                </a:solidFill>
              </a:rPr>
              <a:t>L'ajout d'un autre médicament n'est pas recommandé (Grade A). </a:t>
            </a:r>
          </a:p>
          <a:p>
            <a:pPr marL="171450" indent="-171450" algn="l" rtl="0">
              <a:buFont typeface="Arial" panose="020B0604020202020204" pitchFamily="34" charset="0"/>
              <a:buChar char="•"/>
            </a:pPr>
            <a:r>
              <a:rPr lang="fr-BE" sz="1050" b="0" i="0" u="none" baseline="0">
                <a:solidFill>
                  <a:srgbClr val="4B4B4B"/>
                </a:solidFill>
              </a:rPr>
              <a:t>Les performances cognitives et psychomotrices des personnes âgées mettant fin à une utilisation longue de plusieurs années de benzodiazépines comme hypnotiques s'améliorent par rapport aux personnes ne le faisant pas (Grade B).</a:t>
            </a:r>
          </a:p>
          <a:p>
            <a:pPr marL="171450" indent="-171450" algn="l" rtl="0">
              <a:buFont typeface="Arial" panose="020B0604020202020204" pitchFamily="34" charset="0"/>
              <a:buChar char="•"/>
            </a:pPr>
            <a:r>
              <a:rPr lang="fr-BE" sz="1050" b="0" i="0" u="none" baseline="0">
                <a:solidFill>
                  <a:srgbClr val="4B4B4B"/>
                </a:solidFill>
              </a:rPr>
              <a:t> Il n'y a pas de différence du point de vue de la durée quotidienne et de la qualité du sommeil entre les patients âgés qui ont arrêté les hypnotiques et ceux ne l'ont pas fait (Grade B). </a:t>
            </a:r>
          </a:p>
          <a:p>
            <a:pPr marL="171450" indent="-171450" algn="l" rtl="0">
              <a:buFont typeface="Arial" panose="020B0604020202020204" pitchFamily="34" charset="0"/>
              <a:buChar char="•"/>
            </a:pPr>
            <a:endParaRPr lang="fr-BE" sz="1050" dirty="0">
              <a:solidFill>
                <a:srgbClr val="4B4B4B"/>
              </a:solidFill>
            </a:endParaRPr>
          </a:p>
          <a:p>
            <a:pPr marL="171450" indent="-171450" algn="l" rtl="0">
              <a:buFont typeface="Arial" panose="020B0604020202020204" pitchFamily="34" charset="0"/>
              <a:buChar char="•"/>
            </a:pPr>
            <a:endParaRPr lang="fr-BE" sz="1050" dirty="0">
              <a:solidFill>
                <a:srgbClr val="4B4B4B"/>
              </a:solidFill>
            </a:endParaRPr>
          </a:p>
          <a:p>
            <a:endParaRPr lang="fr-BE" sz="1050" dirty="0"/>
          </a:p>
          <a:p>
            <a:pPr algn="l" rtl="0"/>
            <a:r>
              <a:rPr lang="fr-BE" sz="1050" b="0" i="1" u="none" baseline="0"/>
              <a:t>Source : Chevalier P., Debauche M., Dereau P., Duray D., Gailly J., Paulus D., Vanhalewyn M. (2011). </a:t>
            </a:r>
            <a:r>
              <a:rPr lang="fr-BE" sz="1050" b="0" i="0" u="none" baseline="0"/>
              <a:t>Geneesmiddelenverslaving.</a:t>
            </a:r>
            <a:r>
              <a:rPr lang="fr-BE" sz="1050" b="0" i="1" u="none" baseline="0"/>
              <a:t> Domus Medica vzw, Huisarts Nu, 40(3), p. 110. </a:t>
            </a:r>
          </a:p>
          <a:p>
            <a:pPr algn="l" rtl="0"/>
            <a:r>
              <a:rPr lang="fr-BE" sz="1050" b="1" i="0" u="none" baseline="0"/>
              <a:t>Informations complémentaires </a:t>
            </a:r>
            <a:endParaRPr lang="fr-BE" sz="1050" dirty="0"/>
          </a:p>
          <a:p>
            <a:pPr algn="l" rtl="0"/>
            <a:r>
              <a:rPr lang="fr-BE" sz="1050" b="0" i="0" u="none" baseline="0"/>
              <a:t>Farmaka asbl, Formulaire de soins aux personnes âgées : troubles du sommeil (2015). </a:t>
            </a:r>
          </a:p>
          <a:p>
            <a:pPr algn="l" rtl="0"/>
            <a:r>
              <a:rPr lang="fr-BE" sz="1050" b="0" i="0" u="none" baseline="0"/>
              <a:t>http://www.farmaka.be/nl/formularium/208#main </a:t>
            </a:r>
          </a:p>
          <a:p>
            <a:endParaRPr lang="fr-BE" sz="1050" dirty="0">
              <a:solidFill>
                <a:srgbClr val="4B4B4B"/>
              </a:solidFill>
            </a:endParaRPr>
          </a:p>
        </p:txBody>
      </p:sp>
    </p:spTree>
    <p:extLst>
      <p:ext uri="{BB962C8B-B14F-4D97-AF65-F5344CB8AC3E}">
        <p14:creationId xmlns:p14="http://schemas.microsoft.com/office/powerpoint/2010/main" val="38816737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1674DCEF-FEB2-4EEF-8EA7-58422743CDED}" type="slidenum">
              <a:rPr/>
              <a:t>36</a:t>
            </a:fld>
            <a:endParaRPr lang="fr-BE"/>
          </a:p>
        </p:txBody>
      </p:sp>
    </p:spTree>
    <p:extLst>
      <p:ext uri="{BB962C8B-B14F-4D97-AF65-F5344CB8AC3E}">
        <p14:creationId xmlns:p14="http://schemas.microsoft.com/office/powerpoint/2010/main" val="29964523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1674DCEF-FEB2-4EEF-8EA7-58422743CDED}" type="slidenum">
              <a:rPr/>
              <a:t>37</a:t>
            </a:fld>
            <a:endParaRPr lang="fr-BE"/>
          </a:p>
        </p:txBody>
      </p:sp>
    </p:spTree>
    <p:extLst>
      <p:ext uri="{BB962C8B-B14F-4D97-AF65-F5344CB8AC3E}">
        <p14:creationId xmlns:p14="http://schemas.microsoft.com/office/powerpoint/2010/main" val="34906629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38</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3" name="Notes Placeholder 2"/>
          <p:cNvSpPr>
            <a:spLocks noGrp="1"/>
          </p:cNvSpPr>
          <p:nvPr>
            <p:ph type="body" idx="1"/>
          </p:nvPr>
        </p:nvSpPr>
        <p:spPr>
          <a:xfrm>
            <a:off x="685800" y="4525889"/>
            <a:ext cx="5486400" cy="3600450"/>
          </a:xfrm>
        </p:spPr>
        <p:txBody>
          <a:bodyPr/>
          <a:lstStyle/>
          <a:p>
            <a:endParaRPr lang="fr-BE" dirty="0"/>
          </a:p>
          <a:p>
            <a:pPr algn="l" rtl="0"/>
            <a:r>
              <a:rPr lang="fr-BE" b="0" i="0" u="none" baseline="0"/>
              <a:t> Source : </a:t>
            </a:r>
            <a:r>
              <a:rPr lang="fr-BE" b="0" i="1" u="none" baseline="0"/>
              <a:t>Geneesmiddelenbrief Farmaka </a:t>
            </a:r>
            <a:r>
              <a:rPr lang="fr-BE" b="0" i="0" u="none" baseline="0"/>
              <a:t>: « INTERVENTIONS MINIMALES POUR ARRÊTER L’UTILISATION PROLONGÉE DE BENZODIAZÉPINES ».</a:t>
            </a:r>
          </a:p>
        </p:txBody>
      </p:sp>
    </p:spTree>
    <p:extLst>
      <p:ext uri="{BB962C8B-B14F-4D97-AF65-F5344CB8AC3E}">
        <p14:creationId xmlns:p14="http://schemas.microsoft.com/office/powerpoint/2010/main" val="29503865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39</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RECOMMANDATIONS POUR LES MÉDECINS ET LES PHARMACIENS</a:t>
            </a:r>
          </a:p>
          <a:p>
            <a:pPr marL="0" lvl="1" algn="just" rtl="0">
              <a:spcAft>
                <a:spcPts val="600"/>
              </a:spcAft>
            </a:pPr>
            <a:r>
              <a:rPr lang="fr-BE" sz="1100" b="1" i="0" u="sng" baseline="0">
                <a:solidFill>
                  <a:srgbClr val="4B4B4B"/>
                </a:solidFill>
                <a:ea typeface="Tahoma" panose="020B0604030504040204" pitchFamily="34" charset="0"/>
                <a:cs typeface="Tahoma" panose="020B0604030504040204" pitchFamily="34" charset="0"/>
              </a:rPr>
              <a:t>e-learning sur la plateforme ZEPHYR</a:t>
            </a:r>
            <a:endParaRPr lang="fr-BE" sz="1100" dirty="0">
              <a:solidFill>
                <a:srgbClr val="4B4B4B"/>
              </a:solidFill>
              <a:ea typeface="Tahoma" panose="020B0604030504040204" pitchFamily="34" charset="0"/>
              <a:cs typeface="Tahoma" panose="020B0604030504040204" pitchFamily="34" charset="0"/>
            </a:endParaRPr>
          </a:p>
          <a:p>
            <a:pPr marL="228600" indent="-228600" algn="just" rtl="0">
              <a:buFont typeface="+mj-lt"/>
              <a:buAutoNum type="arabicPeriod"/>
            </a:pPr>
            <a:r>
              <a:rPr lang="fr-BE" sz="1050" b="0" i="0" u="none" baseline="0">
                <a:solidFill>
                  <a:srgbClr val="4B4B4B"/>
                </a:solidFill>
              </a:rPr>
              <a:t>Surfez sur </a:t>
            </a:r>
            <a:r>
              <a:rPr lang="fr-BE" sz="1050" b="0" i="0" u="none" baseline="0">
                <a:solidFill>
                  <a:srgbClr val="4B4B4B"/>
                </a:solidFill>
                <a:hlinkClick r:id="rId3"/>
              </a:rPr>
              <a:t>http://zephyr.ugent.be/</a:t>
            </a:r>
            <a:r>
              <a:rPr lang="fr-BE" sz="1050" b="0" i="0" u="none" baseline="0">
                <a:solidFill>
                  <a:srgbClr val="4B4B4B"/>
                </a:solidFill>
              </a:rPr>
              <a:t> </a:t>
            </a:r>
          </a:p>
          <a:p>
            <a:pPr marL="228600" indent="-228600" algn="just" rtl="0">
              <a:buFont typeface="+mj-lt"/>
              <a:buAutoNum type="arabicPeriod"/>
            </a:pPr>
            <a:r>
              <a:rPr lang="fr-BE" sz="1050" b="0" i="0" u="none" baseline="0">
                <a:solidFill>
                  <a:srgbClr val="4B4B4B"/>
                </a:solidFill>
              </a:rPr>
              <a:t>Cliquez sur « </a:t>
            </a:r>
            <a:r>
              <a:rPr lang="fr-BE" sz="1050" b="1" i="1" u="none" baseline="0">
                <a:solidFill>
                  <a:srgbClr val="4B4B4B"/>
                </a:solidFill>
              </a:rPr>
              <a:t>Registratie</a:t>
            </a:r>
            <a:r>
              <a:rPr lang="fr-BE" sz="1050" b="0" i="0" u="none" baseline="0">
                <a:solidFill>
                  <a:srgbClr val="4B4B4B"/>
                </a:solidFill>
              </a:rPr>
              <a:t> » (Inscription) </a:t>
            </a:r>
            <a:r>
              <a:rPr lang="fr-BE" sz="1050" b="0" i="1" u="none" baseline="0">
                <a:solidFill>
                  <a:srgbClr val="4B4B4B"/>
                </a:solidFill>
              </a:rPr>
              <a:t>(vous êtes déjà inscrit[e] sur zephyr ? Alors identifiez-vous et passez directement à l'étape 4)</a:t>
            </a:r>
          </a:p>
          <a:p>
            <a:pPr marL="228600" indent="-228600" algn="just" rtl="0">
              <a:buFont typeface="+mj-lt"/>
              <a:buAutoNum type="arabicPeriod"/>
            </a:pPr>
            <a:r>
              <a:rPr lang="fr-BE" sz="1050" b="0" i="0" u="none" baseline="0">
                <a:solidFill>
                  <a:srgbClr val="4B4B4B"/>
                </a:solidFill>
              </a:rPr>
              <a:t>Complétez les champs requis et cliquez sur « OK »</a:t>
            </a:r>
          </a:p>
          <a:p>
            <a:pPr marL="228600" indent="-228600" algn="just" rtl="0">
              <a:buFont typeface="+mj-lt"/>
              <a:buAutoNum type="arabicPeriod"/>
            </a:pPr>
            <a:r>
              <a:rPr lang="fr-BE" sz="1050" b="0" i="0" u="none" baseline="0">
                <a:solidFill>
                  <a:srgbClr val="4B4B4B"/>
                </a:solidFill>
              </a:rPr>
              <a:t>Cliquez sur « </a:t>
            </a:r>
            <a:r>
              <a:rPr lang="fr-BE" sz="1050" b="1" i="0" u="none" baseline="0">
                <a:solidFill>
                  <a:srgbClr val="4B4B4B"/>
                </a:solidFill>
              </a:rPr>
              <a:t>S'inscrire aux cours</a:t>
            </a:r>
            <a:r>
              <a:rPr lang="fr-BE" sz="1050" b="0" i="0" u="none" baseline="0">
                <a:solidFill>
                  <a:srgbClr val="4B4B4B"/>
                </a:solidFill>
              </a:rPr>
              <a:t> » </a:t>
            </a:r>
          </a:p>
          <a:p>
            <a:pPr marL="228600" indent="-228600" algn="just" rtl="0">
              <a:buFont typeface="+mj-lt"/>
              <a:buAutoNum type="arabicPeriod"/>
            </a:pPr>
            <a:r>
              <a:rPr lang="fr-BE" sz="1050" b="0" i="0" u="none" baseline="0">
                <a:solidFill>
                  <a:srgbClr val="4B4B4B"/>
                </a:solidFill>
              </a:rPr>
              <a:t>Cliquez sur « </a:t>
            </a:r>
            <a:r>
              <a:rPr lang="fr-BE" sz="1050" b="1" i="1" u="none" baseline="0">
                <a:solidFill>
                  <a:srgbClr val="4B4B4B"/>
                </a:solidFill>
              </a:rPr>
              <a:t>Faculteit geneeskunde en gezondheidswetenschappen</a:t>
            </a:r>
            <a:r>
              <a:rPr lang="fr-BE" sz="1050" b="0" i="0" u="none" baseline="0">
                <a:solidFill>
                  <a:srgbClr val="4B4B4B"/>
                </a:solidFill>
              </a:rPr>
              <a:t> »</a:t>
            </a:r>
            <a:r>
              <a:rPr lang="fr-BE" sz="1050" b="1" i="0" u="none" baseline="0">
                <a:solidFill>
                  <a:srgbClr val="4B4B4B"/>
                </a:solidFill>
              </a:rPr>
              <a:t> </a:t>
            </a:r>
          </a:p>
          <a:p>
            <a:pPr marL="228600" indent="-228600" algn="just" rtl="0">
              <a:buFont typeface="+mj-lt"/>
              <a:buAutoNum type="arabicPeriod"/>
            </a:pPr>
            <a:r>
              <a:rPr lang="fr-BE" sz="1050" b="0" i="0" u="none" baseline="0">
                <a:solidFill>
                  <a:srgbClr val="4B4B4B"/>
                </a:solidFill>
              </a:rPr>
              <a:t>Cliquez sur « </a:t>
            </a:r>
            <a:r>
              <a:rPr lang="fr-BE" sz="1050" b="1" i="1" u="none" baseline="0">
                <a:solidFill>
                  <a:srgbClr val="4B4B4B"/>
                </a:solidFill>
              </a:rPr>
              <a:t>Het benzo-consult</a:t>
            </a:r>
            <a:r>
              <a:rPr lang="fr-BE" sz="1050" b="0" i="0" u="none" baseline="0">
                <a:solidFill>
                  <a:srgbClr val="4B4B4B"/>
                </a:solidFill>
              </a:rPr>
              <a:t> » (pas sur « </a:t>
            </a:r>
            <a:r>
              <a:rPr lang="fr-BE" sz="1050" b="0" i="1" u="none" baseline="0">
                <a:solidFill>
                  <a:srgbClr val="4B4B4B"/>
                </a:solidFill>
              </a:rPr>
              <a:t>Benzoproject</a:t>
            </a:r>
            <a:r>
              <a:rPr lang="fr-BE" sz="1050" b="0" i="0" u="none" baseline="0">
                <a:solidFill>
                  <a:srgbClr val="4B4B4B"/>
                </a:solidFill>
              </a:rPr>
              <a:t> » ou « </a:t>
            </a:r>
            <a:r>
              <a:rPr lang="fr-BE" sz="1050" b="0" i="1" u="none" baseline="0">
                <a:solidFill>
                  <a:srgbClr val="4B4B4B"/>
                </a:solidFill>
              </a:rPr>
              <a:t>Simulatiepatiënt training benzo-consult</a:t>
            </a:r>
            <a:r>
              <a:rPr lang="fr-BE" sz="1050" b="0" i="0" u="none" baseline="0">
                <a:solidFill>
                  <a:srgbClr val="4B4B4B"/>
                </a:solidFill>
              </a:rPr>
              <a:t> »)</a:t>
            </a:r>
          </a:p>
          <a:p>
            <a:pPr algn="just" rtl="0"/>
            <a:endParaRPr lang="fr-BE" sz="1050" b="1" dirty="0">
              <a:solidFill>
                <a:srgbClr val="4B4B4B"/>
              </a:solidFill>
            </a:endParaRPr>
          </a:p>
          <a:p>
            <a:pPr algn="just" rtl="0"/>
            <a:r>
              <a:rPr lang="fr-BE" sz="1050" b="0" i="0" u="none" baseline="0">
                <a:solidFill>
                  <a:srgbClr val="4B4B4B"/>
                </a:solidFill>
              </a:rPr>
              <a:t>Vous êtes inscrit(e). </a:t>
            </a:r>
          </a:p>
          <a:p>
            <a:pPr algn="just" rtl="0"/>
            <a:r>
              <a:rPr lang="fr-BE" sz="1050" b="0" i="0" u="none" baseline="0">
                <a:solidFill>
                  <a:srgbClr val="4B4B4B"/>
                </a:solidFill>
              </a:rPr>
              <a:t>Allez ensuite sur « </a:t>
            </a:r>
            <a:r>
              <a:rPr lang="fr-BE" sz="1050" b="0" i="1" u="none" baseline="0">
                <a:solidFill>
                  <a:srgbClr val="4B4B4B"/>
                </a:solidFill>
              </a:rPr>
              <a:t>Mijn cursussen </a:t>
            </a:r>
            <a:r>
              <a:rPr lang="fr-BE" sz="1050" b="0" i="0" u="none" baseline="0">
                <a:solidFill>
                  <a:srgbClr val="4B4B4B"/>
                </a:solidFill>
              </a:rPr>
              <a:t>» dans l'onglet bleu foncé en haut et cliquez sur « </a:t>
            </a:r>
            <a:r>
              <a:rPr lang="fr-BE" sz="1050" b="0" i="1" u="none" baseline="0">
                <a:solidFill>
                  <a:srgbClr val="4B4B4B"/>
                </a:solidFill>
              </a:rPr>
              <a:t>Het benzo-consult</a:t>
            </a:r>
            <a:r>
              <a:rPr lang="fr-BE" sz="1050" b="0" i="0" u="none" baseline="0">
                <a:solidFill>
                  <a:srgbClr val="4B4B4B"/>
                </a:solidFill>
              </a:rPr>
              <a:t> ». En cliquant ensuite sur « </a:t>
            </a:r>
            <a:r>
              <a:rPr lang="fr-BE" sz="1050" b="0" i="1" u="none" baseline="0">
                <a:solidFill>
                  <a:srgbClr val="4B4B4B"/>
                </a:solidFill>
              </a:rPr>
              <a:t>Cartoon-balans</a:t>
            </a:r>
            <a:r>
              <a:rPr lang="fr-BE" sz="1050" b="0" i="0" u="none" baseline="0">
                <a:solidFill>
                  <a:srgbClr val="4B4B4B"/>
                </a:solidFill>
              </a:rPr>
              <a:t> », vous aboutirez sur le module d'apprentissage.</a:t>
            </a:r>
            <a:endParaRPr lang="fr-BE" sz="1050" dirty="0">
              <a:solidFill>
                <a:srgbClr val="4B4B4B"/>
              </a:solidFill>
            </a:endParaRPr>
          </a:p>
          <a:p>
            <a:pPr marL="0" lvl="1"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186989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a:xfrm>
            <a:off x="1124744" y="4343400"/>
            <a:ext cx="4608512" cy="4114800"/>
          </a:xfrm>
        </p:spPr>
        <p:txBody>
          <a:bodyPr/>
          <a:lstStyle/>
          <a:p>
            <a:pPr marL="355600" indent="-355600" algn="just" rtl="0">
              <a:spcAft>
                <a:spcPts val="600"/>
              </a:spcAft>
              <a:buFont typeface="+mj-lt"/>
              <a:buAutoNum type="arabicPeriod"/>
            </a:pPr>
            <a:r>
              <a:rPr lang="fr-BE" b="1" i="0" u="none" baseline="0">
                <a:solidFill>
                  <a:srgbClr val="007114"/>
                </a:solidFill>
                <a:ea typeface="Verdana" pitchFamily="34" charset="0"/>
                <a:cs typeface="Verdana" pitchFamily="34" charset="0"/>
              </a:rPr>
              <a:t>Présentations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Qui est qui ? </a:t>
            </a:r>
            <a:r>
              <a:rPr lang="fr-BE" sz="1050" b="0" i="1" u="none" baseline="0">
                <a:solidFill>
                  <a:srgbClr val="4B4B4B"/>
                </a:solidFill>
                <a:ea typeface="Verdana" pitchFamily="34" charset="0"/>
                <a:cs typeface="Verdana" pitchFamily="34" charset="0"/>
              </a:rPr>
              <a:t>(tour de table individuel)</a:t>
            </a:r>
            <a:endParaRPr lang="fr-BE" sz="1050" dirty="0">
              <a:solidFill>
                <a:srgbClr val="4B4B4B"/>
              </a:solidFill>
              <a:ea typeface="Verdana" pitchFamily="34" charset="0"/>
              <a:cs typeface="Verdana" pitchFamily="34" charset="0"/>
            </a:endParaRP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Qu'attendent les médecins généralistes/pharmaciens de cette CMP ? </a:t>
            </a:r>
            <a:r>
              <a:rPr lang="fr-BE" sz="1050" b="0" i="1" u="none" baseline="0">
                <a:solidFill>
                  <a:srgbClr val="4B4B4B"/>
                </a:solidFill>
                <a:ea typeface="Verdana" pitchFamily="34" charset="0"/>
                <a:cs typeface="Verdana" pitchFamily="34" charset="0"/>
              </a:rPr>
              <a:t>(tour de table individuel)</a:t>
            </a:r>
            <a:endParaRPr lang="fr-BE" sz="1050" dirty="0">
              <a:solidFill>
                <a:srgbClr val="4B4B4B"/>
              </a:solidFill>
              <a:ea typeface="Verdana" pitchFamily="34" charset="0"/>
              <a:cs typeface="Verdana" pitchFamily="34" charset="0"/>
            </a:endParaRP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Qu'est-ce qu'une CMP ? </a:t>
            </a:r>
            <a:r>
              <a:rPr lang="fr-BE" sz="1050" b="0" i="1" u="none" baseline="0">
                <a:solidFill>
                  <a:srgbClr val="4B4B4B"/>
                </a:solidFill>
                <a:ea typeface="Verdana" pitchFamily="34" charset="0"/>
                <a:cs typeface="Verdana" pitchFamily="34" charset="0"/>
              </a:rPr>
              <a:t>(voir ci-dessous)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Déroulement d'une CMP ? </a:t>
            </a:r>
            <a:r>
              <a:rPr lang="fr-BE" sz="1050" b="0" i="1" u="none" baseline="0">
                <a:solidFill>
                  <a:srgbClr val="4B4B4B"/>
                </a:solidFill>
                <a:ea typeface="Verdana" pitchFamily="34" charset="0"/>
                <a:cs typeface="Verdana" pitchFamily="34" charset="0"/>
              </a:rPr>
              <a:t>(dia suivante)</a:t>
            </a:r>
            <a:endParaRPr lang="fr-BE" sz="1050" dirty="0">
              <a:solidFill>
                <a:srgbClr val="4B4B4B"/>
              </a:solidFill>
              <a:ea typeface="Verdana" pitchFamily="34" charset="0"/>
              <a:cs typeface="Verdana"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fr-BE" dirty="0">
              <a:solidFill>
                <a:srgbClr val="007114"/>
              </a:solidFill>
              <a:ea typeface="Tahoma" pitchFamily="34" charset="0"/>
              <a:cs typeface="Tahoma"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fr-BE" dirty="0">
              <a:solidFill>
                <a:srgbClr val="007114"/>
              </a:solidFill>
              <a:ea typeface="Tahoma" pitchFamily="34" charset="0"/>
              <a:cs typeface="Tahoma" pitchFamily="34" charset="0"/>
            </a:endParaRPr>
          </a:p>
          <a:p>
            <a:pPr marL="355600" marR="0" lvl="0" algn="just" rtl="0" fontAlgn="auto">
              <a:lnSpc>
                <a:spcPct val="100000"/>
              </a:lnSpc>
              <a:spcBef>
                <a:spcPts val="0"/>
              </a:spcBef>
              <a:spcAft>
                <a:spcPts val="600"/>
              </a:spcAft>
              <a:buClrTx/>
              <a:buSzTx/>
              <a:tabLst/>
              <a:defRPr/>
            </a:pPr>
            <a:r>
              <a:rPr lang="fr-BE" sz="1100" b="1" i="0" u="none" baseline="0">
                <a:solidFill>
                  <a:srgbClr val="007114"/>
                </a:solidFill>
                <a:ea typeface="Verdana" pitchFamily="34" charset="0"/>
                <a:cs typeface="Verdana" pitchFamily="34" charset="0"/>
              </a:rPr>
              <a:t>Qu'est-ce qu'une CMP ?*</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CMP = concertation médico-pharmaceutique</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CMP ≠ CMD (= concertation multidisciplinaire = concertation entre différents professionnels de la santé autour d'1 patient)</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Améliorer la communication entre médecins et pharmaciens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Accroître l'attention pour le patient</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Réduire les problèmes liés aux médicaments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Conclure des accords dans le cadre d'un protocole commun</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Le patient occupe toujours une place centrale</a:t>
            </a:r>
          </a:p>
          <a:p>
            <a:pPr marL="628650" lvl="1" indent="-171450" algn="just" rtl="0">
              <a:buFont typeface="Arial" panose="020B0604020202020204" pitchFamily="34" charset="0"/>
              <a:buChar char="•"/>
            </a:pPr>
            <a:endParaRPr lang="fr-BE" sz="1050" dirty="0">
              <a:solidFill>
                <a:srgbClr val="4B4B4B"/>
              </a:solidFill>
              <a:ea typeface="Verdana" pitchFamily="34" charset="0"/>
              <a:cs typeface="Verdana" pitchFamily="34" charset="0"/>
            </a:endParaRPr>
          </a:p>
          <a:p>
            <a:pPr lvl="1" algn="just" rtl="0"/>
            <a:r>
              <a:rPr lang="fr-BE" sz="1050" b="0" i="0" u="none" baseline="0">
                <a:solidFill>
                  <a:srgbClr val="4B4B4B"/>
                </a:solidFill>
                <a:ea typeface="Verdana" pitchFamily="34" charset="0"/>
                <a:cs typeface="Verdana" pitchFamily="34" charset="0"/>
              </a:rPr>
              <a:t>* </a:t>
            </a:r>
            <a:r>
              <a:rPr lang="fr-BE" sz="1050" b="0" i="1" u="none" baseline="0">
                <a:solidFill>
                  <a:srgbClr val="4B4B4B"/>
                </a:solidFill>
                <a:ea typeface="Verdana" pitchFamily="34" charset="0"/>
                <a:cs typeface="Verdana" pitchFamily="34" charset="0"/>
              </a:rPr>
              <a:t>Ne développer cette partie que s'il s'agit de la première CMP du groupe en question. Dans les autres cas, cette partie peut éventuellement être remplacée par une brève évaluation de la CMP précédente.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BE" sz="1200" b="0" i="0" u="none" strike="noStrike" kern="1200" cap="none" spc="0" normalizeH="0" baseline="0" noProof="0" dirty="0">
              <a:ln>
                <a:noFill/>
              </a:ln>
              <a:solidFill>
                <a:srgbClr val="007114"/>
              </a:solidFill>
              <a:effectLst/>
              <a:uLnTx/>
              <a:uFillTx/>
              <a:latin typeface="Tahoma" pitchFamily="34" charset="0"/>
              <a:ea typeface="Tahoma" pitchFamily="34" charset="0"/>
              <a:cs typeface="Tahoma" pitchFamily="34" charset="0"/>
            </a:endParaRPr>
          </a:p>
          <a:p>
            <a:endParaRPr lang="fr-BE" dirty="0"/>
          </a:p>
        </p:txBody>
      </p:sp>
      <p:sp>
        <p:nvSpPr>
          <p:cNvPr id="4" name="Tijdelijke aanduiding voor dianummer 3"/>
          <p:cNvSpPr>
            <a:spLocks noGrp="1"/>
          </p:cNvSpPr>
          <p:nvPr>
            <p:ph type="sldNum" sz="quarter" idx="10"/>
          </p:nvPr>
        </p:nvSpPr>
        <p:spPr/>
        <p:txBody>
          <a:bodyPr/>
          <a:lstStyle/>
          <a:p>
            <a:pPr algn="l" rtl="0"/>
            <a:fld id="{B5FBA330-BEB1-4A71-9471-65F56499A8CA}" type="slidenum">
              <a:rPr/>
              <a:t>4</a:t>
            </a:fld>
            <a:endParaRPr lang="fr-BE"/>
          </a:p>
        </p:txBody>
      </p:sp>
    </p:spTree>
    <p:extLst>
      <p:ext uri="{BB962C8B-B14F-4D97-AF65-F5344CB8AC3E}">
        <p14:creationId xmlns:p14="http://schemas.microsoft.com/office/powerpoint/2010/main" val="9897440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40</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MATÉRIEL DISPONIBLE</a:t>
            </a:r>
            <a:endParaRPr lang="fr-BE" sz="1100" dirty="0">
              <a:solidFill>
                <a:srgbClr val="4B4B4B"/>
              </a:solidFill>
              <a:ea typeface="Tahoma" panose="020B0604030504040204" pitchFamily="34" charset="0"/>
              <a:cs typeface="Tahoma" panose="020B0604030504040204" pitchFamily="34" charset="0"/>
            </a:endParaRPr>
          </a:p>
          <a:p>
            <a:pPr marL="0" lvl="1" algn="just" rtl="0">
              <a:spcAft>
                <a:spcPts val="600"/>
              </a:spcAft>
              <a:defRPr/>
            </a:pPr>
            <a:r>
              <a:rPr lang="fr-BE" sz="1050" b="1" i="0" u="none" baseline="0">
                <a:solidFill>
                  <a:srgbClr val="4B4B4B"/>
                </a:solidFill>
                <a:ea typeface="Tahoma" panose="020B0604030504040204" pitchFamily="34" charset="0"/>
                <a:cs typeface="Tahoma" panose="020B0604030504040204" pitchFamily="34" charset="0"/>
              </a:rPr>
              <a:t>Comment puis-je motiver mon/ma patient(e) ?</a:t>
            </a:r>
            <a:endParaRPr lang="fr-BE" sz="1050" u="sng" dirty="0">
              <a:solidFill>
                <a:srgbClr val="4B4B4B"/>
              </a:solidFill>
            </a:endParaRPr>
          </a:p>
          <a:p>
            <a:pPr lvl="0" algn="just" rtl="0"/>
            <a:r>
              <a:rPr lang="fr-BE" sz="1050" b="0" i="0" u="sng" baseline="0">
                <a:solidFill>
                  <a:srgbClr val="4B4B4B"/>
                </a:solidFill>
                <a:hlinkClick r:id="rId3"/>
              </a:rPr>
              <a:t>Brochure d'éducation</a:t>
            </a:r>
            <a:r>
              <a:rPr lang="fr-BE" sz="1050" b="0" i="0" u="none" baseline="0">
                <a:solidFill>
                  <a:srgbClr val="4B4B4B"/>
                </a:solidFill>
              </a:rPr>
              <a:t> : cette brochure informe les seniors de plus de 65 ans sous somnifère ou sédatif des conséquences néfastes d'une utilisation prolongée de ces substances, avec une attention particulière pour l'effet sur le risque de chutes. Cette brochure fournit plusieurs conseils très concrets pour un sommeil nocturne de qualité sans somnifères. </a:t>
            </a:r>
            <a:r>
              <a:rPr lang="fr-BE" sz="1050" b="0" i="0" u="none" baseline="0"/>
              <a:t>Cette brochure peut être téléchargée gratuitement sur : http://www.valpreventie.be/Portals/Valpreventie/Documenten/WvdV/2016/2016_EVV_Brochure-medicatie_ZR.pdf</a:t>
            </a:r>
            <a:endParaRPr lang="fr-BE" sz="1050" dirty="0">
              <a:solidFill>
                <a:srgbClr val="4B4B4B"/>
              </a:solidFill>
            </a:endParaRPr>
          </a:p>
          <a:p>
            <a:pPr lvl="0" algn="just" rtl="0">
              <a:defRPr/>
            </a:pPr>
            <a:r>
              <a:rPr lang="fr-BE" sz="1050" b="1" i="0" u="none" baseline="0">
                <a:solidFill>
                  <a:srgbClr val="4B4B4B"/>
                </a:solidFill>
              </a:rPr>
              <a:t>Important :</a:t>
            </a:r>
            <a:r>
              <a:rPr lang="fr-BE" sz="1050" b="0" i="0" u="none" baseline="0">
                <a:solidFill>
                  <a:srgbClr val="4B4B4B"/>
                </a:solidFill>
              </a:rPr>
              <a:t> l'objectif est qu'un professionnel de la santé (médecin, pharmacien, infirmier ou professionnel paramédical compétent) parcoure la brochure avec le patient et discute des possibilités avec lui. Par conséquent, il est préférable de demander et de se procurer la brochure auprès de personnes et/ou organismes disposant d'un professionnel de la santé/d'une relation patient.</a:t>
            </a:r>
          </a:p>
          <a:p>
            <a:pPr algn="just" rtl="0"/>
            <a:endParaRPr lang="fr-BE" sz="1050" u="sng" dirty="0">
              <a:solidFill>
                <a:srgbClr val="4B4B4B"/>
              </a:solidFill>
            </a:endParaRPr>
          </a:p>
          <a:p>
            <a:pPr algn="just" rtl="0" fontAlgn="ctr"/>
            <a:r>
              <a:rPr lang="fr-BE" sz="1050" b="0" i="0" u="sng" baseline="0">
                <a:solidFill>
                  <a:srgbClr val="4B4B4B"/>
                </a:solidFill>
              </a:rPr>
              <a:t>Algorithmes pour un usage rationnel des psychotropes dans le cadre du risque de chutes chez les personnes âgées (en annexe)</a:t>
            </a:r>
            <a:r>
              <a:rPr lang="fr-BE" sz="1050" b="0" i="0" u="none" baseline="0">
                <a:solidFill>
                  <a:srgbClr val="4B4B4B"/>
                </a:solidFill>
              </a:rPr>
              <a:t> : ces algorithmes informent les professionnels de la santé, tels que médecins, pharmaciens, infirmiers, etc., de l'influence des psychotropes sur l'augmentation du risque de chutes chez les personnes âgées et les assistent dans la rationalisation et l'éventuel sevrage/arrêt des psychotropes. </a:t>
            </a:r>
          </a:p>
          <a:p>
            <a:pPr marL="0" lvl="1"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184957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41</a:t>
            </a:fld>
            <a:endParaRPr lang="fr-BE"/>
          </a:p>
        </p:txBody>
      </p:sp>
      <p:sp>
        <p:nvSpPr>
          <p:cNvPr id="5" name="Tijdelijke aanduiding voor notities 2"/>
          <p:cNvSpPr txBox="1">
            <a:spLocks/>
          </p:cNvSpPr>
          <p:nvPr/>
        </p:nvSpPr>
        <p:spPr>
          <a:xfrm>
            <a:off x="1124744" y="4343400"/>
            <a:ext cx="4608512" cy="41148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algn="just" rtl="0"/>
            <a:endParaRPr lang="fr-BE" sz="1050" dirty="0">
              <a:solidFill>
                <a:srgbClr val="4B4B4B"/>
              </a:solidFill>
            </a:endParaRPr>
          </a:p>
          <a:p>
            <a:pPr algn="just" rtl="0"/>
            <a:endParaRPr lang="fr-BE" sz="1050" dirty="0">
              <a:solidFill>
                <a:srgbClr val="4B4B4B"/>
              </a:solidFill>
            </a:endParaRPr>
          </a:p>
          <a:p>
            <a:pPr algn="just" rtl="0"/>
            <a:endParaRPr lang="fr-BE" sz="1050" dirty="0">
              <a:solidFill>
                <a:srgbClr val="4B4B4B"/>
              </a:solidFill>
            </a:endParaRPr>
          </a:p>
          <a:p>
            <a:pPr algn="just" rtl="0"/>
            <a:endParaRPr lang="fr-BE" dirty="0">
              <a:solidFill>
                <a:srgbClr val="4B4B4B"/>
              </a:solidFill>
            </a:endParaRPr>
          </a:p>
        </p:txBody>
      </p:sp>
    </p:spTree>
    <p:extLst>
      <p:ext uri="{BB962C8B-B14F-4D97-AF65-F5344CB8AC3E}">
        <p14:creationId xmlns:p14="http://schemas.microsoft.com/office/powerpoint/2010/main" val="28716215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42</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3" name="Notes Placeholder 2"/>
          <p:cNvSpPr>
            <a:spLocks noGrp="1"/>
          </p:cNvSpPr>
          <p:nvPr>
            <p:ph type="body" idx="1"/>
          </p:nvPr>
        </p:nvSpPr>
        <p:spPr>
          <a:xfrm>
            <a:off x="1124744" y="4787974"/>
            <a:ext cx="5486400" cy="3600450"/>
          </a:xfrm>
        </p:spPr>
        <p:txBody>
          <a:bodyPr/>
          <a:lstStyle/>
          <a:p>
            <a:endParaRPr lang="fr-BE" dirty="0"/>
          </a:p>
        </p:txBody>
      </p:sp>
    </p:spTree>
    <p:extLst>
      <p:ext uri="{BB962C8B-B14F-4D97-AF65-F5344CB8AC3E}">
        <p14:creationId xmlns:p14="http://schemas.microsoft.com/office/powerpoint/2010/main" val="39979821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43</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3" name="Notes Placeholder 2"/>
          <p:cNvSpPr>
            <a:spLocks noGrp="1"/>
          </p:cNvSpPr>
          <p:nvPr>
            <p:ph type="body" idx="1"/>
          </p:nvPr>
        </p:nvSpPr>
        <p:spPr>
          <a:xfrm>
            <a:off x="1124744" y="4787974"/>
            <a:ext cx="5486400" cy="3600450"/>
          </a:xfrm>
        </p:spPr>
        <p:txBody>
          <a:bodyPr/>
          <a:lstStyle/>
          <a:p>
            <a:endParaRPr lang="fr-BE" dirty="0"/>
          </a:p>
        </p:txBody>
      </p:sp>
    </p:spTree>
    <p:extLst>
      <p:ext uri="{BB962C8B-B14F-4D97-AF65-F5344CB8AC3E}">
        <p14:creationId xmlns:p14="http://schemas.microsoft.com/office/powerpoint/2010/main" val="41453142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44</a:t>
            </a:fld>
            <a:endParaRPr lang="fr-BE"/>
          </a:p>
        </p:txBody>
      </p:sp>
    </p:spTree>
    <p:extLst>
      <p:ext uri="{BB962C8B-B14F-4D97-AF65-F5344CB8AC3E}">
        <p14:creationId xmlns:p14="http://schemas.microsoft.com/office/powerpoint/2010/main" val="10838897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45</a:t>
            </a:fld>
            <a:endParaRPr lang="fr-BE"/>
          </a:p>
        </p:txBody>
      </p:sp>
    </p:spTree>
    <p:extLst>
      <p:ext uri="{BB962C8B-B14F-4D97-AF65-F5344CB8AC3E}">
        <p14:creationId xmlns:p14="http://schemas.microsoft.com/office/powerpoint/2010/main" val="2724280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46</a:t>
            </a:fld>
            <a:endParaRPr lang="fr-BE"/>
          </a:p>
        </p:txBody>
      </p:sp>
      <p:sp>
        <p:nvSpPr>
          <p:cNvPr id="5" name="Tijdelijke aanduiding voor notities 2"/>
          <p:cNvSpPr txBox="1">
            <a:spLocks/>
          </p:cNvSpPr>
          <p:nvPr/>
        </p:nvSpPr>
        <p:spPr>
          <a:xfrm>
            <a:off x="762001" y="4913313"/>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
        <p:nvSpPr>
          <p:cNvPr id="3" name="Notes Placeholder 2"/>
          <p:cNvSpPr>
            <a:spLocks noGrp="1"/>
          </p:cNvSpPr>
          <p:nvPr>
            <p:ph type="body" idx="1"/>
          </p:nvPr>
        </p:nvSpPr>
        <p:spPr>
          <a:xfrm>
            <a:off x="762001" y="4886524"/>
            <a:ext cx="5486400" cy="3600450"/>
          </a:xfrm>
        </p:spPr>
        <p:txBody>
          <a:bodyPr/>
          <a:lstStyle/>
          <a:p>
            <a:endParaRPr lang="fr-BE" dirty="0"/>
          </a:p>
        </p:txBody>
      </p:sp>
    </p:spTree>
    <p:extLst>
      <p:ext uri="{BB962C8B-B14F-4D97-AF65-F5344CB8AC3E}">
        <p14:creationId xmlns:p14="http://schemas.microsoft.com/office/powerpoint/2010/main" val="32169628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4" name="Tijdelijke aanduiding voor dianummer 3"/>
          <p:cNvSpPr>
            <a:spLocks noGrp="1"/>
          </p:cNvSpPr>
          <p:nvPr>
            <p:ph type="sldNum" sz="quarter" idx="10"/>
          </p:nvPr>
        </p:nvSpPr>
        <p:spPr/>
        <p:txBody>
          <a:bodyPr/>
          <a:lstStyle/>
          <a:p>
            <a:pPr algn="l" rtl="0"/>
            <a:fld id="{B5FBA330-BEB1-4A71-9471-65F56499A8CA}" type="slidenum">
              <a:rPr/>
              <a:t>47</a:t>
            </a:fld>
            <a:endParaRPr lang="fr-BE"/>
          </a:p>
        </p:txBody>
      </p:sp>
      <p:sp>
        <p:nvSpPr>
          <p:cNvPr id="3" name="Notes Placeholder 2"/>
          <p:cNvSpPr>
            <a:spLocks noGrp="1"/>
          </p:cNvSpPr>
          <p:nvPr>
            <p:ph type="body" idx="1"/>
          </p:nvPr>
        </p:nvSpPr>
        <p:spPr/>
        <p:txBody>
          <a:bodyPr/>
          <a:lstStyle/>
          <a:p>
            <a:pPr algn="l" rtl="0"/>
            <a:r>
              <a:rPr lang="fr-BE" b="0" i="1" u="none" baseline="0"/>
              <a:t>Start to stop</a:t>
            </a:r>
          </a:p>
        </p:txBody>
      </p:sp>
    </p:spTree>
    <p:extLst>
      <p:ext uri="{BB962C8B-B14F-4D97-AF65-F5344CB8AC3E}">
        <p14:creationId xmlns:p14="http://schemas.microsoft.com/office/powerpoint/2010/main" val="387129807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48</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FILM DE SENSIBILISATION</a:t>
            </a:r>
            <a:endParaRPr lang="fr-BE" sz="110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rPr>
              <a:t>Dans le film </a:t>
            </a:r>
            <a:r>
              <a:rPr lang="fr-BE" sz="1050" b="0" i="0" u="sng" baseline="0">
                <a:solidFill>
                  <a:srgbClr val="4B4B4B"/>
                </a:solidFill>
                <a:hlinkClick r:id="rId3"/>
              </a:rPr>
              <a:t>« </a:t>
            </a:r>
            <a:r>
              <a:rPr lang="fr-BE" sz="1050" b="0" i="1" u="sng" baseline="0">
                <a:solidFill>
                  <a:srgbClr val="4B4B4B"/>
                </a:solidFill>
                <a:hlinkClick r:id="rId3"/>
              </a:rPr>
              <a:t>Van slaappillen kan je vallen</a:t>
            </a:r>
            <a:r>
              <a:rPr lang="fr-BE" sz="1050" b="0" i="0" u="sng" baseline="0">
                <a:solidFill>
                  <a:srgbClr val="4B4B4B"/>
                </a:solidFill>
                <a:hlinkClick r:id="rId3"/>
              </a:rPr>
              <a:t> »</a:t>
            </a:r>
            <a:r>
              <a:rPr lang="fr-BE" sz="1050" b="0" i="0" u="none" baseline="0">
                <a:solidFill>
                  <a:srgbClr val="4B4B4B"/>
                </a:solidFill>
              </a:rPr>
              <a:t> (Les somnifères peuvent causer des chutes), 3 personnes âgées témoignent du succès du sevrage et de l'arrêt de leurs somnifères, ainsi que de l'effet sur leur fonctionnement au quotidien. Des professionnels y ajoutent des informations complémentaires relatives à l'utilisation de somnifères à un âge avancé. Ce film a été tourné à la </a:t>
            </a:r>
            <a:r>
              <a:rPr lang="fr-BE" sz="1050" b="1" i="0" u="none" baseline="0">
                <a:solidFill>
                  <a:srgbClr val="4B4B4B"/>
                </a:solidFill>
              </a:rPr>
              <a:t>MRS Leiehome à Drongen</a:t>
            </a:r>
            <a:r>
              <a:rPr lang="fr-BE" sz="1050" b="0" i="0" u="none" baseline="0">
                <a:solidFill>
                  <a:srgbClr val="4B4B4B"/>
                </a:solidFill>
              </a:rPr>
              <a:t>.</a:t>
            </a:r>
          </a:p>
          <a:p>
            <a:pPr algn="just" rtl="0"/>
            <a:endParaRPr lang="fr-BE" sz="1050" dirty="0">
              <a:latin typeface="+mj-lt"/>
            </a:endParaRPr>
          </a:p>
          <a:p>
            <a:pPr algn="just" rtl="0"/>
            <a:r>
              <a:rPr lang="fr-BE" sz="1050" b="0" i="0" u="none" baseline="0">
                <a:solidFill>
                  <a:srgbClr val="4B4B4B"/>
                </a:solidFill>
                <a:latin typeface="+mj-lt"/>
                <a:ea typeface="Tahoma" panose="020B0604030504040204" pitchFamily="34" charset="0"/>
                <a:cs typeface="Tahoma" panose="020B0604030504040204" pitchFamily="34" charset="0"/>
              </a:rPr>
              <a:t>Le projet de promotion de la qualité à la MRS Leiehome de Drongen est un bel exemple pratique illustrant ce qu'on peut qualifier de </a:t>
            </a:r>
            <a:r>
              <a:rPr lang="fr-BE" sz="1050" b="0" i="1" u="none" baseline="0">
                <a:solidFill>
                  <a:srgbClr val="4B4B4B"/>
                </a:solidFill>
                <a:latin typeface="+mj-lt"/>
                <a:ea typeface="Tahoma" panose="020B0604030504040204" pitchFamily="34" charset="0"/>
                <a:cs typeface="Tahoma" panose="020B0604030504040204" pitchFamily="34" charset="0"/>
              </a:rPr>
              <a:t>success story.</a:t>
            </a:r>
            <a:r>
              <a:rPr lang="fr-BE" sz="1050" b="0" i="0" u="none" baseline="0">
                <a:solidFill>
                  <a:srgbClr val="4B4B4B"/>
                </a:solidFill>
                <a:latin typeface="+mj-lt"/>
                <a:ea typeface="Tahoma" panose="020B0604030504040204" pitchFamily="34" charset="0"/>
                <a:cs typeface="Tahoma" panose="020B0604030504040204" pitchFamily="34" charset="0"/>
              </a:rPr>
              <a:t> La MRS a misé sur une utilisation plus rationnelle des psychotropes grâce à une approche centrée sur le patient. Celle-ci a permis d'obtenir une baisse significative des psychotropes, même après 1 année de suivi. </a:t>
            </a:r>
          </a:p>
          <a:p>
            <a:pPr marL="0" lvl="1"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algn="just" rtl="0">
              <a:spcBef>
                <a:spcPts val="0"/>
              </a:spcBef>
            </a:pPr>
            <a:r>
              <a:rPr lang="fr-BE" sz="1050" b="1" i="0" u="none" baseline="0">
                <a:solidFill>
                  <a:srgbClr val="4B4B4B"/>
                </a:solidFill>
              </a:rPr>
              <a:t>Astuces :</a:t>
            </a:r>
            <a:endParaRPr lang="fr-BE" sz="1050" dirty="0">
              <a:solidFill>
                <a:srgbClr val="4B4B4B"/>
              </a:solidFill>
            </a:endParaRPr>
          </a:p>
          <a:p>
            <a:pPr marL="171450" lvl="0" indent="-171450" algn="just" rtl="0">
              <a:spcBef>
                <a:spcPts val="0"/>
              </a:spcBef>
              <a:buFont typeface="Arial" pitchFamily="34" charset="0"/>
              <a:buChar char="•"/>
            </a:pPr>
            <a:r>
              <a:rPr lang="fr-BE" sz="1050" b="0" i="0" u="none" baseline="0">
                <a:solidFill>
                  <a:srgbClr val="4B4B4B"/>
                </a:solidFill>
              </a:rPr>
              <a:t>Le film démarre en cliquant sur la photo (à condition d'avoir une connexion Internet)</a:t>
            </a:r>
          </a:p>
          <a:p>
            <a:pPr marL="171450" lvl="0" indent="-171450" algn="just" rtl="0">
              <a:spcBef>
                <a:spcPts val="0"/>
              </a:spcBef>
              <a:buFont typeface="Arial" pitchFamily="34" charset="0"/>
              <a:buChar char="•"/>
            </a:pPr>
            <a:r>
              <a:rPr lang="fr-BE" sz="1050" b="0" i="0" u="none" baseline="0">
                <a:solidFill>
                  <a:srgbClr val="4B4B4B"/>
                </a:solidFill>
              </a:rPr>
              <a:t>Le film peut être téléchargé gratuitement via </a:t>
            </a:r>
            <a:r>
              <a:rPr lang="fr-BE" sz="1050" b="0" i="0" u="none" baseline="0">
                <a:solidFill>
                  <a:srgbClr val="4B4B4B"/>
                </a:solidFill>
                <a:hlinkClick r:id="rId3"/>
              </a:rPr>
              <a:t>https://vimeo.com/119361330</a:t>
            </a:r>
            <a:endParaRPr lang="fr-BE" sz="1050" dirty="0">
              <a:solidFill>
                <a:srgbClr val="4B4B4B"/>
              </a:solidFill>
            </a:endParaRPr>
          </a:p>
          <a:p>
            <a:pPr marL="171450" lvl="0" indent="-171450" algn="just" rtl="0">
              <a:spcBef>
                <a:spcPts val="0"/>
              </a:spcBef>
              <a:buFont typeface="Arial" pitchFamily="34" charset="0"/>
              <a:buChar char="•"/>
            </a:pPr>
            <a:r>
              <a:rPr lang="fr-BE" sz="1050" b="0" i="0" u="none" baseline="0">
                <a:solidFill>
                  <a:srgbClr val="4B4B4B"/>
                </a:solidFill>
              </a:rPr>
              <a:t>Il existe encore un 2</a:t>
            </a:r>
            <a:r>
              <a:rPr lang="fr-BE" sz="1050" b="0" i="0" u="none" baseline="30000">
                <a:solidFill>
                  <a:srgbClr val="4B4B4B"/>
                </a:solidFill>
              </a:rPr>
              <a:t>e</a:t>
            </a:r>
            <a:r>
              <a:rPr lang="fr-BE" sz="1050" b="0" i="0" u="none" baseline="0">
                <a:solidFill>
                  <a:srgbClr val="4B4B4B"/>
                </a:solidFill>
              </a:rPr>
              <a:t> film de sensibilisation disponible, lequel est axé sur les personnes âgées/professionnels de la santé dans le cadre des soins à domicile : https://vimeo.com/157582046</a:t>
            </a: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769000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49</a:t>
            </a:fld>
            <a:endParaRPr lang="fr-BE"/>
          </a:p>
        </p:txBody>
      </p:sp>
      <p:sp>
        <p:nvSpPr>
          <p:cNvPr id="5" name="Tijdelijke aanduiding voor notities 2"/>
          <p:cNvSpPr txBox="1">
            <a:spLocks/>
          </p:cNvSpPr>
          <p:nvPr/>
        </p:nvSpPr>
        <p:spPr>
          <a:xfrm>
            <a:off x="1124744" y="4355976"/>
            <a:ext cx="4608512" cy="403244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0" lvl="1" algn="just" rtl="0">
              <a:spcAft>
                <a:spcPts val="600"/>
              </a:spcAft>
            </a:pPr>
            <a:r>
              <a:rPr lang="fr-BE" sz="1100" b="1" i="0" u="sng" baseline="0">
                <a:solidFill>
                  <a:srgbClr val="4B4B4B"/>
                </a:solidFill>
              </a:rPr>
              <a:t>RÉACTIONS AU FILM</a:t>
            </a:r>
            <a:endParaRPr lang="fr-BE" sz="110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rPr>
              <a:t>Interrogez les participants et discutez de leurs réactions vis-à-vis du film au moyen des questions ciblées figurant sur la dia.</a:t>
            </a:r>
            <a:endParaRPr lang="fr-BE" sz="1050" dirty="0">
              <a:solidFill>
                <a:srgbClr val="4B4B4B"/>
              </a:solidFill>
              <a:latin typeface="+mj-lt"/>
              <a:ea typeface="Tahoma" panose="020B0604030504040204" pitchFamily="34" charset="0"/>
              <a:cs typeface="Tahoma" panose="020B0604030504040204" pitchFamily="34" charset="0"/>
            </a:endParaRPr>
          </a:p>
          <a:p>
            <a:pPr marL="0" lvl="1" indent="0" algn="just" rtl="0">
              <a:spcAft>
                <a:spcPts val="600"/>
              </a:spcAft>
              <a:buNone/>
            </a:pPr>
            <a:endParaRPr lang="fr-BE" sz="1050" dirty="0">
              <a:solidFill>
                <a:srgbClr val="4B4B4B"/>
              </a:solidFill>
            </a:endParaRPr>
          </a:p>
          <a:p>
            <a:pPr algn="just" rtl="0">
              <a:spcAft>
                <a:spcPts val="600"/>
              </a:spcAft>
            </a:pPr>
            <a:endParaRPr lang="fr-BE" sz="1050" dirty="0">
              <a:solidFill>
                <a:srgbClr val="4B4B4B"/>
              </a:solidFill>
              <a:ea typeface="Tahoma" panose="020B0604030504040204" pitchFamily="34" charset="0"/>
              <a:cs typeface="Tahoma" panose="020B0604030504040204" pitchFamily="34" charset="0"/>
            </a:endParaRPr>
          </a:p>
          <a:p>
            <a:pPr marL="628650" lvl="1" indent="-171450" algn="just" rtl="0">
              <a:buFont typeface="Arial" pitchFamily="34" charset="0"/>
              <a:buChar char="•"/>
            </a:pPr>
            <a:endParaRPr lang="fr-BE" sz="1050" dirty="0">
              <a:solidFill>
                <a:srgbClr val="4B4B4B"/>
              </a:solidFill>
              <a:ea typeface="Tahoma" panose="020B0604030504040204" pitchFamily="34" charset="0"/>
              <a:cs typeface="Tahoma" panose="020B0604030504040204" pitchFamily="34" charset="0"/>
            </a:endParaRPr>
          </a:p>
          <a:p>
            <a:pPr algn="just" rtl="0"/>
            <a:r>
              <a:rPr lang="fr-BE" sz="1050" b="0" i="0" u="none" baseline="0">
                <a:solidFill>
                  <a:srgbClr val="4B4B4B"/>
                </a:solidFill>
                <a:ea typeface="Tahoma" panose="020B0604030504040204" pitchFamily="34" charset="0"/>
                <a:cs typeface="Tahoma" panose="020B0604030504040204" pitchFamily="34" charset="0"/>
              </a:rPr>
              <a:t> </a:t>
            </a:r>
            <a:endParaRPr lang="fr-BE" sz="900" dirty="0">
              <a:latin typeface="Tahoma" panose="020B0604030504040204" pitchFamily="34" charset="0"/>
              <a:ea typeface="Tahoma" panose="020B0604030504040204" pitchFamily="34" charset="0"/>
              <a:cs typeface="Tahoma" panose="020B0604030504040204" pitchFamily="34" charset="0"/>
            </a:endParaRPr>
          </a:p>
          <a:p>
            <a:pPr algn="l" rtl="0"/>
            <a:r>
              <a:rPr lang="fr-BE" sz="900">
                <a:latin typeface="Tahoma" panose="020B0604030504040204" pitchFamily="34" charset="0"/>
                <a:ea typeface="Tahoma" panose="020B0604030504040204" pitchFamily="34" charset="0"/>
                <a:cs typeface="Tahoma" panose="020B0604030504040204" pitchFamily="34" charset="0"/>
              </a:rPr>
              <a:t/>
            </a:r>
            <a:br>
              <a:rPr lang="fr-BE" sz="900">
                <a:latin typeface="Tahoma" panose="020B0604030504040204" pitchFamily="34" charset="0"/>
                <a:ea typeface="Tahoma" panose="020B0604030504040204" pitchFamily="34" charset="0"/>
                <a:cs typeface="Tahoma" panose="020B0604030504040204" pitchFamily="34" charset="0"/>
              </a:rPr>
            </a:br>
            <a:endParaRPr lang="fr-BE" sz="9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80533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3" name="Tijdelijke aanduiding voor notities 2"/>
          <p:cNvSpPr>
            <a:spLocks noGrp="1"/>
          </p:cNvSpPr>
          <p:nvPr>
            <p:ph type="body" idx="1"/>
          </p:nvPr>
        </p:nvSpPr>
        <p:spPr>
          <a:xfrm>
            <a:off x="1133872" y="4229100"/>
            <a:ext cx="4590256" cy="4621088"/>
          </a:xfrm>
        </p:spPr>
        <p:txBody>
          <a:bodyPr/>
          <a:lstStyle/>
          <a:p>
            <a:pPr marR="0" lvl="0" algn="just" rtl="0" fontAlgn="auto">
              <a:lnSpc>
                <a:spcPct val="100000"/>
              </a:lnSpc>
              <a:spcBef>
                <a:spcPts val="0"/>
              </a:spcBef>
              <a:spcAft>
                <a:spcPts val="600"/>
              </a:spcAft>
              <a:buClrTx/>
              <a:buSzTx/>
              <a:tabLst/>
              <a:defRPr/>
            </a:pPr>
            <a:r>
              <a:rPr lang="fr-BE" b="1" i="0" u="none" baseline="0">
                <a:solidFill>
                  <a:srgbClr val="007114"/>
                </a:solidFill>
                <a:ea typeface="Verdana" pitchFamily="34" charset="0"/>
                <a:cs typeface="Verdana" pitchFamily="34" charset="0"/>
              </a:rPr>
              <a:t>Déroulement d'une CMP Une CMP se déroule habituellement de la manière suivante : </a:t>
            </a:r>
          </a:p>
          <a:p>
            <a:pPr algn="just" rtl="0">
              <a:defRPr/>
            </a:pPr>
            <a:r>
              <a:rPr lang="fr-BE" sz="1050" b="1" i="0" u="sng" baseline="0">
                <a:solidFill>
                  <a:srgbClr val="007114"/>
                </a:solidFill>
                <a:ea typeface="Verdana" pitchFamily="34" charset="0"/>
                <a:cs typeface="Verdana" pitchFamily="34" charset="0"/>
              </a:rPr>
              <a:t>Introduction</a:t>
            </a:r>
            <a:r>
              <a:rPr lang="fr-BE" sz="1050" b="1" i="0" u="none" baseline="0">
                <a:solidFill>
                  <a:srgbClr val="007114"/>
                </a:solidFill>
                <a:ea typeface="Verdana" pitchFamily="34" charset="0"/>
                <a:cs typeface="Verdana" pitchFamily="34" charset="0"/>
              </a:rPr>
              <a:t> :</a:t>
            </a:r>
          </a:p>
          <a:p>
            <a:pPr marL="355600" lvl="1" indent="-177800" algn="just" rtl="0">
              <a:buFont typeface="Arial" panose="020B0604020202020204" pitchFamily="34" charset="0"/>
              <a:buChar char="•"/>
              <a:defRPr/>
            </a:pPr>
            <a:r>
              <a:rPr lang="fr-BE" sz="1050" b="0" i="0" u="sng" baseline="0">
                <a:solidFill>
                  <a:srgbClr val="4B4B4B"/>
                </a:solidFill>
                <a:ea typeface="Verdana" pitchFamily="34" charset="0"/>
                <a:cs typeface="Verdana" pitchFamily="34" charset="0"/>
              </a:rPr>
              <a:t>Présentations</a:t>
            </a:r>
            <a:r>
              <a:rPr lang="fr-BE" sz="1050" b="0" i="0" u="none" baseline="0">
                <a:solidFill>
                  <a:srgbClr val="4B4B4B"/>
                </a:solidFill>
                <a:ea typeface="Verdana" pitchFamily="34" charset="0"/>
                <a:cs typeface="Verdana" pitchFamily="34" charset="0"/>
              </a:rPr>
              <a:t> : qui est qui ? Quelle est la motivation (personnelle) de chacun pour participer à cette soirée ? Quelles sont les attentes de chacun ?</a:t>
            </a:r>
          </a:p>
          <a:p>
            <a:pPr marL="355600" lvl="1" indent="-177800" algn="just" rtl="0">
              <a:buFont typeface="Arial" panose="020B0604020202020204" pitchFamily="34" charset="0"/>
              <a:buChar char="•"/>
              <a:defRPr/>
            </a:pPr>
            <a:r>
              <a:rPr lang="fr-BE" sz="1050" b="0" i="0" u="sng" baseline="0">
                <a:solidFill>
                  <a:srgbClr val="4B4B4B"/>
                </a:solidFill>
                <a:ea typeface="Verdana" pitchFamily="34" charset="0"/>
                <a:cs typeface="Verdana" pitchFamily="34" charset="0"/>
              </a:rPr>
              <a:t>Explication de l'objectif de la CMP</a:t>
            </a:r>
            <a:r>
              <a:rPr lang="fr-BE" sz="1050" b="0" i="0" u="none" baseline="0">
                <a:solidFill>
                  <a:srgbClr val="4B4B4B"/>
                </a:solidFill>
                <a:ea typeface="Verdana" pitchFamily="34" charset="0"/>
                <a:cs typeface="Verdana" pitchFamily="34" charset="0"/>
              </a:rPr>
              <a:t> : contexte théorique relatif au thème. </a:t>
            </a:r>
          </a:p>
          <a:p>
            <a:pPr algn="just" rtl="0">
              <a:defRPr/>
            </a:pPr>
            <a:r>
              <a:rPr lang="fr-BE" sz="1050" b="1" i="0" u="sng" baseline="0">
                <a:solidFill>
                  <a:srgbClr val="007114"/>
                </a:solidFill>
                <a:ea typeface="Verdana" pitchFamily="34" charset="0"/>
                <a:cs typeface="Verdana" pitchFamily="34" charset="0"/>
              </a:rPr>
              <a:t>Discussion concernant l'évaluation de la CMP</a:t>
            </a:r>
            <a:r>
              <a:rPr lang="fr-BE" sz="1050" b="1" i="0" u="none" baseline="0">
                <a:solidFill>
                  <a:srgbClr val="007114"/>
                </a:solidFill>
                <a:ea typeface="Verdana" pitchFamily="34" charset="0"/>
                <a:cs typeface="Verdana" pitchFamily="34" charset="0"/>
              </a:rPr>
              <a:t> :</a:t>
            </a:r>
            <a:r>
              <a:rPr lang="fr-BE" sz="1050" b="1" i="0" u="sng" baseline="0">
                <a:solidFill>
                  <a:srgbClr val="007114"/>
                </a:solidFill>
                <a:ea typeface="Verdana" pitchFamily="34" charset="0"/>
                <a:cs typeface="Verdana" pitchFamily="34" charset="0"/>
              </a:rPr>
              <a:t> </a:t>
            </a:r>
          </a:p>
          <a:p>
            <a:pPr lvl="1" indent="-2794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Expliquer la méthode destinée à mesurer l'effet de cette CMP après 3 mois.</a:t>
            </a:r>
          </a:p>
          <a:p>
            <a:pPr algn="just" rtl="0">
              <a:defRPr/>
            </a:pPr>
            <a:r>
              <a:rPr lang="fr-BE" sz="1050" b="1" i="0" u="sng" baseline="0">
                <a:solidFill>
                  <a:srgbClr val="007114"/>
                </a:solidFill>
                <a:ea typeface="Verdana" pitchFamily="34" charset="0"/>
                <a:cs typeface="Verdana" pitchFamily="34" charset="0"/>
              </a:rPr>
              <a:t>Cas pratiques et questions ciblées</a:t>
            </a:r>
            <a:r>
              <a:rPr lang="fr-BE" sz="1050" b="1" i="0" u="none" baseline="0">
                <a:solidFill>
                  <a:srgbClr val="007114"/>
                </a:solidFill>
                <a:ea typeface="Verdana" pitchFamily="34" charset="0"/>
                <a:cs typeface="Verdana" pitchFamily="34" charset="0"/>
              </a:rPr>
              <a:t> :</a:t>
            </a:r>
            <a:r>
              <a:rPr lang="fr-BE" sz="1050" b="1" i="0" u="sng" baseline="0">
                <a:solidFill>
                  <a:srgbClr val="007114"/>
                </a:solidFill>
                <a:ea typeface="Verdana" pitchFamily="34" charset="0"/>
                <a:cs typeface="Verdana" pitchFamily="34" charset="0"/>
              </a:rPr>
              <a:t> </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Discussion : +/- 10 minutes par cas (</a:t>
            </a:r>
            <a:r>
              <a:rPr lang="fr-BE" sz="1050" b="0" i="1" u="none" baseline="0">
                <a:solidFill>
                  <a:srgbClr val="4B4B4B"/>
                </a:solidFill>
                <a:ea typeface="Verdana" pitchFamily="34" charset="0"/>
                <a:cs typeface="Verdana" pitchFamily="34" charset="0"/>
              </a:rPr>
              <a:t>timing très important !</a:t>
            </a:r>
            <a:r>
              <a:rPr lang="fr-BE" sz="1050" b="0" i="0" u="none" baseline="0">
                <a:solidFill>
                  <a:srgbClr val="4B4B4B"/>
                </a:solidFill>
                <a:ea typeface="Verdana" pitchFamily="34" charset="0"/>
                <a:cs typeface="Verdana" pitchFamily="34" charset="0"/>
              </a:rPr>
              <a:t>)</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Conclure des accords</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Aboutir à une décision commune (</a:t>
            </a:r>
            <a:r>
              <a:rPr lang="fr-BE" sz="1050" b="0" i="1" u="none" baseline="0">
                <a:solidFill>
                  <a:srgbClr val="4B4B4B"/>
                </a:solidFill>
                <a:ea typeface="Verdana" pitchFamily="34" charset="0"/>
                <a:cs typeface="Verdana" pitchFamily="34" charset="0"/>
              </a:rPr>
              <a:t>par groupe</a:t>
            </a:r>
            <a:r>
              <a:rPr lang="fr-BE" sz="1050" b="0" i="0" u="none" baseline="0">
                <a:solidFill>
                  <a:srgbClr val="4B4B4B"/>
                </a:solidFill>
                <a:ea typeface="Verdana" pitchFamily="34" charset="0"/>
                <a:cs typeface="Verdana" pitchFamily="34" charset="0"/>
              </a:rPr>
              <a:t>)</a:t>
            </a:r>
          </a:p>
          <a:p>
            <a:pPr algn="just" rtl="0">
              <a:defRPr/>
            </a:pPr>
            <a:r>
              <a:rPr lang="fr-BE" sz="1050" b="1" i="0" u="sng" baseline="0">
                <a:solidFill>
                  <a:srgbClr val="007114"/>
                </a:solidFill>
                <a:ea typeface="Verdana" pitchFamily="34" charset="0"/>
                <a:cs typeface="Verdana" pitchFamily="34" charset="0"/>
              </a:rPr>
              <a:t>Conclusion</a:t>
            </a:r>
            <a:r>
              <a:rPr lang="fr-BE" sz="1050" b="1" i="0" u="none" baseline="0">
                <a:solidFill>
                  <a:srgbClr val="007114"/>
                </a:solidFill>
                <a:ea typeface="Verdana" pitchFamily="34" charset="0"/>
                <a:cs typeface="Verdana" pitchFamily="34" charset="0"/>
              </a:rPr>
              <a:t> :</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Tour de table individuel : a-t-on répondu à toutes les attentes (</a:t>
            </a:r>
            <a:r>
              <a:rPr lang="fr-BE" sz="1050" b="0" i="1" u="none" baseline="0">
                <a:solidFill>
                  <a:srgbClr val="4B4B4B"/>
                </a:solidFill>
                <a:ea typeface="Verdana" pitchFamily="34" charset="0"/>
                <a:cs typeface="Verdana" pitchFamily="34" charset="0"/>
              </a:rPr>
              <a:t>s'il reste encore du temps</a:t>
            </a:r>
            <a:r>
              <a:rPr lang="fr-BE" sz="1050" b="0" i="0" u="none" baseline="0">
                <a:solidFill>
                  <a:srgbClr val="4B4B4B"/>
                </a:solidFill>
                <a:ea typeface="Verdana" pitchFamily="34" charset="0"/>
                <a:cs typeface="Verdana" pitchFamily="34" charset="0"/>
              </a:rPr>
              <a:t>)</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Passage en revue avec l'ensemble du groupe des accords conclus (</a:t>
            </a:r>
            <a:r>
              <a:rPr lang="fr-BE" sz="1050" b="0" i="1" u="none" baseline="0">
                <a:solidFill>
                  <a:srgbClr val="4B4B4B"/>
                </a:solidFill>
                <a:ea typeface="Verdana" pitchFamily="34" charset="0"/>
                <a:cs typeface="Verdana" pitchFamily="34" charset="0"/>
              </a:rPr>
              <a:t>les inscrire éventuellement sur un tableau</a:t>
            </a:r>
            <a:r>
              <a:rPr lang="fr-BE" sz="1050" b="0" i="0" u="none" baseline="0">
                <a:solidFill>
                  <a:srgbClr val="4B4B4B"/>
                </a:solidFill>
                <a:ea typeface="Verdana" pitchFamily="34" charset="0"/>
                <a:cs typeface="Verdana" pitchFamily="34" charset="0"/>
              </a:rPr>
              <a:t>)</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Fixation de la date de la prochaine CMP</a:t>
            </a:r>
          </a:p>
          <a:p>
            <a:pPr marL="355600" lvl="1" indent="-17780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Remise d'un formulaire d'évaluation (anonyme, il est préférable de le faire compléter immédiatement)</a:t>
            </a:r>
          </a:p>
          <a:p>
            <a:pPr algn="just" rtl="0"/>
            <a:r>
              <a:rPr lang="fr-BE" sz="1050" b="1" i="0" u="sng" baseline="0">
                <a:solidFill>
                  <a:srgbClr val="007114"/>
                </a:solidFill>
                <a:ea typeface="Verdana" pitchFamily="34" charset="0"/>
                <a:cs typeface="Verdana" pitchFamily="34" charset="0"/>
              </a:rPr>
              <a:t>Rapport</a:t>
            </a:r>
            <a:r>
              <a:rPr lang="fr-BE" sz="1050" b="1" i="0" u="none" baseline="0">
                <a:solidFill>
                  <a:srgbClr val="007114"/>
                </a:solidFill>
                <a:ea typeface="Verdana" pitchFamily="34" charset="0"/>
                <a:cs typeface="Verdana" pitchFamily="34" charset="0"/>
              </a:rPr>
              <a:t> :</a:t>
            </a:r>
            <a:r>
              <a:rPr lang="fr-BE" sz="1050" b="0" i="0" u="none" baseline="0">
                <a:solidFill>
                  <a:srgbClr val="4B4B4B"/>
                </a:solidFill>
                <a:ea typeface="Verdana" pitchFamily="34" charset="0"/>
                <a:cs typeface="Verdana" pitchFamily="34" charset="0"/>
              </a:rPr>
              <a:t> </a:t>
            </a:r>
          </a:p>
          <a:p>
            <a:pPr marL="171450"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Après la concertation, un rapport sera rédigé et envoyé à tous les médecins et pharmaciens de la région concernée. Les accords conclus sont valables pour tous. </a:t>
            </a:r>
            <a:r>
              <a:rPr lang="fr-BE" sz="1050" b="0" i="1" u="none" baseline="0">
                <a:solidFill>
                  <a:srgbClr val="4B4B4B"/>
                </a:solidFill>
                <a:ea typeface="Verdana" pitchFamily="34" charset="0"/>
                <a:cs typeface="Verdana" pitchFamily="34" charset="0"/>
              </a:rPr>
              <a:t>(qui rédige le rapport ?)</a:t>
            </a:r>
            <a:endParaRPr lang="fr-BE" sz="1050" dirty="0">
              <a:solidFill>
                <a:srgbClr val="4B4B4B"/>
              </a:solidFill>
              <a:ea typeface="Verdana" pitchFamily="34" charset="0"/>
              <a:cs typeface="Verdana" pitchFamily="34" charset="0"/>
            </a:endParaRPr>
          </a:p>
        </p:txBody>
      </p:sp>
      <p:sp>
        <p:nvSpPr>
          <p:cNvPr id="4" name="Tijdelijke aanduiding voor dianummer 3"/>
          <p:cNvSpPr>
            <a:spLocks noGrp="1"/>
          </p:cNvSpPr>
          <p:nvPr>
            <p:ph type="sldNum" sz="quarter" idx="10"/>
          </p:nvPr>
        </p:nvSpPr>
        <p:spPr/>
        <p:txBody>
          <a:bodyPr/>
          <a:lstStyle/>
          <a:p>
            <a:pPr algn="l" rtl="0"/>
            <a:fld id="{B5FBA330-BEB1-4A71-9471-65F56499A8CA}" type="slidenum">
              <a:rPr/>
              <a:t>5</a:t>
            </a:fld>
            <a:endParaRPr lang="fr-BE" dirty="0"/>
          </a:p>
        </p:txBody>
      </p:sp>
    </p:spTree>
    <p:extLst>
      <p:ext uri="{BB962C8B-B14F-4D97-AF65-F5344CB8AC3E}">
        <p14:creationId xmlns:p14="http://schemas.microsoft.com/office/powerpoint/2010/main" val="3120683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lgn="l" rtl="0"/>
            <a:r>
              <a:rPr lang="fr-BE" b="0" i="0" u="none" baseline="0"/>
              <a:t>L'évaluation du sevrage des benzodiazépines et du nombre de chutes qu'il permet d'éviter n'est pas un exercice facile.</a:t>
            </a:r>
          </a:p>
          <a:p>
            <a:pPr algn="l" rtl="0"/>
            <a:r>
              <a:rPr lang="fr-BE" b="0" i="0" u="none" baseline="0"/>
              <a:t>Les benzodiazépines ne sont pas remboursées par l'INAMI, ce qui nous empêche de recueillir des données Pharmanet pour cette classe de médicaments. Il est donc moins évident de démontrer l'effet de la CMP. De même, démontrer une diminution du nombre de chutes est également complexe car, comme nous l'avons dit précédemment, les chutes sont souvent gardées sous silence et elles peuvent être déclenchées par plusieurs facteurs.</a:t>
            </a:r>
          </a:p>
          <a:p>
            <a:pPr algn="l" rtl="0"/>
            <a:r>
              <a:rPr lang="fr-BE" b="0" i="0" u="none" baseline="0"/>
              <a:t>Afin de pouvoir quand même évaluer l'effet de la CMP, nous avons élaboré 4 questionnaires succincts (2 à destination des médecins généralistes et 2 à destination des pharmaciens – voir annexe). </a:t>
            </a:r>
          </a:p>
          <a:p>
            <a:pPr algn="l" rtl="0"/>
            <a:r>
              <a:rPr lang="fr-BE" b="0" i="0" u="sng" baseline="0"/>
              <a:t>Questionnaire 1 </a:t>
            </a:r>
            <a:r>
              <a:rPr lang="fr-BE" b="0" i="0" u="none" baseline="0"/>
              <a:t>: il est demandé de faire, pendant 3 mois, le relevé des actions entreprises en ce qui concerne le sevrage des benzodiazépines, ainsi que du nombre de patients. </a:t>
            </a:r>
          </a:p>
          <a:p>
            <a:pPr algn="l" rtl="0"/>
            <a:r>
              <a:rPr lang="fr-BE" b="0" i="0" u="sng" baseline="0"/>
              <a:t>Questionnaire 2 </a:t>
            </a:r>
            <a:r>
              <a:rPr lang="fr-BE" b="0" i="0" u="none" baseline="0"/>
              <a:t>: il est demandé de répondre, pendant 3 mois, aux questions pour chaque patient qui se présente suite à une chute et qui prend une benzodiazépine.</a:t>
            </a:r>
          </a:p>
          <a:p>
            <a:pPr algn="l" rtl="0"/>
            <a:r>
              <a:rPr lang="fr-BE" b="0" i="0" u="none" baseline="0"/>
              <a:t>Ces questionnaires peuvent éventuellement être agrémentés de questions relatives aux accords locaux conclus lors de la CMP.</a:t>
            </a:r>
          </a:p>
          <a:p>
            <a:pPr algn="l" rtl="0"/>
            <a:r>
              <a:rPr lang="fr-BE" b="0" i="0" u="none" baseline="0"/>
              <a:t> </a:t>
            </a:r>
          </a:p>
          <a:p>
            <a:endParaRPr lang="fr-BE" dirty="0"/>
          </a:p>
        </p:txBody>
      </p:sp>
      <p:sp>
        <p:nvSpPr>
          <p:cNvPr id="4" name="Tijdelijke aanduiding voor dianummer 3"/>
          <p:cNvSpPr>
            <a:spLocks noGrp="1"/>
          </p:cNvSpPr>
          <p:nvPr>
            <p:ph type="sldNum" sz="quarter" idx="10"/>
          </p:nvPr>
        </p:nvSpPr>
        <p:spPr/>
        <p:txBody>
          <a:bodyPr/>
          <a:lstStyle/>
          <a:p>
            <a:pPr algn="l" rtl="0"/>
            <a:fld id="{1674DCEF-FEB2-4EEF-8EA7-58422743CDED}" type="slidenum">
              <a:rPr/>
              <a:t>50</a:t>
            </a:fld>
            <a:endParaRPr lang="fr-BE"/>
          </a:p>
        </p:txBody>
      </p:sp>
    </p:spTree>
    <p:extLst>
      <p:ext uri="{BB962C8B-B14F-4D97-AF65-F5344CB8AC3E}">
        <p14:creationId xmlns:p14="http://schemas.microsoft.com/office/powerpoint/2010/main" val="38167761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51</a:t>
            </a:fld>
            <a:endParaRPr lang="fr-BE"/>
          </a:p>
        </p:txBody>
      </p:sp>
    </p:spTree>
    <p:extLst>
      <p:ext uri="{BB962C8B-B14F-4D97-AF65-F5344CB8AC3E}">
        <p14:creationId xmlns:p14="http://schemas.microsoft.com/office/powerpoint/2010/main" val="41746307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FA0CD398-B0E1-4FD6-BE8B-4772C26BF0F4}" type="slidenum">
              <a:rPr/>
              <a:t>52</a:t>
            </a:fld>
            <a:endParaRPr lang="fr-BE"/>
          </a:p>
        </p:txBody>
      </p:sp>
    </p:spTree>
    <p:extLst>
      <p:ext uri="{BB962C8B-B14F-4D97-AF65-F5344CB8AC3E}">
        <p14:creationId xmlns:p14="http://schemas.microsoft.com/office/powerpoint/2010/main" val="26794962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FA0CD398-B0E1-4FD6-BE8B-4772C26BF0F4}" type="slidenum">
              <a:rPr/>
              <a:t>53</a:t>
            </a:fld>
            <a:endParaRPr lang="fr-BE"/>
          </a:p>
        </p:txBody>
      </p:sp>
    </p:spTree>
    <p:extLst>
      <p:ext uri="{BB962C8B-B14F-4D97-AF65-F5344CB8AC3E}">
        <p14:creationId xmlns:p14="http://schemas.microsoft.com/office/powerpoint/2010/main" val="398593168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54</a:t>
            </a:fld>
            <a:endParaRPr lang="fr-BE"/>
          </a:p>
        </p:txBody>
      </p:sp>
    </p:spTree>
    <p:extLst>
      <p:ext uri="{BB962C8B-B14F-4D97-AF65-F5344CB8AC3E}">
        <p14:creationId xmlns:p14="http://schemas.microsoft.com/office/powerpoint/2010/main" val="30756571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55</a:t>
            </a:fld>
            <a:endParaRPr lang="fr-BE"/>
          </a:p>
        </p:txBody>
      </p:sp>
    </p:spTree>
    <p:extLst>
      <p:ext uri="{BB962C8B-B14F-4D97-AF65-F5344CB8AC3E}">
        <p14:creationId xmlns:p14="http://schemas.microsoft.com/office/powerpoint/2010/main" val="4060513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FA0CD398-B0E1-4FD6-BE8B-4772C26BF0F4}" type="slidenum">
              <a:rPr/>
              <a:t>56</a:t>
            </a:fld>
            <a:endParaRPr lang="fr-BE"/>
          </a:p>
        </p:txBody>
      </p:sp>
    </p:spTree>
    <p:extLst>
      <p:ext uri="{BB962C8B-B14F-4D97-AF65-F5344CB8AC3E}">
        <p14:creationId xmlns:p14="http://schemas.microsoft.com/office/powerpoint/2010/main" val="4054422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57</a:t>
            </a:fld>
            <a:endParaRPr lang="fr-BE"/>
          </a:p>
        </p:txBody>
      </p:sp>
    </p:spTree>
    <p:extLst>
      <p:ext uri="{BB962C8B-B14F-4D97-AF65-F5344CB8AC3E}">
        <p14:creationId xmlns:p14="http://schemas.microsoft.com/office/powerpoint/2010/main" val="10138802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BE" dirty="0"/>
          </a:p>
          <a:p>
            <a:endParaRPr lang="fr-BE" dirty="0"/>
          </a:p>
        </p:txBody>
      </p:sp>
      <p:sp>
        <p:nvSpPr>
          <p:cNvPr id="4" name="Slide Number Placeholder 3"/>
          <p:cNvSpPr>
            <a:spLocks noGrp="1"/>
          </p:cNvSpPr>
          <p:nvPr>
            <p:ph type="sldNum" sz="quarter" idx="10"/>
          </p:nvPr>
        </p:nvSpPr>
        <p:spPr/>
        <p:txBody>
          <a:bodyPr/>
          <a:lstStyle/>
          <a:p>
            <a:pPr algn="l" rtl="0"/>
            <a:fld id="{FA0CD398-B0E1-4FD6-BE8B-4772C26BF0F4}" type="slidenum">
              <a:rPr/>
              <a:t>58</a:t>
            </a:fld>
            <a:endParaRPr lang="fr-BE"/>
          </a:p>
        </p:txBody>
      </p:sp>
    </p:spTree>
    <p:extLst>
      <p:ext uri="{BB962C8B-B14F-4D97-AF65-F5344CB8AC3E}">
        <p14:creationId xmlns:p14="http://schemas.microsoft.com/office/powerpoint/2010/main" val="372671293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FA0CD398-B0E1-4FD6-BE8B-4772C26BF0F4}" type="slidenum">
              <a:rPr/>
              <a:t>59</a:t>
            </a:fld>
            <a:endParaRPr lang="fr-BE"/>
          </a:p>
        </p:txBody>
      </p:sp>
    </p:spTree>
    <p:extLst>
      <p:ext uri="{BB962C8B-B14F-4D97-AF65-F5344CB8AC3E}">
        <p14:creationId xmlns:p14="http://schemas.microsoft.com/office/powerpoint/2010/main" val="3895298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6</a:t>
            </a:fld>
            <a:endParaRPr lang="fr-BE"/>
          </a:p>
        </p:txBody>
      </p:sp>
      <p:sp>
        <p:nvSpPr>
          <p:cNvPr id="5" name="Tijdelijke aanduiding voor notities 2"/>
          <p:cNvSpPr txBox="1">
            <a:spLocks/>
          </p:cNvSpPr>
          <p:nvPr/>
        </p:nvSpPr>
        <p:spPr>
          <a:xfrm>
            <a:off x="1124744" y="4343400"/>
            <a:ext cx="4608512" cy="4114800"/>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pPr marL="355600" indent="-355600" algn="just" rtl="0">
              <a:spcAft>
                <a:spcPts val="600"/>
              </a:spcAft>
              <a:buFont typeface="+mj-lt"/>
              <a:buAutoNum type="arabicPeriod" startAt="2"/>
            </a:pPr>
            <a:r>
              <a:rPr lang="fr-BE" b="1" i="0" u="none" baseline="0">
                <a:solidFill>
                  <a:srgbClr val="007114"/>
                </a:solidFill>
                <a:ea typeface="Verdana" pitchFamily="34" charset="0"/>
                <a:cs typeface="Verdana" pitchFamily="34" charset="0"/>
              </a:rPr>
              <a:t>La prévention des chutes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Petit quiz en guise d'entrée en matière (peut éventuellement être passé)</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Incidence</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Réalité</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Facteurs de risque de chutes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Conséquences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Exemple : conséquences d'une fracture de la hanche</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Prévention des fractures</a:t>
            </a:r>
          </a:p>
          <a:p>
            <a:pPr marL="628650" lvl="1" indent="-171450" algn="just" rtl="0">
              <a:buFont typeface="Arial" panose="020B0604020202020204" pitchFamily="34" charset="0"/>
              <a:buChar char="•"/>
            </a:pPr>
            <a:r>
              <a:rPr lang="fr-BE" sz="1050" b="0" i="0" u="none" baseline="0">
                <a:solidFill>
                  <a:srgbClr val="4B4B4B"/>
                </a:solidFill>
                <a:ea typeface="Verdana" pitchFamily="34" charset="0"/>
                <a:cs typeface="Verdana" pitchFamily="34" charset="0"/>
              </a:rPr>
              <a:t>Semaine de la prévention des chutes</a:t>
            </a:r>
            <a:endParaRPr lang="fr-BE" dirty="0"/>
          </a:p>
        </p:txBody>
      </p:sp>
    </p:spTree>
    <p:extLst>
      <p:ext uri="{BB962C8B-B14F-4D97-AF65-F5344CB8AC3E}">
        <p14:creationId xmlns:p14="http://schemas.microsoft.com/office/powerpoint/2010/main" val="346581915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60</a:t>
            </a:fld>
            <a:endParaRPr lang="fr-BE"/>
          </a:p>
        </p:txBody>
      </p:sp>
    </p:spTree>
    <p:extLst>
      <p:ext uri="{BB962C8B-B14F-4D97-AF65-F5344CB8AC3E}">
        <p14:creationId xmlns:p14="http://schemas.microsoft.com/office/powerpoint/2010/main" val="225530223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FA0CD398-B0E1-4FD6-BE8B-4772C26BF0F4}" type="slidenum">
              <a:rPr/>
              <a:t>61</a:t>
            </a:fld>
            <a:endParaRPr lang="fr-BE"/>
          </a:p>
        </p:txBody>
      </p:sp>
    </p:spTree>
    <p:extLst>
      <p:ext uri="{BB962C8B-B14F-4D97-AF65-F5344CB8AC3E}">
        <p14:creationId xmlns:p14="http://schemas.microsoft.com/office/powerpoint/2010/main" val="136566899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62</a:t>
            </a:fld>
            <a:endParaRPr lang="fr-BE"/>
          </a:p>
        </p:txBody>
      </p:sp>
    </p:spTree>
    <p:extLst>
      <p:ext uri="{BB962C8B-B14F-4D97-AF65-F5344CB8AC3E}">
        <p14:creationId xmlns:p14="http://schemas.microsoft.com/office/powerpoint/2010/main" val="275799404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63</a:t>
            </a:fld>
            <a:endParaRPr lang="fr-BE"/>
          </a:p>
        </p:txBody>
      </p:sp>
    </p:spTree>
    <p:extLst>
      <p:ext uri="{BB962C8B-B14F-4D97-AF65-F5344CB8AC3E}">
        <p14:creationId xmlns:p14="http://schemas.microsoft.com/office/powerpoint/2010/main" val="40293986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64</a:t>
            </a:fld>
            <a:endParaRPr lang="fr-BE"/>
          </a:p>
        </p:txBody>
      </p:sp>
    </p:spTree>
    <p:extLst>
      <p:ext uri="{BB962C8B-B14F-4D97-AF65-F5344CB8AC3E}">
        <p14:creationId xmlns:p14="http://schemas.microsoft.com/office/powerpoint/2010/main" val="15166663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65</a:t>
            </a:fld>
            <a:endParaRPr lang="fr-BE"/>
          </a:p>
        </p:txBody>
      </p:sp>
    </p:spTree>
    <p:extLst>
      <p:ext uri="{BB962C8B-B14F-4D97-AF65-F5344CB8AC3E}">
        <p14:creationId xmlns:p14="http://schemas.microsoft.com/office/powerpoint/2010/main" val="183081499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4" name="Slide Number Placeholder 3"/>
          <p:cNvSpPr>
            <a:spLocks noGrp="1"/>
          </p:cNvSpPr>
          <p:nvPr>
            <p:ph type="sldNum" sz="quarter" idx="10"/>
          </p:nvPr>
        </p:nvSpPr>
        <p:spPr/>
        <p:txBody>
          <a:bodyPr/>
          <a:lstStyle/>
          <a:p>
            <a:pPr algn="l" rtl="0"/>
            <a:fld id="{B5FBA330-BEB1-4A71-9471-65F56499A8CA}" type="slidenum">
              <a:rPr/>
              <a:t>66</a:t>
            </a:fld>
            <a:endParaRPr lang="fr-BE"/>
          </a:p>
        </p:txBody>
      </p:sp>
    </p:spTree>
    <p:extLst>
      <p:ext uri="{BB962C8B-B14F-4D97-AF65-F5344CB8AC3E}">
        <p14:creationId xmlns:p14="http://schemas.microsoft.com/office/powerpoint/2010/main" val="256556384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371600" y="1143000"/>
            <a:ext cx="4114800" cy="3086100"/>
          </a:xfrm>
        </p:spPr>
      </p:sp>
      <p:sp>
        <p:nvSpPr>
          <p:cNvPr id="4" name="Tijdelijke aanduiding voor dianummer 3"/>
          <p:cNvSpPr>
            <a:spLocks noGrp="1"/>
          </p:cNvSpPr>
          <p:nvPr>
            <p:ph type="sldNum" sz="quarter" idx="10"/>
          </p:nvPr>
        </p:nvSpPr>
        <p:spPr/>
        <p:txBody>
          <a:bodyPr/>
          <a:lstStyle/>
          <a:p>
            <a:pPr algn="l" rtl="0"/>
            <a:fld id="{B5FBA330-BEB1-4A71-9471-65F56499A8CA}" type="slidenum">
              <a:rPr/>
              <a:t>67</a:t>
            </a:fld>
            <a:endParaRPr lang="fr-BE"/>
          </a:p>
        </p:txBody>
      </p:sp>
    </p:spTree>
    <p:extLst>
      <p:ext uri="{BB962C8B-B14F-4D97-AF65-F5344CB8AC3E}">
        <p14:creationId xmlns:p14="http://schemas.microsoft.com/office/powerpoint/2010/main" val="3595463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1674DCEF-FEB2-4EEF-8EA7-58422743CDED}" type="slidenum">
              <a:rPr/>
              <a:t>7</a:t>
            </a:fld>
            <a:endParaRPr lang="fr-BE"/>
          </a:p>
        </p:txBody>
      </p:sp>
    </p:spTree>
    <p:extLst>
      <p:ext uri="{BB962C8B-B14F-4D97-AF65-F5344CB8AC3E}">
        <p14:creationId xmlns:p14="http://schemas.microsoft.com/office/powerpoint/2010/main" val="2326688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defRPr/>
            </a:pPr>
            <a:r>
              <a:rPr lang="fr-BE" b="0" i="1" u="none" baseline="0"/>
              <a:t>Autres possibilités pour lutter contre un coup de fatigue :</a:t>
            </a:r>
          </a:p>
          <a:p>
            <a:pPr marL="171450" indent="-171450" algn="l" rtl="0">
              <a:buFont typeface="Arial" panose="020B0604020202020204" pitchFamily="34" charset="0"/>
              <a:buChar char="•"/>
              <a:defRPr/>
            </a:pPr>
            <a:r>
              <a:rPr lang="fr-BE" b="0" i="1" u="none" baseline="0"/>
              <a:t>Faire une promenade</a:t>
            </a:r>
          </a:p>
          <a:p>
            <a:pPr marL="171450" indent="-171450" algn="l" rtl="0">
              <a:buFont typeface="Arial" panose="020B0604020202020204" pitchFamily="34" charset="0"/>
              <a:buChar char="•"/>
              <a:defRPr/>
            </a:pPr>
            <a:r>
              <a:rPr lang="fr-BE" b="0" i="1" u="none" baseline="0"/>
              <a:t> Marcher une demi-heure</a:t>
            </a:r>
          </a:p>
          <a:p>
            <a:pPr marL="171450" indent="-171450" algn="l" rtl="0">
              <a:buFont typeface="Arial" panose="020B0604020202020204" pitchFamily="34" charset="0"/>
              <a:buChar char="•"/>
              <a:defRPr/>
            </a:pPr>
            <a:r>
              <a:rPr lang="fr-BE" b="0" i="1" u="none" baseline="0"/>
              <a:t> Jardiner</a:t>
            </a:r>
          </a:p>
          <a:p>
            <a:pPr marL="171450" indent="-171450" algn="l" rtl="0">
              <a:buFont typeface="Arial" panose="020B0604020202020204" pitchFamily="34" charset="0"/>
              <a:buChar char="•"/>
              <a:defRPr/>
            </a:pPr>
            <a:r>
              <a:rPr lang="fr-BE" b="0" i="1" u="none" baseline="0"/>
              <a:t> Se mettre debout et faire quelques exercices d'étirement</a:t>
            </a:r>
          </a:p>
          <a:p>
            <a:pPr marL="171450" indent="-171450" algn="l" rtl="0">
              <a:buFont typeface="Arial" panose="020B0604020202020204" pitchFamily="34" charset="0"/>
              <a:buChar char="•"/>
              <a:defRPr/>
            </a:pPr>
            <a:r>
              <a:rPr lang="fr-BE" b="0" i="1" u="none" baseline="0"/>
              <a:t> Prendre régulièrement une courte pause et marcher</a:t>
            </a:r>
          </a:p>
          <a:p>
            <a:pPr marL="171450" indent="-171450" algn="l" rtl="0">
              <a:buFont typeface="Arial" panose="020B0604020202020204" pitchFamily="34" charset="0"/>
              <a:buChar char="•"/>
              <a:defRPr/>
            </a:pPr>
            <a:r>
              <a:rPr lang="fr-BE" b="0" i="1" u="none" baseline="0"/>
              <a:t> Monter et descendre les escaliers</a:t>
            </a:r>
          </a:p>
          <a:p>
            <a:pPr marL="171450" indent="-171450" algn="l" rtl="0">
              <a:buFont typeface="Arial" panose="020B0604020202020204" pitchFamily="34" charset="0"/>
              <a:buChar char="•"/>
              <a:defRPr/>
            </a:pPr>
            <a:r>
              <a:rPr lang="fr-BE" b="0" i="1" u="none" baseline="0"/>
              <a:t> Boire quelque chose de frais, comme par exemple de l'eau avec une tranche de citron ou des feuilles de menthe</a:t>
            </a:r>
          </a:p>
          <a:p>
            <a:pPr algn="l" rtl="0">
              <a:defRPr/>
            </a:pPr>
            <a:endParaRPr lang="fr-BE" altLang="nl-BE" dirty="0"/>
          </a:p>
        </p:txBody>
      </p:sp>
      <p:sp>
        <p:nvSpPr>
          <p:cNvPr id="176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l" rtl="0"/>
            <a:fld id="{1AB5BC48-AD6F-41D0-88BB-F19C7061D367}" type="slidenum">
              <a:rPr>
                <a:solidFill>
                  <a:srgbClr val="000000"/>
                </a:solidFill>
              </a:rPr>
              <a:pPr/>
              <a:t>8</a:t>
            </a:fld>
            <a:endParaRPr lang="fr-BE" altLang="nl-BE">
              <a:solidFill>
                <a:srgbClr val="000000"/>
              </a:solidFill>
            </a:endParaRPr>
          </a:p>
        </p:txBody>
      </p:sp>
    </p:spTree>
    <p:extLst>
      <p:ext uri="{BB962C8B-B14F-4D97-AF65-F5344CB8AC3E}">
        <p14:creationId xmlns:p14="http://schemas.microsoft.com/office/powerpoint/2010/main" val="41491387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fr-BE"/>
          </a:p>
        </p:txBody>
      </p:sp>
      <p:sp>
        <p:nvSpPr>
          <p:cNvPr id="4" name="Tijdelijke aanduiding voor dianummer 3"/>
          <p:cNvSpPr>
            <a:spLocks noGrp="1"/>
          </p:cNvSpPr>
          <p:nvPr>
            <p:ph type="sldNum" sz="quarter" idx="10"/>
          </p:nvPr>
        </p:nvSpPr>
        <p:spPr/>
        <p:txBody>
          <a:bodyPr/>
          <a:lstStyle/>
          <a:p>
            <a:pPr algn="l" rtl="0"/>
            <a:fld id="{B5FBA330-BEB1-4A71-9471-65F56499A8CA}" type="slidenum">
              <a:rPr/>
              <a:t>9</a:t>
            </a:fld>
            <a:endParaRPr lang="fr-BE"/>
          </a:p>
        </p:txBody>
      </p:sp>
    </p:spTree>
    <p:extLst>
      <p:ext uri="{BB962C8B-B14F-4D97-AF65-F5344CB8AC3E}">
        <p14:creationId xmlns:p14="http://schemas.microsoft.com/office/powerpoint/2010/main" val="441112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8A2694A3-1858-4E2D-9A12-81D02A3F5033}" type="datetimeFigureOut">
              <a:rPr lang="nl-BE" smtClean="0"/>
              <a:t>23/01/2020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1980261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A2694A3-1858-4E2D-9A12-81D02A3F5033}" type="datetimeFigureOut">
              <a:rPr lang="nl-BE" smtClean="0"/>
              <a:t>23/01/2020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2889355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A2694A3-1858-4E2D-9A12-81D02A3F5033}" type="datetimeFigureOut">
              <a:rPr lang="nl-BE" smtClean="0"/>
              <a:t>23/01/2020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1105421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A2694A3-1858-4E2D-9A12-81D02A3F5033}" type="datetimeFigureOut">
              <a:rPr lang="nl-BE" smtClean="0"/>
              <a:t>23/01/2020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403289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l-NL"/>
              <a:t>Klik om de stijl te bewerken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8A2694A3-1858-4E2D-9A12-81D02A3F5033}" type="datetimeFigureOut">
              <a:rPr lang="nl-BE" smtClean="0"/>
              <a:t>23/01/2020</a:t>
            </a:fld>
            <a:endParaRPr lang="nl-BE"/>
          </a:p>
        </p:txBody>
      </p:sp>
      <p:sp>
        <p:nvSpPr>
          <p:cNvPr id="5" name="Footer Placeholder 4"/>
          <p:cNvSpPr>
            <a:spLocks noGrp="1"/>
          </p:cNvSpPr>
          <p:nvPr>
            <p:ph type="ftr" sz="quarter" idx="11"/>
          </p:nvPr>
        </p:nvSpPr>
        <p:spPr/>
        <p:txBody>
          <a:bodyPr/>
          <a:lstStyle/>
          <a:p>
            <a:endParaRPr lang="nl-BE"/>
          </a:p>
        </p:txBody>
      </p:sp>
      <p:sp>
        <p:nvSpPr>
          <p:cNvPr id="6" name="Slide Number Placeholder 5"/>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1530554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A2694A3-1858-4E2D-9A12-81D02A3F5033}" type="datetimeFigureOut">
              <a:rPr lang="nl-BE" smtClean="0"/>
              <a:t>23/01/2020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51323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l-NL"/>
              <a:t>Klik om de stijl te bewerken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629842" y="2505075"/>
            <a:ext cx="3868340"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629150" y="2505075"/>
            <a:ext cx="3887391"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A2694A3-1858-4E2D-9A12-81D02A3F5033}" type="datetimeFigureOut">
              <a:rPr lang="nl-BE" smtClean="0"/>
              <a:t>23/01/2020</a:t>
            </a:fld>
            <a:endParaRPr lang="nl-BE"/>
          </a:p>
        </p:txBody>
      </p:sp>
      <p:sp>
        <p:nvSpPr>
          <p:cNvPr id="8" name="Footer Placeholder 7"/>
          <p:cNvSpPr>
            <a:spLocks noGrp="1"/>
          </p:cNvSpPr>
          <p:nvPr>
            <p:ph type="ftr" sz="quarter" idx="11"/>
          </p:nvPr>
        </p:nvSpPr>
        <p:spPr/>
        <p:txBody>
          <a:bodyPr/>
          <a:lstStyle/>
          <a:p>
            <a:endParaRPr lang="nl-BE"/>
          </a:p>
        </p:txBody>
      </p:sp>
      <p:sp>
        <p:nvSpPr>
          <p:cNvPr id="9" name="Slide Number Placeholder 8"/>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3231227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A2694A3-1858-4E2D-9A12-81D02A3F5033}" type="datetimeFigureOut">
              <a:rPr lang="nl-BE" smtClean="0"/>
              <a:t>23/01/2020</a:t>
            </a:fld>
            <a:endParaRPr lang="nl-BE"/>
          </a:p>
        </p:txBody>
      </p:sp>
      <p:sp>
        <p:nvSpPr>
          <p:cNvPr id="4" name="Footer Placeholder 3"/>
          <p:cNvSpPr>
            <a:spLocks noGrp="1"/>
          </p:cNvSpPr>
          <p:nvPr>
            <p:ph type="ftr" sz="quarter" idx="11"/>
          </p:nvPr>
        </p:nvSpPr>
        <p:spPr/>
        <p:txBody>
          <a:bodyPr/>
          <a:lstStyle/>
          <a:p>
            <a:endParaRPr lang="nl-BE"/>
          </a:p>
        </p:txBody>
      </p:sp>
      <p:sp>
        <p:nvSpPr>
          <p:cNvPr id="5" name="Slide Number Placeholder 4"/>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3407564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2694A3-1858-4E2D-9A12-81D02A3F5033}" type="datetimeFigureOut">
              <a:rPr lang="nl-BE" smtClean="0"/>
              <a:t>23/01/2020</a:t>
            </a:fld>
            <a:endParaRPr lang="nl-BE"/>
          </a:p>
        </p:txBody>
      </p:sp>
      <p:sp>
        <p:nvSpPr>
          <p:cNvPr id="3" name="Footer Placeholder 2"/>
          <p:cNvSpPr>
            <a:spLocks noGrp="1"/>
          </p:cNvSpPr>
          <p:nvPr>
            <p:ph type="ftr" sz="quarter" idx="11"/>
          </p:nvPr>
        </p:nvSpPr>
        <p:spPr/>
        <p:txBody>
          <a:bodyPr/>
          <a:lstStyle/>
          <a:p>
            <a:endParaRPr lang="nl-BE"/>
          </a:p>
        </p:txBody>
      </p:sp>
      <p:sp>
        <p:nvSpPr>
          <p:cNvPr id="4" name="Slide Number Placeholder 3"/>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2037739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fld id="{8A2694A3-1858-4E2D-9A12-81D02A3F5033}" type="datetimeFigureOut">
              <a:rPr lang="nl-BE" smtClean="0"/>
              <a:t>23/01/2020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3064872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p:txBody>
          <a:bodyPr/>
          <a:lstStyle/>
          <a:p>
            <a:fld id="{8A2694A3-1858-4E2D-9A12-81D02A3F5033}" type="datetimeFigureOut">
              <a:rPr lang="nl-BE" smtClean="0"/>
              <a:t>23/01/2020</a:t>
            </a:fld>
            <a:endParaRPr lang="nl-BE"/>
          </a:p>
        </p:txBody>
      </p:sp>
      <p:sp>
        <p:nvSpPr>
          <p:cNvPr id="6" name="Footer Placeholder 5"/>
          <p:cNvSpPr>
            <a:spLocks noGrp="1"/>
          </p:cNvSpPr>
          <p:nvPr>
            <p:ph type="ftr" sz="quarter" idx="11"/>
          </p:nvPr>
        </p:nvSpPr>
        <p:spPr/>
        <p:txBody>
          <a:bodyPr/>
          <a:lstStyle/>
          <a:p>
            <a:endParaRPr lang="nl-BE"/>
          </a:p>
        </p:txBody>
      </p:sp>
      <p:sp>
        <p:nvSpPr>
          <p:cNvPr id="7" name="Slide Number Placeholder 6"/>
          <p:cNvSpPr>
            <a:spLocks noGrp="1"/>
          </p:cNvSpPr>
          <p:nvPr>
            <p:ph type="sldNum" sz="quarter" idx="12"/>
          </p:nvPr>
        </p:nvSpPr>
        <p:spPr/>
        <p:txBody>
          <a:bodyPr/>
          <a:lstStyle/>
          <a:p>
            <a:fld id="{8C063D14-2D83-4655-88A4-0F460DD55EF8}" type="slidenum">
              <a:rPr lang="nl-BE" smtClean="0"/>
              <a:t>‹nr.›</a:t>
            </a:fld>
            <a:endParaRPr lang="nl-BE"/>
          </a:p>
        </p:txBody>
      </p:sp>
    </p:spTree>
    <p:extLst>
      <p:ext uri="{BB962C8B-B14F-4D97-AF65-F5344CB8AC3E}">
        <p14:creationId xmlns:p14="http://schemas.microsoft.com/office/powerpoint/2010/main" val="3274077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2694A3-1858-4E2D-9A12-81D02A3F5033}" type="datetimeFigureOut">
              <a:rPr lang="nl-BE" smtClean="0"/>
              <a:t>23/01/2020</a:t>
            </a:fld>
            <a:endParaRPr lang="nl-BE"/>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063D14-2D83-4655-88A4-0F460DD55EF8}" type="slidenum">
              <a:rPr lang="nl-BE" smtClean="0"/>
              <a:t>‹nr.›</a:t>
            </a:fld>
            <a:endParaRPr lang="nl-BE"/>
          </a:p>
        </p:txBody>
      </p:sp>
    </p:spTree>
    <p:extLst>
      <p:ext uri="{BB962C8B-B14F-4D97-AF65-F5344CB8AC3E}">
        <p14:creationId xmlns:p14="http://schemas.microsoft.com/office/powerpoint/2010/main" val="33762752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gif"/><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0.gif"/><Relationship Id="rId17" Type="http://schemas.openxmlformats.org/officeDocument/2006/relationships/image" Target="../media/image4.jpeg"/><Relationship Id="rId2" Type="http://schemas.openxmlformats.org/officeDocument/2006/relationships/notesSlide" Target="../notesSlides/notesSlide21.xml"/><Relationship Id="rId16"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image" Target="../media/image19.gif"/><Relationship Id="rId5" Type="http://schemas.openxmlformats.org/officeDocument/2006/relationships/diagramQuickStyle" Target="../diagrams/quickStyle1.xml"/><Relationship Id="rId15" Type="http://schemas.openxmlformats.org/officeDocument/2006/relationships/image" Target="../media/image2.jpeg"/><Relationship Id="rId10" Type="http://schemas.openxmlformats.org/officeDocument/2006/relationships/image" Target="../media/image18.jpeg"/><Relationship Id="rId4" Type="http://schemas.openxmlformats.org/officeDocument/2006/relationships/diagramLayout" Target="../diagrams/layout1.xml"/><Relationship Id="rId9" Type="http://schemas.openxmlformats.org/officeDocument/2006/relationships/image" Target="../media/image17.jpeg"/><Relationship Id="rId14" Type="http://schemas.openxmlformats.org/officeDocument/2006/relationships/image" Target="../media/image22.jpeg"/></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3.jpeg"/><Relationship Id="rId7"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www.vigez.be/" TargetMode="External"/><Relationship Id="rId7"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hyperlink" Target="http://www.zorg-en-gezondheid.be/" TargetMode="External"/><Relationship Id="rId10" Type="http://schemas.openxmlformats.org/officeDocument/2006/relationships/image" Target="../media/image4.jpeg"/><Relationship Id="rId4" Type="http://schemas.openxmlformats.org/officeDocument/2006/relationships/hyperlink" Target="http://www.vlaamselogos.be/" TargetMode="External"/><Relationship Id="rId9"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png"/><Relationship Id="rId5" Type="http://schemas.openxmlformats.org/officeDocument/2006/relationships/image" Target="../media/image4.jpe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http://www.vad.be/"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hyperlink" Target="http://www.valpreventie.be/"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3.png"/><Relationship Id="rId4" Type="http://schemas.openxmlformats.org/officeDocument/2006/relationships/image" Target="../media/image27.jpe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hyperlink" Target="http://www.vad.be/"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3.png"/><Relationship Id="rId4" Type="http://schemas.openxmlformats.org/officeDocument/2006/relationships/image" Target="../media/image27.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8" Type="http://schemas.openxmlformats.org/officeDocument/2006/relationships/hyperlink" Target="http://www.valpreventie.be/" TargetMode="External"/><Relationship Id="rId3" Type="http://schemas.openxmlformats.org/officeDocument/2006/relationships/hyperlink" Target="http://www.valpreventie.be/Portals/Valpreventie/Documenten/WvdV/2015/2015_EVV_brochure-medicatie.pdf" TargetMode="External"/><Relationship Id="rId7" Type="http://schemas.openxmlformats.org/officeDocument/2006/relationships/hyperlink" Target="http://www.valpreventie.be/Portals/Valpreventie/Documenten/WvdV/2015/2015_EVV_algoritme-antipsychotica.pdf" TargetMode="External"/><Relationship Id="rId12" Type="http://schemas.openxmlformats.org/officeDocument/2006/relationships/image" Target="../media/image4.jpe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hyperlink" Target="http://www.valpreventie.be/Portals/Valpreventie/Documenten/WvdV/2015/2015_EVV_algoritme-antidepressiva.pdf" TargetMode="External"/><Relationship Id="rId11" Type="http://schemas.openxmlformats.org/officeDocument/2006/relationships/image" Target="../media/image3.png"/><Relationship Id="rId5" Type="http://schemas.openxmlformats.org/officeDocument/2006/relationships/hyperlink" Target="http://www.valpreventie.be/Portals/Valpreventie/Documenten/WvdV/2015/2015_EVV_algoritme_benzodiazepines_Z-producten.pdf" TargetMode="External"/><Relationship Id="rId10" Type="http://schemas.openxmlformats.org/officeDocument/2006/relationships/image" Target="../media/image2.jpeg"/><Relationship Id="rId4" Type="http://schemas.openxmlformats.org/officeDocument/2006/relationships/hyperlink" Target="http://www.valpreventie.be/Portals/Valpreventie/Documenten/WvdV/2015/2015_EVV_achtergrondinfo_algoritmes.pdf" TargetMode="External"/><Relationship Id="rId9" Type="http://schemas.openxmlformats.org/officeDocument/2006/relationships/image" Target="../media/image36.png"/></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37.jpg"/><Relationship Id="rId5" Type="http://schemas.openxmlformats.org/officeDocument/2006/relationships/image" Target="../media/image4.jpe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7.jpeg"/><Relationship Id="rId7" Type="http://schemas.openxmlformats.org/officeDocument/2006/relationships/image" Target="../media/image39.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28.jpeg"/><Relationship Id="rId4" Type="http://schemas.openxmlformats.org/officeDocument/2006/relationships/image" Target="../media/image3.png"/><Relationship Id="rId9" Type="http://schemas.openxmlformats.org/officeDocument/2006/relationships/image" Target="../media/image41.png"/></Relationships>
</file>

<file path=ppt/slides/_rels/slide4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7.jpeg"/><Relationship Id="rId7" Type="http://schemas.openxmlformats.org/officeDocument/2006/relationships/image" Target="../media/image39.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28.jpeg"/><Relationship Id="rId4" Type="http://schemas.openxmlformats.org/officeDocument/2006/relationships/image" Target="../media/image3.png"/><Relationship Id="rId9"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4.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5.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27.jpeg"/><Relationship Id="rId7" Type="http://schemas.openxmlformats.org/officeDocument/2006/relationships/image" Target="../media/image39.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28.jpeg"/><Relationship Id="rId4" Type="http://schemas.openxmlformats.org/officeDocument/2006/relationships/image" Target="../media/image3.png"/><Relationship Id="rId9" Type="http://schemas.openxmlformats.org/officeDocument/2006/relationships/image" Target="../media/image41.png"/></Relationships>
</file>

<file path=ppt/slides/_rels/slide4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7.xml"/><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hyperlink" Target="https://vimeo.com/119361330"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42.jpg"/></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5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5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2.xml.rels><?xml version="1.0" encoding="UTF-8" standalone="yes"?>
<Relationships xmlns="http://schemas.openxmlformats.org/package/2006/relationships"><Relationship Id="rId3" Type="http://schemas.openxmlformats.org/officeDocument/2006/relationships/hyperlink" Target="http://www.valpreventie.be/Portals/Valpreventie/Documenten/WvdV/2015/2015_EVV_brochure-medicatie.pdf" TargetMode="External"/><Relationship Id="rId7" Type="http://schemas.openxmlformats.org/officeDocument/2006/relationships/image" Target="../media/image4.jpe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44.jpeg"/></Relationships>
</file>

<file path=ppt/slides/_rels/slide6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5.xml.rels><?xml version="1.0" encoding="UTF-8" standalone="yes"?>
<Relationships xmlns="http://schemas.openxmlformats.org/package/2006/relationships"><Relationship Id="rId3" Type="http://schemas.openxmlformats.org/officeDocument/2006/relationships/hyperlink" Target="http://www.valpreventie.be/Portals/Valpreventie/Documenten/WvdV/2015/2015_EVV_algoritme_benzodiazepines_Z-producten.pdf" TargetMode="External"/><Relationship Id="rId7" Type="http://schemas.openxmlformats.org/officeDocument/2006/relationships/image" Target="../media/image4.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44.jpeg"/></Relationships>
</file>

<file path=ppt/slides/_rels/slide6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7.xml"/><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246186" y="5481230"/>
            <a:ext cx="1674186" cy="43204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0883" y="675652"/>
            <a:ext cx="4056291" cy="5469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335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jdelijke aanduiding voor tekst 5"/>
          <p:cNvSpPr txBox="1">
            <a:spLocks/>
          </p:cNvSpPr>
          <p:nvPr/>
        </p:nvSpPr>
        <p:spPr bwMode="auto">
          <a:xfrm>
            <a:off x="250825" y="1844675"/>
            <a:ext cx="87852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Aft>
                <a:spcPct val="0"/>
              </a:spcAft>
              <a:buFont typeface="Arial" panose="020B0604020202020204" pitchFamily="34" charset="0"/>
              <a:buNone/>
              <a:defRPr/>
            </a:pPr>
            <a:r>
              <a:rPr lang="fr-BE" sz="5400" b="1" i="0" u="none" baseline="0">
                <a:solidFill>
                  <a:srgbClr val="4F6228"/>
                </a:solidFill>
              </a:rPr>
              <a:t>Vrai</a:t>
            </a:r>
          </a:p>
          <a:p>
            <a:pPr algn="l" rtl="0" fontAlgn="base">
              <a:spcAft>
                <a:spcPct val="0"/>
              </a:spcAft>
              <a:buFont typeface="Arial" panose="020B0604020202020204" pitchFamily="34" charset="0"/>
              <a:buNone/>
              <a:defRPr/>
            </a:pPr>
            <a:r>
              <a:rPr lang="fr-BE" b="1" i="0" u="none" baseline="0">
                <a:solidFill>
                  <a:prstClr val="black"/>
                </a:solidFill>
                <a:latin typeface="Calibri"/>
              </a:rPr>
              <a:t>Avec le vieillissement, l'architecture du sommeil change et le besoin de sommeil diminue. Le sommeil peut ainsi par exemple être plus léger, interrompu ou plus court. C'est tout à fait normal.</a:t>
            </a:r>
            <a:endParaRPr lang="fr-BE" altLang="nl-BE" b="1" dirty="0">
              <a:solidFill>
                <a:prstClr val="black"/>
              </a:solidFill>
              <a:latin typeface="Calibri"/>
            </a:endParaRPr>
          </a:p>
          <a:p>
            <a:pPr algn="l" rtl="0" fontAlgn="base">
              <a:spcAft>
                <a:spcPct val="0"/>
              </a:spcAft>
              <a:buFont typeface="Arial" panose="020B0604020202020204" pitchFamily="34" charset="0"/>
              <a:buNone/>
              <a:defRPr/>
            </a:pPr>
            <a:endParaRPr lang="fr-BE" altLang="nl-BE" b="1" dirty="0">
              <a:solidFill>
                <a:srgbClr val="4F6228"/>
              </a:solidFill>
            </a:endParaRPr>
          </a:p>
        </p:txBody>
      </p:sp>
      <p:pic>
        <p:nvPicPr>
          <p:cNvPr id="101379" name="Afbeelding 4"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5661025"/>
            <a:ext cx="752475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8120350"/>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6386" name="Titel 1"/>
          <p:cNvSpPr>
            <a:spLocks noGrp="1"/>
          </p:cNvSpPr>
          <p:nvPr>
            <p:ph type="ctrTitle"/>
          </p:nvPr>
        </p:nvSpPr>
        <p:spPr>
          <a:xfrm>
            <a:off x="1" y="4383992"/>
            <a:ext cx="6364021" cy="1242105"/>
          </a:xfrm>
          <a:solidFill>
            <a:schemeClr val="bg1"/>
          </a:solidFill>
        </p:spPr>
        <p:txBody>
          <a:bodyPr/>
          <a:lstStyle/>
          <a:p>
            <a:pPr rtl="0" eaLnBrk="1" hangingPunct="1"/>
            <a:r>
              <a:rPr lang="fr-BE" sz="4000" b="0" i="0" u="none" baseline="0">
                <a:latin typeface="+mn-lt"/>
              </a:rPr>
              <a:t>3. Le risque de chute augmente avec l’âge.</a:t>
            </a:r>
          </a:p>
        </p:txBody>
      </p:sp>
      <p:pic>
        <p:nvPicPr>
          <p:cNvPr id="16387" name="Tijdelijke aanduiding voor inhoud 16" descr="vinkje groe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972049"/>
            <a:ext cx="8413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Tijdelijke aanduiding voor inhoud 9" descr="kruis rood.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87759" y="5049836"/>
            <a:ext cx="57626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526366"/>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tekst 5"/>
          <p:cNvSpPr txBox="1">
            <a:spLocks/>
          </p:cNvSpPr>
          <p:nvPr/>
        </p:nvSpPr>
        <p:spPr bwMode="auto">
          <a:xfrm>
            <a:off x="323850" y="1125538"/>
            <a:ext cx="8277225"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Aft>
                <a:spcPct val="0"/>
              </a:spcAft>
              <a:buFont typeface="Arial" panose="020B0604020202020204" pitchFamily="34" charset="0"/>
              <a:buNone/>
            </a:pPr>
            <a:r>
              <a:rPr lang="fr-BE" sz="5400" b="1" i="0" u="none" baseline="0">
                <a:solidFill>
                  <a:srgbClr val="4F6228"/>
                </a:solidFill>
              </a:rPr>
              <a:t>Vrai</a:t>
            </a:r>
          </a:p>
          <a:p>
            <a:pPr algn="l" rtl="0" eaLnBrk="0" fontAlgn="base" hangingPunct="0">
              <a:spcBef>
                <a:spcPct val="30000"/>
              </a:spcBef>
              <a:spcAft>
                <a:spcPct val="0"/>
              </a:spcAft>
              <a:buFontTx/>
              <a:buNone/>
            </a:pPr>
            <a:r>
              <a:rPr lang="fr-BE" sz="3400" b="1" i="0" u="none" baseline="0">
                <a:solidFill>
                  <a:srgbClr val="000000"/>
                </a:solidFill>
              </a:rPr>
              <a:t>Un senior de plus de 65 ans résidant à domicile sur trois tombe au moins 1 fois par an.</a:t>
            </a:r>
          </a:p>
          <a:p>
            <a:pPr algn="l" rtl="0" fontAlgn="base">
              <a:spcAft>
                <a:spcPct val="0"/>
              </a:spcAft>
              <a:buFont typeface="Arial" panose="020B0604020202020204" pitchFamily="34" charset="0"/>
              <a:buNone/>
            </a:pPr>
            <a:endParaRPr lang="fr-BE" altLang="nl-BE" sz="6000" b="1" dirty="0">
              <a:solidFill>
                <a:srgbClr val="4F6228"/>
              </a:solidFill>
            </a:endParaRPr>
          </a:p>
        </p:txBody>
      </p:sp>
      <p:pic>
        <p:nvPicPr>
          <p:cNvPr id="18435" name="Afbeelding 4"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5661025"/>
            <a:ext cx="752475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4826967"/>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4754" name="Tijdelijke aanduiding voor inhoud 6"/>
          <p:cNvSpPr txBox="1">
            <a:spLocks/>
          </p:cNvSpPr>
          <p:nvPr/>
        </p:nvSpPr>
        <p:spPr bwMode="auto">
          <a:xfrm>
            <a:off x="395288" y="2420938"/>
            <a:ext cx="8229600" cy="38893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Bef>
                <a:spcPct val="0"/>
              </a:spcBef>
              <a:spcAft>
                <a:spcPct val="0"/>
              </a:spcAft>
              <a:buFont typeface="Arial" panose="020B0604020202020204" pitchFamily="34" charset="0"/>
              <a:buNone/>
            </a:pPr>
            <a:r>
              <a:rPr lang="fr-BE" sz="3600" b="0" i="0" u="none" baseline="0" dirty="0">
                <a:solidFill>
                  <a:srgbClr val="000000"/>
                </a:solidFill>
              </a:rPr>
              <a:t>4. </a:t>
            </a:r>
            <a:r>
              <a:rPr lang="fr-BE" b="0" i="0" u="none" baseline="0" dirty="0">
                <a:solidFill>
                  <a:srgbClr val="000000"/>
                </a:solidFill>
              </a:rPr>
              <a:t>Quel est en Flandre le pourcentage de seniors de plus de 65 ans résidant à domicile qui prennent un somnifère pour dormir ?</a:t>
            </a:r>
          </a:p>
          <a:p>
            <a:pPr algn="l" rtl="0" fontAlgn="base">
              <a:spcBef>
                <a:spcPct val="0"/>
              </a:spcBef>
              <a:spcAft>
                <a:spcPts val="600"/>
              </a:spcAft>
              <a:buFont typeface="Wingdings" panose="05000000000000000000" pitchFamily="2" charset="2"/>
              <a:buChar char="q"/>
            </a:pPr>
            <a:r>
              <a:rPr lang="fr-BE" b="0" i="0" u="none" baseline="0" dirty="0">
                <a:solidFill>
                  <a:srgbClr val="000000"/>
                </a:solidFill>
              </a:rPr>
              <a:t> A</a:t>
            </a:r>
            <a:r>
              <a:rPr lang="fr-BE" sz="2400" b="0" i="0" u="none" baseline="0" dirty="0">
                <a:solidFill>
                  <a:srgbClr val="000000"/>
                </a:solidFill>
              </a:rPr>
              <a:t>	 </a:t>
            </a:r>
            <a:r>
              <a:rPr lang="fr-BE" b="0" i="0" u="none" baseline="0" dirty="0">
                <a:solidFill>
                  <a:srgbClr val="000000"/>
                </a:solidFill>
              </a:rPr>
              <a:t>25 % (1/4)</a:t>
            </a:r>
          </a:p>
          <a:p>
            <a:pPr algn="l" rtl="0" fontAlgn="base">
              <a:spcBef>
                <a:spcPct val="0"/>
              </a:spcBef>
              <a:spcAft>
                <a:spcPts val="600"/>
              </a:spcAft>
              <a:buFont typeface="Wingdings" panose="05000000000000000000" pitchFamily="2" charset="2"/>
              <a:buChar char="q"/>
            </a:pPr>
            <a:r>
              <a:rPr lang="fr-BE" b="0" i="0" u="none" baseline="0" dirty="0">
                <a:solidFill>
                  <a:srgbClr val="000000"/>
                </a:solidFill>
              </a:rPr>
              <a:t> B 	 33 % (1/3)</a:t>
            </a:r>
          </a:p>
          <a:p>
            <a:pPr algn="l" rtl="0" fontAlgn="base">
              <a:spcBef>
                <a:spcPct val="0"/>
              </a:spcBef>
              <a:spcAft>
                <a:spcPct val="0"/>
              </a:spcAft>
              <a:buFont typeface="Wingdings" panose="05000000000000000000" pitchFamily="2" charset="2"/>
              <a:buChar char="q"/>
            </a:pPr>
            <a:r>
              <a:rPr lang="fr-BE" b="0" i="0" u="none" baseline="0" dirty="0">
                <a:solidFill>
                  <a:srgbClr val="000000"/>
                </a:solidFill>
              </a:rPr>
              <a:t> C	 50 % (1/2)</a:t>
            </a:r>
            <a:endParaRPr lang="fr-BE" altLang="nl-BE" sz="3600" dirty="0">
              <a:solidFill>
                <a:srgbClr val="898989"/>
              </a:solidFill>
            </a:endParaRPr>
          </a:p>
        </p:txBody>
      </p:sp>
    </p:spTree>
    <p:extLst>
      <p:ext uri="{BB962C8B-B14F-4D97-AF65-F5344CB8AC3E}">
        <p14:creationId xmlns:p14="http://schemas.microsoft.com/office/powerpoint/2010/main" val="2383823607"/>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Afbeelding 2"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325" y="5732463"/>
            <a:ext cx="75596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 3"/>
          <p:cNvSpPr>
            <a:spLocks noGrp="1"/>
          </p:cNvSpPr>
          <p:nvPr>
            <p:ph type="title"/>
          </p:nvPr>
        </p:nvSpPr>
        <p:spPr>
          <a:xfrm>
            <a:off x="252413" y="1412875"/>
            <a:ext cx="8496300" cy="3527425"/>
          </a:xfrm>
        </p:spPr>
        <p:txBody>
          <a:bodyPr rtlCol="0">
            <a:normAutofit fontScale="90000"/>
          </a:bodyPr>
          <a:lstStyle/>
          <a:p>
            <a:pPr algn="l" rtl="0" eaLnBrk="1" fontAlgn="auto" hangingPunct="1">
              <a:spcAft>
                <a:spcPts val="0"/>
              </a:spcAft>
              <a:defRPr/>
            </a:pPr>
            <a:r>
              <a:rPr lang="fr-BE" sz="5400" b="1" i="0" u="none" baseline="0">
                <a:solidFill>
                  <a:srgbClr val="4F6228"/>
                </a:solidFill>
                <a:latin typeface="+mn-lt"/>
                <a:ea typeface="+mn-ea"/>
                <a:cs typeface="+mn-cs"/>
              </a:rPr>
              <a:t>B</a:t>
            </a:r>
            <a:r>
              <a:rPr lang="fr-BE" sz="6600" b="1"/>
              <a:t/>
            </a:r>
            <a:br>
              <a:rPr lang="fr-BE" sz="6600" b="1"/>
            </a:br>
            <a:r>
              <a:rPr lang="fr-BE" sz="3600" b="1" i="0" u="none" baseline="0">
                <a:latin typeface="+mn-lt"/>
                <a:ea typeface="+mn-ea"/>
                <a:cs typeface="+mn-cs"/>
              </a:rPr>
              <a:t>En Flandre, environ un tiers des seniors de plus de 65 ans résidant à domicile prennent un somnifère. En MRS, la moitié des résidents environ prennent des somnifères.</a:t>
            </a:r>
            <a:r>
              <a:rPr lang="fr-BE" sz="3600" b="1">
                <a:latin typeface="+mn-lt"/>
              </a:rPr>
              <a:t/>
            </a:r>
            <a:br>
              <a:rPr lang="fr-BE" sz="3600" b="1">
                <a:latin typeface="+mn-lt"/>
              </a:rPr>
            </a:br>
            <a:r>
              <a:rPr lang="fr-BE" sz="3600" b="1" i="0" u="none" baseline="0">
                <a:latin typeface="+mn-lt"/>
              </a:rPr>
              <a:t>  </a:t>
            </a:r>
            <a:r>
              <a:rPr lang="fr-BE" sz="3600" b="1">
                <a:latin typeface="+mn-lt"/>
              </a:rPr>
              <a:t/>
            </a:r>
            <a:br>
              <a:rPr lang="fr-BE" sz="3600" b="1">
                <a:latin typeface="+mn-lt"/>
              </a:rPr>
            </a:br>
            <a:endParaRPr lang="fr-BE" sz="3600" b="1" dirty="0">
              <a:latin typeface="+mn-lt"/>
            </a:endParaRPr>
          </a:p>
        </p:txBody>
      </p:sp>
    </p:spTree>
    <p:extLst>
      <p:ext uri="{BB962C8B-B14F-4D97-AF65-F5344CB8AC3E}">
        <p14:creationId xmlns:p14="http://schemas.microsoft.com/office/powerpoint/2010/main" val="3779963134"/>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2706" name="Tijdelijke aanduiding voor inhoud 6"/>
          <p:cNvSpPr txBox="1">
            <a:spLocks/>
          </p:cNvSpPr>
          <p:nvPr/>
        </p:nvSpPr>
        <p:spPr bwMode="auto">
          <a:xfrm>
            <a:off x="395288" y="2420938"/>
            <a:ext cx="8229600" cy="3240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Bef>
                <a:spcPct val="0"/>
              </a:spcBef>
              <a:spcAft>
                <a:spcPct val="0"/>
              </a:spcAft>
              <a:buFont typeface="Arial" panose="020B0604020202020204" pitchFamily="34" charset="0"/>
              <a:buNone/>
            </a:pPr>
            <a:r>
              <a:rPr lang="fr-BE" sz="3600" b="0" i="0" u="none" baseline="0" dirty="0">
                <a:solidFill>
                  <a:srgbClr val="000000"/>
                </a:solidFill>
              </a:rPr>
              <a:t>5. </a:t>
            </a:r>
            <a:r>
              <a:rPr lang="fr-BE" b="0" i="0" u="none" baseline="0" dirty="0">
                <a:solidFill>
                  <a:srgbClr val="000000"/>
                </a:solidFill>
              </a:rPr>
              <a:t>Quand le risque de chutes augmente-t-il ?</a:t>
            </a:r>
          </a:p>
          <a:p>
            <a:pPr algn="l" rtl="0" fontAlgn="base">
              <a:spcBef>
                <a:spcPct val="0"/>
              </a:spcBef>
              <a:spcAft>
                <a:spcPct val="0"/>
              </a:spcAft>
              <a:buFont typeface="Arial" panose="020B0604020202020204" pitchFamily="34" charset="0"/>
              <a:buNone/>
            </a:pPr>
            <a:endParaRPr lang="fr-BE" altLang="nl-BE" dirty="0">
              <a:solidFill>
                <a:srgbClr val="000000"/>
              </a:solidFill>
            </a:endParaRPr>
          </a:p>
          <a:p>
            <a:pPr algn="l" rtl="0" fontAlgn="base">
              <a:spcBef>
                <a:spcPct val="0"/>
              </a:spcBef>
              <a:spcAft>
                <a:spcPts val="600"/>
              </a:spcAft>
              <a:buFont typeface="Wingdings" panose="05000000000000000000" pitchFamily="2" charset="2"/>
              <a:buChar char="q"/>
            </a:pPr>
            <a:r>
              <a:rPr lang="fr-BE" b="0" i="0" u="none" baseline="0" dirty="0">
                <a:solidFill>
                  <a:srgbClr val="000000"/>
                </a:solidFill>
              </a:rPr>
              <a:t> A</a:t>
            </a:r>
            <a:r>
              <a:rPr lang="fr-BE" sz="2400" b="0" i="0" u="none" baseline="0" dirty="0">
                <a:solidFill>
                  <a:srgbClr val="000000"/>
                </a:solidFill>
              </a:rPr>
              <a:t>	 </a:t>
            </a:r>
            <a:r>
              <a:rPr lang="fr-BE" b="0" i="0" u="none" baseline="0" dirty="0">
                <a:solidFill>
                  <a:srgbClr val="000000"/>
                </a:solidFill>
              </a:rPr>
              <a:t>À partir de 2 médicaments</a:t>
            </a:r>
          </a:p>
          <a:p>
            <a:pPr algn="l" rtl="0" fontAlgn="base">
              <a:spcBef>
                <a:spcPct val="0"/>
              </a:spcBef>
              <a:spcAft>
                <a:spcPts val="600"/>
              </a:spcAft>
              <a:buFont typeface="Wingdings" panose="05000000000000000000" pitchFamily="2" charset="2"/>
              <a:buChar char="q"/>
            </a:pPr>
            <a:r>
              <a:rPr lang="fr-BE" b="0" i="0" u="none" baseline="0" dirty="0">
                <a:solidFill>
                  <a:srgbClr val="000000"/>
                </a:solidFill>
              </a:rPr>
              <a:t> B 	 À partir de 4 médicaments</a:t>
            </a:r>
          </a:p>
          <a:p>
            <a:pPr algn="l" rtl="0" fontAlgn="base">
              <a:spcBef>
                <a:spcPct val="0"/>
              </a:spcBef>
              <a:spcAft>
                <a:spcPct val="0"/>
              </a:spcAft>
              <a:buFont typeface="Wingdings" panose="05000000000000000000" pitchFamily="2" charset="2"/>
              <a:buChar char="q"/>
            </a:pPr>
            <a:r>
              <a:rPr lang="fr-BE" b="0" i="0" u="none" baseline="0" dirty="0">
                <a:solidFill>
                  <a:srgbClr val="000000"/>
                </a:solidFill>
              </a:rPr>
              <a:t> C	 À partir de 6 médicaments </a:t>
            </a:r>
            <a:r>
              <a:rPr lang="fr-BE" sz="3600" b="0" i="0" u="none" baseline="0" dirty="0">
                <a:solidFill>
                  <a:srgbClr val="898989"/>
                </a:solidFill>
              </a:rPr>
              <a:t>	</a:t>
            </a:r>
            <a:endParaRPr lang="fr-BE" altLang="nl-BE" sz="4000" b="1" dirty="0">
              <a:solidFill>
                <a:srgbClr val="898989"/>
              </a:solidFill>
            </a:endParaRPr>
          </a:p>
        </p:txBody>
      </p:sp>
    </p:spTree>
    <p:extLst>
      <p:ext uri="{BB962C8B-B14F-4D97-AF65-F5344CB8AC3E}">
        <p14:creationId xmlns:p14="http://schemas.microsoft.com/office/powerpoint/2010/main" val="3756372849"/>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Afbeelding 2"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325" y="5732463"/>
            <a:ext cx="75596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el 3"/>
          <p:cNvSpPr>
            <a:spLocks noGrp="1"/>
          </p:cNvSpPr>
          <p:nvPr>
            <p:ph type="title"/>
          </p:nvPr>
        </p:nvSpPr>
        <p:spPr>
          <a:xfrm>
            <a:off x="395288" y="1412875"/>
            <a:ext cx="8424862" cy="3527425"/>
          </a:xfrm>
        </p:spPr>
        <p:txBody>
          <a:bodyPr rtlCol="0">
            <a:normAutofit fontScale="90000"/>
          </a:bodyPr>
          <a:lstStyle/>
          <a:p>
            <a:pPr algn="l" rtl="0" eaLnBrk="1" fontAlgn="auto" hangingPunct="1">
              <a:spcAft>
                <a:spcPts val="0"/>
              </a:spcAft>
              <a:defRPr/>
            </a:pPr>
            <a:r>
              <a:rPr lang="fr-BE" sz="6000" b="1" i="0" u="none" baseline="0">
                <a:solidFill>
                  <a:srgbClr val="4F6228"/>
                </a:solidFill>
                <a:latin typeface="+mn-lt"/>
                <a:ea typeface="+mn-ea"/>
                <a:cs typeface="+mn-cs"/>
              </a:rPr>
              <a:t>B</a:t>
            </a:r>
            <a:r>
              <a:rPr lang="fr-BE" sz="6600" b="1"/>
              <a:t/>
            </a:r>
            <a:br>
              <a:rPr lang="fr-BE" sz="6600" b="1"/>
            </a:br>
            <a:r>
              <a:rPr lang="fr-BE" sz="3800" b="1" i="0" u="none" baseline="0">
                <a:latin typeface="+mn-lt"/>
                <a:ea typeface="+mn-ea"/>
                <a:cs typeface="+mn-cs"/>
              </a:rPr>
              <a:t>Souvent, le risque de chutes augmente lors de la prise de 4 médicaments différents ou plus. En effet, ceux-ci peuvent contrecarrer ou renforcer leurs effets mutuels, ce qui entraine une augmentation du risque de chutes. </a:t>
            </a:r>
            <a:r>
              <a:rPr lang="fr-BE" sz="4000" b="1"/>
              <a:t/>
            </a:r>
            <a:br>
              <a:rPr lang="fr-BE" sz="4000" b="1"/>
            </a:br>
            <a:r>
              <a:rPr lang="fr-BE" sz="4000" b="1" i="0" u="none" baseline="0"/>
              <a:t>  </a:t>
            </a:r>
            <a:r>
              <a:rPr lang="fr-BE" sz="6600" b="1"/>
              <a:t/>
            </a:r>
            <a:br>
              <a:rPr lang="fr-BE" sz="6600" b="1"/>
            </a:br>
            <a:endParaRPr lang="fr-BE" sz="6600" b="1" dirty="0"/>
          </a:p>
        </p:txBody>
      </p:sp>
    </p:spTree>
    <p:extLst>
      <p:ext uri="{BB962C8B-B14F-4D97-AF65-F5344CB8AC3E}">
        <p14:creationId xmlns:p14="http://schemas.microsoft.com/office/powerpoint/2010/main" val="1063858534"/>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7826" name="Tijdelijke aanduiding voor inhoud 6"/>
          <p:cNvSpPr txBox="1">
            <a:spLocks/>
          </p:cNvSpPr>
          <p:nvPr/>
        </p:nvSpPr>
        <p:spPr bwMode="auto">
          <a:xfrm>
            <a:off x="250825" y="1989138"/>
            <a:ext cx="8642350" cy="4752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Bef>
                <a:spcPct val="0"/>
              </a:spcBef>
              <a:spcAft>
                <a:spcPct val="0"/>
              </a:spcAft>
              <a:buFont typeface="Arial" panose="020B0604020202020204" pitchFamily="34" charset="0"/>
              <a:buNone/>
            </a:pPr>
            <a:r>
              <a:rPr lang="fr-BE" sz="3600" b="0" i="0" u="none" baseline="0" dirty="0">
                <a:solidFill>
                  <a:srgbClr val="000000"/>
                </a:solidFill>
              </a:rPr>
              <a:t>6. Quels médicaments augmentent le risque de chutes ?</a:t>
            </a:r>
          </a:p>
          <a:p>
            <a:pPr algn="l" rtl="0" fontAlgn="base">
              <a:spcBef>
                <a:spcPct val="0"/>
              </a:spcBef>
              <a:spcAft>
                <a:spcPct val="0"/>
              </a:spcAft>
              <a:buFont typeface="Arial" panose="020B0604020202020204" pitchFamily="34" charset="0"/>
              <a:buNone/>
            </a:pPr>
            <a:endParaRPr lang="fr-BE" altLang="nl-BE" sz="360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Lorazépam</a:t>
            </a:r>
            <a:endParaRPr lang="fr-BE" sz="2800" b="0" i="0" u="none" baseline="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Hygroton</a:t>
            </a:r>
            <a:r>
              <a:rPr lang="fr-BE" sz="2800" b="0" i="0" u="none" baseline="0" dirty="0">
                <a:solidFill>
                  <a:srgbClr val="000000"/>
                </a:solidFill>
                <a:latin typeface="Calibri"/>
                <a:cs typeface="Calibri"/>
              </a:rPr>
              <a:t>®</a:t>
            </a:r>
            <a:endParaRPr lang="fr-BE" altLang="nl-BE" sz="280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Lanoxin</a:t>
            </a:r>
            <a:r>
              <a:rPr lang="fr-BE" sz="2800" b="0" i="0" u="none" baseline="0" dirty="0">
                <a:solidFill>
                  <a:srgbClr val="000000"/>
                </a:solidFill>
                <a:latin typeface="Calibri"/>
                <a:cs typeface="Calibri"/>
              </a:rPr>
              <a:t>®</a:t>
            </a:r>
            <a:endParaRPr lang="fr-BE" altLang="nl-BE" sz="280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Zolpidem</a:t>
            </a:r>
            <a:endParaRPr lang="fr-BE" sz="2800" b="0" i="0" u="none" baseline="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Haldol</a:t>
            </a:r>
            <a:r>
              <a:rPr lang="fr-BE" sz="2800" b="0" i="0" u="none" baseline="0" dirty="0">
                <a:solidFill>
                  <a:srgbClr val="000000"/>
                </a:solidFill>
                <a:latin typeface="Calibri"/>
                <a:cs typeface="Calibri"/>
              </a:rPr>
              <a:t>®</a:t>
            </a:r>
            <a:endParaRPr lang="fr-BE" altLang="nl-BE" sz="280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Amitriptyline</a:t>
            </a:r>
            <a:endParaRPr lang="fr-BE" sz="2800" b="0" i="0" u="none" baseline="0" dirty="0">
              <a:solidFill>
                <a:srgbClr val="000000"/>
              </a:solidFill>
            </a:endParaRPr>
          </a:p>
          <a:p>
            <a:pPr marL="571500" indent="-571500" algn="l" rtl="0" fontAlgn="base">
              <a:spcBef>
                <a:spcPct val="0"/>
              </a:spcBef>
              <a:spcAft>
                <a:spcPct val="0"/>
              </a:spcAft>
              <a:buFont typeface="Wingdings" pitchFamily="2" charset="2"/>
              <a:buChar char="q"/>
            </a:pPr>
            <a:r>
              <a:rPr lang="fr-BE" sz="2800" b="0" i="0" u="none" baseline="0" dirty="0" err="1">
                <a:solidFill>
                  <a:srgbClr val="000000"/>
                </a:solidFill>
              </a:rPr>
              <a:t>Sertraline</a:t>
            </a:r>
            <a:endParaRPr lang="fr-BE" sz="2800" b="0" i="0" u="none" baseline="0" dirty="0">
              <a:solidFill>
                <a:srgbClr val="000000"/>
              </a:solidFill>
            </a:endParaRPr>
          </a:p>
          <a:p>
            <a:pPr marL="571500" indent="-571500" algn="l" rtl="0" fontAlgn="base">
              <a:spcBef>
                <a:spcPct val="0"/>
              </a:spcBef>
              <a:spcAft>
                <a:spcPct val="0"/>
              </a:spcAft>
              <a:buFont typeface="Wingdings" pitchFamily="2" charset="2"/>
              <a:buChar char="q"/>
            </a:pPr>
            <a:endParaRPr lang="fr-BE" altLang="nl-BE" sz="3600" dirty="0">
              <a:solidFill>
                <a:srgbClr val="000000"/>
              </a:solidFill>
            </a:endParaRPr>
          </a:p>
        </p:txBody>
      </p:sp>
    </p:spTree>
    <p:extLst>
      <p:ext uri="{BB962C8B-B14F-4D97-AF65-F5344CB8AC3E}">
        <p14:creationId xmlns:p14="http://schemas.microsoft.com/office/powerpoint/2010/main" val="544938764"/>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Afbeelding 2"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4325" y="5732463"/>
            <a:ext cx="755967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el 3"/>
          <p:cNvSpPr txBox="1">
            <a:spLocks/>
          </p:cNvSpPr>
          <p:nvPr/>
        </p:nvSpPr>
        <p:spPr>
          <a:xfrm>
            <a:off x="323850" y="1125538"/>
            <a:ext cx="8229600" cy="3527425"/>
          </a:xfrm>
          <a:prstGeom prst="rect">
            <a:avLst/>
          </a:prstGeom>
        </p:spPr>
        <p:txBody>
          <a:bodyPr>
            <a:normAutofit fontScale="97500"/>
          </a:bodyPr>
          <a:lstStyle/>
          <a:p>
            <a:pPr algn="l" rtl="0" fontAlgn="base">
              <a:spcBef>
                <a:spcPct val="20000"/>
              </a:spcBef>
              <a:spcAft>
                <a:spcPct val="0"/>
              </a:spcAft>
              <a:defRPr/>
            </a:pPr>
            <a:r>
              <a:rPr lang="fr-BE" sz="5500" b="1" i="0" u="none" baseline="0">
                <a:solidFill>
                  <a:srgbClr val="4F6228"/>
                </a:solidFill>
              </a:rPr>
              <a:t>Tous</a:t>
            </a:r>
            <a:r>
              <a:rPr lang="fr-BE" sz="6600" b="1">
                <a:solidFill>
                  <a:prstClr val="black"/>
                </a:solidFill>
              </a:rPr>
              <a:t/>
            </a:r>
            <a:br>
              <a:rPr lang="fr-BE" sz="6600" b="1">
                <a:solidFill>
                  <a:prstClr val="black"/>
                </a:solidFill>
              </a:rPr>
            </a:br>
            <a:endParaRPr lang="fr-BE" sz="3800" b="1" dirty="0">
              <a:solidFill>
                <a:prstClr val="black"/>
              </a:solidFill>
            </a:endParaRPr>
          </a:p>
        </p:txBody>
      </p:sp>
    </p:spTree>
    <p:extLst>
      <p:ext uri="{BB962C8B-B14F-4D97-AF65-F5344CB8AC3E}">
        <p14:creationId xmlns:p14="http://schemas.microsoft.com/office/powerpoint/2010/main" val="2605483413"/>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1" y="1523177"/>
            <a:ext cx="6866681" cy="4749621"/>
          </a:xfrm>
          <a:prstGeom prst="rect">
            <a:avLst/>
          </a:prstGeom>
        </p:spPr>
      </p:pic>
      <p:sp>
        <p:nvSpPr>
          <p:cNvPr id="5" name="Rounded Rectangle 4"/>
          <p:cNvSpPr/>
          <p:nvPr/>
        </p:nvSpPr>
        <p:spPr>
          <a:xfrm>
            <a:off x="1298197" y="2179745"/>
            <a:ext cx="3510390" cy="675000"/>
          </a:xfrm>
          <a:prstGeom prst="roundRect">
            <a:avLst/>
          </a:prstGeom>
          <a:ln w="57150">
            <a:solidFill>
              <a:srgbClr val="64932F"/>
            </a:solidFill>
          </a:ln>
        </p:spPr>
        <p:style>
          <a:lnRef idx="2">
            <a:schemeClr val="accent1"/>
          </a:lnRef>
          <a:fillRef idx="1">
            <a:schemeClr val="lt1"/>
          </a:fillRef>
          <a:effectRef idx="0">
            <a:schemeClr val="accent1"/>
          </a:effectRef>
          <a:fontRef idx="minor">
            <a:schemeClr val="dk1"/>
          </a:fontRef>
        </p:style>
        <p:txBody>
          <a:bodyPr rtlCol="0" anchor="ctr"/>
          <a:lstStyle/>
          <a:p>
            <a:pPr algn="ctr" rtl="0"/>
            <a:r>
              <a:rPr lang="fr-BE" b="1" i="0" u="none" baseline="0">
                <a:solidFill>
                  <a:schemeClr val="tx2">
                    <a:lumMod val="50000"/>
                  </a:schemeClr>
                </a:solidFill>
              </a:rPr>
              <a:t>Le risque de chutes </a:t>
            </a:r>
            <a:r>
              <a:rPr lang="fr-BE" b="1" i="0" u="none" baseline="0">
                <a:solidFill>
                  <a:srgbClr val="C00000"/>
                </a:solidFill>
              </a:rPr>
              <a:t>augmente</a:t>
            </a:r>
            <a:r>
              <a:rPr lang="fr-BE" b="1" i="0" u="none" baseline="0">
                <a:solidFill>
                  <a:schemeClr val="tx2">
                    <a:lumMod val="50000"/>
                  </a:schemeClr>
                </a:solidFill>
              </a:rPr>
              <a:t> avec l'âge</a:t>
            </a:r>
          </a:p>
        </p:txBody>
      </p:sp>
      <p:sp>
        <p:nvSpPr>
          <p:cNvPr id="7" name="Rounded Rectangle 6"/>
          <p:cNvSpPr/>
          <p:nvPr/>
        </p:nvSpPr>
        <p:spPr>
          <a:xfrm>
            <a:off x="1298197" y="3205859"/>
            <a:ext cx="3510390" cy="675000"/>
          </a:xfrm>
          <a:prstGeom prst="roundRect">
            <a:avLst/>
          </a:prstGeom>
          <a:ln w="57150">
            <a:solidFill>
              <a:srgbClr val="64932F"/>
            </a:solidFill>
          </a:ln>
        </p:spPr>
        <p:style>
          <a:lnRef idx="2">
            <a:schemeClr val="accent1"/>
          </a:lnRef>
          <a:fillRef idx="1">
            <a:schemeClr val="lt1"/>
          </a:fillRef>
          <a:effectRef idx="0">
            <a:schemeClr val="accent1"/>
          </a:effectRef>
          <a:fontRef idx="minor">
            <a:schemeClr val="dk1"/>
          </a:fontRef>
        </p:style>
        <p:txBody>
          <a:bodyPr rtlCol="0" anchor="ctr"/>
          <a:lstStyle/>
          <a:p>
            <a:pPr algn="ctr" rtl="0"/>
            <a:r>
              <a:rPr lang="fr-BE" b="1" i="0" u="none" baseline="0">
                <a:solidFill>
                  <a:schemeClr val="tx2">
                    <a:lumMod val="50000"/>
                  </a:schemeClr>
                </a:solidFill>
              </a:rPr>
              <a:t>1 personne âgée sur 3 tombe au moins </a:t>
            </a:r>
            <a:r>
              <a:rPr lang="fr-BE" b="1" i="0" u="none" baseline="0">
                <a:solidFill>
                  <a:srgbClr val="C00000"/>
                </a:solidFill>
              </a:rPr>
              <a:t>une fois par an</a:t>
            </a:r>
          </a:p>
        </p:txBody>
      </p:sp>
      <p:sp>
        <p:nvSpPr>
          <p:cNvPr id="8" name="Rounded Rectangle 7"/>
          <p:cNvSpPr/>
          <p:nvPr/>
        </p:nvSpPr>
        <p:spPr>
          <a:xfrm>
            <a:off x="1298197" y="4231973"/>
            <a:ext cx="3510390" cy="675000"/>
          </a:xfrm>
          <a:prstGeom prst="roundRect">
            <a:avLst/>
          </a:prstGeom>
          <a:ln w="57150">
            <a:solidFill>
              <a:srgbClr val="64932F"/>
            </a:solidFill>
          </a:ln>
        </p:spPr>
        <p:style>
          <a:lnRef idx="2">
            <a:schemeClr val="accent1"/>
          </a:lnRef>
          <a:fillRef idx="1">
            <a:schemeClr val="lt1"/>
          </a:fillRef>
          <a:effectRef idx="0">
            <a:schemeClr val="accent1"/>
          </a:effectRef>
          <a:fontRef idx="minor">
            <a:schemeClr val="dk1"/>
          </a:fontRef>
        </p:style>
        <p:txBody>
          <a:bodyPr rtlCol="0" anchor="ctr"/>
          <a:lstStyle/>
          <a:p>
            <a:pPr algn="ctr" rtl="0"/>
            <a:r>
              <a:rPr lang="fr-BE" b="1" i="0" u="none" baseline="0"/>
              <a:t>Les </a:t>
            </a:r>
            <a:r>
              <a:rPr lang="fr-BE" b="1" i="0" u="none" baseline="0">
                <a:solidFill>
                  <a:srgbClr val="C00000"/>
                </a:solidFill>
              </a:rPr>
              <a:t>femmes</a:t>
            </a:r>
            <a:r>
              <a:rPr lang="fr-BE" b="1" i="0" u="none" baseline="0">
                <a:solidFill>
                  <a:schemeClr val="tx2">
                    <a:lumMod val="50000"/>
                  </a:schemeClr>
                </a:solidFill>
              </a:rPr>
              <a:t> tombent 2x plus que les hommes</a:t>
            </a:r>
          </a:p>
        </p:txBody>
      </p:sp>
      <p:sp>
        <p:nvSpPr>
          <p:cNvPr id="9" name="Rounded Rectangle 8"/>
          <p:cNvSpPr/>
          <p:nvPr/>
        </p:nvSpPr>
        <p:spPr>
          <a:xfrm>
            <a:off x="1284962" y="5184269"/>
            <a:ext cx="3510390" cy="834393"/>
          </a:xfrm>
          <a:prstGeom prst="roundRect">
            <a:avLst/>
          </a:prstGeom>
          <a:ln w="57150">
            <a:solidFill>
              <a:srgbClr val="64932F"/>
            </a:solidFill>
          </a:ln>
        </p:spPr>
        <p:style>
          <a:lnRef idx="2">
            <a:schemeClr val="accent1"/>
          </a:lnRef>
          <a:fillRef idx="1">
            <a:schemeClr val="lt1"/>
          </a:fillRef>
          <a:effectRef idx="0">
            <a:schemeClr val="accent1"/>
          </a:effectRef>
          <a:fontRef idx="minor">
            <a:schemeClr val="dk1"/>
          </a:fontRef>
        </p:style>
        <p:txBody>
          <a:bodyPr rtlCol="0" anchor="ctr"/>
          <a:lstStyle/>
          <a:p>
            <a:pPr algn="ctr" rtl="0"/>
            <a:r>
              <a:rPr lang="fr-BE" b="1" i="0" u="none" baseline="0" dirty="0">
                <a:solidFill>
                  <a:schemeClr val="tx2">
                    <a:lumMod val="50000"/>
                  </a:schemeClr>
                </a:solidFill>
              </a:rPr>
              <a:t>Les personnes âgées tombent plus souvent en </a:t>
            </a:r>
            <a:r>
              <a:rPr lang="fr-BE" b="1" i="0" u="none" baseline="0" dirty="0">
                <a:solidFill>
                  <a:srgbClr val="C00000"/>
                </a:solidFill>
              </a:rPr>
              <a:t>maison de soins et de repos</a:t>
            </a:r>
          </a:p>
        </p:txBody>
      </p:sp>
      <p:sp>
        <p:nvSpPr>
          <p:cNvPr id="12" name="Rounded Rectangle 11"/>
          <p:cNvSpPr/>
          <p:nvPr/>
        </p:nvSpPr>
        <p:spPr>
          <a:xfrm>
            <a:off x="4996806" y="1523177"/>
            <a:ext cx="2996952" cy="476067"/>
          </a:xfrm>
          <a:prstGeom prst="roundRect">
            <a:avLst/>
          </a:prstGeom>
          <a:solidFill>
            <a:srgbClr val="2D6BB6"/>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BE" sz="2400" b="1" i="0" u="none" baseline="0"/>
              <a:t>Saviez-vous que...</a:t>
            </a:r>
            <a:endParaRPr lang="fr-BE" sz="2100" b="1" dirty="0"/>
          </a:p>
        </p:txBody>
      </p:sp>
      <p:sp>
        <p:nvSpPr>
          <p:cNvPr id="10" name="Title 5"/>
          <p:cNvSpPr>
            <a:spLocks noGrp="1"/>
          </p:cNvSpPr>
          <p:nvPr>
            <p:ph type="title"/>
          </p:nvPr>
        </p:nvSpPr>
        <p:spPr>
          <a:xfrm>
            <a:off x="1331640" y="941580"/>
            <a:ext cx="6534726" cy="566122"/>
          </a:xfrm>
        </p:spPr>
        <p:txBody>
          <a:bodyPr>
            <a:noAutofit/>
          </a:bodyPr>
          <a:lstStyle/>
          <a:p>
            <a:pPr algn="l" rtl="0"/>
            <a:r>
              <a:rPr lang="fr-BE" sz="3000" b="1" i="0" u="none" baseline="0">
                <a:solidFill>
                  <a:srgbClr val="0E6F78"/>
                </a:solidFill>
              </a:rPr>
              <a:t>Incidence</a:t>
            </a:r>
            <a:endParaRPr lang="fr-BE" sz="3000" b="1" dirty="0">
              <a:solidFill>
                <a:srgbClr val="0E6F78"/>
              </a:solidFill>
            </a:endParaRPr>
          </a:p>
        </p:txBody>
      </p:sp>
    </p:spTree>
    <p:extLst>
      <p:ext uri="{BB962C8B-B14F-4D97-AF65-F5344CB8AC3E}">
        <p14:creationId xmlns:p14="http://schemas.microsoft.com/office/powerpoint/2010/main" val="5064734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657350" y="2455070"/>
            <a:ext cx="5829300" cy="1102519"/>
          </a:xfrm>
        </p:spPr>
        <p:txBody>
          <a:bodyPr>
            <a:normAutofit fontScale="90000"/>
          </a:bodyPr>
          <a:lstStyle/>
          <a:p>
            <a:pPr rtl="0"/>
            <a:r>
              <a:rPr lang="fr-BE" sz="3750" b="1" i="0" u="none" baseline="0">
                <a:solidFill>
                  <a:srgbClr val="0E6F78"/>
                </a:solidFill>
                <a:ea typeface="Tahoma" panose="020B0604030504040204" pitchFamily="34" charset="0"/>
                <a:cs typeface="Tahoma" panose="020B0604030504040204" pitchFamily="34" charset="0"/>
              </a:rPr>
              <a:t>CMP pour la prévention des chutes</a:t>
            </a:r>
          </a:p>
        </p:txBody>
      </p:sp>
      <p:sp>
        <p:nvSpPr>
          <p:cNvPr id="3" name="Ondertitel 2"/>
          <p:cNvSpPr>
            <a:spLocks noGrp="1"/>
          </p:cNvSpPr>
          <p:nvPr>
            <p:ph type="subTitle" idx="1"/>
          </p:nvPr>
        </p:nvSpPr>
        <p:spPr>
          <a:xfrm>
            <a:off x="2021700" y="3483006"/>
            <a:ext cx="5100600" cy="1314450"/>
          </a:xfrm>
        </p:spPr>
        <p:txBody>
          <a:bodyPr>
            <a:normAutofit/>
          </a:bodyPr>
          <a:lstStyle/>
          <a:p>
            <a:pPr rtl="0"/>
            <a:r>
              <a:rPr lang="fr-BE" b="0" i="0" u="none" baseline="0">
                <a:solidFill>
                  <a:srgbClr val="4B4B4B"/>
                </a:solidFill>
                <a:latin typeface="+mj-lt"/>
                <a:ea typeface="Tahoma" panose="020B0604030504040204" pitchFamily="34" charset="0"/>
                <a:cs typeface="Tahoma" panose="020B0604030504040204" pitchFamily="34" charset="0"/>
              </a:rPr>
              <a:t>Lien entre chutes et psychotropes</a:t>
            </a:r>
          </a:p>
        </p:txBody>
      </p:sp>
      <p:pic>
        <p:nvPicPr>
          <p:cNvPr id="4"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7024562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rtl="0"/>
            <a:r>
              <a:rPr lang="fr-BE" sz="3000" b="1" i="0" u="none" baseline="0">
                <a:solidFill>
                  <a:srgbClr val="0E6F78"/>
                </a:solidFill>
              </a:rPr>
              <a:t>Réalité</a:t>
            </a:r>
            <a:endParaRPr lang="fr-BE" sz="3750" b="1" dirty="0">
              <a:solidFill>
                <a:srgbClr val="0E6F78"/>
              </a:solidFill>
            </a:endParaRPr>
          </a:p>
        </p:txBody>
      </p:sp>
      <p:sp>
        <p:nvSpPr>
          <p:cNvPr id="3" name="Tijdelijke aanduiding voor inhoud 2"/>
          <p:cNvSpPr>
            <a:spLocks noGrp="1"/>
          </p:cNvSpPr>
          <p:nvPr>
            <p:ph idx="1"/>
          </p:nvPr>
        </p:nvSpPr>
        <p:spPr>
          <a:xfrm>
            <a:off x="1485900" y="1970839"/>
            <a:ext cx="6172200" cy="3394472"/>
          </a:xfrm>
        </p:spPr>
        <p:txBody>
          <a:bodyPr>
            <a:normAutofit/>
          </a:bodyPr>
          <a:lstStyle/>
          <a:p>
            <a:pPr marL="0" lvl="1" indent="0" algn="just" rtl="0">
              <a:buNone/>
            </a:pPr>
            <a:r>
              <a:rPr lang="fr-BE" b="0" i="0" u="none" baseline="0">
                <a:solidFill>
                  <a:srgbClr val="4B4B4B"/>
                </a:solidFill>
                <a:ea typeface="Tahoma" panose="020B0604030504040204" pitchFamily="34" charset="0"/>
                <a:cs typeface="Tahoma" panose="020B0604030504040204" pitchFamily="34" charset="0"/>
              </a:rPr>
              <a:t>En dépit de ces chiffres élevés, la </a:t>
            </a:r>
            <a:r>
              <a:rPr lang="fr-BE" b="1" i="0" u="none" baseline="0">
                <a:solidFill>
                  <a:srgbClr val="4B4B4B"/>
                </a:solidFill>
                <a:ea typeface="Tahoma" panose="020B0604030504040204" pitchFamily="34" charset="0"/>
                <a:cs typeface="Tahoma" panose="020B0604030504040204" pitchFamily="34" charset="0"/>
              </a:rPr>
              <a:t>problématique </a:t>
            </a:r>
            <a:r>
              <a:rPr lang="fr-BE" b="0" i="0" u="none" baseline="0">
                <a:solidFill>
                  <a:srgbClr val="4B4B4B"/>
                </a:solidFill>
                <a:ea typeface="Tahoma" panose="020B0604030504040204" pitchFamily="34" charset="0"/>
                <a:cs typeface="Tahoma" panose="020B0604030504040204" pitchFamily="34" charset="0"/>
              </a:rPr>
              <a:t>reste encore </a:t>
            </a:r>
            <a:r>
              <a:rPr lang="fr-BE" b="1" i="0" u="none" baseline="0">
                <a:solidFill>
                  <a:srgbClr val="4B4B4B"/>
                </a:solidFill>
                <a:ea typeface="Tahoma" panose="020B0604030504040204" pitchFamily="34" charset="0"/>
                <a:cs typeface="Tahoma" panose="020B0604030504040204" pitchFamily="34" charset="0"/>
              </a:rPr>
              <a:t>sous-estimée</a:t>
            </a:r>
            <a:r>
              <a:rPr lang="fr-BE" b="0" i="0" u="none" baseline="0">
                <a:solidFill>
                  <a:srgbClr val="4B4B4B"/>
                </a:solidFill>
                <a:ea typeface="Tahoma" panose="020B0604030504040204" pitchFamily="34" charset="0"/>
                <a:cs typeface="Tahoma" panose="020B0604030504040204" pitchFamily="34" charset="0"/>
              </a:rPr>
              <a:t>. </a:t>
            </a:r>
          </a:p>
          <a:p>
            <a:pPr marL="0" lvl="1" indent="0" algn="just" rtl="0">
              <a:buNone/>
            </a:pPr>
            <a:endParaRPr lang="fr-BE" dirty="0">
              <a:solidFill>
                <a:srgbClr val="4B4B4B"/>
              </a:solidFill>
              <a:ea typeface="Tahoma" panose="020B0604030504040204" pitchFamily="34" charset="0"/>
              <a:cs typeface="Tahoma" panose="020B0604030504040204" pitchFamily="34" charset="0"/>
            </a:endParaRPr>
          </a:p>
          <a:p>
            <a:pPr marL="0" lvl="1" indent="0" algn="just" rtl="0">
              <a:spcBef>
                <a:spcPts val="0"/>
              </a:spcBef>
              <a:spcAft>
                <a:spcPts val="450"/>
              </a:spcAft>
              <a:buNone/>
            </a:pPr>
            <a:r>
              <a:rPr lang="fr-BE" b="0" i="0" u="none" baseline="0">
                <a:solidFill>
                  <a:srgbClr val="4B4B4B"/>
                </a:solidFill>
                <a:ea typeface="Tahoma" panose="020B0604030504040204" pitchFamily="34" charset="0"/>
                <a:cs typeface="Tahoma" panose="020B0604030504040204" pitchFamily="34" charset="0"/>
              </a:rPr>
              <a:t>Les chutes non accompagnées de lésions sont souvent non signalées car : </a:t>
            </a:r>
          </a:p>
          <a:p>
            <a:pPr marL="473869" lvl="1" indent="-270272" algn="just" rtl="0"/>
            <a:r>
              <a:rPr lang="fr-BE" b="0" i="0" u="none" baseline="0">
                <a:solidFill>
                  <a:srgbClr val="4B4B4B"/>
                </a:solidFill>
                <a:ea typeface="Tahoma" panose="020B0604030504040204" pitchFamily="34" charset="0"/>
                <a:cs typeface="Tahoma" panose="020B0604030504040204" pitchFamily="34" charset="0"/>
              </a:rPr>
              <a:t>elles impliquent une confrontation avec la fragilité accrue </a:t>
            </a:r>
          </a:p>
          <a:p>
            <a:pPr marL="473869" lvl="1" indent="-270272" algn="just" rtl="0"/>
            <a:r>
              <a:rPr lang="fr-BE" b="0" i="0" u="none" baseline="0">
                <a:solidFill>
                  <a:srgbClr val="4B4B4B"/>
                </a:solidFill>
                <a:ea typeface="Tahoma" panose="020B0604030504040204" pitchFamily="34" charset="0"/>
                <a:cs typeface="Tahoma" panose="020B0604030504040204" pitchFamily="34" charset="0"/>
              </a:rPr>
              <a:t>les personnes âgées craignent une admission en maison de repos et de soins </a:t>
            </a:r>
          </a:p>
          <a:p>
            <a:pPr lvl="1" algn="l" rtl="0">
              <a:buFont typeface="Wingdings" panose="05000000000000000000" pitchFamily="2" charset="2"/>
              <a:buChar char="§"/>
            </a:pPr>
            <a:endParaRPr lang="fr-BE" sz="4500" dirty="0">
              <a:solidFill>
                <a:srgbClr val="4B4B4B"/>
              </a:solidFill>
            </a:endParaRPr>
          </a:p>
          <a:p>
            <a:pPr marL="0" indent="0" algn="l" rtl="0">
              <a:buNone/>
            </a:pPr>
            <a:endParaRPr lang="fr-BE" sz="4500" dirty="0">
              <a:solidFill>
                <a:srgbClr val="4B4B4B"/>
              </a:solidFill>
            </a:endParaRPr>
          </a:p>
          <a:p>
            <a:endParaRPr lang="fr-BE" sz="2700" dirty="0">
              <a:solidFill>
                <a:srgbClr val="4B4B4B"/>
              </a:solidFill>
            </a:endParaRPr>
          </a:p>
        </p:txBody>
      </p:sp>
      <p:pic>
        <p:nvPicPr>
          <p:cNvPr id="7"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724380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nvPr>
        </p:nvGraphicFramePr>
        <p:xfrm>
          <a:off x="1914525" y="1651007"/>
          <a:ext cx="5324475" cy="38207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TextBox 26"/>
          <p:cNvSpPr txBox="1"/>
          <p:nvPr/>
        </p:nvSpPr>
        <p:spPr>
          <a:xfrm>
            <a:off x="6248400" y="2546028"/>
            <a:ext cx="1743075" cy="346249"/>
          </a:xfrm>
          <a:prstGeom prst="rect">
            <a:avLst/>
          </a:prstGeom>
          <a:noFill/>
        </p:spPr>
        <p:txBody>
          <a:bodyPr wrap="square" rtlCol="0">
            <a:spAutoFit/>
          </a:bodyPr>
          <a:lstStyle/>
          <a:p>
            <a:pPr algn="l" rtl="0"/>
            <a:r>
              <a:rPr lang="fr-BE" sz="1650" b="0" i="0" u="none" baseline="0">
                <a:solidFill>
                  <a:srgbClr val="4B4B4B"/>
                </a:solidFill>
                <a:ea typeface="Verdana" pitchFamily="34" charset="0"/>
                <a:cs typeface="Verdana" pitchFamily="34" charset="0"/>
              </a:rPr>
              <a:t>médicaments</a:t>
            </a:r>
          </a:p>
        </p:txBody>
      </p:sp>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59832" y="2393522"/>
            <a:ext cx="705345" cy="648000"/>
          </a:xfrm>
          <a:prstGeom prst="rect">
            <a:avLst/>
          </a:prstGeom>
        </p:spPr>
      </p:pic>
      <p:sp>
        <p:nvSpPr>
          <p:cNvPr id="28" name="TextBox 27"/>
          <p:cNvSpPr txBox="1"/>
          <p:nvPr/>
        </p:nvSpPr>
        <p:spPr>
          <a:xfrm>
            <a:off x="6515100" y="3833016"/>
            <a:ext cx="1743075" cy="346249"/>
          </a:xfrm>
          <a:prstGeom prst="rect">
            <a:avLst/>
          </a:prstGeom>
          <a:noFill/>
        </p:spPr>
        <p:txBody>
          <a:bodyPr wrap="square" rtlCol="0">
            <a:spAutoFit/>
          </a:bodyPr>
          <a:lstStyle/>
          <a:p>
            <a:pPr algn="l" rtl="0"/>
            <a:r>
              <a:rPr lang="fr-BE" sz="1650" b="0" i="0" u="none" baseline="0">
                <a:solidFill>
                  <a:srgbClr val="4B4B4B"/>
                </a:solidFill>
                <a:ea typeface="Verdana" pitchFamily="34" charset="0"/>
                <a:cs typeface="Verdana" pitchFamily="34" charset="0"/>
              </a:rPr>
              <a:t>vertiges</a:t>
            </a:r>
          </a:p>
        </p:txBody>
      </p:sp>
      <p:sp>
        <p:nvSpPr>
          <p:cNvPr id="29" name="TextBox 28"/>
          <p:cNvSpPr txBox="1"/>
          <p:nvPr/>
        </p:nvSpPr>
        <p:spPr>
          <a:xfrm>
            <a:off x="5743575" y="5032203"/>
            <a:ext cx="1743075" cy="346249"/>
          </a:xfrm>
          <a:prstGeom prst="rect">
            <a:avLst/>
          </a:prstGeom>
          <a:noFill/>
        </p:spPr>
        <p:txBody>
          <a:bodyPr wrap="square" rtlCol="0">
            <a:spAutoFit/>
          </a:bodyPr>
          <a:lstStyle/>
          <a:p>
            <a:pPr algn="l" rtl="0"/>
            <a:r>
              <a:rPr lang="fr-BE" sz="1650" b="0" i="0" u="none" baseline="0">
                <a:solidFill>
                  <a:srgbClr val="4B4B4B"/>
                </a:solidFill>
                <a:ea typeface="Verdana" pitchFamily="34" charset="0"/>
                <a:cs typeface="Verdana" pitchFamily="34" charset="0"/>
              </a:rPr>
              <a:t>vue</a:t>
            </a:r>
          </a:p>
        </p:txBody>
      </p:sp>
      <p:sp>
        <p:nvSpPr>
          <p:cNvPr id="30" name="TextBox 29"/>
          <p:cNvSpPr txBox="1"/>
          <p:nvPr/>
        </p:nvSpPr>
        <p:spPr>
          <a:xfrm>
            <a:off x="1655676" y="4877727"/>
            <a:ext cx="1763174" cy="600164"/>
          </a:xfrm>
          <a:prstGeom prst="rect">
            <a:avLst/>
          </a:prstGeom>
          <a:noFill/>
        </p:spPr>
        <p:txBody>
          <a:bodyPr wrap="square" rtlCol="0">
            <a:spAutoFit/>
          </a:bodyPr>
          <a:lstStyle/>
          <a:p>
            <a:pPr algn="r" rtl="0"/>
            <a:r>
              <a:rPr lang="fr-BE" sz="1650" b="0" i="0" u="none" baseline="0">
                <a:solidFill>
                  <a:srgbClr val="4B4B4B"/>
                </a:solidFill>
                <a:ea typeface="Verdana" pitchFamily="34" charset="0"/>
                <a:cs typeface="Verdana" pitchFamily="34" charset="0"/>
              </a:rPr>
              <a:t>pieds et chaussures</a:t>
            </a:r>
          </a:p>
        </p:txBody>
      </p:sp>
      <p:sp>
        <p:nvSpPr>
          <p:cNvPr id="31" name="TextBox 30"/>
          <p:cNvSpPr txBox="1"/>
          <p:nvPr/>
        </p:nvSpPr>
        <p:spPr>
          <a:xfrm>
            <a:off x="709684" y="3728918"/>
            <a:ext cx="1922095" cy="600164"/>
          </a:xfrm>
          <a:prstGeom prst="rect">
            <a:avLst/>
          </a:prstGeom>
          <a:noFill/>
        </p:spPr>
        <p:txBody>
          <a:bodyPr wrap="square" rtlCol="0">
            <a:spAutoFit/>
          </a:bodyPr>
          <a:lstStyle/>
          <a:p>
            <a:pPr algn="r" rtl="0"/>
            <a:r>
              <a:rPr lang="fr-BE" sz="1650" b="0" i="0" u="none" baseline="0" dirty="0">
                <a:solidFill>
                  <a:srgbClr val="4B4B4B"/>
                </a:solidFill>
                <a:ea typeface="Verdana" pitchFamily="34" charset="0"/>
                <a:cs typeface="Verdana" pitchFamily="34" charset="0"/>
              </a:rPr>
              <a:t>environnement et comportement</a:t>
            </a:r>
          </a:p>
        </p:txBody>
      </p:sp>
      <p:sp>
        <p:nvSpPr>
          <p:cNvPr id="32" name="TextBox 31"/>
          <p:cNvSpPr txBox="1"/>
          <p:nvPr/>
        </p:nvSpPr>
        <p:spPr>
          <a:xfrm>
            <a:off x="1858813" y="2430288"/>
            <a:ext cx="1061837" cy="346249"/>
          </a:xfrm>
          <a:prstGeom prst="rect">
            <a:avLst/>
          </a:prstGeom>
          <a:noFill/>
        </p:spPr>
        <p:txBody>
          <a:bodyPr wrap="square" rtlCol="0">
            <a:spAutoFit/>
          </a:bodyPr>
          <a:lstStyle/>
          <a:p>
            <a:pPr algn="r" rtl="0"/>
            <a:r>
              <a:rPr lang="fr-BE" sz="1650" b="0" i="0" u="none" baseline="0">
                <a:solidFill>
                  <a:srgbClr val="4B4B4B"/>
                </a:solidFill>
                <a:ea typeface="Verdana" pitchFamily="34" charset="0"/>
                <a:cs typeface="Verdana" pitchFamily="34" charset="0"/>
              </a:rPr>
              <a:t>crainte des chutes</a:t>
            </a:r>
          </a:p>
        </p:txBody>
      </p:sp>
      <p:sp>
        <p:nvSpPr>
          <p:cNvPr id="4" name="Title 3"/>
          <p:cNvSpPr>
            <a:spLocks noGrp="1"/>
          </p:cNvSpPr>
          <p:nvPr>
            <p:ph type="title"/>
          </p:nvPr>
        </p:nvSpPr>
        <p:spPr>
          <a:xfrm>
            <a:off x="1223628" y="998731"/>
            <a:ext cx="6696744" cy="566122"/>
          </a:xfrm>
        </p:spPr>
        <p:txBody>
          <a:bodyPr>
            <a:noAutofit/>
          </a:bodyPr>
          <a:lstStyle/>
          <a:p>
            <a:pPr algn="l" rtl="0"/>
            <a:r>
              <a:rPr lang="fr-BE" sz="3000" b="1" i="0" u="none" baseline="0">
                <a:solidFill>
                  <a:srgbClr val="0E6F78"/>
                </a:solidFill>
              </a:rPr>
              <a:t>Quels sont les facteurs de risque de chutes ?</a:t>
            </a:r>
          </a:p>
        </p:txBody>
      </p:sp>
      <p:sp>
        <p:nvSpPr>
          <p:cNvPr id="3" name="Slide Number Placeholder 2"/>
          <p:cNvSpPr>
            <a:spLocks noGrp="1"/>
          </p:cNvSpPr>
          <p:nvPr>
            <p:ph type="sldNum" sz="quarter" idx="12"/>
          </p:nvPr>
        </p:nvSpPr>
        <p:spPr/>
        <p:txBody>
          <a:bodyPr/>
          <a:lstStyle/>
          <a:p>
            <a:pPr algn="r" rtl="0">
              <a:defRPr/>
            </a:pPr>
            <a:fld id="{28E600E3-1B1B-4395-856E-51190B4B5003}" type="slidenum">
              <a:rPr/>
              <a:pPr>
                <a:defRPr/>
              </a:pPr>
              <a:t>21</a:t>
            </a:fld>
            <a:endParaRPr lang="fr-BE" dirty="0"/>
          </a:p>
        </p:txBody>
      </p:sp>
      <p:pic>
        <p:nvPicPr>
          <p:cNvPr id="38" name="Picture 3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364689" y="2446209"/>
            <a:ext cx="757772" cy="534898"/>
          </a:xfrm>
          <a:prstGeom prst="rect">
            <a:avLst/>
          </a:prstGeom>
        </p:spPr>
      </p:pic>
      <p:sp>
        <p:nvSpPr>
          <p:cNvPr id="39" name="TextBox 38"/>
          <p:cNvSpPr txBox="1"/>
          <p:nvPr/>
        </p:nvSpPr>
        <p:spPr>
          <a:xfrm>
            <a:off x="5038725" y="1583361"/>
            <a:ext cx="2514600" cy="600164"/>
          </a:xfrm>
          <a:prstGeom prst="rect">
            <a:avLst/>
          </a:prstGeom>
          <a:noFill/>
        </p:spPr>
        <p:txBody>
          <a:bodyPr wrap="square" rtlCol="0">
            <a:spAutoFit/>
          </a:bodyPr>
          <a:lstStyle/>
          <a:p>
            <a:pPr algn="l" rtl="0"/>
            <a:r>
              <a:rPr lang="fr-BE" sz="1650" b="0" i="0" u="none" baseline="0">
                <a:solidFill>
                  <a:srgbClr val="4B4B4B"/>
                </a:solidFill>
                <a:ea typeface="Verdana" pitchFamily="34" charset="0"/>
                <a:cs typeface="Verdana" pitchFamily="34" charset="0"/>
              </a:rPr>
              <a:t>équilibre, force musculaire, mobilité </a:t>
            </a:r>
          </a:p>
        </p:txBody>
      </p:sp>
      <p:pic>
        <p:nvPicPr>
          <p:cNvPr id="12" name="Picture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301971" y="1772468"/>
            <a:ext cx="504925" cy="783000"/>
          </a:xfrm>
          <a:prstGeom prst="rect">
            <a:avLst/>
          </a:prstGeom>
        </p:spPr>
      </p:pic>
      <p:pic>
        <p:nvPicPr>
          <p:cNvPr id="2" name="Picture 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758656" y="3657098"/>
            <a:ext cx="679219" cy="621000"/>
          </a:xfrm>
          <a:prstGeom prst="rect">
            <a:avLst/>
          </a:prstGeom>
        </p:spPr>
      </p:pic>
      <p:pic>
        <p:nvPicPr>
          <p:cNvPr id="5" name="Picture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99893" y="4661702"/>
            <a:ext cx="678917" cy="621000"/>
          </a:xfrm>
          <a:prstGeom prst="rect">
            <a:avLst/>
          </a:prstGeom>
        </p:spPr>
      </p:pic>
      <p:pic>
        <p:nvPicPr>
          <p:cNvPr id="11" name="Picture 1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896037" y="4688774"/>
            <a:ext cx="678917" cy="621000"/>
          </a:xfrm>
          <a:prstGeom prst="rect">
            <a:avLst/>
          </a:prstGeom>
        </p:spPr>
      </p:pic>
      <p:pic>
        <p:nvPicPr>
          <p:cNvPr id="23" name="Picture 2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723777" y="3608660"/>
            <a:ext cx="630422" cy="675000"/>
          </a:xfrm>
          <a:prstGeom prst="rect">
            <a:avLst/>
          </a:prstGeom>
        </p:spPr>
      </p:pic>
      <p:pic>
        <p:nvPicPr>
          <p:cNvPr id="22" name="Afbeelding 3"/>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24" name="Picture 23"/>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25" name="Picture 2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884464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385646" y="2040797"/>
            <a:ext cx="3991232" cy="1350000"/>
          </a:xfrm>
          <a:prstGeom prst="roundRect">
            <a:avLst/>
          </a:prstGeom>
          <a:ln w="57150">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l" rtl="0">
              <a:defRPr/>
            </a:pPr>
            <a:r>
              <a:rPr lang="fr-BE" b="0" i="0" u="none" baseline="0">
                <a:solidFill>
                  <a:srgbClr val="4B4B4B"/>
                </a:solidFill>
              </a:rPr>
              <a:t>Une chute peut avoir de graves </a:t>
            </a:r>
            <a:r>
              <a:rPr lang="fr-BE" b="1" i="0" u="none" baseline="0">
                <a:solidFill>
                  <a:srgbClr val="4B4B4B"/>
                </a:solidFill>
              </a:rPr>
              <a:t>conséquences physiques, </a:t>
            </a:r>
          </a:p>
          <a:p>
            <a:pPr algn="l" rtl="0">
              <a:defRPr/>
            </a:pPr>
            <a:r>
              <a:rPr lang="fr-BE" b="1" i="0" u="none" baseline="0">
                <a:solidFill>
                  <a:srgbClr val="4B4B4B"/>
                </a:solidFill>
              </a:rPr>
              <a:t>psychosociales </a:t>
            </a:r>
            <a:r>
              <a:rPr lang="fr-BE" b="0" i="0" u="none" baseline="0">
                <a:solidFill>
                  <a:srgbClr val="4B4B4B"/>
                </a:solidFill>
              </a:rPr>
              <a:t>et</a:t>
            </a:r>
            <a:r>
              <a:rPr lang="fr-BE" b="1" i="0" u="none" baseline="0">
                <a:solidFill>
                  <a:srgbClr val="4B4B4B"/>
                </a:solidFill>
              </a:rPr>
              <a:t> </a:t>
            </a:r>
          </a:p>
          <a:p>
            <a:pPr algn="l" rtl="0">
              <a:defRPr/>
            </a:pPr>
            <a:r>
              <a:rPr lang="fr-BE" b="1" i="0" u="none" baseline="0">
                <a:solidFill>
                  <a:srgbClr val="4B4B4B"/>
                </a:solidFill>
              </a:rPr>
              <a:t>financières</a:t>
            </a:r>
          </a:p>
        </p:txBody>
      </p:sp>
      <p:sp>
        <p:nvSpPr>
          <p:cNvPr id="2" name="TextBox 1"/>
          <p:cNvSpPr txBox="1"/>
          <p:nvPr/>
        </p:nvSpPr>
        <p:spPr>
          <a:xfrm>
            <a:off x="5787535" y="2778838"/>
            <a:ext cx="1892626" cy="323165"/>
          </a:xfrm>
          <a:prstGeom prst="rect">
            <a:avLst/>
          </a:prstGeom>
          <a:noFill/>
        </p:spPr>
        <p:txBody>
          <a:bodyPr wrap="square" rtlCol="0">
            <a:spAutoFit/>
          </a:bodyPr>
          <a:lstStyle/>
          <a:p>
            <a:pPr algn="l" rtl="0"/>
            <a:r>
              <a:rPr lang="fr-BE" sz="1500" b="0" i="0" u="none" baseline="0" dirty="0">
                <a:solidFill>
                  <a:srgbClr val="4B4B4B"/>
                </a:solidFill>
              </a:rPr>
              <a:t>Crainte des chutes </a:t>
            </a:r>
          </a:p>
        </p:txBody>
      </p:sp>
      <p:sp>
        <p:nvSpPr>
          <p:cNvPr id="11" name="TextBox 10"/>
          <p:cNvSpPr txBox="1"/>
          <p:nvPr/>
        </p:nvSpPr>
        <p:spPr>
          <a:xfrm>
            <a:off x="5797100" y="3115977"/>
            <a:ext cx="1961255" cy="323165"/>
          </a:xfrm>
          <a:prstGeom prst="rect">
            <a:avLst/>
          </a:prstGeom>
          <a:noFill/>
        </p:spPr>
        <p:txBody>
          <a:bodyPr wrap="square" rtlCol="0">
            <a:spAutoFit/>
          </a:bodyPr>
          <a:lstStyle/>
          <a:p>
            <a:pPr algn="l" rtl="0"/>
            <a:r>
              <a:rPr lang="fr-BE" sz="1500" b="0" i="0" u="none" baseline="0">
                <a:solidFill>
                  <a:srgbClr val="4B4B4B"/>
                </a:solidFill>
              </a:rPr>
              <a:t>Éviction d'activités</a:t>
            </a:r>
          </a:p>
        </p:txBody>
      </p:sp>
      <p:sp>
        <p:nvSpPr>
          <p:cNvPr id="12" name="TextBox 11"/>
          <p:cNvSpPr txBox="1"/>
          <p:nvPr/>
        </p:nvSpPr>
        <p:spPr>
          <a:xfrm>
            <a:off x="5765737" y="2090367"/>
            <a:ext cx="2154635" cy="323165"/>
          </a:xfrm>
          <a:prstGeom prst="rect">
            <a:avLst/>
          </a:prstGeom>
          <a:noFill/>
        </p:spPr>
        <p:txBody>
          <a:bodyPr wrap="square" rtlCol="0">
            <a:spAutoFit/>
          </a:bodyPr>
          <a:lstStyle/>
          <a:p>
            <a:pPr algn="l" rtl="0"/>
            <a:r>
              <a:rPr lang="fr-BE" sz="1500" b="0" i="0" u="none" baseline="0">
                <a:solidFill>
                  <a:srgbClr val="4B4B4B"/>
                </a:solidFill>
              </a:rPr>
              <a:t>Lésions légères </a:t>
            </a:r>
            <a:r>
              <a:rPr lang="fr-BE" sz="1050" b="0" i="0" u="none" baseline="0">
                <a:solidFill>
                  <a:srgbClr val="4B4B4B"/>
                </a:solidFill>
              </a:rPr>
              <a:t>p. ex. entorse</a:t>
            </a:r>
            <a:endParaRPr lang="fr-BE" sz="1500" dirty="0">
              <a:solidFill>
                <a:srgbClr val="4B4B4B"/>
              </a:solidFill>
            </a:endParaRPr>
          </a:p>
        </p:txBody>
      </p:sp>
      <p:sp>
        <p:nvSpPr>
          <p:cNvPr id="13" name="TextBox 12"/>
          <p:cNvSpPr txBox="1"/>
          <p:nvPr/>
        </p:nvSpPr>
        <p:spPr>
          <a:xfrm>
            <a:off x="5775345" y="2427366"/>
            <a:ext cx="3095700" cy="323165"/>
          </a:xfrm>
          <a:prstGeom prst="rect">
            <a:avLst/>
          </a:prstGeom>
          <a:noFill/>
        </p:spPr>
        <p:txBody>
          <a:bodyPr wrap="square" rtlCol="0">
            <a:spAutoFit/>
          </a:bodyPr>
          <a:lstStyle/>
          <a:p>
            <a:pPr algn="l" rtl="0"/>
            <a:r>
              <a:rPr lang="fr-BE" sz="1500" b="0" i="0" u="none" baseline="0" dirty="0">
                <a:solidFill>
                  <a:srgbClr val="4B4B4B"/>
                </a:solidFill>
              </a:rPr>
              <a:t>Lésions</a:t>
            </a:r>
            <a:r>
              <a:rPr lang="fr-BE" sz="1350" b="0" i="0" u="none" baseline="0" dirty="0">
                <a:solidFill>
                  <a:srgbClr val="4B4B4B"/>
                </a:solidFill>
              </a:rPr>
              <a:t> </a:t>
            </a:r>
            <a:r>
              <a:rPr lang="fr-BE" sz="1500" b="0" i="0" u="none" baseline="0" dirty="0">
                <a:solidFill>
                  <a:srgbClr val="4B4B4B"/>
                </a:solidFill>
              </a:rPr>
              <a:t>sévères </a:t>
            </a:r>
            <a:r>
              <a:rPr lang="fr-BE" sz="1050" b="0" i="0" u="none" baseline="0" dirty="0">
                <a:solidFill>
                  <a:srgbClr val="4B4B4B"/>
                </a:solidFill>
              </a:rPr>
              <a:t>p. ex. fracture de la hanche</a:t>
            </a:r>
          </a:p>
        </p:txBody>
      </p:sp>
      <p:sp>
        <p:nvSpPr>
          <p:cNvPr id="14" name="TextBox 13"/>
          <p:cNvSpPr txBox="1"/>
          <p:nvPr/>
        </p:nvSpPr>
        <p:spPr>
          <a:xfrm>
            <a:off x="5793362" y="3664305"/>
            <a:ext cx="2654601" cy="553998"/>
          </a:xfrm>
          <a:prstGeom prst="rect">
            <a:avLst/>
          </a:prstGeom>
          <a:noFill/>
        </p:spPr>
        <p:txBody>
          <a:bodyPr wrap="square" rtlCol="0">
            <a:spAutoFit/>
          </a:bodyPr>
          <a:lstStyle/>
          <a:p>
            <a:pPr algn="l" rtl="0"/>
            <a:r>
              <a:rPr lang="fr-BE" sz="1500" b="0" i="0" u="none" baseline="0" dirty="0">
                <a:solidFill>
                  <a:srgbClr val="4B4B4B"/>
                </a:solidFill>
              </a:rPr>
              <a:t>Admission en maison de repos et de soins</a:t>
            </a:r>
          </a:p>
        </p:txBody>
      </p:sp>
      <p:sp>
        <p:nvSpPr>
          <p:cNvPr id="15" name="TextBox 14"/>
          <p:cNvSpPr txBox="1"/>
          <p:nvPr/>
        </p:nvSpPr>
        <p:spPr>
          <a:xfrm>
            <a:off x="5797275" y="4195220"/>
            <a:ext cx="1882886" cy="553998"/>
          </a:xfrm>
          <a:prstGeom prst="rect">
            <a:avLst/>
          </a:prstGeom>
          <a:noFill/>
        </p:spPr>
        <p:txBody>
          <a:bodyPr wrap="square" rtlCol="0">
            <a:spAutoFit/>
          </a:bodyPr>
          <a:lstStyle/>
          <a:p>
            <a:pPr algn="l" rtl="0"/>
            <a:r>
              <a:rPr lang="fr-BE" sz="1500" b="0" i="0" u="none" baseline="0">
                <a:solidFill>
                  <a:srgbClr val="4B4B4B"/>
                </a:solidFill>
              </a:rPr>
              <a:t>Hospitalisation</a:t>
            </a:r>
          </a:p>
        </p:txBody>
      </p:sp>
      <p:sp>
        <p:nvSpPr>
          <p:cNvPr id="3" name="Afgeronde rechthoek 2"/>
          <p:cNvSpPr/>
          <p:nvPr/>
        </p:nvSpPr>
        <p:spPr>
          <a:xfrm>
            <a:off x="1369009" y="3648290"/>
            <a:ext cx="4045040" cy="854172"/>
          </a:xfrm>
          <a:prstGeom prst="roundRect">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l" rtl="0"/>
            <a:r>
              <a:rPr lang="fr-BE" b="0" i="0" u="none" baseline="0">
                <a:solidFill>
                  <a:schemeClr val="bg1"/>
                </a:solidFill>
              </a:rPr>
              <a:t>Après une fracture de la hanche, seule 1 personne sur 5 se rétablit complètement. </a:t>
            </a:r>
          </a:p>
        </p:txBody>
      </p:sp>
      <p:sp>
        <p:nvSpPr>
          <p:cNvPr id="4" name="PIJL-RECHTS 3"/>
          <p:cNvSpPr/>
          <p:nvPr/>
        </p:nvSpPr>
        <p:spPr>
          <a:xfrm>
            <a:off x="5448772" y="2159584"/>
            <a:ext cx="292079" cy="135794"/>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16" name="PIJL-RECHTS 15"/>
          <p:cNvSpPr/>
          <p:nvPr/>
        </p:nvSpPr>
        <p:spPr>
          <a:xfrm>
            <a:off x="5464490" y="2519002"/>
            <a:ext cx="292079" cy="135794"/>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17" name="PIJL-RECHTS 16"/>
          <p:cNvSpPr/>
          <p:nvPr/>
        </p:nvSpPr>
        <p:spPr>
          <a:xfrm>
            <a:off x="5466925" y="2848056"/>
            <a:ext cx="292079" cy="135794"/>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18" name="PIJL-RECHTS 17"/>
          <p:cNvSpPr/>
          <p:nvPr/>
        </p:nvSpPr>
        <p:spPr>
          <a:xfrm>
            <a:off x="5463489" y="3185194"/>
            <a:ext cx="292079" cy="135794"/>
          </a:xfrm>
          <a:prstGeom prst="rightArrow">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19" name="PIJL-RECHTS 18"/>
          <p:cNvSpPr/>
          <p:nvPr/>
        </p:nvSpPr>
        <p:spPr>
          <a:xfrm>
            <a:off x="5490102" y="3763171"/>
            <a:ext cx="292079" cy="135794"/>
          </a:xfrm>
          <a:prstGeom prst="rightArrow">
            <a:avLst/>
          </a:prstGeom>
          <a:solidFill>
            <a:srgbClr val="C00000"/>
          </a:solidFill>
          <a:ln>
            <a:solidFill>
              <a:srgbClr val="E32C27"/>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20" name="PIJL-RECHTS 19"/>
          <p:cNvSpPr/>
          <p:nvPr/>
        </p:nvSpPr>
        <p:spPr>
          <a:xfrm>
            <a:off x="5468053" y="4276723"/>
            <a:ext cx="292079" cy="135794"/>
          </a:xfrm>
          <a:prstGeom prst="rightArrow">
            <a:avLst/>
          </a:prstGeom>
          <a:solidFill>
            <a:srgbClr val="C00000"/>
          </a:solidFill>
          <a:ln>
            <a:solidFill>
              <a:srgbClr val="E32C27"/>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fr-BE" sz="1350"/>
          </a:p>
        </p:txBody>
      </p:sp>
      <p:sp>
        <p:nvSpPr>
          <p:cNvPr id="6" name="Title 5"/>
          <p:cNvSpPr>
            <a:spLocks noGrp="1"/>
          </p:cNvSpPr>
          <p:nvPr>
            <p:ph type="title"/>
          </p:nvPr>
        </p:nvSpPr>
        <p:spPr>
          <a:xfrm>
            <a:off x="1331640" y="998731"/>
            <a:ext cx="6534726" cy="566122"/>
          </a:xfrm>
        </p:spPr>
        <p:txBody>
          <a:bodyPr>
            <a:noAutofit/>
          </a:bodyPr>
          <a:lstStyle/>
          <a:p>
            <a:pPr algn="l" rtl="0"/>
            <a:r>
              <a:rPr lang="fr-BE" sz="3000" b="1" i="0" u="none" baseline="0">
                <a:solidFill>
                  <a:srgbClr val="0E6F78"/>
                </a:solidFill>
              </a:rPr>
              <a:t>Quelles sont les conséquences d'une chute ?</a:t>
            </a:r>
            <a:endParaRPr lang="fr-BE" sz="3000" b="1" dirty="0">
              <a:solidFill>
                <a:srgbClr val="0E6F78"/>
              </a:solidFill>
            </a:endParaRPr>
          </a:p>
        </p:txBody>
      </p:sp>
      <p:sp>
        <p:nvSpPr>
          <p:cNvPr id="28" name="Slide Number Placeholder 27"/>
          <p:cNvSpPr>
            <a:spLocks noGrp="1"/>
          </p:cNvSpPr>
          <p:nvPr>
            <p:ph type="sldNum" sz="quarter" idx="12"/>
          </p:nvPr>
        </p:nvSpPr>
        <p:spPr/>
        <p:txBody>
          <a:bodyPr/>
          <a:lstStyle/>
          <a:p>
            <a:pPr algn="r" rtl="0">
              <a:defRPr/>
            </a:pPr>
            <a:fld id="{28E600E3-1B1B-4395-856E-51190B4B5003}" type="slidenum">
              <a:rPr/>
              <a:pPr>
                <a:defRPr/>
              </a:pPr>
              <a:t>22</a:t>
            </a:fld>
            <a:endParaRPr lang="fr-BE"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2082" y="4788848"/>
            <a:ext cx="1152144" cy="79095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0443" y="4624064"/>
            <a:ext cx="713232" cy="930402"/>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89858" y="4553690"/>
            <a:ext cx="630936" cy="978408"/>
          </a:xfrm>
          <a:prstGeom prst="rect">
            <a:avLst/>
          </a:prstGeom>
        </p:spPr>
      </p:pic>
      <p:sp>
        <p:nvSpPr>
          <p:cNvPr id="39" name="Multiply 38"/>
          <p:cNvSpPr/>
          <p:nvPr/>
        </p:nvSpPr>
        <p:spPr>
          <a:xfrm>
            <a:off x="1007604" y="4553810"/>
            <a:ext cx="1594634" cy="1080000"/>
          </a:xfrm>
          <a:prstGeom prst="mathMultiply">
            <a:avLst>
              <a:gd name="adj1" fmla="val 136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rtl="0"/>
            <a:endParaRPr lang="fr-BE" sz="1350"/>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30829" y="5606825"/>
            <a:ext cx="1215413" cy="971988"/>
          </a:xfrm>
          <a:prstGeom prst="rect">
            <a:avLst/>
          </a:prstGeom>
        </p:spPr>
      </p:pic>
      <p:sp>
        <p:nvSpPr>
          <p:cNvPr id="42" name="Multiply 41"/>
          <p:cNvSpPr/>
          <p:nvPr/>
        </p:nvSpPr>
        <p:spPr>
          <a:xfrm>
            <a:off x="2249742" y="4607816"/>
            <a:ext cx="1594634" cy="1080000"/>
          </a:xfrm>
          <a:prstGeom prst="mathMultiply">
            <a:avLst>
              <a:gd name="adj1" fmla="val 136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rtl="0"/>
            <a:endParaRPr lang="fr-BE" sz="1350"/>
          </a:p>
        </p:txBody>
      </p:sp>
      <p:sp>
        <p:nvSpPr>
          <p:cNvPr id="43" name="Multiply 42"/>
          <p:cNvSpPr/>
          <p:nvPr/>
        </p:nvSpPr>
        <p:spPr>
          <a:xfrm>
            <a:off x="3545886" y="4553810"/>
            <a:ext cx="1594634" cy="1080000"/>
          </a:xfrm>
          <a:prstGeom prst="mathMultiply">
            <a:avLst>
              <a:gd name="adj1" fmla="val 136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rtl="0"/>
            <a:endParaRPr lang="fr-BE" sz="1350"/>
          </a:p>
        </p:txBody>
      </p:sp>
      <p:sp>
        <p:nvSpPr>
          <p:cNvPr id="44" name="Multiply 43"/>
          <p:cNvSpPr/>
          <p:nvPr/>
        </p:nvSpPr>
        <p:spPr>
          <a:xfrm>
            <a:off x="1093886" y="5554466"/>
            <a:ext cx="1594634" cy="1080000"/>
          </a:xfrm>
          <a:prstGeom prst="mathMultiply">
            <a:avLst>
              <a:gd name="adj1" fmla="val 13662"/>
            </a:avLst>
          </a:prstGeom>
        </p:spPr>
        <p:style>
          <a:lnRef idx="0">
            <a:schemeClr val="accent2"/>
          </a:lnRef>
          <a:fillRef idx="3">
            <a:schemeClr val="accent2"/>
          </a:fillRef>
          <a:effectRef idx="3">
            <a:schemeClr val="accent2"/>
          </a:effectRef>
          <a:fontRef idx="minor">
            <a:schemeClr val="lt1"/>
          </a:fontRef>
        </p:style>
        <p:txBody>
          <a:bodyPr rtlCol="0" anchor="ctr"/>
          <a:lstStyle/>
          <a:p>
            <a:pPr algn="ctr" rtl="0"/>
            <a:endParaRPr lang="fr-BE" sz="1350"/>
          </a:p>
        </p:txBody>
      </p:sp>
      <p:pic>
        <p:nvPicPr>
          <p:cNvPr id="30" name="Afbeelding 3"/>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31" name="Picture 30"/>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32" name="Picture 3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4263917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77634" y="1063229"/>
            <a:ext cx="6588732" cy="857250"/>
          </a:xfrm>
        </p:spPr>
        <p:txBody>
          <a:bodyPr>
            <a:noAutofit/>
          </a:bodyPr>
          <a:lstStyle/>
          <a:p>
            <a:pPr algn="l" rtl="0"/>
            <a:r>
              <a:rPr lang="fr-BE" sz="3000" b="1" i="0" u="none" baseline="0">
                <a:solidFill>
                  <a:srgbClr val="0E6F78"/>
                </a:solidFill>
                <a:latin typeface="+mn-lt"/>
                <a:ea typeface="Tahoma" panose="020B0604030504040204" pitchFamily="34" charset="0"/>
                <a:cs typeface="Tahoma" panose="020B0604030504040204" pitchFamily="34" charset="0"/>
              </a:rPr>
              <a:t>Exemple : </a:t>
            </a:r>
            <a:r>
              <a:rPr lang="fr-BE" sz="3000" b="1">
                <a:solidFill>
                  <a:srgbClr val="0E6F78"/>
                </a:solidFill>
                <a:latin typeface="+mn-lt"/>
                <a:ea typeface="Tahoma" panose="020B0604030504040204" pitchFamily="34" charset="0"/>
                <a:cs typeface="Tahoma" panose="020B0604030504040204" pitchFamily="34" charset="0"/>
              </a:rPr>
              <a:t/>
            </a:r>
            <a:br>
              <a:rPr lang="fr-BE" sz="3000" b="1">
                <a:solidFill>
                  <a:srgbClr val="0E6F78"/>
                </a:solidFill>
                <a:latin typeface="+mn-lt"/>
                <a:ea typeface="Tahoma" panose="020B0604030504040204" pitchFamily="34" charset="0"/>
                <a:cs typeface="Tahoma" panose="020B0604030504040204" pitchFamily="34" charset="0"/>
              </a:rPr>
            </a:br>
            <a:r>
              <a:rPr lang="fr-BE" sz="2700" b="1" i="0" u="none" baseline="0">
                <a:solidFill>
                  <a:srgbClr val="0E6F78"/>
                </a:solidFill>
                <a:latin typeface="+mn-lt"/>
                <a:ea typeface="Tahoma" panose="020B0604030504040204" pitchFamily="34" charset="0"/>
                <a:cs typeface="Tahoma" panose="020B0604030504040204" pitchFamily="34" charset="0"/>
              </a:rPr>
              <a:t>Conséquences d'une fracture de la hanche</a:t>
            </a:r>
          </a:p>
        </p:txBody>
      </p:sp>
      <p:sp>
        <p:nvSpPr>
          <p:cNvPr id="3" name="Tijdelijke aanduiding voor inhoud 2"/>
          <p:cNvSpPr>
            <a:spLocks noGrp="1"/>
          </p:cNvSpPr>
          <p:nvPr>
            <p:ph idx="1"/>
          </p:nvPr>
        </p:nvSpPr>
        <p:spPr>
          <a:xfrm>
            <a:off x="1485900" y="2057400"/>
            <a:ext cx="6172200" cy="3747864"/>
          </a:xfrm>
        </p:spPr>
        <p:txBody>
          <a:bodyPr>
            <a:noAutofit/>
          </a:bodyPr>
          <a:lstStyle/>
          <a:p>
            <a:pPr marL="269081" indent="-269081" algn="just" rtl="0">
              <a:spcBef>
                <a:spcPts val="0"/>
              </a:spcBef>
            </a:pPr>
            <a:r>
              <a:rPr lang="fr-BE" sz="1800" b="0" i="0" u="none" baseline="0">
                <a:solidFill>
                  <a:srgbClr val="4B4B4B"/>
                </a:solidFill>
              </a:rPr>
              <a:t>Suite à une </a:t>
            </a:r>
            <a:r>
              <a:rPr lang="fr-BE" sz="1800" b="1" i="0" u="none" baseline="0">
                <a:solidFill>
                  <a:srgbClr val="4B4B4B"/>
                </a:solidFill>
              </a:rPr>
              <a:t>fracture de la hanche </a:t>
            </a:r>
            <a:r>
              <a:rPr lang="fr-BE" sz="1800" b="0" i="0" u="none" baseline="0">
                <a:solidFill>
                  <a:srgbClr val="4B4B4B"/>
                </a:solidFill>
              </a:rPr>
              <a:t>:</a:t>
            </a:r>
          </a:p>
          <a:p>
            <a:pPr marL="669131" lvl="1" indent="-269081" algn="l" rtl="0">
              <a:spcBef>
                <a:spcPts val="0"/>
              </a:spcBef>
            </a:pPr>
            <a:r>
              <a:rPr lang="fr-BE" sz="1500" b="1" i="0" u="none" baseline="0">
                <a:solidFill>
                  <a:srgbClr val="4B4B4B"/>
                </a:solidFill>
              </a:rPr>
              <a:t>seule 1 personne âgée sur 5 récupère une autonomie totale en termes d'AVQ (activités de la vie quotidienne)</a:t>
            </a:r>
            <a:endParaRPr lang="fr-BE" sz="1500" dirty="0">
              <a:solidFill>
                <a:srgbClr val="4B4B4B"/>
              </a:solidFill>
            </a:endParaRPr>
          </a:p>
          <a:p>
            <a:pPr marL="669131" lvl="1" indent="-269081" algn="l" rtl="0">
              <a:spcBef>
                <a:spcPts val="0"/>
              </a:spcBef>
            </a:pPr>
            <a:r>
              <a:rPr lang="fr-BE" sz="1500" b="0" i="0" u="none" baseline="0">
                <a:solidFill>
                  <a:srgbClr val="4B4B4B"/>
                </a:solidFill>
              </a:rPr>
              <a:t>1 personne âgée sur 5 perd sa mobilité</a:t>
            </a:r>
            <a:endParaRPr lang="fr-BE" sz="1500" dirty="0">
              <a:solidFill>
                <a:srgbClr val="4B4B4B"/>
              </a:solidFill>
            </a:endParaRPr>
          </a:p>
          <a:p>
            <a:pPr marL="669131" lvl="1" indent="-269081" algn="l" rtl="0">
              <a:spcBef>
                <a:spcPts val="0"/>
              </a:spcBef>
            </a:pPr>
            <a:r>
              <a:rPr lang="fr-BE" sz="1500" b="0" i="0" u="none" baseline="0">
                <a:solidFill>
                  <a:srgbClr val="4B4B4B"/>
                </a:solidFill>
              </a:rPr>
              <a:t>1 personne âgée sur 3 décède dans l'année qui suit la chute – ce risque de mortalité accru persiste jusqu'à 10 à 15 ans après la fracture de la hanche</a:t>
            </a:r>
          </a:p>
          <a:p>
            <a:pPr marL="669131" lvl="1" indent="-269081" algn="l" rtl="0">
              <a:spcBef>
                <a:spcPts val="0"/>
              </a:spcBef>
            </a:pPr>
            <a:r>
              <a:rPr lang="fr-BE" sz="1500" b="0" i="0" u="none" baseline="0">
                <a:solidFill>
                  <a:srgbClr val="4B4B4B"/>
                </a:solidFill>
              </a:rPr>
              <a:t>6 à 12 % risquent une nouvelle fracture de la hanche</a:t>
            </a:r>
          </a:p>
          <a:p>
            <a:pPr algn="just" rtl="0">
              <a:spcBef>
                <a:spcPts val="1350"/>
              </a:spcBef>
            </a:pPr>
            <a:r>
              <a:rPr lang="fr-BE" sz="1800" b="0" i="0" u="none" baseline="0">
                <a:solidFill>
                  <a:srgbClr val="4B4B4B"/>
                </a:solidFill>
              </a:rPr>
              <a:t>Les </a:t>
            </a:r>
            <a:r>
              <a:rPr lang="fr-BE" sz="1800" b="1" i="0" u="none" baseline="0">
                <a:solidFill>
                  <a:srgbClr val="4B4B4B"/>
                </a:solidFill>
              </a:rPr>
              <a:t>coûts supplémentaires pour une fracture de la hanche</a:t>
            </a:r>
            <a:r>
              <a:rPr lang="fr-BE" sz="1800" b="0" i="0" u="none" baseline="0">
                <a:solidFill>
                  <a:srgbClr val="4B4B4B"/>
                </a:solidFill>
              </a:rPr>
              <a:t>, y compris les 12 mois de soins postopératoires, sont estimés à </a:t>
            </a:r>
            <a:r>
              <a:rPr lang="fr-BE" sz="1800" b="1" i="0" u="none" baseline="0">
                <a:solidFill>
                  <a:srgbClr val="4B4B4B"/>
                </a:solidFill>
              </a:rPr>
              <a:t>11 500 € par patient</a:t>
            </a:r>
            <a:r>
              <a:rPr lang="fr-BE" sz="1800" b="0" i="0" u="none" baseline="0">
                <a:solidFill>
                  <a:srgbClr val="4B4B4B"/>
                </a:solidFill>
              </a:rPr>
              <a:t>. Le nombre de fractures de la hanche s'élevant à environ 15 000 par an, elles représentent un coût gigantesque pour notre pays : en 2010, les coûts totaux se chiffraient à </a:t>
            </a:r>
            <a:r>
              <a:rPr lang="fr-BE" sz="1800" b="1" i="0" u="none" baseline="0">
                <a:solidFill>
                  <a:srgbClr val="4B4B4B"/>
                </a:solidFill>
              </a:rPr>
              <a:t>308 000 000 € pour la Belgique</a:t>
            </a:r>
            <a:r>
              <a:rPr lang="fr-BE" sz="1800" b="0" i="0" u="none" baseline="0">
                <a:solidFill>
                  <a:srgbClr val="4B4B4B"/>
                </a:solidFill>
              </a:rPr>
              <a:t>. </a:t>
            </a:r>
          </a:p>
        </p:txBody>
      </p:sp>
      <p:pic>
        <p:nvPicPr>
          <p:cNvPr id="7"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4181952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74638"/>
            <a:ext cx="8784976" cy="1143000"/>
          </a:xfrm>
        </p:spPr>
        <p:txBody>
          <a:bodyPr>
            <a:noAutofit/>
          </a:bodyPr>
          <a:lstStyle/>
          <a:p>
            <a:pPr algn="ctr" rtl="0"/>
            <a:r>
              <a:rPr lang="fr-BE" sz="4000" b="1">
                <a:solidFill>
                  <a:srgbClr val="0E6F78"/>
                </a:solidFill>
                <a:latin typeface="+mn-lt"/>
                <a:ea typeface="Tahoma" panose="020B0604030504040204" pitchFamily="34" charset="0"/>
                <a:cs typeface="Tahoma" panose="020B0604030504040204" pitchFamily="34" charset="0"/>
              </a:rPr>
              <a:t/>
            </a:r>
            <a:br>
              <a:rPr lang="fr-BE" sz="4000" b="1">
                <a:solidFill>
                  <a:srgbClr val="0E6F78"/>
                </a:solidFill>
                <a:latin typeface="+mn-lt"/>
                <a:ea typeface="Tahoma" panose="020B0604030504040204" pitchFamily="34" charset="0"/>
                <a:cs typeface="Tahoma" panose="020B0604030504040204" pitchFamily="34" charset="0"/>
              </a:rPr>
            </a:br>
            <a:r>
              <a:rPr lang="fr-BE" sz="3200" b="1" i="0" u="none" baseline="0">
                <a:solidFill>
                  <a:srgbClr val="0E6F78"/>
                </a:solidFill>
                <a:latin typeface="+mn-lt"/>
                <a:ea typeface="Tahoma" panose="020B0604030504040204" pitchFamily="34" charset="0"/>
                <a:cs typeface="Tahoma" panose="020B0604030504040204" pitchFamily="34" charset="0"/>
              </a:rPr>
              <a:t>Prévention des fractures</a:t>
            </a:r>
            <a:r>
              <a:rPr lang="fr-BE" sz="4000" b="1">
                <a:solidFill>
                  <a:srgbClr val="0E6F78"/>
                </a:solidFill>
                <a:latin typeface="+mn-lt"/>
                <a:ea typeface="Tahoma" panose="020B0604030504040204" pitchFamily="34" charset="0"/>
                <a:cs typeface="Tahoma" panose="020B0604030504040204" pitchFamily="34" charset="0"/>
              </a:rPr>
              <a:t/>
            </a:r>
            <a:br>
              <a:rPr lang="fr-BE" sz="4000" b="1">
                <a:solidFill>
                  <a:srgbClr val="0E6F78"/>
                </a:solidFill>
                <a:latin typeface="+mn-lt"/>
                <a:ea typeface="Tahoma" panose="020B0604030504040204" pitchFamily="34" charset="0"/>
                <a:cs typeface="Tahoma" panose="020B0604030504040204" pitchFamily="34" charset="0"/>
              </a:rPr>
            </a:br>
            <a:endParaRPr lang="fr-BE" sz="3600" b="1" dirty="0">
              <a:solidFill>
                <a:srgbClr val="0E6F78"/>
              </a:solidFill>
              <a:latin typeface="+mn-lt"/>
              <a:ea typeface="Tahoma" panose="020B0604030504040204" pitchFamily="34" charset="0"/>
              <a:cs typeface="Tahoma" panose="020B0604030504040204" pitchFamily="34" charset="0"/>
            </a:endParaRPr>
          </a:p>
        </p:txBody>
      </p:sp>
      <p:sp>
        <p:nvSpPr>
          <p:cNvPr id="3" name="Tijdelijke aanduiding voor inhoud 2"/>
          <p:cNvSpPr>
            <a:spLocks noGrp="1"/>
          </p:cNvSpPr>
          <p:nvPr>
            <p:ph idx="1"/>
          </p:nvPr>
        </p:nvSpPr>
        <p:spPr>
          <a:xfrm>
            <a:off x="457200" y="1600200"/>
            <a:ext cx="8229600" cy="4997152"/>
          </a:xfrm>
        </p:spPr>
        <p:txBody>
          <a:bodyPr>
            <a:noAutofit/>
          </a:bodyPr>
          <a:lstStyle/>
          <a:p>
            <a:pPr lvl="0" algn="l" rtl="0" eaLnBrk="0" fontAlgn="base" hangingPunct="0">
              <a:spcBef>
                <a:spcPts val="1800"/>
              </a:spcBef>
              <a:spcAft>
                <a:spcPct val="0"/>
              </a:spcAft>
              <a:buClr>
                <a:srgbClr val="002060"/>
              </a:buClr>
              <a:buSzPct val="100000"/>
              <a:buFont typeface="Wingdings" pitchFamily="2" charset="2"/>
              <a:buChar char="§"/>
              <a:defRPr/>
            </a:pPr>
            <a:r>
              <a:rPr lang="fr-BE" sz="2400" b="0" i="0" u="none" baseline="0">
                <a:solidFill>
                  <a:srgbClr val="4B4B4B"/>
                </a:solidFill>
              </a:rPr>
              <a:t>Chez de nombreuses personnes âgées : carence combinée en Ca et vit. D</a:t>
            </a:r>
          </a:p>
          <a:p>
            <a:pPr lvl="0" algn="l" rtl="0" eaLnBrk="0" fontAlgn="base" hangingPunct="0">
              <a:spcBef>
                <a:spcPts val="1800"/>
              </a:spcBef>
              <a:spcAft>
                <a:spcPct val="0"/>
              </a:spcAft>
              <a:buClr>
                <a:srgbClr val="002060"/>
              </a:buClr>
              <a:buSzPct val="100000"/>
              <a:buFont typeface="Wingdings" pitchFamily="2" charset="2"/>
              <a:buChar char="§"/>
              <a:defRPr/>
            </a:pPr>
            <a:r>
              <a:rPr lang="fr-BE" sz="2400" b="0" i="0" u="none" baseline="0">
                <a:solidFill>
                  <a:srgbClr val="4B4B4B"/>
                </a:solidFill>
              </a:rPr>
              <a:t>Posologie adéquate : 800 UI de vitamine D et 500 ou 1 000 mg de carbonate de calcium (en fonction de l'alimentation)</a:t>
            </a:r>
          </a:p>
          <a:p>
            <a:pPr lvl="0" algn="l" rtl="0" eaLnBrk="0" fontAlgn="base" hangingPunct="0">
              <a:spcBef>
                <a:spcPts val="1800"/>
              </a:spcBef>
              <a:spcAft>
                <a:spcPct val="0"/>
              </a:spcAft>
              <a:buClr>
                <a:srgbClr val="002060"/>
              </a:buClr>
              <a:buSzPct val="100000"/>
              <a:buFont typeface="Wingdings" pitchFamily="2" charset="2"/>
              <a:buChar char="§"/>
              <a:defRPr/>
            </a:pPr>
            <a:r>
              <a:rPr lang="fr-BE" sz="2400" b="0" i="0" u="none" baseline="0">
                <a:solidFill>
                  <a:srgbClr val="4B4B4B"/>
                </a:solidFill>
              </a:rPr>
              <a:t>Contrôler l'observance thérapeutique ! </a:t>
            </a:r>
            <a:r>
              <a:rPr lang="fr-BE" sz="2000" b="0" i="0" u="none" baseline="0">
                <a:solidFill>
                  <a:srgbClr val="4B4B4B"/>
                </a:solidFill>
              </a:rPr>
              <a:t>L'observance thérapeutique aux médicaments contre l'ostéoporose est seulement de 40 à 60 %</a:t>
            </a:r>
          </a:p>
        </p:txBody>
      </p:sp>
      <p:pic>
        <p:nvPicPr>
          <p:cNvPr id="7"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17262502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a:spLocks noGrp="1"/>
          </p:cNvSpPr>
          <p:nvPr>
            <p:ph type="title"/>
          </p:nvPr>
        </p:nvSpPr>
        <p:spPr>
          <a:xfrm>
            <a:off x="1331640" y="998731"/>
            <a:ext cx="6534726" cy="566122"/>
          </a:xfrm>
        </p:spPr>
        <p:txBody>
          <a:bodyPr>
            <a:noAutofit/>
          </a:bodyPr>
          <a:lstStyle/>
          <a:p>
            <a:pPr algn="l" rtl="0"/>
            <a:r>
              <a:rPr lang="fr-BE" sz="3000" b="1" i="0" u="none" baseline="0">
                <a:solidFill>
                  <a:srgbClr val="0E6F78"/>
                </a:solidFill>
              </a:rPr>
              <a:t>Semaine de la prévention des chutes</a:t>
            </a:r>
            <a:endParaRPr lang="fr-BE" sz="3000" b="1" dirty="0">
              <a:solidFill>
                <a:srgbClr val="0E6F78"/>
              </a:solidFill>
            </a:endParaRPr>
          </a:p>
        </p:txBody>
      </p:sp>
      <p:sp>
        <p:nvSpPr>
          <p:cNvPr id="3" name="Tijdelijke aanduiding voor inhoud 2"/>
          <p:cNvSpPr>
            <a:spLocks noGrp="1"/>
          </p:cNvSpPr>
          <p:nvPr>
            <p:ph idx="1"/>
          </p:nvPr>
        </p:nvSpPr>
        <p:spPr>
          <a:xfrm>
            <a:off x="1472252" y="1463640"/>
            <a:ext cx="6172200" cy="3394472"/>
          </a:xfrm>
        </p:spPr>
        <p:txBody>
          <a:bodyPr>
            <a:noAutofit/>
          </a:bodyPr>
          <a:lstStyle/>
          <a:p>
            <a:pPr algn="just" rtl="0">
              <a:spcBef>
                <a:spcPts val="0"/>
              </a:spcBef>
            </a:pPr>
            <a:r>
              <a:rPr lang="fr-BE" sz="1600" b="0" i="0" u="none" baseline="0" dirty="0">
                <a:solidFill>
                  <a:srgbClr val="4B4B4B"/>
                </a:solidFill>
                <a:ea typeface="Tahoma" panose="020B0604030504040204" pitchFamily="34" charset="0"/>
                <a:cs typeface="Tahoma" panose="020B0604030504040204" pitchFamily="34" charset="0"/>
              </a:rPr>
              <a:t>2016 : 5</a:t>
            </a:r>
            <a:r>
              <a:rPr lang="fr-BE" sz="1600" b="0" i="0" u="none" baseline="30000" dirty="0">
                <a:solidFill>
                  <a:srgbClr val="4B4B4B"/>
                </a:solidFill>
                <a:ea typeface="Tahoma" panose="020B0604030504040204" pitchFamily="34" charset="0"/>
                <a:cs typeface="Tahoma" panose="020B0604030504040204" pitchFamily="34" charset="0"/>
              </a:rPr>
              <a:t>e</a:t>
            </a:r>
            <a:r>
              <a:rPr lang="fr-BE" sz="1600" b="0" i="0" u="none" baseline="0" dirty="0">
                <a:solidFill>
                  <a:srgbClr val="4B4B4B"/>
                </a:solidFill>
                <a:ea typeface="Tahoma" panose="020B0604030504040204" pitchFamily="34" charset="0"/>
                <a:cs typeface="Tahoma" panose="020B0604030504040204" pitchFamily="34" charset="0"/>
              </a:rPr>
              <a:t> édition de la Semaine de la prévention des chutes</a:t>
            </a:r>
          </a:p>
          <a:p>
            <a:pPr algn="just" rtl="0">
              <a:spcBef>
                <a:spcPts val="0"/>
              </a:spcBef>
            </a:pPr>
            <a:r>
              <a:rPr lang="fr-BE" sz="1600" b="0" i="0" u="none" baseline="0" dirty="0">
                <a:solidFill>
                  <a:srgbClr val="4B4B4B"/>
                </a:solidFill>
                <a:ea typeface="Tahoma" panose="020B0604030504040204" pitchFamily="34" charset="0"/>
                <a:cs typeface="Tahoma" panose="020B0604030504040204" pitchFamily="34" charset="0"/>
              </a:rPr>
              <a:t>Dernière semaine d'avril (chaque année)</a:t>
            </a:r>
          </a:p>
          <a:p>
            <a:pPr algn="just" rtl="0">
              <a:spcBef>
                <a:spcPts val="0"/>
              </a:spcBef>
            </a:pPr>
            <a:r>
              <a:rPr lang="fr-BE" sz="1600" b="0" i="0" u="none" baseline="0" dirty="0">
                <a:solidFill>
                  <a:srgbClr val="4B4B4B"/>
                </a:solidFill>
                <a:ea typeface="Tahoma" panose="020B0604030504040204" pitchFamily="34" charset="0"/>
                <a:cs typeface="Tahoma" panose="020B0604030504040204" pitchFamily="34" charset="0"/>
              </a:rPr>
              <a:t>Objectif :  sensibiliser les seniors de plus de 65 ans et leur famille, ainsi que tous les professionnels de la santé et du bien-être, à la prévention des chutes et des fractures, et les informer à ce sujet</a:t>
            </a:r>
          </a:p>
          <a:p>
            <a:pPr algn="just" rtl="0">
              <a:spcBef>
                <a:spcPts val="0"/>
              </a:spcBef>
            </a:pPr>
            <a:r>
              <a:rPr lang="fr-BE" sz="1600" b="0" i="0" u="none" baseline="0" dirty="0">
                <a:solidFill>
                  <a:srgbClr val="4B4B4B"/>
                </a:solidFill>
                <a:ea typeface="Tahoma" panose="020B0604030504040204" pitchFamily="34" charset="0"/>
                <a:cs typeface="Tahoma" panose="020B0604030504040204" pitchFamily="34" charset="0"/>
              </a:rPr>
              <a:t>Collaboration entre le Centre d’expertise pour la prévention des chutes et des fractures de Flandre (</a:t>
            </a:r>
            <a:r>
              <a:rPr lang="fr-BE" sz="1600" b="0" i="1" u="none" baseline="0" dirty="0" err="1">
                <a:solidFill>
                  <a:srgbClr val="4B4B4B"/>
                </a:solidFill>
                <a:ea typeface="Tahoma" panose="020B0604030504040204" pitchFamily="34" charset="0"/>
                <a:cs typeface="Tahoma" panose="020B0604030504040204" pitchFamily="34" charset="0"/>
              </a:rPr>
              <a:t>Expertisecentrum</a:t>
            </a:r>
            <a:r>
              <a:rPr lang="fr-BE" sz="1600" b="0" i="1" u="none" baseline="0" dirty="0">
                <a:solidFill>
                  <a:srgbClr val="4B4B4B"/>
                </a:solidFill>
                <a:ea typeface="Tahoma" panose="020B0604030504040204" pitchFamily="34" charset="0"/>
                <a:cs typeface="Tahoma" panose="020B0604030504040204" pitchFamily="34" charset="0"/>
              </a:rPr>
              <a:t> Val- en </a:t>
            </a:r>
            <a:r>
              <a:rPr lang="fr-BE" sz="1600" b="0" i="1" u="none" baseline="0" dirty="0" err="1">
                <a:solidFill>
                  <a:srgbClr val="4B4B4B"/>
                </a:solidFill>
                <a:ea typeface="Tahoma" panose="020B0604030504040204" pitchFamily="34" charset="0"/>
                <a:cs typeface="Tahoma" panose="020B0604030504040204" pitchFamily="34" charset="0"/>
              </a:rPr>
              <a:t>fractuurpreventie</a:t>
            </a:r>
            <a:r>
              <a:rPr lang="fr-BE" sz="1600" b="0" i="1" u="none" baseline="0" dirty="0">
                <a:solidFill>
                  <a:srgbClr val="4B4B4B"/>
                </a:solidFill>
                <a:ea typeface="Tahoma" panose="020B0604030504040204" pitchFamily="34" charset="0"/>
                <a:cs typeface="Tahoma" panose="020B0604030504040204" pitchFamily="34" charset="0"/>
              </a:rPr>
              <a:t> </a:t>
            </a:r>
            <a:r>
              <a:rPr lang="fr-BE" sz="1600" b="0" i="1" u="none" baseline="0" dirty="0" err="1">
                <a:solidFill>
                  <a:srgbClr val="4B4B4B"/>
                </a:solidFill>
                <a:ea typeface="Tahoma" panose="020B0604030504040204" pitchFamily="34" charset="0"/>
                <a:cs typeface="Tahoma" panose="020B0604030504040204" pitchFamily="34" charset="0"/>
              </a:rPr>
              <a:t>Vlaanderen</a:t>
            </a:r>
            <a:r>
              <a:rPr lang="fr-BE" sz="1600" b="0" i="0" u="none" baseline="0" dirty="0">
                <a:solidFill>
                  <a:srgbClr val="4B4B4B"/>
                </a:solidFill>
                <a:ea typeface="Tahoma" panose="020B0604030504040204" pitchFamily="34" charset="0"/>
                <a:cs typeface="Tahoma" panose="020B0604030504040204" pitchFamily="34" charset="0"/>
              </a:rPr>
              <a:t> [EVV]), l'Institut flamand de promotion de la santé et de prévention des maladies (</a:t>
            </a:r>
            <a:r>
              <a:rPr lang="fr-BE" sz="1600" b="0" i="1" u="none" baseline="0" dirty="0">
                <a:solidFill>
                  <a:srgbClr val="4B4B4B"/>
                </a:solidFill>
                <a:ea typeface="Tahoma" panose="020B0604030504040204" pitchFamily="34" charset="0"/>
                <a:cs typeface="Tahoma" panose="020B0604030504040204" pitchFamily="34" charset="0"/>
              </a:rPr>
              <a:t>Vlaams </a:t>
            </a:r>
            <a:r>
              <a:rPr lang="fr-BE" sz="1600" b="0" i="1" u="none" baseline="0" dirty="0" err="1">
                <a:solidFill>
                  <a:srgbClr val="4B4B4B"/>
                </a:solidFill>
                <a:ea typeface="Tahoma" panose="020B0604030504040204" pitchFamily="34" charset="0"/>
                <a:cs typeface="Tahoma" panose="020B0604030504040204" pitchFamily="34" charset="0"/>
              </a:rPr>
              <a:t>Instituut</a:t>
            </a:r>
            <a:r>
              <a:rPr lang="fr-BE" sz="1600" b="0" i="1" u="none" baseline="0" dirty="0">
                <a:solidFill>
                  <a:srgbClr val="4B4B4B"/>
                </a:solidFill>
                <a:ea typeface="Tahoma" panose="020B0604030504040204" pitchFamily="34" charset="0"/>
                <a:cs typeface="Tahoma" panose="020B0604030504040204" pitchFamily="34" charset="0"/>
              </a:rPr>
              <a:t> </a:t>
            </a:r>
            <a:r>
              <a:rPr lang="fr-BE" sz="1600" b="0" i="1" u="none" baseline="0" dirty="0" err="1">
                <a:solidFill>
                  <a:srgbClr val="4B4B4B"/>
                </a:solidFill>
                <a:ea typeface="Tahoma" panose="020B0604030504040204" pitchFamily="34" charset="0"/>
                <a:cs typeface="Tahoma" panose="020B0604030504040204" pitchFamily="34" charset="0"/>
              </a:rPr>
              <a:t>voor</a:t>
            </a:r>
            <a:r>
              <a:rPr lang="fr-BE" sz="1600" b="0" i="1" u="none" baseline="0" dirty="0">
                <a:solidFill>
                  <a:srgbClr val="4B4B4B"/>
                </a:solidFill>
                <a:ea typeface="Tahoma" panose="020B0604030504040204" pitchFamily="34" charset="0"/>
                <a:cs typeface="Tahoma" panose="020B0604030504040204" pitchFamily="34" charset="0"/>
              </a:rPr>
              <a:t> </a:t>
            </a:r>
            <a:r>
              <a:rPr lang="fr-BE" sz="1600" b="0" i="1" u="none" baseline="0" dirty="0" err="1">
                <a:solidFill>
                  <a:srgbClr val="4B4B4B"/>
                </a:solidFill>
                <a:ea typeface="Tahoma" panose="020B0604030504040204" pitchFamily="34" charset="0"/>
                <a:cs typeface="Tahoma" panose="020B0604030504040204" pitchFamily="34" charset="0"/>
              </a:rPr>
              <a:t>Gezondheidspromotie</a:t>
            </a:r>
            <a:r>
              <a:rPr lang="fr-BE" sz="1600" b="0" i="1" u="none" baseline="0" dirty="0">
                <a:solidFill>
                  <a:srgbClr val="4B4B4B"/>
                </a:solidFill>
                <a:ea typeface="Tahoma" panose="020B0604030504040204" pitchFamily="34" charset="0"/>
                <a:cs typeface="Tahoma" panose="020B0604030504040204" pitchFamily="34" charset="0"/>
              </a:rPr>
              <a:t> en </a:t>
            </a:r>
            <a:r>
              <a:rPr lang="fr-BE" sz="1600" b="0" i="1" u="none" baseline="0" dirty="0" err="1">
                <a:solidFill>
                  <a:srgbClr val="4B4B4B"/>
                </a:solidFill>
                <a:ea typeface="Tahoma" panose="020B0604030504040204" pitchFamily="34" charset="0"/>
                <a:cs typeface="Tahoma" panose="020B0604030504040204" pitchFamily="34" charset="0"/>
              </a:rPr>
              <a:t>Ziektepreventie</a:t>
            </a:r>
            <a:r>
              <a:rPr lang="fr-BE" sz="1600" b="0" i="0" u="none" baseline="0" dirty="0">
                <a:solidFill>
                  <a:srgbClr val="4B4B4B"/>
                </a:solidFill>
                <a:ea typeface="Tahoma" panose="020B0604030504040204" pitchFamily="34" charset="0"/>
                <a:cs typeface="Tahoma" panose="020B0604030504040204" pitchFamily="34" charset="0"/>
              </a:rPr>
              <a:t> [</a:t>
            </a:r>
            <a:r>
              <a:rPr lang="fr-BE" sz="1600" b="0" i="0" u="none" baseline="0" dirty="0" err="1">
                <a:solidFill>
                  <a:srgbClr val="4B4B4B"/>
                </a:solidFill>
                <a:ea typeface="Tahoma" panose="020B0604030504040204" pitchFamily="34" charset="0"/>
                <a:cs typeface="Tahoma" panose="020B0604030504040204" pitchFamily="34" charset="0"/>
                <a:hlinkClick r:id="rId3"/>
              </a:rPr>
              <a:t>VIGeZ</a:t>
            </a:r>
            <a:r>
              <a:rPr lang="fr-BE" sz="1600" b="0" i="0" u="none" baseline="0" dirty="0">
                <a:solidFill>
                  <a:srgbClr val="4B4B4B"/>
                </a:solidFill>
                <a:ea typeface="Tahoma" panose="020B0604030504040204" pitchFamily="34" charset="0"/>
                <a:cs typeface="Tahoma" panose="020B0604030504040204" pitchFamily="34" charset="0"/>
              </a:rPr>
              <a:t>]) et l'Action locale de santé (</a:t>
            </a:r>
            <a:r>
              <a:rPr lang="fr-BE" sz="1600" b="0" i="1" u="none" baseline="0" dirty="0" err="1">
                <a:solidFill>
                  <a:srgbClr val="4B4B4B"/>
                </a:solidFill>
                <a:ea typeface="Tahoma" panose="020B0604030504040204" pitchFamily="34" charset="0"/>
                <a:cs typeface="Tahoma" panose="020B0604030504040204" pitchFamily="34" charset="0"/>
              </a:rPr>
              <a:t>Lokaal</a:t>
            </a:r>
            <a:r>
              <a:rPr lang="fr-BE" sz="1600" b="0" i="1" u="none" baseline="0" dirty="0">
                <a:solidFill>
                  <a:srgbClr val="4B4B4B"/>
                </a:solidFill>
                <a:ea typeface="Tahoma" panose="020B0604030504040204" pitchFamily="34" charset="0"/>
                <a:cs typeface="Tahoma" panose="020B0604030504040204" pitchFamily="34" charset="0"/>
              </a:rPr>
              <a:t> </a:t>
            </a:r>
            <a:r>
              <a:rPr lang="fr-BE" sz="1600" b="0" i="1" u="none" baseline="0" dirty="0" err="1">
                <a:solidFill>
                  <a:srgbClr val="4B4B4B"/>
                </a:solidFill>
                <a:ea typeface="Tahoma" panose="020B0604030504040204" pitchFamily="34" charset="0"/>
                <a:cs typeface="Tahoma" panose="020B0604030504040204" pitchFamily="34" charset="0"/>
              </a:rPr>
              <a:t>Gezondheidsoverleg</a:t>
            </a:r>
            <a:r>
              <a:rPr lang="fr-BE" sz="1600" b="0" i="0" u="none" baseline="0" dirty="0">
                <a:solidFill>
                  <a:srgbClr val="4B4B4B"/>
                </a:solidFill>
                <a:ea typeface="Tahoma" panose="020B0604030504040204" pitchFamily="34" charset="0"/>
                <a:cs typeface="Tahoma" panose="020B0604030504040204" pitchFamily="34" charset="0"/>
              </a:rPr>
              <a:t> [</a:t>
            </a:r>
            <a:r>
              <a:rPr lang="fr-BE" sz="1600" b="0" i="0" u="none" baseline="0" dirty="0">
                <a:solidFill>
                  <a:srgbClr val="4B4B4B"/>
                </a:solidFill>
                <a:ea typeface="Tahoma" panose="020B0604030504040204" pitchFamily="34" charset="0"/>
                <a:cs typeface="Tahoma" panose="020B0604030504040204" pitchFamily="34" charset="0"/>
                <a:hlinkClick r:id="rId4"/>
              </a:rPr>
              <a:t>LOGO</a:t>
            </a:r>
            <a:r>
              <a:rPr lang="fr-BE" sz="1600" b="0" i="0" u="none" baseline="0" dirty="0">
                <a:solidFill>
                  <a:srgbClr val="4B4B4B"/>
                </a:solidFill>
                <a:ea typeface="Tahoma" panose="020B0604030504040204" pitchFamily="34" charset="0"/>
                <a:cs typeface="Tahoma" panose="020B0604030504040204" pitchFamily="34" charset="0"/>
              </a:rPr>
              <a:t>]), avec le soutien de l'Agence flamande des soins et de la santé (</a:t>
            </a:r>
            <a:r>
              <a:rPr lang="fr-BE" sz="1600" b="0" i="1" u="none" baseline="0" dirty="0">
                <a:solidFill>
                  <a:srgbClr val="4B4B4B"/>
                </a:solidFill>
                <a:ea typeface="Tahoma" panose="020B0604030504040204" pitchFamily="34" charset="0"/>
                <a:cs typeface="Tahoma" panose="020B0604030504040204" pitchFamily="34" charset="0"/>
                <a:hlinkClick r:id="rId5"/>
              </a:rPr>
              <a:t>Vlaams </a:t>
            </a:r>
            <a:r>
              <a:rPr lang="fr-BE" sz="1600" b="0" i="1" u="none" baseline="0" dirty="0" err="1">
                <a:solidFill>
                  <a:srgbClr val="4B4B4B"/>
                </a:solidFill>
                <a:ea typeface="Tahoma" panose="020B0604030504040204" pitchFamily="34" charset="0"/>
                <a:cs typeface="Tahoma" panose="020B0604030504040204" pitchFamily="34" charset="0"/>
                <a:hlinkClick r:id="rId5"/>
              </a:rPr>
              <a:t>Agentschap</a:t>
            </a:r>
            <a:r>
              <a:rPr lang="fr-BE" sz="1600" b="0" i="1" u="none" baseline="0" dirty="0">
                <a:solidFill>
                  <a:srgbClr val="4B4B4B"/>
                </a:solidFill>
                <a:ea typeface="Tahoma" panose="020B0604030504040204" pitchFamily="34" charset="0"/>
                <a:cs typeface="Tahoma" panose="020B0604030504040204" pitchFamily="34" charset="0"/>
                <a:hlinkClick r:id="rId5"/>
              </a:rPr>
              <a:t> </a:t>
            </a:r>
            <a:r>
              <a:rPr lang="fr-BE" sz="1600" b="0" i="1" u="none" baseline="0" dirty="0" err="1">
                <a:solidFill>
                  <a:srgbClr val="4B4B4B"/>
                </a:solidFill>
                <a:ea typeface="Tahoma" panose="020B0604030504040204" pitchFamily="34" charset="0"/>
                <a:cs typeface="Tahoma" panose="020B0604030504040204" pitchFamily="34" charset="0"/>
                <a:hlinkClick r:id="rId5"/>
              </a:rPr>
              <a:t>Zorg</a:t>
            </a:r>
            <a:r>
              <a:rPr lang="fr-BE" sz="1600" b="0" i="1" u="none" baseline="0" dirty="0">
                <a:solidFill>
                  <a:srgbClr val="4B4B4B"/>
                </a:solidFill>
                <a:ea typeface="Tahoma" panose="020B0604030504040204" pitchFamily="34" charset="0"/>
                <a:cs typeface="Tahoma" panose="020B0604030504040204" pitchFamily="34" charset="0"/>
                <a:hlinkClick r:id="rId5"/>
              </a:rPr>
              <a:t> en </a:t>
            </a:r>
            <a:r>
              <a:rPr lang="fr-BE" sz="1600" b="0" i="1" u="none" baseline="0" dirty="0" err="1">
                <a:solidFill>
                  <a:srgbClr val="4B4B4B"/>
                </a:solidFill>
                <a:ea typeface="Tahoma" panose="020B0604030504040204" pitchFamily="34" charset="0"/>
                <a:cs typeface="Tahoma" panose="020B0604030504040204" pitchFamily="34" charset="0"/>
                <a:hlinkClick r:id="rId5"/>
              </a:rPr>
              <a:t>Gezondheid</a:t>
            </a:r>
            <a:r>
              <a:rPr lang="fr-BE" sz="1600" b="0" i="0" u="none" baseline="0" dirty="0">
                <a:solidFill>
                  <a:srgbClr val="4B4B4B"/>
                </a:solidFill>
                <a:ea typeface="Tahoma" panose="020B0604030504040204" pitchFamily="34" charset="0"/>
                <a:cs typeface="Tahoma" panose="020B0604030504040204" pitchFamily="34" charset="0"/>
              </a:rPr>
              <a:t>). </a:t>
            </a:r>
          </a:p>
          <a:p>
            <a:pPr marL="0" indent="0" algn="l" rtl="0">
              <a:buNone/>
            </a:pPr>
            <a:endParaRPr lang="fr-BE" sz="1800" dirty="0">
              <a:solidFill>
                <a:srgbClr val="4B4B4B"/>
              </a:solidFill>
              <a:ea typeface="Tahoma" panose="020B0604030504040204" pitchFamily="34" charset="0"/>
              <a:cs typeface="Tahoma" panose="020B0604030504040204" pitchFamily="34" charset="0"/>
            </a:endParaRPr>
          </a:p>
        </p:txBody>
      </p:sp>
      <p:pic>
        <p:nvPicPr>
          <p:cNvPr id="5" name="Afbeelding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27505" y="4378584"/>
            <a:ext cx="1083164" cy="1537796"/>
          </a:xfrm>
          <a:prstGeom prst="rect">
            <a:avLst/>
          </a:prstGeom>
        </p:spPr>
      </p:pic>
      <p:pic>
        <p:nvPicPr>
          <p:cNvPr id="6" name="Afbeelding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69642" y="4378584"/>
            <a:ext cx="1104300" cy="1539000"/>
          </a:xfrm>
          <a:prstGeom prst="rect">
            <a:avLst/>
          </a:prstGeom>
        </p:spPr>
      </p:pic>
      <p:pic>
        <p:nvPicPr>
          <p:cNvPr id="11" name="Afbeelding 3"/>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12" name="Picture 1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8137943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marL="685800" indent="-685800" algn="l" rtl="0">
              <a:buFont typeface="+mj-lt"/>
              <a:buAutoNum type="arabicPeriod" startAt="3"/>
            </a:pPr>
            <a:r>
              <a:rPr lang="fr-BE" sz="3750" b="1" i="0" u="none" baseline="0">
                <a:solidFill>
                  <a:srgbClr val="0E6F78"/>
                </a:solidFill>
                <a:ea typeface="Tahoma" panose="020B0604030504040204" pitchFamily="34" charset="0"/>
                <a:cs typeface="Tahoma" panose="020B0604030504040204" pitchFamily="34" charset="0"/>
              </a:rPr>
              <a:t>Chutes et psychotropes</a:t>
            </a:r>
            <a:endParaRPr lang="fr-BE" sz="3750" b="1" dirty="0">
              <a:solidFill>
                <a:srgbClr val="0E6F78"/>
              </a:solidFill>
            </a:endParaRP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8927" y="6358551"/>
            <a:ext cx="1055072" cy="324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92210" y="6277551"/>
            <a:ext cx="540000" cy="405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10421" y="6250551"/>
            <a:ext cx="1501549" cy="432000"/>
          </a:xfrm>
          <a:prstGeom prst="rect">
            <a:avLst/>
          </a:prstGeom>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9194" y="1501361"/>
            <a:ext cx="3388679" cy="47491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63108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rtl="0"/>
            <a:r>
              <a:rPr lang="fr-BE" b="0" i="0" u="none" baseline="0">
                <a:solidFill>
                  <a:srgbClr val="007114"/>
                </a:solidFill>
                <a:latin typeface="Tahoma" panose="020B0604030504040204" pitchFamily="34" charset="0"/>
                <a:ea typeface="Tahoma" panose="020B0604030504040204" pitchFamily="34" charset="0"/>
                <a:cs typeface="Tahoma" panose="020B0604030504040204" pitchFamily="34" charset="0"/>
              </a:rPr>
              <a:t> </a:t>
            </a:r>
          </a:p>
        </p:txBody>
      </p:sp>
      <p:sp>
        <p:nvSpPr>
          <p:cNvPr id="3" name="Tijdelijke aanduiding voor inhoud 2"/>
          <p:cNvSpPr>
            <a:spLocks noGrp="1"/>
          </p:cNvSpPr>
          <p:nvPr>
            <p:ph idx="1"/>
          </p:nvPr>
        </p:nvSpPr>
        <p:spPr/>
        <p:txBody>
          <a:bodyPr>
            <a:normAutofit/>
          </a:bodyPr>
          <a:lstStyle/>
          <a:p>
            <a:pPr marL="0" indent="0" algn="l" rtl="0">
              <a:buNone/>
            </a:pPr>
            <a:r>
              <a:rPr lang="fr-BE" b="0" i="0" u="none" baseline="0">
                <a:solidFill>
                  <a:srgbClr val="4B4B4B"/>
                </a:solidFill>
              </a:rPr>
              <a:t>Le</a:t>
            </a:r>
            <a:r>
              <a:rPr lang="fr-BE" b="1" i="0" u="none" baseline="0">
                <a:solidFill>
                  <a:srgbClr val="4B4B4B"/>
                </a:solidFill>
              </a:rPr>
              <a:t> risque de chutes augmente </a:t>
            </a:r>
            <a:r>
              <a:rPr lang="fr-BE" b="0" i="0" u="none" baseline="0">
                <a:solidFill>
                  <a:srgbClr val="4B4B4B"/>
                </a:solidFill>
              </a:rPr>
              <a:t>si le/la patient(e) :</a:t>
            </a:r>
          </a:p>
          <a:p>
            <a:pPr marL="0" indent="0" algn="l" rtl="0">
              <a:buNone/>
            </a:pPr>
            <a:endParaRPr lang="fr-BE" sz="1200" dirty="0">
              <a:solidFill>
                <a:srgbClr val="4B4B4B"/>
              </a:solidFill>
            </a:endParaRPr>
          </a:p>
          <a:p>
            <a:pPr algn="l" rtl="0"/>
            <a:r>
              <a:rPr lang="fr-BE" b="0" i="0" u="none" baseline="0">
                <a:solidFill>
                  <a:srgbClr val="4B4B4B"/>
                </a:solidFill>
              </a:rPr>
              <a:t>prend </a:t>
            </a:r>
            <a:r>
              <a:rPr lang="fr-BE" b="1" i="0" u="none" baseline="0">
                <a:solidFill>
                  <a:srgbClr val="4B4B4B"/>
                </a:solidFill>
              </a:rPr>
              <a:t>≥ 4 </a:t>
            </a:r>
            <a:r>
              <a:rPr lang="fr-BE" b="0" i="0" u="none" baseline="0">
                <a:solidFill>
                  <a:srgbClr val="4B4B4B"/>
                </a:solidFill>
              </a:rPr>
              <a:t>médicaments différents, tels que</a:t>
            </a:r>
          </a:p>
          <a:p>
            <a:pPr marL="88900" lvl="1" indent="0" algn="just" rtl="0">
              <a:buNone/>
            </a:pPr>
            <a:endParaRPr lang="fr-BE" sz="1050" dirty="0">
              <a:solidFill>
                <a:srgbClr val="4B4B4B"/>
              </a:solidFill>
              <a:ea typeface="Tahoma" panose="020B0604030504040204" pitchFamily="34" charset="0"/>
              <a:cs typeface="Tahoma" panose="020B0604030504040204" pitchFamily="34" charset="0"/>
            </a:endParaRPr>
          </a:p>
          <a:p>
            <a:pPr marL="992188" lvl="2" indent="-261938" algn="just" rtl="0">
              <a:buFont typeface="Courier New" pitchFamily="49" charset="0"/>
              <a:buChar char="o"/>
            </a:pPr>
            <a:r>
              <a:rPr lang="fr-BE" sz="1600" b="0" i="0" u="none" baseline="0">
                <a:solidFill>
                  <a:srgbClr val="4B4B4B"/>
                </a:solidFill>
              </a:rPr>
              <a:t>sédatifs, en particulier les benzodiazépines</a:t>
            </a:r>
          </a:p>
          <a:p>
            <a:pPr marL="992188" lvl="2" indent="-261938" algn="just" rtl="0">
              <a:buFont typeface="Courier New" pitchFamily="49" charset="0"/>
              <a:buChar char="o"/>
            </a:pPr>
            <a:r>
              <a:rPr lang="fr-BE" sz="1600" b="0" i="0" u="none" baseline="0">
                <a:solidFill>
                  <a:srgbClr val="4B4B4B"/>
                </a:solidFill>
              </a:rPr>
              <a:t>antidépresseurs, en particulier les antidépresseurs tricycliques et les ISRS</a:t>
            </a:r>
            <a:endParaRPr lang="fr-BE" sz="1600" dirty="0">
              <a:solidFill>
                <a:srgbClr val="4B4B4B"/>
              </a:solidFill>
            </a:endParaRPr>
          </a:p>
          <a:p>
            <a:pPr marL="992188" lvl="2" indent="-261938" algn="just" rtl="0">
              <a:buFont typeface="Courier New" pitchFamily="49" charset="0"/>
              <a:buChar char="o"/>
            </a:pPr>
            <a:r>
              <a:rPr lang="fr-BE" sz="1600" b="0" i="0" u="none" baseline="0">
                <a:solidFill>
                  <a:srgbClr val="4B4B4B"/>
                </a:solidFill>
              </a:rPr>
              <a:t>antipsychotiques, en particulier les antipsychotiques classiques</a:t>
            </a:r>
          </a:p>
          <a:p>
            <a:pPr marL="992188" lvl="2" indent="-261938" algn="just" rtl="0">
              <a:buFont typeface="Courier New" pitchFamily="49" charset="0"/>
              <a:buChar char="o"/>
            </a:pPr>
            <a:r>
              <a:rPr lang="fr-BE" sz="1600" b="0" i="0" u="none" baseline="0">
                <a:solidFill>
                  <a:srgbClr val="4B4B4B"/>
                </a:solidFill>
              </a:rPr>
              <a:t>antiépileptiques</a:t>
            </a:r>
          </a:p>
          <a:p>
            <a:pPr marL="992188" lvl="2" indent="-261938" algn="just" rtl="0">
              <a:buFont typeface="Courier New" pitchFamily="49" charset="0"/>
              <a:buChar char="o"/>
            </a:pPr>
            <a:r>
              <a:rPr lang="fr-BE" sz="1600" b="0" i="0" u="none" baseline="0">
                <a:solidFill>
                  <a:srgbClr val="4B4B4B"/>
                </a:solidFill>
              </a:rPr>
              <a:t>antihypertenseurs</a:t>
            </a:r>
          </a:p>
          <a:p>
            <a:pPr marL="992188" lvl="2" indent="-261938" algn="just" rtl="0">
              <a:buFont typeface="Courier New" pitchFamily="49" charset="0"/>
              <a:buChar char="o"/>
            </a:pPr>
            <a:r>
              <a:rPr lang="fr-BE" sz="1600" b="0" i="0" u="none" baseline="0">
                <a:solidFill>
                  <a:srgbClr val="4B4B4B"/>
                </a:solidFill>
              </a:rPr>
              <a:t>diurétiques</a:t>
            </a:r>
            <a:endParaRPr lang="fr-BE" sz="1600" dirty="0">
              <a:solidFill>
                <a:srgbClr val="4B4B4B"/>
              </a:solidFill>
            </a:endParaRPr>
          </a:p>
          <a:p>
            <a:pPr marL="992188" lvl="2" indent="-261938" algn="just" rtl="0">
              <a:buFont typeface="Courier New" pitchFamily="49" charset="0"/>
              <a:buChar char="o"/>
            </a:pPr>
            <a:r>
              <a:rPr lang="fr-BE" sz="1600" b="0" i="0" u="none" baseline="0">
                <a:solidFill>
                  <a:srgbClr val="4B4B4B"/>
                </a:solidFill>
              </a:rPr>
              <a:t>digoxine</a:t>
            </a:r>
          </a:p>
          <a:p>
            <a:pPr marL="992188" lvl="2" indent="-261938" algn="just" rtl="0">
              <a:buFont typeface="Courier New" pitchFamily="49" charset="0"/>
              <a:buChar char="o"/>
            </a:pPr>
            <a:r>
              <a:rPr lang="fr-BE" sz="1600" b="0" i="0" u="none" baseline="0">
                <a:solidFill>
                  <a:srgbClr val="4B4B4B"/>
                </a:solidFill>
              </a:rPr>
              <a:t>antiarythmiques de type IA</a:t>
            </a:r>
            <a:endParaRPr lang="fr-BE" sz="1600" dirty="0">
              <a:solidFill>
                <a:srgbClr val="4B4B4B"/>
              </a:solidFill>
            </a:endParaRPr>
          </a:p>
          <a:p>
            <a:pPr marL="730250" lvl="2" algn="just" rtl="0"/>
            <a:r>
              <a:rPr lang="fr-BE" sz="1600">
                <a:ea typeface="Tahoma" panose="020B0604030504040204" pitchFamily="34" charset="0"/>
                <a:cs typeface="Tahoma" panose="020B0604030504040204" pitchFamily="34" charset="0"/>
              </a:rPr>
              <a:t/>
            </a:r>
            <a:br>
              <a:rPr lang="fr-BE" sz="1600">
                <a:ea typeface="Tahoma" panose="020B0604030504040204" pitchFamily="34" charset="0"/>
                <a:cs typeface="Tahoma" panose="020B0604030504040204" pitchFamily="34" charset="0"/>
              </a:rPr>
            </a:br>
            <a:endParaRPr lang="fr-BE" sz="1600" dirty="0">
              <a:ea typeface="Tahoma" panose="020B0604030504040204" pitchFamily="34" charset="0"/>
              <a:cs typeface="Tahoma" panose="020B0604030504040204" pitchFamily="34" charset="0"/>
            </a:endParaRPr>
          </a:p>
          <a:p>
            <a:endParaRPr lang="fr-BE" sz="1500" dirty="0">
              <a:solidFill>
                <a:srgbClr val="4B4B4B"/>
              </a:solidFill>
              <a:ea typeface="Tahoma" panose="020B0604030504040204" pitchFamily="34" charset="0"/>
              <a:cs typeface="Tahoma" panose="020B0604030504040204" pitchFamily="34" charset="0"/>
            </a:endParaRPr>
          </a:p>
          <a:p>
            <a:endParaRPr lang="fr-BE" dirty="0">
              <a:solidFill>
                <a:srgbClr val="4B4B4B"/>
              </a:solidFill>
            </a:endParaRPr>
          </a:p>
        </p:txBody>
      </p:sp>
      <p:sp>
        <p:nvSpPr>
          <p:cNvPr id="4" name="Title 5"/>
          <p:cNvSpPr txBox="1">
            <a:spLocks/>
          </p:cNvSpPr>
          <p:nvPr/>
        </p:nvSpPr>
        <p:spPr>
          <a:xfrm>
            <a:off x="1331640" y="998731"/>
            <a:ext cx="6534726" cy="56612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000" b="1" i="0" u="none" baseline="0">
                <a:solidFill>
                  <a:srgbClr val="0E6F78"/>
                </a:solidFill>
              </a:rPr>
              <a:t>Attention aux médicaments ! </a:t>
            </a:r>
            <a:endParaRPr lang="fr-BE" sz="3000" b="1" dirty="0">
              <a:solidFill>
                <a:srgbClr val="0E6F78"/>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7936" y="904662"/>
            <a:ext cx="1150501" cy="812118"/>
          </a:xfrm>
          <a:prstGeom prst="rect">
            <a:avLst/>
          </a:prstGeom>
        </p:spPr>
      </p:pic>
      <p:pic>
        <p:nvPicPr>
          <p:cNvPr id="9"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9842437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pPr algn="l" rtl="0"/>
            <a:r>
              <a:rPr lang="fr-BE" b="0" i="0" u="none" baseline="0">
                <a:solidFill>
                  <a:srgbClr val="4B4B4B"/>
                </a:solidFill>
              </a:rPr>
              <a:t>utilise des </a:t>
            </a:r>
            <a:r>
              <a:rPr lang="fr-BE" b="1" i="0" u="none" baseline="0">
                <a:solidFill>
                  <a:srgbClr val="4B4B4B"/>
                </a:solidFill>
              </a:rPr>
              <a:t>médicaments à risque</a:t>
            </a:r>
            <a:r>
              <a:rPr lang="fr-BE" b="0" i="0" u="none" baseline="0">
                <a:solidFill>
                  <a:srgbClr val="4B4B4B"/>
                </a:solidFill>
              </a:rPr>
              <a:t> spécifiques tels que des psychotropes : </a:t>
            </a:r>
          </a:p>
          <a:p>
            <a:pPr lvl="1" algn="l" rtl="0"/>
            <a:r>
              <a:rPr lang="fr-BE" b="0" i="0" u="none" baseline="0">
                <a:solidFill>
                  <a:srgbClr val="4B4B4B"/>
                </a:solidFill>
              </a:rPr>
              <a:t>sédatifs, en particulier les benzodiazépines</a:t>
            </a:r>
          </a:p>
          <a:p>
            <a:pPr lvl="1" algn="l" rtl="0"/>
            <a:r>
              <a:rPr lang="fr-BE" b="0" i="0" u="none" baseline="0">
                <a:solidFill>
                  <a:srgbClr val="4B4B4B"/>
                </a:solidFill>
              </a:rPr>
              <a:t>antidépresseurs</a:t>
            </a:r>
          </a:p>
          <a:p>
            <a:pPr lvl="1" algn="l" rtl="0"/>
            <a:r>
              <a:rPr lang="fr-BE" b="0" i="0" u="none" baseline="0">
                <a:solidFill>
                  <a:srgbClr val="4B4B4B"/>
                </a:solidFill>
              </a:rPr>
              <a:t>antipsychotiques, en particulier les antipsychotiques classiques</a:t>
            </a:r>
          </a:p>
          <a:p>
            <a:pPr marL="0" indent="0" algn="l" rtl="0">
              <a:buNone/>
            </a:pPr>
            <a:endParaRPr lang="fr-BE" dirty="0"/>
          </a:p>
        </p:txBody>
      </p:sp>
      <p:sp>
        <p:nvSpPr>
          <p:cNvPr id="4" name="Title 5"/>
          <p:cNvSpPr txBox="1">
            <a:spLocks noGrp="1"/>
          </p:cNvSpPr>
          <p:nvPr>
            <p:ph type="title"/>
          </p:nvPr>
        </p:nvSpPr>
        <p:spPr>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000" b="1" i="0" u="none" baseline="0">
                <a:solidFill>
                  <a:srgbClr val="0E6F78"/>
                </a:solidFill>
              </a:rPr>
              <a:t>Attention aux médicaments ! </a:t>
            </a:r>
            <a:endParaRPr lang="fr-BE" sz="3000" b="1" dirty="0">
              <a:solidFill>
                <a:srgbClr val="0E6F78"/>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2298" y="621848"/>
            <a:ext cx="1150501" cy="812118"/>
          </a:xfrm>
          <a:prstGeom prst="rect">
            <a:avLst/>
          </a:prstGeom>
        </p:spPr>
      </p:pic>
    </p:spTree>
    <p:extLst>
      <p:ext uri="{BB962C8B-B14F-4D97-AF65-F5344CB8AC3E}">
        <p14:creationId xmlns:p14="http://schemas.microsoft.com/office/powerpoint/2010/main" val="12348613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5900" y="1443517"/>
            <a:ext cx="6272454" cy="3996444"/>
          </a:xfrm>
        </p:spPr>
        <p:txBody>
          <a:bodyPr>
            <a:noAutofit/>
          </a:bodyPr>
          <a:lstStyle/>
          <a:p>
            <a:pPr marL="342900" algn="just" rtl="0"/>
            <a:r>
              <a:rPr lang="fr-BE" sz="2400" b="0" i="0" u="none" baseline="0">
                <a:solidFill>
                  <a:srgbClr val="4B4B4B"/>
                </a:solidFill>
                <a:ea typeface="Tahoma" panose="020B0604030504040204" pitchFamily="34" charset="0"/>
                <a:cs typeface="Tahoma" panose="020B0604030504040204" pitchFamily="34" charset="0"/>
              </a:rPr>
              <a:t>Corrélation nette démontrée chez les personnes âgées entre augmentation du risque de chutes et consommation de psychotropes : </a:t>
            </a:r>
          </a:p>
          <a:p>
            <a:pPr marL="642938" lvl="1" algn="just" rtl="0"/>
            <a:r>
              <a:rPr lang="fr-BE" sz="2000" b="0" i="0" u="none" baseline="0">
                <a:solidFill>
                  <a:srgbClr val="4B4B4B"/>
                </a:solidFill>
                <a:ea typeface="Tahoma" panose="020B0604030504040204" pitchFamily="34" charset="0"/>
                <a:cs typeface="Tahoma" panose="020B0604030504040204" pitchFamily="34" charset="0"/>
              </a:rPr>
              <a:t>Augmentation du risque de chute d'environ </a:t>
            </a:r>
            <a:r>
              <a:rPr lang="fr-BE" sz="2000" b="1" i="0" u="none" baseline="0">
                <a:solidFill>
                  <a:srgbClr val="9C287B"/>
                </a:solidFill>
                <a:ea typeface="Tahoma" panose="020B0604030504040204" pitchFamily="34" charset="0"/>
                <a:cs typeface="Tahoma" panose="020B0604030504040204" pitchFamily="34" charset="0"/>
              </a:rPr>
              <a:t>1,7 x !!</a:t>
            </a:r>
          </a:p>
          <a:p>
            <a:pPr marL="428625" lvl="1" indent="0" algn="just" rtl="0">
              <a:spcBef>
                <a:spcPts val="0"/>
              </a:spcBef>
              <a:buNone/>
            </a:pPr>
            <a:endParaRPr lang="fr-BE" sz="1500" b="1" dirty="0">
              <a:solidFill>
                <a:srgbClr val="9C287B"/>
              </a:solidFill>
              <a:ea typeface="Tahoma" panose="020B0604030504040204" pitchFamily="34" charset="0"/>
              <a:cs typeface="Tahoma" panose="020B0604030504040204" pitchFamily="34" charset="0"/>
            </a:endParaRPr>
          </a:p>
          <a:p>
            <a:pPr marL="342900" algn="just" rtl="0">
              <a:spcBef>
                <a:spcPts val="0"/>
              </a:spcBef>
            </a:pPr>
            <a:r>
              <a:rPr lang="fr-BE" sz="2400" b="0" i="0" u="none" baseline="0">
                <a:solidFill>
                  <a:srgbClr val="4B4B4B"/>
                </a:solidFill>
                <a:ea typeface="Tahoma" panose="020B0604030504040204" pitchFamily="34" charset="0"/>
                <a:cs typeface="Tahoma" panose="020B0604030504040204" pitchFamily="34" charset="0"/>
              </a:rPr>
              <a:t>Les personnes âgées métabolisent plus lentement ces molécules et sont plus sensibles aux éventuels effets secondaires de ces médicaments tels que : </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sédation</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Vertiges </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hypotension orthostatique </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déclin cognitif</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délire</a:t>
            </a:r>
          </a:p>
          <a:p>
            <a:pPr marL="642938" lvl="1" algn="just" rtl="0">
              <a:spcBef>
                <a:spcPts val="0"/>
              </a:spcBef>
            </a:pPr>
            <a:r>
              <a:rPr lang="fr-BE" sz="2000" b="0" i="0" u="none" baseline="0">
                <a:solidFill>
                  <a:srgbClr val="4B4B4B"/>
                </a:solidFill>
                <a:ea typeface="Tahoma" panose="020B0604030504040204" pitchFamily="34" charset="0"/>
                <a:cs typeface="Tahoma" panose="020B0604030504040204" pitchFamily="34" charset="0"/>
              </a:rPr>
              <a:t>dépendance</a:t>
            </a:r>
          </a:p>
        </p:txBody>
      </p:sp>
      <p:sp>
        <p:nvSpPr>
          <p:cNvPr id="4" name="Title 5"/>
          <p:cNvSpPr txBox="1">
            <a:spLocks/>
          </p:cNvSpPr>
          <p:nvPr/>
        </p:nvSpPr>
        <p:spPr>
          <a:xfrm>
            <a:off x="1354764" y="656900"/>
            <a:ext cx="6534726" cy="56612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000" b="1" i="0" u="none" baseline="0">
                <a:solidFill>
                  <a:srgbClr val="0E6F78"/>
                </a:solidFill>
              </a:rPr>
              <a:t>Chutes et psychotropes</a:t>
            </a:r>
            <a:endParaRPr lang="fr-BE" sz="3000" b="1" dirty="0">
              <a:solidFill>
                <a:srgbClr val="0E6F78"/>
              </a:solidFill>
            </a:endParaRP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4089" y="6145589"/>
            <a:ext cx="1055072" cy="324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39161" y="6145589"/>
            <a:ext cx="540000" cy="405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79161" y="6145589"/>
            <a:ext cx="1501549" cy="432000"/>
          </a:xfrm>
          <a:prstGeom prst="rect">
            <a:avLst/>
          </a:prstGeom>
        </p:spPr>
      </p:pic>
    </p:spTree>
    <p:extLst>
      <p:ext uri="{BB962C8B-B14F-4D97-AF65-F5344CB8AC3E}">
        <p14:creationId xmlns:p14="http://schemas.microsoft.com/office/powerpoint/2010/main" val="1629954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rtl="0"/>
            <a:r>
              <a:rPr lang="fr-BE" sz="3750" b="1" i="0" u="none" baseline="0">
                <a:solidFill>
                  <a:srgbClr val="0E6F78"/>
                </a:solidFill>
                <a:ea typeface="Tahoma" panose="020B0604030504040204" pitchFamily="34" charset="0"/>
                <a:cs typeface="Tahoma" panose="020B0604030504040204" pitchFamily="34" charset="0"/>
              </a:rPr>
              <a:t>Sommaire</a:t>
            </a:r>
          </a:p>
        </p:txBody>
      </p:sp>
      <p:sp>
        <p:nvSpPr>
          <p:cNvPr id="3" name="Tijdelijke aanduiding voor inhoud 2"/>
          <p:cNvSpPr>
            <a:spLocks noGrp="1"/>
          </p:cNvSpPr>
          <p:nvPr>
            <p:ph idx="1"/>
          </p:nvPr>
        </p:nvSpPr>
        <p:spPr/>
        <p:txBody>
          <a:bodyPr>
            <a:normAutofit/>
          </a:bodyPr>
          <a:lstStyle/>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Présentations</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La prévention des chutes</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Chutes et psychotropes</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Instauration et sevrage des benzodiazépines</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Collaboration multidisciplinaire</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Évaluation de la CMP</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Cas pratiques</a:t>
            </a:r>
          </a:p>
          <a:p>
            <a:pPr marL="400050" indent="-400050" algn="l" rtl="0">
              <a:buFont typeface="+mj-lt"/>
              <a:buAutoNum type="arabicPeriod"/>
            </a:pPr>
            <a:r>
              <a:rPr lang="fr-BE" sz="2400" b="0" i="0" u="none" baseline="0" dirty="0">
                <a:solidFill>
                  <a:srgbClr val="4B4B4B"/>
                </a:solidFill>
                <a:latin typeface="+mj-lt"/>
                <a:ea typeface="Tahoma" panose="020B0604030504040204" pitchFamily="34" charset="0"/>
                <a:cs typeface="Tahoma" panose="020B0604030504040204" pitchFamily="34" charset="0"/>
              </a:rPr>
              <a:t>Récapitulation et conclusion</a:t>
            </a:r>
          </a:p>
        </p:txBody>
      </p:sp>
      <p:pic>
        <p:nvPicPr>
          <p:cNvPr id="7"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41405435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9140" y="498467"/>
            <a:ext cx="6793384" cy="5325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2249742" y="5697252"/>
            <a:ext cx="3510390" cy="253916"/>
          </a:xfrm>
          <a:prstGeom prst="rect">
            <a:avLst/>
          </a:prstGeom>
          <a:noFill/>
        </p:spPr>
        <p:txBody>
          <a:bodyPr wrap="square" rtlCol="0">
            <a:spAutoFit/>
          </a:bodyPr>
          <a:lstStyle/>
          <a:p>
            <a:pPr marL="0" lvl="1" algn="just" rtl="0"/>
            <a:r>
              <a:rPr lang="fr-BE" sz="1050" b="0" i="1" u="none" baseline="0">
                <a:solidFill>
                  <a:srgbClr val="4B4B4B"/>
                </a:solidFill>
              </a:rPr>
              <a:t>Source : </a:t>
            </a:r>
            <a:r>
              <a:rPr lang="fr-BE" sz="1050" b="0" i="1" u="none" baseline="0">
                <a:solidFill>
                  <a:srgbClr val="4B4B4B"/>
                </a:solidFill>
                <a:hlinkClick r:id="rId4"/>
              </a:rPr>
              <a:t>www.vad.be</a:t>
            </a:r>
            <a:r>
              <a:rPr lang="fr-BE" sz="1050" b="0" i="1" u="none" baseline="0">
                <a:solidFill>
                  <a:srgbClr val="4B4B4B"/>
                </a:solidFill>
              </a:rPr>
              <a:t> </a:t>
            </a:r>
          </a:p>
        </p:txBody>
      </p:sp>
      <p:pic>
        <p:nvPicPr>
          <p:cNvPr id="8" name="Afbeelding 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9022" y="6356044"/>
            <a:ext cx="1055072" cy="324000"/>
          </a:xfrm>
          <a:prstGeom prst="rect">
            <a:avLst/>
          </a:prstGeom>
          <a:solidFill>
            <a:srgbClr val="FFFFFF"/>
          </a:solidFill>
          <a:ln>
            <a:noFill/>
          </a:ln>
        </p:spPr>
      </p:pic>
      <p:pic>
        <p:nvPicPr>
          <p:cNvPr id="9" name="Picture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54094" y="6275044"/>
            <a:ext cx="540000" cy="405000"/>
          </a:xfrm>
          <a:prstGeom prst="rect">
            <a:avLst/>
          </a:prstGeom>
          <a:noFill/>
          <a:ln w="9525">
            <a:noFill/>
            <a:miter lim="800000"/>
            <a:headEnd/>
            <a:tailEnd/>
          </a:ln>
          <a:effectLst/>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94094" y="6245326"/>
            <a:ext cx="1501549" cy="432000"/>
          </a:xfrm>
          <a:prstGeom prst="rect">
            <a:avLst/>
          </a:prstGeom>
        </p:spPr>
      </p:pic>
    </p:spTree>
    <p:extLst>
      <p:ext uri="{BB962C8B-B14F-4D97-AF65-F5344CB8AC3E}">
        <p14:creationId xmlns:p14="http://schemas.microsoft.com/office/powerpoint/2010/main" val="36320007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rtl="0"/>
            <a:r>
              <a:rPr lang="fr-BE" sz="3200" b="1" i="0" u="none" baseline="0">
                <a:solidFill>
                  <a:srgbClr val="0E6F78"/>
                </a:solidFill>
              </a:rPr>
              <a:t>Que peut-on faire ?</a:t>
            </a:r>
          </a:p>
        </p:txBody>
      </p:sp>
      <p:sp>
        <p:nvSpPr>
          <p:cNvPr id="3" name="Tijdelijke aanduiding voor inhoud 2"/>
          <p:cNvSpPr>
            <a:spLocks noGrp="1"/>
          </p:cNvSpPr>
          <p:nvPr>
            <p:ph idx="1"/>
          </p:nvPr>
        </p:nvSpPr>
        <p:spPr/>
        <p:txBody>
          <a:bodyPr>
            <a:normAutofit fontScale="77500" lnSpcReduction="20000"/>
          </a:bodyPr>
          <a:lstStyle/>
          <a:p>
            <a:pPr marL="0" indent="0" algn="l" rtl="0">
              <a:buNone/>
            </a:pPr>
            <a:r>
              <a:rPr lang="fr-BE" b="0" i="0" u="none" baseline="0">
                <a:solidFill>
                  <a:srgbClr val="4B4B4B"/>
                </a:solidFill>
              </a:rPr>
              <a:t>La rationalisation de la politique des médicaments est une façon efficace de </a:t>
            </a:r>
            <a:r>
              <a:rPr lang="fr-BE" b="1" i="0" u="none" baseline="0">
                <a:solidFill>
                  <a:srgbClr val="4B4B4B"/>
                </a:solidFill>
              </a:rPr>
              <a:t>réduire </a:t>
            </a:r>
            <a:r>
              <a:rPr lang="fr-BE" b="0" i="0" u="none" baseline="0">
                <a:solidFill>
                  <a:srgbClr val="4B4B4B"/>
                </a:solidFill>
              </a:rPr>
              <a:t>le nombre de </a:t>
            </a:r>
            <a:r>
              <a:rPr lang="fr-BE" b="1" i="0" u="none" baseline="0">
                <a:solidFill>
                  <a:srgbClr val="4B4B4B"/>
                </a:solidFill>
              </a:rPr>
              <a:t>chutes</a:t>
            </a:r>
            <a:r>
              <a:rPr lang="fr-BE" b="0" i="0" u="none" baseline="0">
                <a:solidFill>
                  <a:srgbClr val="4B4B4B"/>
                </a:solidFill>
              </a:rPr>
              <a:t> :</a:t>
            </a:r>
          </a:p>
          <a:p>
            <a:pPr algn="l" rtl="0"/>
            <a:r>
              <a:rPr lang="fr-BE" b="0" i="0" u="none" baseline="0">
                <a:solidFill>
                  <a:srgbClr val="4B4B4B"/>
                </a:solidFill>
              </a:rPr>
              <a:t>Un sevrage progressif graduel des psychotropes diminue significativement le nombre de chutes.</a:t>
            </a:r>
          </a:p>
          <a:p>
            <a:pPr algn="l" rtl="0"/>
            <a:r>
              <a:rPr lang="fr-BE" b="0" i="0" u="none" baseline="0">
                <a:solidFill>
                  <a:srgbClr val="4B4B4B"/>
                </a:solidFill>
              </a:rPr>
              <a:t>Une adaptation du comportement de prescription des médecins peut réduire le risque de chutes de manière significative.</a:t>
            </a:r>
          </a:p>
          <a:p>
            <a:pPr algn="l" rtl="0"/>
            <a:r>
              <a:rPr lang="fr-BE" b="0" i="0" u="none" baseline="0">
                <a:solidFill>
                  <a:srgbClr val="4B4B4B"/>
                </a:solidFill>
              </a:rPr>
              <a:t>Le sevrage/l'arrêt des psychotropes chez les personnes âgées est possible, à la fois pour les benzodiazépines, les antipsychotiques et les antidépresseurs.</a:t>
            </a:r>
          </a:p>
          <a:p>
            <a:pPr algn="l" rtl="0"/>
            <a:r>
              <a:rPr lang="fr-BE" b="0" i="0" u="none" baseline="0">
                <a:solidFill>
                  <a:srgbClr val="4B4B4B"/>
                </a:solidFill>
              </a:rPr>
              <a:t>La mise à disposition d'une brochure d'éducation structurée sur les benzodiazépines motive les seniors à entamer une discussion sur le sujet avec leur médecin généraliste ou pharmacien, ce qui entraine une diminution significative des médicaments. Cette brochure d'éducation est disponible via www.valpreventie.be</a:t>
            </a:r>
          </a:p>
        </p:txBody>
      </p:sp>
    </p:spTree>
    <p:extLst>
      <p:ext uri="{BB962C8B-B14F-4D97-AF65-F5344CB8AC3E}">
        <p14:creationId xmlns:p14="http://schemas.microsoft.com/office/powerpoint/2010/main" val="343863835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77634" y="1063229"/>
            <a:ext cx="6534726" cy="857250"/>
          </a:xfrm>
        </p:spPr>
        <p:txBody>
          <a:bodyPr>
            <a:noAutofit/>
          </a:bodyPr>
          <a:lstStyle/>
          <a:p>
            <a:pPr marL="685800" indent="-685800" algn="ctr" rtl="0">
              <a:buFont typeface="+mj-lt"/>
              <a:buAutoNum type="arabicPeriod" startAt="4"/>
            </a:pPr>
            <a:r>
              <a:rPr lang="fr-BE" sz="3600" b="1" i="0" u="none" baseline="0">
                <a:solidFill>
                  <a:srgbClr val="0E6F78"/>
                </a:solidFill>
                <a:ea typeface="Tahoma" panose="020B0604030504040204" pitchFamily="34" charset="0"/>
                <a:cs typeface="Tahoma" panose="020B0604030504040204" pitchFamily="34" charset="0"/>
              </a:rPr>
              <a:t>Instauration et sevrage des benzodiazépines</a:t>
            </a:r>
            <a:endParaRPr lang="fr-BE" sz="3600" b="1" dirty="0">
              <a:solidFill>
                <a:srgbClr val="4B4B4B"/>
              </a:solidFill>
              <a:latin typeface="+mn-lt"/>
            </a:endParaRPr>
          </a:p>
        </p:txBody>
      </p:sp>
      <p:pic>
        <p:nvPicPr>
          <p:cNvPr id="5" name="Tijdelijke aanduiding voor afbeelding 4"/>
          <p:cNvPicPr>
            <a:picLocks noGrp="1" noChangeAspect="1"/>
          </p:cNvPicPr>
          <p:nvPr>
            <p:ph type="pic" idx="4294967295"/>
          </p:nvPr>
        </p:nvPicPr>
        <p:blipFill>
          <a:blip r:embed="rId3">
            <a:extLst>
              <a:ext uri="{28A0092B-C50C-407E-A947-70E740481C1C}">
                <a14:useLocalDpi xmlns:a14="http://schemas.microsoft.com/office/drawing/2010/main" val="0"/>
              </a:ext>
            </a:extLst>
          </a:blip>
          <a:srcRect l="12393" r="12393"/>
          <a:stretch>
            <a:fillRect/>
          </a:stretch>
        </p:blipFill>
        <p:spPr>
          <a:xfrm>
            <a:off x="0" y="2187575"/>
            <a:ext cx="3619500" cy="2713038"/>
          </a:xfr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8727792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512903" y="1359916"/>
            <a:ext cx="6172200" cy="4345130"/>
          </a:xfrm>
        </p:spPr>
        <p:txBody>
          <a:bodyPr>
            <a:noAutofit/>
          </a:bodyPr>
          <a:lstStyle/>
          <a:p>
            <a:pPr marL="0" lvl="0" indent="0" algn="just" rtl="0">
              <a:buNone/>
            </a:pPr>
            <a:r>
              <a:rPr lang="fr-BE" sz="2400" b="0" i="0" u="none" baseline="0">
                <a:solidFill>
                  <a:srgbClr val="4B4B4B"/>
                </a:solidFill>
                <a:ea typeface="Tahoma" panose="020B0604030504040204" pitchFamily="34" charset="0"/>
                <a:cs typeface="Tahoma" panose="020B0604030504040204" pitchFamily="34" charset="0"/>
              </a:rPr>
              <a:t>Chaque benzodiazépine</a:t>
            </a:r>
            <a:r>
              <a:rPr lang="fr-BE" b="0" i="0" u="none" baseline="0">
                <a:solidFill>
                  <a:srgbClr val="4B4B4B"/>
                </a:solidFill>
                <a:ea typeface="Tahoma" panose="020B0604030504040204" pitchFamily="34" charset="0"/>
                <a:cs typeface="Tahoma" panose="020B0604030504040204" pitchFamily="34" charset="0"/>
              </a:rPr>
              <a:t> : </a:t>
            </a:r>
          </a:p>
          <a:p>
            <a:pPr lvl="1" algn="just" rtl="0"/>
            <a:r>
              <a:rPr lang="fr-BE" sz="2000" b="0" i="0" u="none" baseline="0">
                <a:solidFill>
                  <a:srgbClr val="007114"/>
                </a:solidFill>
                <a:ea typeface="Tahoma" panose="020B0604030504040204" pitchFamily="34" charset="0"/>
                <a:cs typeface="Tahoma" panose="020B0604030504040204" pitchFamily="34" charset="0"/>
              </a:rPr>
              <a:t>INSTAURATION</a:t>
            </a:r>
            <a:r>
              <a:rPr lang="fr-BE" sz="2000" b="0" i="0" u="none" baseline="0">
                <a:solidFill>
                  <a:srgbClr val="4B4B4B"/>
                </a:solidFill>
                <a:ea typeface="Tahoma" panose="020B0604030504040204" pitchFamily="34" charset="0"/>
                <a:cs typeface="Tahoma" panose="020B0604030504040204" pitchFamily="34" charset="0"/>
              </a:rPr>
              <a:t> : </a:t>
            </a:r>
          </a:p>
          <a:p>
            <a:pPr marL="1028700" lvl="2" indent="-342900" algn="just" rtl="0">
              <a:buAutoNum type="arabicPeriod"/>
            </a:pPr>
            <a:r>
              <a:rPr lang="fr-BE" sz="1800" b="0" i="0" u="none" baseline="0">
                <a:solidFill>
                  <a:srgbClr val="4B4B4B"/>
                </a:solidFill>
                <a:ea typeface="Tahoma" panose="020B0604030504040204" pitchFamily="34" charset="0"/>
                <a:cs typeface="Tahoma" panose="020B0604030504040204" pitchFamily="34" charset="0"/>
              </a:rPr>
              <a:t>Envisagez un traitement non pharmacologique (voir dia suivante)</a:t>
            </a:r>
          </a:p>
          <a:p>
            <a:pPr marL="1028700" lvl="2" indent="-342900" algn="just" rtl="0">
              <a:buFont typeface="Arial" panose="020B0604020202020204" pitchFamily="34" charset="0"/>
              <a:buAutoNum type="arabicPeriod"/>
            </a:pPr>
            <a:r>
              <a:rPr lang="fr-BE" sz="1800" b="0" i="0" u="none" baseline="0">
                <a:solidFill>
                  <a:srgbClr val="4B4B4B"/>
                </a:solidFill>
                <a:ea typeface="Tahoma" panose="020B0604030504040204" pitchFamily="34" charset="0"/>
                <a:cs typeface="Tahoma" panose="020B0604030504040204" pitchFamily="34" charset="0"/>
              </a:rPr>
              <a:t>Préférez un produit « Z » à effet intermédiaire plutôt que la moitié de la posologie des jeunes adultes, et ce pendant une durée </a:t>
            </a:r>
            <a:r>
              <a:rPr lang="fr-BE" sz="1800" b="1" i="0" u="none" baseline="0">
                <a:solidFill>
                  <a:srgbClr val="4B4B4B"/>
                </a:solidFill>
                <a:ea typeface="Tahoma" panose="020B0604030504040204" pitchFamily="34" charset="0"/>
                <a:cs typeface="Tahoma" panose="020B0604030504040204" pitchFamily="34" charset="0"/>
              </a:rPr>
              <a:t>ne dépassant pas 1 à 2 semaines </a:t>
            </a:r>
            <a:r>
              <a:rPr lang="fr-BE" sz="1800" b="0" i="0" u="none" baseline="0">
                <a:solidFill>
                  <a:srgbClr val="4B4B4B"/>
                </a:solidFill>
                <a:ea typeface="Tahoma" panose="020B0604030504040204" pitchFamily="34" charset="0"/>
                <a:cs typeface="Tahoma" panose="020B0604030504040204" pitchFamily="34" charset="0"/>
              </a:rPr>
              <a:t>(accoutumance aux effets souhaités et certains effets indésirables après une prise de 1 à 2 semaines. Dépendance psychique et physique après une prise de 1 à 2 semaines)</a:t>
            </a:r>
          </a:p>
          <a:p>
            <a:pPr marL="1028700" lvl="2" indent="-342900" algn="just" rtl="0">
              <a:buFont typeface="Arial" panose="020B0604020202020204" pitchFamily="34" charset="0"/>
              <a:buAutoNum type="arabicPeriod"/>
            </a:pPr>
            <a:r>
              <a:rPr lang="fr-BE" sz="1800" b="0" i="0" u="none" baseline="0">
                <a:solidFill>
                  <a:srgbClr val="4B4B4B"/>
                </a:solidFill>
                <a:ea typeface="Tahoma" panose="020B0604030504040204" pitchFamily="34" charset="0"/>
                <a:cs typeface="Tahoma" panose="020B0604030504040204" pitchFamily="34" charset="0"/>
              </a:rPr>
              <a:t>Expliquez bien au/à la patient(e) que le somnifère ne peut être pris que temporairement et inscrivez la </a:t>
            </a:r>
            <a:r>
              <a:rPr lang="fr-BE" sz="1800" b="1" i="0" u="none" baseline="0">
                <a:solidFill>
                  <a:srgbClr val="4B4B4B"/>
                </a:solidFill>
                <a:ea typeface="Tahoma" panose="020B0604030504040204" pitchFamily="34" charset="0"/>
                <a:cs typeface="Tahoma" panose="020B0604030504040204" pitchFamily="34" charset="0"/>
              </a:rPr>
              <a:t>date d'arrêt</a:t>
            </a:r>
            <a:r>
              <a:rPr lang="fr-BE" sz="1800" b="0" i="0" u="none" baseline="0">
                <a:solidFill>
                  <a:srgbClr val="4B4B4B"/>
                </a:solidFill>
                <a:ea typeface="Tahoma" panose="020B0604030504040204" pitchFamily="34" charset="0"/>
                <a:cs typeface="Tahoma" panose="020B0604030504040204" pitchFamily="34" charset="0"/>
              </a:rPr>
              <a:t> sur l'emballage</a:t>
            </a:r>
          </a:p>
        </p:txBody>
      </p:sp>
      <p:sp>
        <p:nvSpPr>
          <p:cNvPr id="4" name="Title 5"/>
          <p:cNvSpPr txBox="1">
            <a:spLocks/>
          </p:cNvSpPr>
          <p:nvPr/>
        </p:nvSpPr>
        <p:spPr>
          <a:xfrm>
            <a:off x="1331640" y="751850"/>
            <a:ext cx="6534726" cy="56612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000" b="1" i="0" u="none" baseline="0">
                <a:solidFill>
                  <a:srgbClr val="0E6F78"/>
                </a:solidFill>
              </a:rPr>
              <a:t>Instauration d'une benzodiazépine</a:t>
            </a:r>
            <a:endParaRPr lang="fr-BE" sz="3000" b="1" dirty="0">
              <a:solidFill>
                <a:srgbClr val="0E6F78"/>
              </a:solidFill>
            </a:endParaRPr>
          </a:p>
        </p:txBody>
      </p:sp>
      <p:sp>
        <p:nvSpPr>
          <p:cNvPr id="2" name="TextBox 1"/>
          <p:cNvSpPr txBox="1"/>
          <p:nvPr/>
        </p:nvSpPr>
        <p:spPr>
          <a:xfrm>
            <a:off x="2098636" y="6472723"/>
            <a:ext cx="2646294" cy="253916"/>
          </a:xfrm>
          <a:prstGeom prst="rect">
            <a:avLst/>
          </a:prstGeom>
          <a:noFill/>
        </p:spPr>
        <p:txBody>
          <a:bodyPr wrap="square" rtlCol="0">
            <a:spAutoFit/>
          </a:bodyPr>
          <a:lstStyle/>
          <a:p>
            <a:pPr marL="0" lvl="1" algn="just" rtl="0"/>
            <a:r>
              <a:rPr lang="fr-BE" sz="1050" b="0" i="1" u="none" baseline="0">
                <a:solidFill>
                  <a:srgbClr val="4B4B4B"/>
                </a:solidFill>
              </a:rPr>
              <a:t>Source : GheOP3S-tool-Version 2-sept 2014 ; CBIP</a:t>
            </a: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1184" y="6472723"/>
            <a:ext cx="1055072" cy="324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6256" y="6432223"/>
            <a:ext cx="540000" cy="405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42451" y="6405223"/>
            <a:ext cx="1501549" cy="432000"/>
          </a:xfrm>
          <a:prstGeom prst="rect">
            <a:avLst/>
          </a:prstGeom>
        </p:spPr>
      </p:pic>
    </p:spTree>
    <p:extLst>
      <p:ext uri="{BB962C8B-B14F-4D97-AF65-F5344CB8AC3E}">
        <p14:creationId xmlns:p14="http://schemas.microsoft.com/office/powerpoint/2010/main" val="27795425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b="5201"/>
          <a:stretch/>
        </p:blipFill>
        <p:spPr>
          <a:xfrm>
            <a:off x="1258491" y="928942"/>
            <a:ext cx="6661881" cy="4552286"/>
          </a:xfrm>
          <a:prstGeom prst="rect">
            <a:avLst/>
          </a:prstGeom>
        </p:spPr>
      </p:pic>
      <p:pic>
        <p:nvPicPr>
          <p:cNvPr id="6"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8468783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852370"/>
            <a:ext cx="8229600" cy="4785395"/>
          </a:xfrm>
        </p:spPr>
        <p:txBody>
          <a:bodyPr>
            <a:normAutofit/>
          </a:bodyPr>
          <a:lstStyle/>
          <a:p>
            <a:pPr marL="0" indent="0" algn="just" rtl="0">
              <a:buNone/>
            </a:pPr>
            <a:r>
              <a:rPr lang="fr-BE" sz="2800" b="0" i="0" u="none" baseline="0">
                <a:solidFill>
                  <a:srgbClr val="4B4B4B"/>
                </a:solidFill>
                <a:ea typeface="Tahoma" panose="020B0604030504040204" pitchFamily="34" charset="0"/>
                <a:cs typeface="Tahoma" panose="020B0604030504040204" pitchFamily="34" charset="0"/>
              </a:rPr>
              <a:t>Sevrage d'un </a:t>
            </a:r>
            <a:r>
              <a:rPr lang="fr-BE" sz="2800" b="1" i="0" u="none" baseline="0">
                <a:solidFill>
                  <a:srgbClr val="4B4B4B"/>
                </a:solidFill>
                <a:ea typeface="Tahoma" panose="020B0604030504040204" pitchFamily="34" charset="0"/>
                <a:cs typeface="Tahoma" panose="020B0604030504040204" pitchFamily="34" charset="0"/>
              </a:rPr>
              <a:t>traitement prolongé</a:t>
            </a:r>
          </a:p>
          <a:p>
            <a:pPr lvl="1" algn="just" rtl="0"/>
            <a:r>
              <a:rPr lang="fr-BE" sz="2400" b="0" i="0" u="none" baseline="0">
                <a:solidFill>
                  <a:srgbClr val="4B4B4B"/>
                </a:solidFill>
                <a:ea typeface="Tahoma" panose="020B0604030504040204" pitchFamily="34" charset="0"/>
                <a:cs typeface="Tahoma" panose="020B0604030504040204" pitchFamily="34" charset="0"/>
              </a:rPr>
              <a:t>Il est préférable de diminuer progressivement la dose plutôt que d'arrêter brutalement le traitement</a:t>
            </a:r>
          </a:p>
          <a:p>
            <a:pPr lvl="1" algn="just" rtl="0"/>
            <a:r>
              <a:rPr lang="fr-BE" sz="2400" b="0" i="0" u="none" baseline="0">
                <a:solidFill>
                  <a:srgbClr val="4B4B4B"/>
                </a:solidFill>
                <a:ea typeface="Tahoma" panose="020B0604030504040204" pitchFamily="34" charset="0"/>
                <a:cs typeface="Tahoma" panose="020B0604030504040204" pitchFamily="34" charset="0"/>
              </a:rPr>
              <a:t>La dose peut être ↓ de 10 à 25 % par rapport à la dose initiale, toutes les 1 à 2 semaine(s)</a:t>
            </a:r>
          </a:p>
          <a:p>
            <a:pPr lvl="1" algn="just" rtl="0"/>
            <a:r>
              <a:rPr lang="fr-BE" sz="2400" b="0" i="0" u="none" baseline="0">
                <a:solidFill>
                  <a:srgbClr val="4B4B4B"/>
                </a:solidFill>
                <a:ea typeface="Tahoma" panose="020B0604030504040204" pitchFamily="34" charset="0"/>
                <a:cs typeface="Tahoma" panose="020B0604030504040204" pitchFamily="34" charset="0"/>
              </a:rPr>
              <a:t>Non indiqué de changer de type de benzodiazépine</a:t>
            </a:r>
          </a:p>
          <a:p>
            <a:pPr lvl="1" algn="just" rtl="0"/>
            <a:r>
              <a:rPr lang="fr-BE" sz="2400" b="0" i="0" u="none" baseline="0">
                <a:solidFill>
                  <a:srgbClr val="4B4B4B"/>
                </a:solidFill>
                <a:ea typeface="Tahoma" panose="020B0604030504040204" pitchFamily="34" charset="0"/>
                <a:cs typeface="Tahoma" panose="020B0604030504040204" pitchFamily="34" charset="0"/>
              </a:rPr>
              <a:t>Non indiqué d'ajouter un autre médicament</a:t>
            </a:r>
            <a:endParaRPr lang="fr-BE" sz="2200" dirty="0">
              <a:solidFill>
                <a:srgbClr val="4B4B4B"/>
              </a:solidFill>
              <a:ea typeface="Tahoma" panose="020B0604030504040204" pitchFamily="34" charset="0"/>
              <a:cs typeface="Tahoma" panose="020B0604030504040204" pitchFamily="34" charset="0"/>
            </a:endParaRPr>
          </a:p>
          <a:p>
            <a:pPr marL="0" indent="0" algn="l" rtl="0">
              <a:buNone/>
            </a:pPr>
            <a:endParaRPr lang="fr-BE" sz="2400" i="1" dirty="0">
              <a:solidFill>
                <a:srgbClr val="4B4B4B"/>
              </a:solidFill>
              <a:ea typeface="Tahoma" panose="020B0604030504040204" pitchFamily="34" charset="0"/>
              <a:cs typeface="Tahoma" panose="020B0604030504040204" pitchFamily="34" charset="0"/>
            </a:endParaRPr>
          </a:p>
        </p:txBody>
      </p:sp>
      <p:sp>
        <p:nvSpPr>
          <p:cNvPr id="4" name="TextBox 3"/>
          <p:cNvSpPr txBox="1"/>
          <p:nvPr/>
        </p:nvSpPr>
        <p:spPr>
          <a:xfrm>
            <a:off x="107504" y="6483877"/>
            <a:ext cx="4680520" cy="307777"/>
          </a:xfrm>
          <a:prstGeom prst="rect">
            <a:avLst/>
          </a:prstGeom>
          <a:noFill/>
        </p:spPr>
        <p:txBody>
          <a:bodyPr wrap="square" rtlCol="0">
            <a:spAutoFit/>
          </a:bodyPr>
          <a:lstStyle/>
          <a:p>
            <a:pPr marL="0" lvl="1" algn="just" rtl="0"/>
            <a:r>
              <a:rPr lang="fr-BE" sz="1400" b="0" i="1" u="none" baseline="0">
                <a:solidFill>
                  <a:srgbClr val="4B4B4B"/>
                </a:solidFill>
              </a:rPr>
              <a:t>Source : </a:t>
            </a:r>
            <a:r>
              <a:rPr lang="fr-BE" sz="1400" b="0" i="1" u="none" baseline="0">
                <a:solidFill>
                  <a:srgbClr val="4B4B4B"/>
                </a:solidFill>
                <a:hlinkClick r:id="rId3"/>
              </a:rPr>
              <a:t>www.valpreventie.be</a:t>
            </a:r>
            <a:r>
              <a:rPr lang="fr-BE" sz="1400" b="0" i="1" u="none" baseline="0">
                <a:solidFill>
                  <a:srgbClr val="4B4B4B"/>
                </a:solidFill>
              </a:rPr>
              <a:t> (Instructions relatives au sevrage des benzodiazépines)</a:t>
            </a:r>
          </a:p>
        </p:txBody>
      </p:sp>
      <p:sp>
        <p:nvSpPr>
          <p:cNvPr id="6" name="Title 5"/>
          <p:cNvSpPr txBox="1">
            <a:spLocks/>
          </p:cNvSpPr>
          <p:nvPr/>
        </p:nvSpPr>
        <p:spPr>
          <a:xfrm>
            <a:off x="318356" y="604508"/>
            <a:ext cx="8507288" cy="7362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200" b="1" i="0" u="none" baseline="0">
                <a:solidFill>
                  <a:srgbClr val="0E6F78"/>
                </a:solidFill>
              </a:rPr>
              <a:t>Sevrage d'une benzodiazépine</a:t>
            </a:r>
            <a:endParaRPr lang="fr-BE" sz="3200" b="1" dirty="0">
              <a:solidFill>
                <a:srgbClr val="0E6F78"/>
              </a:solidFill>
            </a:endParaRPr>
          </a:p>
        </p:txBody>
      </p:sp>
      <p:pic>
        <p:nvPicPr>
          <p:cNvPr id="9"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26124315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lèche vers le bas 22"/>
          <p:cNvSpPr/>
          <p:nvPr/>
        </p:nvSpPr>
        <p:spPr>
          <a:xfrm rot="16200000">
            <a:off x="4198572" y="3619833"/>
            <a:ext cx="216024" cy="216023"/>
          </a:xfrm>
          <a:prstGeom prst="downArrow">
            <a:avLst/>
          </a:prstGeom>
          <a:solidFill>
            <a:srgbClr val="8EC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dirty="0"/>
          </a:p>
        </p:txBody>
      </p:sp>
      <p:sp>
        <p:nvSpPr>
          <p:cNvPr id="2" name="Rectangle 1"/>
          <p:cNvSpPr/>
          <p:nvPr/>
        </p:nvSpPr>
        <p:spPr>
          <a:xfrm>
            <a:off x="85849" y="116672"/>
            <a:ext cx="8972301" cy="360000"/>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2400" b="1" i="0" u="none" baseline="0">
                <a:solidFill>
                  <a:schemeClr val="bg1"/>
                </a:solidFill>
                <a:latin typeface="Euphemia" panose="020B0503040102020104" pitchFamily="34" charset="0"/>
              </a:rPr>
              <a:t>Comment sevrer d'une benzodiazépine ou d'un produit « Z » ?</a:t>
            </a:r>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50696" y="133155"/>
            <a:ext cx="485800" cy="343517"/>
          </a:xfrm>
          <a:prstGeom prst="rect">
            <a:avLst/>
          </a:prstGeom>
        </p:spPr>
      </p:pic>
      <p:sp>
        <p:nvSpPr>
          <p:cNvPr id="7" name="Rectangle 6"/>
          <p:cNvSpPr/>
          <p:nvPr/>
        </p:nvSpPr>
        <p:spPr>
          <a:xfrm>
            <a:off x="85848" y="620688"/>
            <a:ext cx="8950647" cy="1512169"/>
          </a:xfrm>
          <a:prstGeom prst="rect">
            <a:avLst/>
          </a:prstGeom>
          <a:solidFill>
            <a:srgbClr val="2C3E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600" b="1" i="0" u="none" baseline="0">
                <a:solidFill>
                  <a:schemeClr val="bg1"/>
                </a:solidFill>
              </a:rPr>
              <a:t>Risques associés à l'utilisation chronique de benzodiazépines ou de produits « Z »</a:t>
            </a:r>
            <a:r>
              <a:rPr lang="fr-BE" sz="1600" b="1" i="0" u="none" baseline="0">
                <a:solidFill>
                  <a:schemeClr val="bg1"/>
                </a:solidFill>
                <a:sym typeface="Wingdings 3"/>
              </a:rPr>
              <a:t> : </a:t>
            </a:r>
          </a:p>
          <a:p>
            <a:endParaRPr lang="fr-BE" sz="1400" dirty="0">
              <a:solidFill>
                <a:schemeClr val="bg1"/>
              </a:solidFill>
              <a:sym typeface="Wingdings 3"/>
            </a:endParaRPr>
          </a:p>
          <a:p>
            <a:pPr marL="285750" indent="-285750" algn="l" rtl="0">
              <a:buFont typeface="Wingdings" panose="05000000000000000000" pitchFamily="2" charset="2"/>
              <a:buChar char="§"/>
            </a:pPr>
            <a:r>
              <a:rPr lang="fr-BE" sz="1400" b="0" i="0" u="none" baseline="0">
                <a:solidFill>
                  <a:schemeClr val="bg1"/>
                </a:solidFill>
                <a:sym typeface="Wingdings 3"/>
              </a:rPr>
              <a:t>L'efficacité à long terme n'a pas été prouvée (l'efficacité disparait déjà après 15 à 30 jours)</a:t>
            </a:r>
          </a:p>
          <a:p>
            <a:pPr marL="285750" indent="-285750" algn="l" rtl="0">
              <a:buFont typeface="Wingdings" panose="05000000000000000000" pitchFamily="2" charset="2"/>
              <a:buChar char="§"/>
            </a:pPr>
            <a:r>
              <a:rPr lang="fr-BE" sz="1400" b="0" i="0" u="none" baseline="0">
                <a:solidFill>
                  <a:schemeClr val="bg1"/>
                </a:solidFill>
                <a:sym typeface="Wingdings 3"/>
              </a:rPr>
              <a:t>Risque de dépendance et d'accoutumance après 15 jours</a:t>
            </a:r>
            <a:endParaRPr lang="fr-BE" sz="1400" dirty="0">
              <a:solidFill>
                <a:schemeClr val="bg1"/>
              </a:solidFill>
              <a:sym typeface="Wingdings 3"/>
            </a:endParaRPr>
          </a:p>
          <a:p>
            <a:pPr marL="285750" indent="-285750" algn="l" rtl="0">
              <a:buFont typeface="Wingdings" panose="05000000000000000000" pitchFamily="2" charset="2"/>
              <a:buChar char="§"/>
            </a:pPr>
            <a:r>
              <a:rPr lang="fr-BE" sz="1400" b="0" i="0" u="none" baseline="0">
                <a:solidFill>
                  <a:schemeClr val="bg1"/>
                </a:solidFill>
                <a:sym typeface="Wingdings 3"/>
              </a:rPr>
              <a:t>Risque d'effets indésirables (sédation excessive, troubles de la mémoire, chutes, confusion…)</a:t>
            </a:r>
            <a:endParaRPr lang="fr-BE" sz="1400" dirty="0">
              <a:solidFill>
                <a:schemeClr val="bg1"/>
              </a:solidFill>
            </a:endParaRPr>
          </a:p>
        </p:txBody>
      </p:sp>
      <p:sp>
        <p:nvSpPr>
          <p:cNvPr id="10" name="ZoneTexte 9"/>
          <p:cNvSpPr txBox="1"/>
          <p:nvPr/>
        </p:nvSpPr>
        <p:spPr>
          <a:xfrm>
            <a:off x="85848" y="6238925"/>
            <a:ext cx="8972301" cy="307777"/>
          </a:xfrm>
          <a:prstGeom prst="rect">
            <a:avLst/>
          </a:prstGeom>
          <a:solidFill>
            <a:srgbClr val="228C00">
              <a:alpha val="40000"/>
            </a:srgbClr>
          </a:solidFill>
          <a:ln w="28575">
            <a:solidFill>
              <a:srgbClr val="228C00"/>
            </a:solidFill>
          </a:ln>
        </p:spPr>
        <p:txBody>
          <a:bodyPr wrap="square" rtlCol="0">
            <a:spAutoFit/>
          </a:bodyPr>
          <a:lstStyle/>
          <a:p>
            <a:pPr algn="ctr" rtl="0">
              <a:spcBef>
                <a:spcPts val="600"/>
              </a:spcBef>
              <a:spcAft>
                <a:spcPts val="600"/>
              </a:spcAft>
            </a:pPr>
            <a:r>
              <a:rPr lang="fr-BE" sz="1400" b="0" i="0" u="none" baseline="0">
                <a:solidFill>
                  <a:srgbClr val="228C00"/>
                </a:solidFill>
              </a:rPr>
              <a:t>Le sevrage progressif peut être facilité en utilisant des préparations magistrales</a:t>
            </a:r>
            <a:endParaRPr lang="fr-BE" sz="1400" dirty="0">
              <a:solidFill>
                <a:srgbClr val="228C00"/>
              </a:solidFill>
            </a:endParaRPr>
          </a:p>
        </p:txBody>
      </p:sp>
      <p:sp>
        <p:nvSpPr>
          <p:cNvPr id="13" name="ZoneTexte 12"/>
          <p:cNvSpPr txBox="1"/>
          <p:nvPr/>
        </p:nvSpPr>
        <p:spPr>
          <a:xfrm>
            <a:off x="4560469" y="2492896"/>
            <a:ext cx="1833714" cy="307777"/>
          </a:xfrm>
          <a:prstGeom prst="rect">
            <a:avLst/>
          </a:prstGeom>
          <a:noFill/>
          <a:ln>
            <a:noFill/>
          </a:ln>
        </p:spPr>
        <p:txBody>
          <a:bodyPr wrap="square" rtlCol="0">
            <a:spAutoFit/>
          </a:bodyPr>
          <a:lstStyle/>
          <a:p>
            <a:pPr algn="ctr" rtl="0"/>
            <a:r>
              <a:rPr lang="fr-BE" sz="1400" b="1" i="0" u="none" baseline="0">
                <a:solidFill>
                  <a:srgbClr val="228C00"/>
                </a:solidFill>
              </a:rPr>
              <a:t>Protocole de sevrage</a:t>
            </a:r>
            <a:endParaRPr lang="fr-BE" sz="1400" b="1" dirty="0">
              <a:solidFill>
                <a:srgbClr val="228C00"/>
              </a:solidFill>
            </a:endParaRPr>
          </a:p>
        </p:txBody>
      </p:sp>
      <p:sp>
        <p:nvSpPr>
          <p:cNvPr id="14" name="Rectangle 13"/>
          <p:cNvSpPr/>
          <p:nvPr/>
        </p:nvSpPr>
        <p:spPr>
          <a:xfrm>
            <a:off x="4514331" y="3043269"/>
            <a:ext cx="2054186" cy="1800493"/>
          </a:xfrm>
          <a:prstGeom prst="rect">
            <a:avLst/>
          </a:prstGeom>
          <a:ln>
            <a:noFill/>
          </a:ln>
        </p:spPr>
        <p:txBody>
          <a:bodyPr wrap="square">
            <a:spAutoFit/>
          </a:bodyPr>
          <a:lstStyle/>
          <a:p>
            <a:pPr marL="285750" indent="-285750" algn="just" rtl="0">
              <a:lnSpc>
                <a:spcPct val="150000"/>
              </a:lnSpc>
              <a:spcAft>
                <a:spcPts val="1800"/>
              </a:spcAft>
              <a:buFont typeface="Wingdings" panose="05000000000000000000" pitchFamily="2" charset="2"/>
              <a:buChar char="ü"/>
            </a:pPr>
            <a:r>
              <a:rPr lang="fr-BE" sz="1400" b="0" i="0" u="none" baseline="0" dirty="0"/>
              <a:t>Lent</a:t>
            </a:r>
            <a:endParaRPr lang="fr-BE" sz="1400" dirty="0"/>
          </a:p>
          <a:p>
            <a:pPr marL="285750" indent="-285750" algn="just" rtl="0">
              <a:lnSpc>
                <a:spcPct val="150000"/>
              </a:lnSpc>
              <a:spcAft>
                <a:spcPts val="1800"/>
              </a:spcAft>
              <a:buFont typeface="Wingdings" panose="05000000000000000000" pitchFamily="2" charset="2"/>
              <a:buChar char="ü"/>
            </a:pPr>
            <a:r>
              <a:rPr lang="fr-BE" sz="1400" b="0" i="0" u="none" baseline="0" dirty="0"/>
              <a:t>Diminution progressive de la dose </a:t>
            </a:r>
            <a:r>
              <a:rPr lang="fr-BE" sz="1100" b="0" i="0" u="none" baseline="0" dirty="0"/>
              <a:t>(p. ex. de 10 à 20 % par semaine ou toutes les 2 semaines).</a:t>
            </a:r>
            <a:endParaRPr lang="fr-BE" sz="1100" dirty="0"/>
          </a:p>
        </p:txBody>
      </p:sp>
      <p:sp>
        <p:nvSpPr>
          <p:cNvPr id="15" name="Rectangle 14"/>
          <p:cNvSpPr/>
          <p:nvPr/>
        </p:nvSpPr>
        <p:spPr>
          <a:xfrm>
            <a:off x="4427984" y="2354581"/>
            <a:ext cx="2107742" cy="3753980"/>
          </a:xfrm>
          <a:prstGeom prst="rect">
            <a:avLst/>
          </a:prstGeom>
          <a:noFill/>
          <a:ln w="28575">
            <a:solidFill>
              <a:srgbClr val="008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a:p>
        </p:txBody>
      </p:sp>
      <p:sp>
        <p:nvSpPr>
          <p:cNvPr id="16" name="Flèche vers le bas 15"/>
          <p:cNvSpPr/>
          <p:nvPr/>
        </p:nvSpPr>
        <p:spPr>
          <a:xfrm rot="16200000">
            <a:off x="4142282" y="5005750"/>
            <a:ext cx="216024" cy="216023"/>
          </a:xfrm>
          <a:prstGeom prst="downArrow">
            <a:avLst/>
          </a:prstGeom>
          <a:solidFill>
            <a:srgbClr val="8EC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a:p>
        </p:txBody>
      </p:sp>
      <p:sp>
        <p:nvSpPr>
          <p:cNvPr id="17" name="Flèche vers le bas 16"/>
          <p:cNvSpPr/>
          <p:nvPr/>
        </p:nvSpPr>
        <p:spPr>
          <a:xfrm rot="16200000">
            <a:off x="4142281" y="5734756"/>
            <a:ext cx="216024" cy="216023"/>
          </a:xfrm>
          <a:prstGeom prst="downArrow">
            <a:avLst/>
          </a:prstGeom>
          <a:solidFill>
            <a:srgbClr val="8EC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dirty="0"/>
          </a:p>
        </p:txBody>
      </p:sp>
      <p:sp>
        <p:nvSpPr>
          <p:cNvPr id="19" name="Rectangle 18"/>
          <p:cNvSpPr/>
          <p:nvPr/>
        </p:nvSpPr>
        <p:spPr>
          <a:xfrm>
            <a:off x="1751195" y="2348880"/>
            <a:ext cx="2453820" cy="2271803"/>
          </a:xfrm>
          <a:prstGeom prst="rect">
            <a:avLst/>
          </a:prstGeom>
          <a:noFill/>
          <a:ln w="28575">
            <a:solidFill>
              <a:srgbClr val="008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a:p>
        </p:txBody>
      </p:sp>
      <p:sp>
        <p:nvSpPr>
          <p:cNvPr id="20" name="Rectangle 19"/>
          <p:cNvSpPr/>
          <p:nvPr/>
        </p:nvSpPr>
        <p:spPr>
          <a:xfrm>
            <a:off x="1766010" y="2329423"/>
            <a:ext cx="2424190" cy="2200602"/>
          </a:xfrm>
          <a:prstGeom prst="rect">
            <a:avLst/>
          </a:prstGeom>
          <a:ln>
            <a:noFill/>
          </a:ln>
        </p:spPr>
        <p:txBody>
          <a:bodyPr wrap="square">
            <a:spAutoFit/>
          </a:bodyPr>
          <a:lstStyle/>
          <a:p>
            <a:pPr algn="just" rtl="0">
              <a:spcAft>
                <a:spcPts val="600"/>
              </a:spcAft>
            </a:pPr>
            <a:r>
              <a:rPr lang="fr-BE" sz="1200" b="0" i="0" u="none" baseline="0" dirty="0"/>
              <a:t>Ne pas substituer par une benzodiazépine à longue durée d'action car il existe un risque d'accumulation chez les personnes âgées en raison de la longue demi-vie.</a:t>
            </a:r>
          </a:p>
          <a:p>
            <a:pPr algn="just" rtl="0">
              <a:spcAft>
                <a:spcPts val="600"/>
              </a:spcAft>
            </a:pPr>
            <a:r>
              <a:rPr lang="fr-BE" sz="1200" b="0" i="0" u="none" baseline="0" dirty="0"/>
              <a:t>Sevrage progressif </a:t>
            </a:r>
            <a:r>
              <a:rPr lang="fr-BE" sz="1200" b="0" i="0" u="sng" baseline="0" dirty="0"/>
              <a:t>ou</a:t>
            </a:r>
            <a:r>
              <a:rPr lang="fr-BE" sz="1200" b="0" i="0" u="none" baseline="0" dirty="0"/>
              <a:t> éventuellement substitution par une benzodiazépine à durée d'action intermédiaire avant un sevrage progressif</a:t>
            </a:r>
            <a:endParaRPr lang="fr-BE" sz="1200" dirty="0"/>
          </a:p>
        </p:txBody>
      </p:sp>
      <p:sp>
        <p:nvSpPr>
          <p:cNvPr id="21" name="Rectangle 20"/>
          <p:cNvSpPr/>
          <p:nvPr/>
        </p:nvSpPr>
        <p:spPr>
          <a:xfrm>
            <a:off x="6647606" y="2348881"/>
            <a:ext cx="2388890" cy="3759680"/>
          </a:xfrm>
          <a:prstGeom prst="rect">
            <a:avLst/>
          </a:prstGeom>
          <a:solidFill>
            <a:srgbClr val="228C00">
              <a:alpha val="40000"/>
            </a:srgbClr>
          </a:solidFill>
          <a:ln>
            <a:solidFill>
              <a:srgbClr val="228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spcAft>
                <a:spcPts val="1200"/>
              </a:spcAft>
            </a:pPr>
            <a:r>
              <a:rPr lang="fr-BE" sz="1400" b="1" i="0" u="none" baseline="0">
                <a:solidFill>
                  <a:srgbClr val="228C00"/>
                </a:solidFill>
              </a:rPr>
              <a:t>En cas d'apparition de symptômes de sevrage :</a:t>
            </a:r>
          </a:p>
          <a:p>
            <a:pPr lvl="0" algn="ctr" rtl="0">
              <a:spcAft>
                <a:spcPts val="1200"/>
              </a:spcAft>
            </a:pPr>
            <a:endParaRPr lang="fr-BE" sz="600" b="1" dirty="0">
              <a:solidFill>
                <a:srgbClr val="228C00"/>
              </a:solidFill>
            </a:endParaRPr>
          </a:p>
          <a:p>
            <a:pPr lvl="0" algn="ctr" rtl="0">
              <a:spcAft>
                <a:spcPts val="1200"/>
              </a:spcAft>
            </a:pPr>
            <a:r>
              <a:rPr lang="fr-BE" sz="1400" b="0" i="0" u="none" baseline="0">
                <a:solidFill>
                  <a:srgbClr val="228C00"/>
                </a:solidFill>
              </a:rPr>
              <a:t>Maintenez la dose actuelle jusqu'à stabilisation des symptômes ; reprenez ensuite le sevrage mais à un rythme plus lent.</a:t>
            </a:r>
          </a:p>
          <a:p>
            <a:pPr lvl="0" algn="ctr" rtl="0">
              <a:spcAft>
                <a:spcPts val="1200"/>
              </a:spcAft>
            </a:pPr>
            <a:endParaRPr lang="fr-BE" sz="1100" dirty="0">
              <a:solidFill>
                <a:srgbClr val="D71026"/>
              </a:solidFill>
            </a:endParaRPr>
          </a:p>
          <a:p>
            <a:pPr lvl="0" algn="ctr" rtl="0">
              <a:spcAft>
                <a:spcPts val="1200"/>
              </a:spcAft>
            </a:pPr>
            <a:endParaRPr lang="fr-BE" sz="1100" dirty="0">
              <a:solidFill>
                <a:srgbClr val="D71026"/>
              </a:solidFill>
            </a:endParaRPr>
          </a:p>
          <a:p>
            <a:pPr lvl="0" algn="ctr" rtl="0">
              <a:spcAft>
                <a:spcPts val="1200"/>
              </a:spcAft>
            </a:pPr>
            <a:endParaRPr lang="fr-BE" sz="1100" dirty="0">
              <a:solidFill>
                <a:srgbClr val="D71026"/>
              </a:solidFill>
            </a:endParaRPr>
          </a:p>
          <a:p>
            <a:pPr lvl="0" algn="ctr" rtl="0">
              <a:spcAft>
                <a:spcPts val="1200"/>
              </a:spcAft>
            </a:pPr>
            <a:r>
              <a:rPr lang="fr-BE" sz="1100" b="0" i="0" u="none" baseline="0">
                <a:solidFill>
                  <a:srgbClr val="D71026"/>
                </a:solidFill>
              </a:rPr>
              <a:t>! Il est difficile de faire la distinction entre les symptômes de sevrage et la réapparition de l'insomnie initiale !</a:t>
            </a:r>
          </a:p>
        </p:txBody>
      </p:sp>
      <p:sp>
        <p:nvSpPr>
          <p:cNvPr id="11" name="Rectangle 10"/>
          <p:cNvSpPr/>
          <p:nvPr/>
        </p:nvSpPr>
        <p:spPr>
          <a:xfrm>
            <a:off x="88542" y="4843762"/>
            <a:ext cx="4056432" cy="540000"/>
          </a:xfrm>
          <a:prstGeom prst="rect">
            <a:avLst/>
          </a:prstGeom>
          <a:solidFill>
            <a:srgbClr val="228C00"/>
          </a:solidFill>
          <a:ln>
            <a:solidFill>
              <a:srgbClr val="228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600" b="1" i="0" u="none" baseline="0"/>
              <a:t>Benzodiazépines </a:t>
            </a:r>
            <a:r>
              <a:rPr lang="fr-BE" sz="1600" b="1" i="0" u="sng" baseline="0"/>
              <a:t>à durée d'action intermédiaire</a:t>
            </a:r>
            <a:endParaRPr lang="fr-BE" sz="1600" b="1" dirty="0"/>
          </a:p>
        </p:txBody>
      </p:sp>
      <p:sp>
        <p:nvSpPr>
          <p:cNvPr id="12" name="Rectangle 11"/>
          <p:cNvSpPr/>
          <p:nvPr/>
        </p:nvSpPr>
        <p:spPr>
          <a:xfrm>
            <a:off x="91236" y="5572768"/>
            <a:ext cx="4051045" cy="540000"/>
          </a:xfrm>
          <a:prstGeom prst="rect">
            <a:avLst/>
          </a:prstGeom>
          <a:solidFill>
            <a:srgbClr val="228C00"/>
          </a:solidFill>
          <a:ln>
            <a:solidFill>
              <a:srgbClr val="228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600" b="1" i="0" u="none" baseline="0"/>
              <a:t>Benzodiazépines </a:t>
            </a:r>
            <a:r>
              <a:rPr lang="fr-BE" sz="1600" b="1" i="0" u="sng" baseline="0"/>
              <a:t>à longue durée d'action</a:t>
            </a:r>
            <a:endParaRPr lang="fr-BE" sz="1600" b="1" dirty="0"/>
          </a:p>
        </p:txBody>
      </p:sp>
      <p:sp>
        <p:nvSpPr>
          <p:cNvPr id="22" name="Flèche vers le bas 21"/>
          <p:cNvSpPr/>
          <p:nvPr/>
        </p:nvSpPr>
        <p:spPr>
          <a:xfrm rot="16200000">
            <a:off x="1535170" y="3619833"/>
            <a:ext cx="216024" cy="216023"/>
          </a:xfrm>
          <a:prstGeom prst="downArrow">
            <a:avLst/>
          </a:prstGeom>
          <a:solidFill>
            <a:srgbClr val="8EC5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sz="1600" dirty="0"/>
          </a:p>
        </p:txBody>
      </p:sp>
      <p:sp>
        <p:nvSpPr>
          <p:cNvPr id="18" name="Rectangle 17"/>
          <p:cNvSpPr/>
          <p:nvPr/>
        </p:nvSpPr>
        <p:spPr>
          <a:xfrm>
            <a:off x="95002" y="2348880"/>
            <a:ext cx="1452662" cy="2271803"/>
          </a:xfrm>
          <a:prstGeom prst="rect">
            <a:avLst/>
          </a:prstGeom>
          <a:solidFill>
            <a:srgbClr val="228C00"/>
          </a:solidFill>
          <a:ln>
            <a:solidFill>
              <a:srgbClr val="228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600" b="1" i="0" u="none" baseline="0"/>
              <a:t>Benzodiazépines </a:t>
            </a:r>
            <a:r>
              <a:rPr lang="fr-BE" sz="1600" b="1" i="0" u="sng" baseline="0"/>
              <a:t>à courte durée d'action</a:t>
            </a:r>
            <a:endParaRPr lang="fr-BE" sz="1600" b="1" dirty="0"/>
          </a:p>
        </p:txBody>
      </p:sp>
      <p:sp>
        <p:nvSpPr>
          <p:cNvPr id="4" name="ZoneTexte 3"/>
          <p:cNvSpPr txBox="1"/>
          <p:nvPr/>
        </p:nvSpPr>
        <p:spPr>
          <a:xfrm>
            <a:off x="4427984" y="5251847"/>
            <a:ext cx="2092076" cy="769441"/>
          </a:xfrm>
          <a:prstGeom prst="rect">
            <a:avLst/>
          </a:prstGeom>
          <a:noFill/>
        </p:spPr>
        <p:txBody>
          <a:bodyPr wrap="square" rtlCol="0">
            <a:spAutoFit/>
          </a:bodyPr>
          <a:lstStyle/>
          <a:p>
            <a:pPr algn="ctr" rtl="0"/>
            <a:r>
              <a:rPr lang="fr-BE" sz="1100" b="0" i="0" u="none" baseline="0" dirty="0">
                <a:solidFill>
                  <a:srgbClr val="D71026"/>
                </a:solidFill>
              </a:rPr>
              <a:t>! Il n'existe actuellement aucun consensus sur la manière de sevrer au mieux d'une benzodiazépine ! </a:t>
            </a:r>
          </a:p>
        </p:txBody>
      </p:sp>
      <p:sp>
        <p:nvSpPr>
          <p:cNvPr id="25" name="ZoneTexte 24"/>
          <p:cNvSpPr txBox="1"/>
          <p:nvPr/>
        </p:nvSpPr>
        <p:spPr>
          <a:xfrm>
            <a:off x="7200107" y="6642556"/>
            <a:ext cx="1943893" cy="215444"/>
          </a:xfrm>
          <a:prstGeom prst="rect">
            <a:avLst/>
          </a:prstGeom>
          <a:noFill/>
        </p:spPr>
        <p:txBody>
          <a:bodyPr wrap="square" rtlCol="0">
            <a:spAutoFit/>
          </a:bodyPr>
          <a:lstStyle/>
          <a:p>
            <a:pPr algn="r" rtl="0"/>
            <a:r>
              <a:rPr lang="fr-BE" sz="800" b="0" i="0" u="none" baseline="0">
                <a:latin typeface="Calibri Light" panose="020F0302020204030204" pitchFamily="34" charset="0"/>
              </a:rPr>
              <a:t>Dernière mise à jour : avril 2015 </a:t>
            </a:r>
          </a:p>
        </p:txBody>
      </p:sp>
      <p:sp>
        <p:nvSpPr>
          <p:cNvPr id="24" name="ZoneTexte 16"/>
          <p:cNvSpPr txBox="1"/>
          <p:nvPr/>
        </p:nvSpPr>
        <p:spPr>
          <a:xfrm>
            <a:off x="0" y="6546830"/>
            <a:ext cx="7452320" cy="338554"/>
          </a:xfrm>
          <a:prstGeom prst="rect">
            <a:avLst/>
          </a:prstGeom>
          <a:noFill/>
        </p:spPr>
        <p:txBody>
          <a:bodyPr wrap="square" rtlCol="0">
            <a:spAutoFit/>
          </a:bodyPr>
          <a:lstStyle/>
          <a:p>
            <a:pPr algn="l" rtl="0"/>
            <a:r>
              <a:rPr lang="fr-BE" sz="800" b="0" i="0" u="none" baseline="0"/>
              <a:t>Source : CBIP 2015, Folia pharmacotherapeutica « Usage rationnel des benzodiazépines » 2002 ; « </a:t>
            </a:r>
            <a:r>
              <a:rPr lang="fr-BE" sz="800" b="0" i="1" u="none" baseline="0"/>
              <a:t>Chronic benzodiazepine use in nursing home residents: assessment of benefits and risks in insomnia</a:t>
            </a:r>
            <a:r>
              <a:rPr lang="fr-BE" sz="800" b="0" i="0" u="none" baseline="0"/>
              <a:t> » Jolyce Bourgeois 2015</a:t>
            </a:r>
          </a:p>
        </p:txBody>
      </p:sp>
    </p:spTree>
    <p:extLst>
      <p:ext uri="{BB962C8B-B14F-4D97-AF65-F5344CB8AC3E}">
        <p14:creationId xmlns:p14="http://schemas.microsoft.com/office/powerpoint/2010/main" val="14433670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4"/>
          <p:cNvGraphicFramePr>
            <a:graphicFrameLocks noGrp="1"/>
          </p:cNvGraphicFramePr>
          <p:nvPr>
            <p:extLst/>
          </p:nvPr>
        </p:nvGraphicFramePr>
        <p:xfrm>
          <a:off x="3563888" y="548680"/>
          <a:ext cx="5472609" cy="3894244"/>
        </p:xfrm>
        <a:graphic>
          <a:graphicData uri="http://schemas.openxmlformats.org/drawingml/2006/table">
            <a:tbl>
              <a:tblPr firstRow="1" bandRow="1">
                <a:tableStyleId>{2D5ABB26-0587-4C30-8999-92F81FD0307C}</a:tableStyleId>
              </a:tblPr>
              <a:tblGrid>
                <a:gridCol w="5472609">
                  <a:extLst>
                    <a:ext uri="{9D8B030D-6E8A-4147-A177-3AD203B41FA5}">
                      <a16:colId xmlns:a16="http://schemas.microsoft.com/office/drawing/2014/main" xmlns="" val="20000"/>
                    </a:ext>
                  </a:extLst>
                </a:gridCol>
              </a:tblGrid>
              <a:tr h="399204">
                <a:tc>
                  <a:txBody>
                    <a:bodyPr/>
                    <a:lstStyle/>
                    <a:p>
                      <a:pPr algn="ctr" rtl="0"/>
                      <a:r>
                        <a:rPr lang="fr-BE" sz="1400" b="1" i="0" u="none" baseline="0">
                          <a:solidFill>
                            <a:schemeClr val="bg1"/>
                          </a:solidFill>
                        </a:rPr>
                        <a:t>Symptômes de sevrage</a:t>
                      </a:r>
                      <a:endParaRPr lang="fr-BE" sz="1400" b="1" noProof="0" dirty="0">
                        <a:solidFill>
                          <a:schemeClr val="bg1"/>
                        </a:solidFill>
                      </a:endParaRPr>
                    </a:p>
                  </a:txBody>
                  <a:tcPr anchor="ctr">
                    <a:lnL w="28575" cap="flat" cmpd="sng" algn="ctr">
                      <a:solidFill>
                        <a:srgbClr val="2C3E50"/>
                      </a:solidFill>
                      <a:prstDash val="solid"/>
                      <a:round/>
                      <a:headEnd type="none" w="med" len="med"/>
                      <a:tailEnd type="none" w="med" len="med"/>
                    </a:lnL>
                    <a:lnR w="28575" cap="flat" cmpd="sng" algn="ctr">
                      <a:solidFill>
                        <a:srgbClr val="2C3E50"/>
                      </a:solidFill>
                      <a:prstDash val="solid"/>
                      <a:round/>
                      <a:headEnd type="none" w="med" len="med"/>
                      <a:tailEnd type="none" w="med" len="med"/>
                    </a:lnR>
                    <a:lnT w="28575" cap="flat" cmpd="sng" algn="ctr">
                      <a:solidFill>
                        <a:srgbClr val="2C3E50"/>
                      </a:solidFill>
                      <a:prstDash val="solid"/>
                      <a:round/>
                      <a:headEnd type="none" w="med" len="med"/>
                      <a:tailEnd type="none" w="med" len="med"/>
                    </a:lnT>
                    <a:lnB w="28575" cap="flat" cmpd="sng" algn="ctr">
                      <a:solidFill>
                        <a:srgbClr val="002350"/>
                      </a:solidFill>
                      <a:prstDash val="solid"/>
                      <a:round/>
                      <a:headEnd type="none" w="med" len="med"/>
                      <a:tailEnd type="none" w="med" len="med"/>
                    </a:lnB>
                    <a:solidFill>
                      <a:srgbClr val="2C3E50"/>
                    </a:solidFill>
                  </a:tcPr>
                </a:tc>
                <a:extLst>
                  <a:ext uri="{0D108BD9-81ED-4DB2-BD59-A6C34878D82A}">
                    <a16:rowId xmlns:a16="http://schemas.microsoft.com/office/drawing/2014/main" xmlns="" val="10000"/>
                  </a:ext>
                </a:extLst>
              </a:tr>
              <a:tr h="3188402">
                <a:tc>
                  <a:txBody>
                    <a:bodyPr/>
                    <a:lstStyle/>
                    <a:p>
                      <a:pPr algn="ctr" rtl="0">
                        <a:lnSpc>
                          <a:spcPct val="100000"/>
                        </a:lnSpc>
                        <a:spcAft>
                          <a:spcPts val="400"/>
                        </a:spcAft>
                      </a:pPr>
                      <a:r>
                        <a:rPr lang="fr-BE" sz="1200" b="1" i="0" u="none" baseline="0">
                          <a:solidFill>
                            <a:srgbClr val="002060"/>
                          </a:solidFill>
                        </a:rPr>
                        <a:t>Symptômes psychiques</a:t>
                      </a:r>
                      <a:endParaRPr lang="fr-BE" sz="1200" b="1" baseline="0"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Nervosité</a:t>
                      </a:r>
                      <a:endParaRPr lang="fr-BE" sz="1200" baseline="0"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Anxiété </a:t>
                      </a:r>
                      <a:endParaRPr lang="fr-BE" sz="1200" b="0" baseline="0" noProof="0" dirty="0">
                        <a:solidFill>
                          <a:srgbClr val="FF0000"/>
                        </a:solidFill>
                      </a:endParaRPr>
                    </a:p>
                    <a:p>
                      <a:pPr marL="171450" indent="-171450" algn="l" rtl="0">
                        <a:lnSpc>
                          <a:spcPct val="100000"/>
                        </a:lnSpc>
                        <a:spcAft>
                          <a:spcPts val="400"/>
                        </a:spcAft>
                        <a:buFontTx/>
                        <a:buChar char="-"/>
                      </a:pPr>
                      <a:r>
                        <a:rPr lang="fr-BE" sz="1200" b="0" i="0" u="none" baseline="0">
                          <a:solidFill>
                            <a:srgbClr val="002060"/>
                          </a:solidFill>
                        </a:rPr>
                        <a:t>Insomnie</a:t>
                      </a:r>
                      <a:endParaRPr lang="fr-BE" sz="1200" b="0" baseline="0"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Confusion</a:t>
                      </a:r>
                    </a:p>
                    <a:p>
                      <a:pPr marL="171450" indent="-171450" algn="l" rtl="0">
                        <a:lnSpc>
                          <a:spcPct val="100000"/>
                        </a:lnSpc>
                        <a:spcAft>
                          <a:spcPts val="400"/>
                        </a:spcAft>
                        <a:buFontTx/>
                        <a:buChar char="-"/>
                      </a:pPr>
                      <a:r>
                        <a:rPr lang="fr-BE" sz="1200" b="0" i="0" u="none" kern="1200" baseline="0">
                          <a:solidFill>
                            <a:srgbClr val="002060"/>
                          </a:solidFill>
                          <a:latin typeface="+mn-lt"/>
                          <a:ea typeface="+mn-ea"/>
                          <a:cs typeface="+mn-cs"/>
                        </a:rPr>
                        <a:t>Sautes d'humeur</a:t>
                      </a:r>
                      <a:endParaRPr lang="fr-BE" sz="1200" b="0" kern="1200" baseline="0" noProof="0" dirty="0">
                        <a:solidFill>
                          <a:srgbClr val="002060"/>
                        </a:solidFill>
                        <a:latin typeface="+mn-lt"/>
                        <a:ea typeface="+mn-ea"/>
                        <a:cs typeface="+mn-cs"/>
                      </a:endParaRPr>
                    </a:p>
                    <a:p>
                      <a:pPr marL="171450" indent="-171450" algn="l" rtl="0">
                        <a:lnSpc>
                          <a:spcPct val="100000"/>
                        </a:lnSpc>
                        <a:spcAft>
                          <a:spcPts val="400"/>
                        </a:spcAft>
                        <a:buFontTx/>
                        <a:buChar char="-"/>
                      </a:pPr>
                      <a:r>
                        <a:rPr lang="fr-BE" sz="1200" b="0" i="0" u="none" baseline="0">
                          <a:solidFill>
                            <a:srgbClr val="002060"/>
                          </a:solidFill>
                        </a:rPr>
                        <a:t>Hallucinations</a:t>
                      </a:r>
                      <a:endParaRPr lang="fr-BE" sz="1200" noProof="0" dirty="0">
                        <a:solidFill>
                          <a:srgbClr val="002060"/>
                        </a:solidFill>
                      </a:endParaRPr>
                    </a:p>
                    <a:p>
                      <a:pPr algn="ctr" rtl="0">
                        <a:lnSpc>
                          <a:spcPct val="100000"/>
                        </a:lnSpc>
                        <a:spcAft>
                          <a:spcPts val="400"/>
                        </a:spcAft>
                      </a:pPr>
                      <a:r>
                        <a:rPr lang="fr-BE" sz="1200" b="1" i="0" u="none" baseline="0">
                          <a:solidFill>
                            <a:srgbClr val="002060"/>
                          </a:solidFill>
                        </a:rPr>
                        <a:t>Symptômes physiques</a:t>
                      </a:r>
                      <a:endParaRPr lang="fr-BE" sz="1200" b="1"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Céphalées</a:t>
                      </a:r>
                      <a:endParaRPr lang="fr-BE" sz="1200"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Tremblements</a:t>
                      </a:r>
                      <a:endParaRPr lang="fr-BE" sz="1200" noProof="0" dirty="0">
                        <a:solidFill>
                          <a:srgbClr val="002060"/>
                        </a:solidFill>
                      </a:endParaRPr>
                    </a:p>
                    <a:p>
                      <a:pPr marL="171450" indent="-171450" algn="l" rtl="0">
                        <a:lnSpc>
                          <a:spcPct val="100000"/>
                        </a:lnSpc>
                        <a:spcAft>
                          <a:spcPts val="400"/>
                        </a:spcAft>
                        <a:buFontTx/>
                        <a:buChar char="-"/>
                      </a:pPr>
                      <a:r>
                        <a:rPr lang="fr-BE" sz="1200" b="0" i="0" u="none" baseline="0">
                          <a:solidFill>
                            <a:srgbClr val="002060"/>
                          </a:solidFill>
                        </a:rPr>
                        <a:t>Problèmes gastro-intestinaux</a:t>
                      </a:r>
                      <a:endParaRPr lang="fr-BE" sz="1200" noProof="0" dirty="0">
                        <a:solidFill>
                          <a:srgbClr val="002060"/>
                        </a:solidFill>
                      </a:endParaRPr>
                    </a:p>
                    <a:p>
                      <a:pPr marL="171450" indent="-171450" algn="l" rtl="0">
                        <a:lnSpc>
                          <a:spcPct val="100000"/>
                        </a:lnSpc>
                        <a:spcAft>
                          <a:spcPts val="400"/>
                        </a:spcAft>
                        <a:buFontTx/>
                        <a:buChar char="-"/>
                      </a:pPr>
                      <a:r>
                        <a:rPr lang="fr-BE" sz="1200" b="0" i="0" u="none" kern="1200" baseline="0">
                          <a:solidFill>
                            <a:srgbClr val="002060"/>
                          </a:solidFill>
                          <a:latin typeface="+mn-lt"/>
                          <a:ea typeface="+mn-ea"/>
                          <a:cs typeface="+mn-cs"/>
                        </a:rPr>
                        <a:t>Hypersensibilité à certains stimuli sensoriels (bruit, lumière, goût, odeur, toucher)</a:t>
                      </a:r>
                    </a:p>
                    <a:p>
                      <a:pPr marL="171450" indent="-171450" algn="l" rtl="0">
                        <a:lnSpc>
                          <a:spcPct val="100000"/>
                        </a:lnSpc>
                        <a:spcAft>
                          <a:spcPts val="400"/>
                        </a:spcAft>
                        <a:buFontTx/>
                        <a:buChar char="-"/>
                      </a:pPr>
                      <a:r>
                        <a:rPr lang="fr-BE" sz="1200" b="0" i="0" u="none" baseline="0">
                          <a:solidFill>
                            <a:srgbClr val="002060"/>
                          </a:solidFill>
                        </a:rPr>
                        <a:t>Troubles de la perception </a:t>
                      </a:r>
                      <a:r>
                        <a:rPr lang="fr-BE" sz="1200" b="0" i="0" u="none" kern="1200" baseline="0">
                          <a:solidFill>
                            <a:srgbClr val="002060"/>
                          </a:solidFill>
                          <a:latin typeface="+mn-lt"/>
                          <a:ea typeface="+mn-ea"/>
                          <a:cs typeface="+mn-cs"/>
                        </a:rPr>
                        <a:t>(p. ex. sensation de vibration du sol, sensation d'inclinaison des murs ou du sol)</a:t>
                      </a:r>
                    </a:p>
                    <a:p>
                      <a:pPr marL="171450" indent="-171450" algn="l" rtl="0">
                        <a:lnSpc>
                          <a:spcPct val="100000"/>
                        </a:lnSpc>
                        <a:spcAft>
                          <a:spcPts val="400"/>
                        </a:spcAft>
                        <a:buFontTx/>
                        <a:buChar char="-"/>
                      </a:pPr>
                      <a:r>
                        <a:rPr lang="fr-BE" sz="1200" b="0" i="0" u="none" baseline="0">
                          <a:solidFill>
                            <a:srgbClr val="002060"/>
                          </a:solidFill>
                        </a:rPr>
                        <a:t>Raideur et spasmes musculaires</a:t>
                      </a:r>
                      <a:endParaRPr lang="fr-BE" sz="1200" baseline="0" noProof="0" dirty="0">
                        <a:solidFill>
                          <a:srgbClr val="002060"/>
                        </a:solidFill>
                      </a:endParaRPr>
                    </a:p>
                  </a:txBody>
                  <a:tcPr>
                    <a:lnL w="28575" cap="flat" cmpd="sng" algn="ctr">
                      <a:solidFill>
                        <a:srgbClr val="2C3E50"/>
                      </a:solidFill>
                      <a:prstDash val="solid"/>
                      <a:round/>
                      <a:headEnd type="none" w="med" len="med"/>
                      <a:tailEnd type="none" w="med" len="med"/>
                    </a:lnL>
                    <a:lnR w="28575" cap="flat" cmpd="sng" algn="ctr">
                      <a:solidFill>
                        <a:srgbClr val="2C3E50"/>
                      </a:solidFill>
                      <a:prstDash val="solid"/>
                      <a:round/>
                      <a:headEnd type="none" w="med" len="med"/>
                      <a:tailEnd type="none" w="med" len="med"/>
                    </a:lnR>
                    <a:lnT w="28575" cap="flat" cmpd="sng" algn="ctr">
                      <a:solidFill>
                        <a:srgbClr val="002350"/>
                      </a:solidFill>
                      <a:prstDash val="solid"/>
                      <a:round/>
                      <a:headEnd type="none" w="med" len="med"/>
                      <a:tailEnd type="none" w="med" len="med"/>
                    </a:lnT>
                    <a:lnB w="28575" cap="flat" cmpd="sng" algn="ctr">
                      <a:solidFill>
                        <a:srgbClr val="2C3E50"/>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graphicFrame>
        <p:nvGraphicFramePr>
          <p:cNvPr id="3" name="Table 8"/>
          <p:cNvGraphicFramePr>
            <a:graphicFrameLocks noGrp="1"/>
          </p:cNvGraphicFramePr>
          <p:nvPr>
            <p:extLst/>
          </p:nvPr>
        </p:nvGraphicFramePr>
        <p:xfrm>
          <a:off x="85849" y="548680"/>
          <a:ext cx="3406031" cy="5904665"/>
        </p:xfrm>
        <a:graphic>
          <a:graphicData uri="http://schemas.openxmlformats.org/drawingml/2006/table">
            <a:tbl>
              <a:tblPr firstRow="1" bandRow="1">
                <a:tableStyleId>{2D5ABB26-0587-4C30-8999-92F81FD0307C}</a:tableStyleId>
              </a:tblPr>
              <a:tblGrid>
                <a:gridCol w="669727">
                  <a:extLst>
                    <a:ext uri="{9D8B030D-6E8A-4147-A177-3AD203B41FA5}">
                      <a16:colId xmlns:a16="http://schemas.microsoft.com/office/drawing/2014/main" xmlns="" val="20000"/>
                    </a:ext>
                  </a:extLst>
                </a:gridCol>
                <a:gridCol w="1512168">
                  <a:extLst>
                    <a:ext uri="{9D8B030D-6E8A-4147-A177-3AD203B41FA5}">
                      <a16:colId xmlns:a16="http://schemas.microsoft.com/office/drawing/2014/main" xmlns="" val="20001"/>
                    </a:ext>
                  </a:extLst>
                </a:gridCol>
                <a:gridCol w="1224136">
                  <a:extLst>
                    <a:ext uri="{9D8B030D-6E8A-4147-A177-3AD203B41FA5}">
                      <a16:colId xmlns:a16="http://schemas.microsoft.com/office/drawing/2014/main" xmlns="" val="20002"/>
                    </a:ext>
                  </a:extLst>
                </a:gridCol>
              </a:tblGrid>
              <a:tr h="406183">
                <a:tc>
                  <a:txBody>
                    <a:bodyPr/>
                    <a:lstStyle/>
                    <a:p>
                      <a:pPr algn="ctr" rtl="0"/>
                      <a:r>
                        <a:rPr lang="fr-BE" sz="1000" b="1" i="0" u="none" baseline="0">
                          <a:solidFill>
                            <a:schemeClr val="bg1"/>
                          </a:solidFill>
                          <a:latin typeface="+mn-lt"/>
                        </a:rPr>
                        <a:t>Durée d'action</a:t>
                      </a:r>
                    </a:p>
                  </a:txBody>
                  <a:tcPr anchor="ctr">
                    <a:lnL w="28575" cap="flat" cmpd="sng" algn="ctr">
                      <a:solidFill>
                        <a:srgbClr val="2C3E50"/>
                      </a:solidFill>
                      <a:prstDash val="solid"/>
                      <a:round/>
                      <a:headEnd type="none" w="med" len="med"/>
                      <a:tailEnd type="none" w="med" len="med"/>
                    </a:lnL>
                    <a:lnR w="28575" cap="flat" cmpd="sng" algn="ctr">
                      <a:noFill/>
                      <a:prstDash val="solid"/>
                      <a:round/>
                      <a:headEnd type="none" w="med" len="med"/>
                      <a:tailEnd type="none" w="med" len="med"/>
                    </a:lnR>
                    <a:lnB w="12700" cap="flat" cmpd="sng" algn="ctr">
                      <a:solidFill>
                        <a:srgbClr val="2C3E50"/>
                      </a:solidFill>
                      <a:prstDash val="solid"/>
                      <a:round/>
                      <a:headEnd type="none" w="med" len="med"/>
                      <a:tailEnd type="none" w="med" len="med"/>
                    </a:lnB>
                    <a:solidFill>
                      <a:srgbClr val="2C3E50"/>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BE" sz="1200" b="1" i="0" u="none" baseline="0">
                          <a:solidFill>
                            <a:schemeClr val="bg1"/>
                          </a:solidFill>
                          <a:latin typeface="+mn-lt"/>
                        </a:rPr>
                        <a:t>Liste d'équivalence des benzodiazépines</a:t>
                      </a:r>
                      <a:endParaRPr lang="fr-BE" sz="1200" dirty="0">
                        <a:solidFill>
                          <a:schemeClr val="bg1"/>
                        </a:solidFill>
                        <a:latin typeface="+mn-lt"/>
                      </a:endParaRPr>
                    </a:p>
                  </a:txBody>
                  <a:tcPr anchor="ctr">
                    <a:lnL w="28575" cap="flat" cmpd="sng" algn="ctr">
                      <a:noFill/>
                      <a:prstDash val="solid"/>
                      <a:round/>
                      <a:headEnd type="none" w="med" len="med"/>
                      <a:tailEnd type="none" w="med" len="med"/>
                    </a:lnL>
                    <a:lnR w="28575" cap="flat" cmpd="sng" algn="ctr">
                      <a:solidFill>
                        <a:srgbClr val="2C3E50"/>
                      </a:solidFill>
                      <a:prstDash val="solid"/>
                      <a:round/>
                      <a:headEnd type="none" w="med" len="med"/>
                      <a:tailEnd type="none" w="med" len="med"/>
                    </a:lnR>
                    <a:lnB w="12700" cap="flat" cmpd="sng" algn="ctr">
                      <a:solidFill>
                        <a:srgbClr val="2C3E50"/>
                      </a:solidFill>
                      <a:prstDash val="solid"/>
                      <a:round/>
                      <a:headEnd type="none" w="med" len="med"/>
                      <a:tailEnd type="none" w="med" len="med"/>
                    </a:lnB>
                    <a:solidFill>
                      <a:srgbClr val="2C3E50"/>
                    </a:solidFill>
                  </a:tcPr>
                </a:tc>
                <a:tc hMerge="1">
                  <a:txBody>
                    <a:bodyPr/>
                    <a:lstStyle/>
                    <a:p>
                      <a:endParaRPr lang="fr-BE" sz="1050" dirty="0">
                        <a:solidFill>
                          <a:schemeClr val="tx1"/>
                        </a:solidFill>
                        <a:latin typeface="+mn-lt"/>
                      </a:endParaRPr>
                    </a:p>
                  </a:txBody>
                  <a:tcPr/>
                </a:tc>
                <a:extLst>
                  <a:ext uri="{0D108BD9-81ED-4DB2-BD59-A6C34878D82A}">
                    <a16:rowId xmlns:a16="http://schemas.microsoft.com/office/drawing/2014/main" xmlns="" val="10000"/>
                  </a:ext>
                </a:extLst>
              </a:tr>
              <a:tr h="265581">
                <a:tc>
                  <a:txBody>
                    <a:bodyPr/>
                    <a:lstStyle/>
                    <a:p>
                      <a:pPr marL="0" algn="ctr" defTabSz="914400" rtl="0" eaLnBrk="1" latinLnBrk="0" hangingPunct="1"/>
                      <a:r>
                        <a:rPr lang="fr-BE" sz="1100" b="1" i="0" u="none" kern="1200" baseline="0">
                          <a:solidFill>
                            <a:schemeClr val="tx1"/>
                          </a:solidFill>
                          <a:latin typeface="+mn-lt"/>
                          <a:ea typeface="+mn-ea"/>
                          <a:cs typeface="+mn-cs"/>
                        </a:rPr>
                        <a:t>COURTE</a:t>
                      </a:r>
                    </a:p>
                  </a:txBody>
                  <a:tcPr anchor="ctr">
                    <a:lnL w="28575" cap="flat" cmpd="sng" algn="ctr">
                      <a:solidFill>
                        <a:srgbClr val="2C3E50"/>
                      </a:solidFill>
                      <a:prstDash val="solid"/>
                      <a:round/>
                      <a:headEnd type="none" w="med" len="med"/>
                      <a:tailEnd type="none" w="med" len="med"/>
                    </a:lnL>
                    <a:lnT w="12700" cap="flat" cmpd="sng" algn="ctr">
                      <a:solidFill>
                        <a:srgbClr val="2C3E50"/>
                      </a:solidFill>
                      <a:prstDash val="solid"/>
                      <a:round/>
                      <a:headEnd type="none" w="med" len="med"/>
                      <a:tailEnd type="none" w="med" len="med"/>
                    </a:lnT>
                    <a:lnB w="12700" cap="flat" cmpd="sng" algn="ctr">
                      <a:solidFill>
                        <a:srgbClr val="2C3E50"/>
                      </a:solidFill>
                      <a:prstDash val="solid"/>
                      <a:round/>
                      <a:headEnd type="none" w="med" len="med"/>
                      <a:tailEnd type="none" w="med" len="med"/>
                    </a:lnB>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Triazolam</a:t>
                      </a:r>
                      <a:endParaRPr lang="fr-BE" sz="1050" b="0" kern="1200" dirty="0">
                        <a:solidFill>
                          <a:schemeClr val="tx1"/>
                        </a:solidFill>
                        <a:latin typeface="+mn-lt"/>
                        <a:ea typeface="+mn-ea"/>
                        <a:cs typeface="+mn-cs"/>
                      </a:endParaRPr>
                    </a:p>
                  </a:txBody>
                  <a:tcPr>
                    <a:lnT w="12700" cap="flat" cmpd="sng" algn="ctr">
                      <a:solidFill>
                        <a:srgbClr val="2C3E50"/>
                      </a:solidFill>
                      <a:prstDash val="solid"/>
                      <a:round/>
                      <a:headEnd type="none" w="med" len="med"/>
                      <a:tailEnd type="none" w="med" len="med"/>
                    </a:lnT>
                    <a:lnB w="12700" cap="flat" cmpd="sng" algn="ctr">
                      <a:solidFill>
                        <a:srgbClr val="2C3E50"/>
                      </a:solidFill>
                      <a:prstDash val="solid"/>
                      <a:round/>
                      <a:headEnd type="none" w="med" len="med"/>
                      <a:tailEnd type="none" w="med" len="med"/>
                    </a:lnB>
                    <a:noFill/>
                  </a:tcPr>
                </a:tc>
                <a:tc>
                  <a:txBody>
                    <a:bodyPr/>
                    <a:lstStyle/>
                    <a:p>
                      <a:pPr marL="0" algn="l" defTabSz="914400" rtl="0" eaLnBrk="1" latinLnBrk="0" hangingPunct="1"/>
                      <a:r>
                        <a:rPr lang="fr-BE" sz="1050" b="0" i="0" u="none" kern="1200" baseline="0">
                          <a:solidFill>
                            <a:schemeClr val="tx1"/>
                          </a:solidFill>
                          <a:latin typeface="+mn-lt"/>
                        </a:rPr>
                        <a:t>0,25 – 0,5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lnT w="12700" cap="flat" cmpd="sng" algn="ctr">
                      <a:solidFill>
                        <a:srgbClr val="2C3E50"/>
                      </a:solidFill>
                      <a:prstDash val="solid"/>
                      <a:round/>
                      <a:headEnd type="none" w="med" len="med"/>
                      <a:tailEnd type="none" w="med" len="med"/>
                    </a:lnT>
                    <a:lnB w="12700" cap="flat" cmpd="sng" algn="ctr">
                      <a:solidFill>
                        <a:srgbClr val="2C3E50"/>
                      </a:solidFill>
                      <a:prstDash val="solid"/>
                      <a:round/>
                      <a:headEnd type="none" w="med" len="med"/>
                      <a:tailEnd type="none" w="med" len="med"/>
                    </a:lnB>
                  </a:tcPr>
                </a:tc>
                <a:extLst>
                  <a:ext uri="{0D108BD9-81ED-4DB2-BD59-A6C34878D82A}">
                    <a16:rowId xmlns:a16="http://schemas.microsoft.com/office/drawing/2014/main" xmlns="" val="10001"/>
                  </a:ext>
                </a:extLst>
              </a:tr>
              <a:tr h="261849">
                <a:tc rowSpan="8">
                  <a:txBody>
                    <a:bodyPr/>
                    <a:lstStyle/>
                    <a:p>
                      <a:pPr marL="0" algn="ctr" defTabSz="914400" rtl="0" eaLnBrk="1" latinLnBrk="0" hangingPunct="1"/>
                      <a:r>
                        <a:rPr lang="fr-BE" sz="1200" b="1" i="0" u="none" kern="1200" baseline="0">
                          <a:solidFill>
                            <a:schemeClr val="tx1"/>
                          </a:solidFill>
                          <a:latin typeface="+mn-lt"/>
                          <a:ea typeface="+mn-ea"/>
                          <a:cs typeface="+mn-cs"/>
                        </a:rPr>
                        <a:t>INTERMÉDIAIRE</a:t>
                      </a:r>
                    </a:p>
                  </a:txBody>
                  <a:tcPr vert="vert270" anchor="ctr">
                    <a:lnL w="28575" cap="flat" cmpd="sng" algn="ctr">
                      <a:solidFill>
                        <a:srgbClr val="2C3E50"/>
                      </a:solidFill>
                      <a:prstDash val="solid"/>
                      <a:round/>
                      <a:headEnd type="none" w="med" len="med"/>
                      <a:tailEnd type="none" w="med" len="med"/>
                    </a:lnL>
                    <a:lnT w="12700" cap="flat" cmpd="sng" algn="ctr">
                      <a:solidFill>
                        <a:srgbClr val="2C3E50"/>
                      </a:solidFill>
                      <a:prstDash val="solid"/>
                      <a:round/>
                      <a:headEnd type="none" w="med" len="med"/>
                      <a:tailEnd type="none" w="med" len="med"/>
                    </a:lnT>
                    <a:lnB w="12700" cap="flat" cmpd="sng" algn="ctr">
                      <a:solidFill>
                        <a:srgbClr val="2C3E50"/>
                      </a:solidFill>
                      <a:prstDash val="solid"/>
                      <a:round/>
                      <a:headEnd type="none" w="med" len="med"/>
                      <a:tailEnd type="none" w="med" len="med"/>
                    </a:lnB>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Alprazolam</a:t>
                      </a:r>
                      <a:endParaRPr lang="fr-BE" sz="1050" b="0" kern="1200" dirty="0">
                        <a:solidFill>
                          <a:schemeClr val="tx1"/>
                        </a:solidFill>
                        <a:latin typeface="+mn-lt"/>
                        <a:ea typeface="+mn-ea"/>
                        <a:cs typeface="+mn-cs"/>
                      </a:endParaRPr>
                    </a:p>
                  </a:txBody>
                  <a:tcPr>
                    <a:lnT w="12700" cap="flat" cmpd="sng" algn="ctr">
                      <a:solidFill>
                        <a:srgbClr val="2C3E50"/>
                      </a:solidFill>
                      <a:prstDash val="solid"/>
                      <a:round/>
                      <a:headEnd type="none" w="med" len="med"/>
                      <a:tailEnd type="none" w="med" len="med"/>
                    </a:lnT>
                    <a:noFill/>
                  </a:tcPr>
                </a:tc>
                <a:tc>
                  <a:txBody>
                    <a:bodyPr/>
                    <a:lstStyle/>
                    <a:p>
                      <a:pPr marL="0" algn="l" defTabSz="914400" rtl="0" eaLnBrk="1" latinLnBrk="0" hangingPunct="1"/>
                      <a:r>
                        <a:rPr lang="fr-BE" sz="1050" b="0" i="0" u="none" kern="1200" baseline="0">
                          <a:solidFill>
                            <a:schemeClr val="tx1"/>
                          </a:solidFill>
                          <a:latin typeface="+mn-lt"/>
                        </a:rPr>
                        <a:t>0,5 – 1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lnT w="12700" cap="flat" cmpd="sng" algn="ctr">
                      <a:solidFill>
                        <a:srgbClr val="2C3E50"/>
                      </a:solidFill>
                      <a:prstDash val="solid"/>
                      <a:round/>
                      <a:headEnd type="none" w="med" len="med"/>
                      <a:tailEnd type="none" w="med" len="med"/>
                    </a:lnT>
                  </a:tcPr>
                </a:tc>
                <a:extLst>
                  <a:ext uri="{0D108BD9-81ED-4DB2-BD59-A6C34878D82A}">
                    <a16:rowId xmlns:a16="http://schemas.microsoft.com/office/drawing/2014/main" xmlns="" val="10002"/>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Bromazépam</a:t>
                      </a:r>
                      <a:endParaRPr lang="fr-BE" sz="1050" b="0" kern="1200" dirty="0">
                        <a:solidFill>
                          <a:schemeClr val="tx1"/>
                        </a:solidFill>
                        <a:latin typeface="+mn-lt"/>
                        <a:ea typeface="+mn-ea"/>
                        <a:cs typeface="+mn-cs"/>
                      </a:endParaRPr>
                    </a:p>
                  </a:txBody>
                  <a:tcPr>
                    <a:noFill/>
                  </a:tcPr>
                </a:tc>
                <a:tc>
                  <a:txBody>
                    <a:bodyPr/>
                    <a:lstStyle/>
                    <a:p>
                      <a:pPr marL="0" algn="l" defTabSz="914400" rtl="0" eaLnBrk="1" latinLnBrk="0" hangingPunct="1"/>
                      <a:r>
                        <a:rPr lang="fr-BE" sz="1050" b="0" i="0" u="none" kern="1200" baseline="0">
                          <a:solidFill>
                            <a:schemeClr val="tx1"/>
                          </a:solidFill>
                          <a:latin typeface="+mn-lt"/>
                        </a:rPr>
                        <a:t>4,5 – 9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3"/>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Brotizolam</a:t>
                      </a:r>
                    </a:p>
                  </a:txBody>
                  <a:tcPr>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0,25 – 0,5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4"/>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algn="ctr" rtl="0"/>
                      <a:r>
                        <a:rPr lang="fr-BE" sz="1050" b="0" i="0" u="none" baseline="0">
                          <a:solidFill>
                            <a:schemeClr val="tx1"/>
                          </a:solidFill>
                          <a:latin typeface="+mn-lt"/>
                        </a:rPr>
                        <a:t>Clotiazépam</a:t>
                      </a:r>
                      <a:endParaRPr lang="fr-BE" sz="1050" b="0" dirty="0">
                        <a:solidFill>
                          <a:schemeClr val="tx1"/>
                        </a:solidFill>
                        <a:latin typeface="+mn-lt"/>
                      </a:endParaRPr>
                    </a:p>
                  </a:txBody>
                  <a:tcPr>
                    <a:noFill/>
                  </a:tcPr>
                </a:tc>
                <a:tc>
                  <a:txBody>
                    <a:bodyPr/>
                    <a:lstStyle/>
                    <a:p>
                      <a:pPr algn="l" rtl="0"/>
                      <a:r>
                        <a:rPr lang="fr-BE" sz="1050" b="0" i="0" u="none" baseline="0">
                          <a:solidFill>
                            <a:schemeClr val="tx1"/>
                          </a:solidFill>
                          <a:latin typeface="+mn-lt"/>
                        </a:rPr>
                        <a:t>5 – 10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5"/>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algn="ctr" rtl="0"/>
                      <a:r>
                        <a:rPr lang="fr-BE" sz="1050" b="0" i="0" u="none" baseline="0">
                          <a:solidFill>
                            <a:schemeClr val="tx1"/>
                          </a:solidFill>
                          <a:latin typeface="+mn-lt"/>
                        </a:rPr>
                        <a:t>Loprazolam</a:t>
                      </a:r>
                    </a:p>
                  </a:txBody>
                  <a:tcPr>
                    <a:noFill/>
                  </a:tcPr>
                </a:tc>
                <a:tc>
                  <a:txBody>
                    <a:bodyPr/>
                    <a:lstStyle/>
                    <a:p>
                      <a:pPr algn="l" rtl="0"/>
                      <a:r>
                        <a:rPr lang="fr-BE" sz="1050" b="0" i="0" u="none" baseline="0">
                          <a:solidFill>
                            <a:schemeClr val="tx1"/>
                          </a:solidFill>
                          <a:latin typeface="+mn-lt"/>
                        </a:rPr>
                        <a:t>0,5 – 2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6"/>
                  </a:ext>
                </a:extLst>
              </a:tr>
              <a:tr h="261849">
                <a:tc vMerge="1">
                  <a:txBody>
                    <a:bodyPr/>
                    <a:lstStyle/>
                    <a:p>
                      <a:pPr algn="ctr" rtl="0"/>
                      <a:endParaRPr lang="fr-BE" sz="1050" b="0" dirty="0">
                        <a:solidFill>
                          <a:schemeClr val="tx1"/>
                        </a:solidFill>
                        <a:latin typeface="+mn-lt"/>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Lorazépam</a:t>
                      </a:r>
                      <a:endParaRPr lang="fr-BE" sz="1050" b="0" kern="1200" dirty="0">
                        <a:solidFill>
                          <a:schemeClr val="tx1"/>
                        </a:solidFill>
                        <a:latin typeface="+mn-lt"/>
                        <a:ea typeface="+mn-ea"/>
                        <a:cs typeface="+mn-cs"/>
                      </a:endParaRPr>
                    </a:p>
                  </a:txBody>
                  <a:tcPr>
                    <a:noFill/>
                  </a:tcPr>
                </a:tc>
                <a:tc>
                  <a:txBody>
                    <a:bodyPr/>
                    <a:lstStyle/>
                    <a:p>
                      <a:pPr marL="0" algn="l" defTabSz="914400" rtl="0" eaLnBrk="1" latinLnBrk="0" hangingPunct="1"/>
                      <a:r>
                        <a:rPr lang="fr-BE" sz="1050" b="0" i="0" u="none" kern="1200" baseline="0">
                          <a:solidFill>
                            <a:schemeClr val="tx1"/>
                          </a:solidFill>
                          <a:latin typeface="+mn-lt"/>
                        </a:rPr>
                        <a:t>2 – 8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7"/>
                  </a:ext>
                </a:extLst>
              </a:tr>
              <a:tr h="261849">
                <a:tc vMerge="1">
                  <a:txBody>
                    <a:bodyPr/>
                    <a:lstStyle/>
                    <a:p>
                      <a:pPr algn="ctr" rtl="0"/>
                      <a:endParaRPr lang="fr-BE" sz="1050" b="0" dirty="0">
                        <a:solidFill>
                          <a:schemeClr val="tx1"/>
                        </a:solidFill>
                        <a:latin typeface="+mn-lt"/>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Lormétazépam</a:t>
                      </a:r>
                      <a:endParaRPr lang="fr-BE" sz="1050" b="0" kern="1200" dirty="0">
                        <a:solidFill>
                          <a:schemeClr val="tx1"/>
                        </a:solidFill>
                        <a:latin typeface="+mn-lt"/>
                        <a:ea typeface="+mn-ea"/>
                        <a:cs typeface="+mn-cs"/>
                      </a:endParaRPr>
                    </a:p>
                  </a:txBody>
                  <a:tcPr>
                    <a:noFill/>
                  </a:tcPr>
                </a:tc>
                <a:tc>
                  <a:txBody>
                    <a:bodyPr/>
                    <a:lstStyle/>
                    <a:p>
                      <a:pPr marL="0" algn="l" defTabSz="914400" rtl="0" eaLnBrk="1" latinLnBrk="0" hangingPunct="1"/>
                      <a:r>
                        <a:rPr lang="fr-BE" sz="1050" b="0" i="0" u="none" kern="1200" baseline="0">
                          <a:solidFill>
                            <a:schemeClr val="tx1"/>
                          </a:solidFill>
                          <a:latin typeface="+mn-lt"/>
                        </a:rPr>
                        <a:t>1 – 2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08"/>
                  </a:ext>
                </a:extLst>
              </a:tr>
              <a:tr h="261849">
                <a:tc vMerge="1">
                  <a:txBody>
                    <a:bodyPr/>
                    <a:lstStyle/>
                    <a:p>
                      <a:pPr algn="ctr" rtl="0"/>
                      <a:endParaRPr lang="fr-BE" sz="1050" b="0" dirty="0">
                        <a:solidFill>
                          <a:schemeClr val="tx1"/>
                        </a:solidFill>
                        <a:latin typeface="+mn-lt"/>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Oxazépam</a:t>
                      </a:r>
                      <a:endParaRPr lang="fr-BE" sz="1050" b="0" kern="1200" dirty="0">
                        <a:solidFill>
                          <a:schemeClr val="tx1"/>
                        </a:solidFill>
                        <a:latin typeface="+mn-lt"/>
                        <a:ea typeface="+mn-ea"/>
                        <a:cs typeface="+mn-cs"/>
                      </a:endParaRPr>
                    </a:p>
                  </a:txBody>
                  <a:tcPr>
                    <a:lnB w="12700" cap="flat" cmpd="sng" algn="ctr">
                      <a:solidFill>
                        <a:srgbClr val="2C3E50"/>
                      </a:solidFill>
                      <a:prstDash val="solid"/>
                      <a:round/>
                      <a:headEnd type="none" w="med" len="med"/>
                      <a:tailEnd type="none" w="med" len="med"/>
                    </a:lnB>
                    <a:noFill/>
                  </a:tcPr>
                </a:tc>
                <a:tc>
                  <a:txBody>
                    <a:bodyPr/>
                    <a:lstStyle/>
                    <a:p>
                      <a:pPr marL="0" algn="l" defTabSz="914400" rtl="0" eaLnBrk="1" latinLnBrk="0" hangingPunct="1"/>
                      <a:r>
                        <a:rPr lang="fr-BE" sz="1050" b="0" i="0" u="none" kern="1200" baseline="0">
                          <a:solidFill>
                            <a:schemeClr val="tx1"/>
                          </a:solidFill>
                          <a:latin typeface="+mn-lt"/>
                        </a:rPr>
                        <a:t>15 – 100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lnB w="12700" cap="flat" cmpd="sng" algn="ctr">
                      <a:solidFill>
                        <a:srgbClr val="2C3E50"/>
                      </a:solidFill>
                      <a:prstDash val="solid"/>
                      <a:round/>
                      <a:headEnd type="none" w="med" len="med"/>
                      <a:tailEnd type="none" w="med" len="med"/>
                    </a:lnB>
                  </a:tcPr>
                </a:tc>
                <a:extLst>
                  <a:ext uri="{0D108BD9-81ED-4DB2-BD59-A6C34878D82A}">
                    <a16:rowId xmlns:a16="http://schemas.microsoft.com/office/drawing/2014/main" xmlns="" val="10009"/>
                  </a:ext>
                </a:extLst>
              </a:tr>
              <a:tr h="261849">
                <a:tc rowSpan="10">
                  <a:txBody>
                    <a:bodyPr/>
                    <a:lstStyle/>
                    <a:p>
                      <a:pPr algn="ctr" rtl="0"/>
                      <a:r>
                        <a:rPr lang="fr-BE" sz="1200" b="1" i="0" u="none" baseline="0">
                          <a:solidFill>
                            <a:schemeClr val="tx1"/>
                          </a:solidFill>
                          <a:latin typeface="+mn-lt"/>
                        </a:rPr>
                        <a:t>LONGUE</a:t>
                      </a:r>
                    </a:p>
                  </a:txBody>
                  <a:tcPr vert="vert270" anchor="ctr">
                    <a:lnL w="28575" cap="flat" cmpd="sng" algn="ctr">
                      <a:solidFill>
                        <a:srgbClr val="2C3E50"/>
                      </a:solidFill>
                      <a:prstDash val="solid"/>
                      <a:round/>
                      <a:headEnd type="none" w="med" len="med"/>
                      <a:tailEnd type="none" w="med" len="med"/>
                    </a:lnL>
                    <a:lnT w="12700" cap="flat" cmpd="sng" algn="ctr">
                      <a:solidFill>
                        <a:srgbClr val="2C3E50"/>
                      </a:solidFill>
                      <a:prstDash val="solid"/>
                      <a:round/>
                      <a:headEnd type="none" w="med" len="med"/>
                      <a:tailEnd type="none" w="med" len="med"/>
                    </a:lnT>
                    <a:lnB w="12700" cap="flat" cmpd="sng" algn="ctr">
                      <a:solidFill>
                        <a:srgbClr val="2C3E50"/>
                      </a:solidFill>
                      <a:prstDash val="solid"/>
                      <a:round/>
                      <a:headEnd type="none" w="med" len="med"/>
                      <a:tailEnd type="none" w="med" len="med"/>
                    </a:lnB>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Clobazam</a:t>
                      </a:r>
                    </a:p>
                  </a:txBody>
                  <a:tcPr>
                    <a:lnT w="12700" cap="flat" cmpd="sng" algn="ctr">
                      <a:solidFill>
                        <a:srgbClr val="2C3E50"/>
                      </a:solidFill>
                      <a:prstDash val="solid"/>
                      <a:round/>
                      <a:headEnd type="none" w="med" len="med"/>
                      <a:tailEnd type="none" w="med" len="med"/>
                    </a:lnT>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10 – 30 mg </a:t>
                      </a:r>
                    </a:p>
                  </a:txBody>
                  <a:tcPr>
                    <a:lnR w="28575" cap="flat" cmpd="sng" algn="ctr">
                      <a:solidFill>
                        <a:srgbClr val="2C3E50"/>
                      </a:solidFill>
                      <a:prstDash val="solid"/>
                      <a:round/>
                      <a:headEnd type="none" w="med" len="med"/>
                      <a:tailEnd type="none" w="med" len="med"/>
                    </a:lnR>
                    <a:lnT w="12700" cap="flat" cmpd="sng" algn="ctr">
                      <a:solidFill>
                        <a:srgbClr val="2C3E50"/>
                      </a:solidFill>
                      <a:prstDash val="solid"/>
                      <a:round/>
                      <a:headEnd type="none" w="med" len="med"/>
                      <a:tailEnd type="none" w="med" len="med"/>
                    </a:lnT>
                  </a:tcPr>
                </a:tc>
                <a:extLst>
                  <a:ext uri="{0D108BD9-81ED-4DB2-BD59-A6C34878D82A}">
                    <a16:rowId xmlns:a16="http://schemas.microsoft.com/office/drawing/2014/main" xmlns="" val="10010"/>
                  </a:ext>
                </a:extLst>
              </a:tr>
              <a:tr h="261849">
                <a:tc vMerge="1">
                  <a:txBody>
                    <a:bodyPr/>
                    <a:lstStyle/>
                    <a:p>
                      <a:pPr algn="ctr" rtl="0"/>
                      <a:endParaRPr lang="fr-BE" sz="1050" b="0" dirty="0">
                        <a:solidFill>
                          <a:schemeClr val="tx1"/>
                        </a:solidFill>
                        <a:latin typeface="+mn-lt"/>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Clonazépam</a:t>
                      </a:r>
                    </a:p>
                  </a:txBody>
                  <a:tcPr>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1 – 4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1"/>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Clorazépate</a:t>
                      </a:r>
                      <a:endParaRPr lang="fr-BE" sz="1050" b="0" kern="1200" dirty="0">
                        <a:solidFill>
                          <a:schemeClr val="tx1"/>
                        </a:solidFill>
                        <a:latin typeface="+mn-lt"/>
                        <a:ea typeface="+mn-ea"/>
                        <a:cs typeface="+mn-cs"/>
                      </a:endParaRPr>
                    </a:p>
                  </a:txBody>
                  <a:tcPr>
                    <a:noFill/>
                  </a:tcPr>
                </a:tc>
                <a:tc>
                  <a:txBody>
                    <a:bodyPr/>
                    <a:lstStyle/>
                    <a:p>
                      <a:pPr marL="0" algn="l" defTabSz="914400" rtl="0" eaLnBrk="1" latinLnBrk="0" hangingPunct="1"/>
                      <a:r>
                        <a:rPr lang="fr-BE" sz="1050" b="0" i="0" u="none" kern="1200" baseline="0">
                          <a:solidFill>
                            <a:schemeClr val="tx1"/>
                          </a:solidFill>
                          <a:latin typeface="+mn-lt"/>
                        </a:rPr>
                        <a:t>10 – 30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2"/>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algn="ctr" rtl="0"/>
                      <a:r>
                        <a:rPr lang="fr-BE" sz="1050" b="0" i="0" u="none" baseline="0">
                          <a:solidFill>
                            <a:schemeClr val="tx1"/>
                          </a:solidFill>
                          <a:latin typeface="+mn-lt"/>
                        </a:rPr>
                        <a:t>Cloxazolam</a:t>
                      </a:r>
                    </a:p>
                  </a:txBody>
                  <a:tcPr>
                    <a:noFill/>
                  </a:tcPr>
                </a:tc>
                <a:tc>
                  <a:txBody>
                    <a:bodyPr/>
                    <a:lstStyle/>
                    <a:p>
                      <a:pPr algn="l" rtl="0"/>
                      <a:r>
                        <a:rPr lang="fr-BE" sz="1050" b="0" i="0" u="none" baseline="0">
                          <a:solidFill>
                            <a:schemeClr val="tx1"/>
                          </a:solidFill>
                          <a:latin typeface="+mn-lt"/>
                        </a:rPr>
                        <a:t>1 – 2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3"/>
                  </a:ext>
                </a:extLst>
              </a:tr>
              <a:tr h="261849">
                <a:tc vMerge="1">
                  <a:txBody>
                    <a:bodyPr/>
                    <a:lstStyle/>
                    <a:p>
                      <a:endParaRPr lang="fr-BE"/>
                    </a:p>
                  </a:txBody>
                  <a:tcPr/>
                </a:tc>
                <a:tc>
                  <a:txBody>
                    <a:bodyPr/>
                    <a:lstStyle/>
                    <a:p>
                      <a:pPr algn="ctr" rtl="0"/>
                      <a:r>
                        <a:rPr lang="fr-BE" sz="1050" b="0" i="0" u="none" baseline="0">
                          <a:solidFill>
                            <a:schemeClr val="tx1"/>
                          </a:solidFill>
                          <a:latin typeface="+mn-lt"/>
                        </a:rPr>
                        <a:t>Diazépam</a:t>
                      </a:r>
                      <a:endParaRPr lang="fr-BE" sz="1050" b="0" dirty="0">
                        <a:solidFill>
                          <a:schemeClr val="tx1"/>
                        </a:solidFill>
                        <a:latin typeface="+mn-lt"/>
                      </a:endParaRPr>
                    </a:p>
                  </a:txBody>
                  <a:tcPr>
                    <a:noFill/>
                  </a:tcPr>
                </a:tc>
                <a:tc>
                  <a:txBody>
                    <a:bodyPr/>
                    <a:lstStyle/>
                    <a:p>
                      <a:pPr algn="l" rtl="0"/>
                      <a:r>
                        <a:rPr lang="fr-BE" sz="1050" b="0" i="0" u="none" baseline="0">
                          <a:solidFill>
                            <a:schemeClr val="tx1"/>
                          </a:solidFill>
                          <a:latin typeface="+mn-lt"/>
                        </a:rPr>
                        <a:t>10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4"/>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algn="ctr" rtl="0"/>
                      <a:r>
                        <a:rPr lang="fr-BE" sz="1050" b="0" i="0" u="none" baseline="0">
                          <a:solidFill>
                            <a:schemeClr val="tx1"/>
                          </a:solidFill>
                          <a:latin typeface="+mn-lt"/>
                        </a:rPr>
                        <a:t>Flurazépam</a:t>
                      </a:r>
                      <a:endParaRPr lang="fr-BE" sz="1050" b="0" dirty="0">
                        <a:solidFill>
                          <a:schemeClr val="tx1"/>
                        </a:solidFill>
                        <a:latin typeface="+mn-lt"/>
                      </a:endParaRPr>
                    </a:p>
                  </a:txBody>
                  <a:tcPr>
                    <a:noFill/>
                  </a:tcPr>
                </a:tc>
                <a:tc>
                  <a:txBody>
                    <a:bodyPr/>
                    <a:lstStyle/>
                    <a:p>
                      <a:pPr algn="l" rtl="0"/>
                      <a:r>
                        <a:rPr lang="fr-BE" sz="1050" b="0" i="0" u="none" baseline="0">
                          <a:solidFill>
                            <a:schemeClr val="tx1"/>
                          </a:solidFill>
                          <a:latin typeface="+mn-lt"/>
                        </a:rPr>
                        <a:t>15 – 60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5"/>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algn="ctr" rtl="0"/>
                      <a:r>
                        <a:rPr lang="fr-BE" sz="1050" b="0" i="0" u="none" baseline="0">
                          <a:solidFill>
                            <a:schemeClr val="tx1"/>
                          </a:solidFill>
                          <a:latin typeface="+mn-lt"/>
                        </a:rPr>
                        <a:t>Loflazépate d'éthyle</a:t>
                      </a:r>
                      <a:endParaRPr lang="fr-BE" sz="1050" b="0" dirty="0">
                        <a:solidFill>
                          <a:schemeClr val="tx1"/>
                        </a:solidFill>
                        <a:latin typeface="+mn-lt"/>
                      </a:endParaRPr>
                    </a:p>
                  </a:txBody>
                  <a:tcPr>
                    <a:noFill/>
                  </a:tcPr>
                </a:tc>
                <a:tc>
                  <a:txBody>
                    <a:bodyPr/>
                    <a:lstStyle/>
                    <a:p>
                      <a:pPr algn="l" rtl="0"/>
                      <a:r>
                        <a:rPr lang="fr-BE" sz="1050" b="0" i="0" u="none" baseline="0">
                          <a:solidFill>
                            <a:schemeClr val="tx1"/>
                          </a:solidFill>
                          <a:latin typeface="+mn-lt"/>
                        </a:rPr>
                        <a:t>1 – 3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6"/>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Nitrazépam</a:t>
                      </a:r>
                    </a:p>
                  </a:txBody>
                  <a:tcPr>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5 – 10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7"/>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Nordazépam</a:t>
                      </a:r>
                    </a:p>
                  </a:txBody>
                  <a:tcPr>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2,5 – 10 mg</a:t>
                      </a:r>
                    </a:p>
                  </a:txBody>
                  <a:tcPr>
                    <a:lnR w="28575" cap="flat" cmpd="sng" algn="ctr">
                      <a:solidFill>
                        <a:srgbClr val="2C3E50"/>
                      </a:solidFill>
                      <a:prstDash val="solid"/>
                      <a:round/>
                      <a:headEnd type="none" w="med" len="med"/>
                      <a:tailEnd type="none" w="med" len="med"/>
                    </a:lnR>
                  </a:tcPr>
                </a:tc>
                <a:extLst>
                  <a:ext uri="{0D108BD9-81ED-4DB2-BD59-A6C34878D82A}">
                    <a16:rowId xmlns:a16="http://schemas.microsoft.com/office/drawing/2014/main" xmlns="" val="10018"/>
                  </a:ext>
                </a:extLst>
              </a:tr>
              <a:tr h="261849">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Prazépam</a:t>
                      </a:r>
                    </a:p>
                  </a:txBody>
                  <a:tcPr>
                    <a:lnB w="12700" cap="flat" cmpd="sng" algn="ctr">
                      <a:solidFill>
                        <a:srgbClr val="2C3E50"/>
                      </a:solidFill>
                      <a:prstDash val="solid"/>
                      <a:round/>
                      <a:headEnd type="none" w="med" len="med"/>
                      <a:tailEnd type="none" w="med" len="med"/>
                    </a:lnB>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30 – 60 mg</a:t>
                      </a:r>
                    </a:p>
                  </a:txBody>
                  <a:tcPr>
                    <a:lnR w="28575" cap="flat" cmpd="sng" algn="ctr">
                      <a:solidFill>
                        <a:srgbClr val="2C3E50"/>
                      </a:solidFill>
                      <a:prstDash val="solid"/>
                      <a:round/>
                      <a:headEnd type="none" w="med" len="med"/>
                      <a:tailEnd type="none" w="med" len="med"/>
                    </a:lnR>
                    <a:lnB w="12700" cap="flat" cmpd="sng" algn="ctr">
                      <a:solidFill>
                        <a:srgbClr val="2C3E50"/>
                      </a:solidFill>
                      <a:prstDash val="solid"/>
                      <a:round/>
                      <a:headEnd type="none" w="med" len="med"/>
                      <a:tailEnd type="none" w="med" len="med"/>
                    </a:lnB>
                  </a:tcPr>
                </a:tc>
                <a:extLst>
                  <a:ext uri="{0D108BD9-81ED-4DB2-BD59-A6C34878D82A}">
                    <a16:rowId xmlns:a16="http://schemas.microsoft.com/office/drawing/2014/main" xmlns="" val="10019"/>
                  </a:ext>
                </a:extLst>
              </a:tr>
              <a:tr h="261849">
                <a:tc rowSpan="2">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lnT w="12700" cap="flat" cmpd="sng" algn="ctr">
                      <a:solidFill>
                        <a:srgbClr val="2C3E50"/>
                      </a:solidFill>
                      <a:prstDash val="solid"/>
                      <a:round/>
                      <a:headEnd type="none" w="med" len="med"/>
                      <a:tailEnd type="none" w="med" len="med"/>
                    </a:lnT>
                    <a:lnB w="28575" cap="flat" cmpd="sng" algn="ctr">
                      <a:solidFill>
                        <a:srgbClr val="2C3E50"/>
                      </a:solidFill>
                      <a:prstDash val="solid"/>
                      <a:round/>
                      <a:headEnd type="none" w="med" len="med"/>
                      <a:tailEnd type="none" w="med" len="med"/>
                    </a:lnB>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rPr>
                        <a:t>Zolpidem</a:t>
                      </a:r>
                      <a:endParaRPr lang="fr-BE" sz="1050" b="0" kern="1200" dirty="0">
                        <a:solidFill>
                          <a:schemeClr val="tx1"/>
                        </a:solidFill>
                        <a:latin typeface="+mn-lt"/>
                        <a:ea typeface="+mn-ea"/>
                        <a:cs typeface="+mn-cs"/>
                      </a:endParaRPr>
                    </a:p>
                  </a:txBody>
                  <a:tcPr>
                    <a:lnT w="12700" cap="flat" cmpd="sng" algn="ctr">
                      <a:solidFill>
                        <a:srgbClr val="2C3E50"/>
                      </a:solidFill>
                      <a:prstDash val="solid"/>
                      <a:round/>
                      <a:headEnd type="none" w="med" len="med"/>
                      <a:tailEnd type="none" w="med" len="med"/>
                    </a:lnT>
                    <a:noFill/>
                  </a:tcPr>
                </a:tc>
                <a:tc>
                  <a:txBody>
                    <a:bodyPr/>
                    <a:lstStyle/>
                    <a:p>
                      <a:pPr marL="0" algn="l" defTabSz="914400" rtl="0" eaLnBrk="1" latinLnBrk="0" hangingPunct="1"/>
                      <a:r>
                        <a:rPr lang="fr-BE" sz="1050" b="0" i="0" u="none" kern="1200" baseline="0">
                          <a:solidFill>
                            <a:schemeClr val="tx1"/>
                          </a:solidFill>
                          <a:latin typeface="+mn-lt"/>
                        </a:rPr>
                        <a:t>20 mg</a:t>
                      </a:r>
                      <a:endParaRPr lang="fr-BE" sz="1050" kern="1200" dirty="0">
                        <a:solidFill>
                          <a:schemeClr val="tx1"/>
                        </a:solidFill>
                        <a:latin typeface="+mn-lt"/>
                        <a:ea typeface="+mn-ea"/>
                        <a:cs typeface="+mn-cs"/>
                      </a:endParaRPr>
                    </a:p>
                  </a:txBody>
                  <a:tcPr>
                    <a:lnR w="28575" cap="flat" cmpd="sng" algn="ctr">
                      <a:solidFill>
                        <a:srgbClr val="2C3E50"/>
                      </a:solidFill>
                      <a:prstDash val="solid"/>
                      <a:round/>
                      <a:headEnd type="none" w="med" len="med"/>
                      <a:tailEnd type="none" w="med" len="med"/>
                    </a:lnR>
                    <a:lnT w="12700" cap="flat" cmpd="sng" algn="ctr">
                      <a:solidFill>
                        <a:srgbClr val="2C3E50"/>
                      </a:solidFill>
                      <a:prstDash val="solid"/>
                      <a:round/>
                      <a:headEnd type="none" w="med" len="med"/>
                      <a:tailEnd type="none" w="med" len="med"/>
                    </a:lnT>
                  </a:tcPr>
                </a:tc>
                <a:extLst>
                  <a:ext uri="{0D108BD9-81ED-4DB2-BD59-A6C34878D82A}">
                    <a16:rowId xmlns:a16="http://schemas.microsoft.com/office/drawing/2014/main" xmlns="" val="10020"/>
                  </a:ext>
                </a:extLst>
              </a:tr>
              <a:tr h="257770">
                <a:tc vMerge="1">
                  <a:txBody>
                    <a:bodyPr/>
                    <a:lstStyle/>
                    <a:p>
                      <a:pPr marL="0" algn="ctr" defTabSz="914400" rtl="0" eaLnBrk="1" latinLnBrk="0" hangingPunct="1"/>
                      <a:endParaRPr lang="fr-BE" sz="1050" b="0" kern="1200" dirty="0">
                        <a:solidFill>
                          <a:schemeClr val="tx1"/>
                        </a:solidFill>
                        <a:latin typeface="+mn-lt"/>
                        <a:ea typeface="+mn-ea"/>
                        <a:cs typeface="+mn-cs"/>
                      </a:endParaRPr>
                    </a:p>
                  </a:txBody>
                  <a:tcPr>
                    <a:lnL w="28575" cap="flat" cmpd="sng" algn="ctr">
                      <a:solidFill>
                        <a:srgbClr val="2C3E50"/>
                      </a:solidFill>
                      <a:prstDash val="solid"/>
                      <a:round/>
                      <a:headEnd type="none" w="med" len="med"/>
                      <a:tailEnd type="none" w="med" len="med"/>
                    </a:lnL>
                    <a:lnB w="28575" cap="flat" cmpd="sng" algn="ctr">
                      <a:solidFill>
                        <a:srgbClr val="2C3E50"/>
                      </a:solidFill>
                      <a:prstDash val="solid"/>
                      <a:round/>
                      <a:headEnd type="none" w="med" len="med"/>
                      <a:tailEnd type="none" w="med" len="med"/>
                    </a:lnB>
                    <a:solidFill>
                      <a:srgbClr val="2C3E50">
                        <a:alpha val="50196"/>
                      </a:srgbClr>
                    </a:solidFill>
                  </a:tcPr>
                </a:tc>
                <a:tc>
                  <a:txBody>
                    <a:bodyPr/>
                    <a:lstStyle/>
                    <a:p>
                      <a:pPr marL="0" algn="ctr" defTabSz="914400" rtl="0" eaLnBrk="1" latinLnBrk="0" hangingPunct="1"/>
                      <a:r>
                        <a:rPr lang="fr-BE" sz="1050" b="0" i="0" u="none" kern="1200" baseline="0">
                          <a:solidFill>
                            <a:schemeClr val="tx1"/>
                          </a:solidFill>
                          <a:latin typeface="+mn-lt"/>
                          <a:ea typeface="+mn-ea"/>
                          <a:cs typeface="+mn-cs"/>
                        </a:rPr>
                        <a:t>Zopiclone</a:t>
                      </a:r>
                      <a:endParaRPr lang="fr-BE" sz="1050" b="0" kern="1200" dirty="0">
                        <a:solidFill>
                          <a:schemeClr val="tx1"/>
                        </a:solidFill>
                        <a:latin typeface="+mn-lt"/>
                        <a:ea typeface="+mn-ea"/>
                        <a:cs typeface="+mn-cs"/>
                      </a:endParaRPr>
                    </a:p>
                  </a:txBody>
                  <a:tcPr>
                    <a:lnB w="28575" cap="flat" cmpd="sng" algn="ctr">
                      <a:solidFill>
                        <a:srgbClr val="2C3E50"/>
                      </a:solidFill>
                      <a:prstDash val="solid"/>
                      <a:round/>
                      <a:headEnd type="none" w="med" len="med"/>
                      <a:tailEnd type="none" w="med" len="med"/>
                    </a:lnB>
                    <a:noFill/>
                  </a:tcPr>
                </a:tc>
                <a:tc>
                  <a:txBody>
                    <a:bodyPr/>
                    <a:lstStyle/>
                    <a:p>
                      <a:pPr marL="0" algn="l" defTabSz="914400" rtl="0" eaLnBrk="1" latinLnBrk="0" hangingPunct="1"/>
                      <a:r>
                        <a:rPr lang="fr-BE" sz="1050" b="0" i="0" u="none" kern="1200" baseline="0">
                          <a:solidFill>
                            <a:schemeClr val="tx1"/>
                          </a:solidFill>
                          <a:latin typeface="+mn-lt"/>
                          <a:ea typeface="+mn-ea"/>
                          <a:cs typeface="+mn-cs"/>
                        </a:rPr>
                        <a:t>15 mg </a:t>
                      </a:r>
                    </a:p>
                  </a:txBody>
                  <a:tcPr>
                    <a:lnR w="28575" cap="flat" cmpd="sng" algn="ctr">
                      <a:solidFill>
                        <a:srgbClr val="2C3E50"/>
                      </a:solidFill>
                      <a:prstDash val="solid"/>
                      <a:round/>
                      <a:headEnd type="none" w="med" len="med"/>
                      <a:tailEnd type="none" w="med" len="med"/>
                    </a:lnR>
                    <a:lnB w="28575" cap="flat" cmpd="sng" algn="ctr">
                      <a:solidFill>
                        <a:srgbClr val="2C3E50"/>
                      </a:solidFill>
                      <a:prstDash val="solid"/>
                      <a:round/>
                      <a:headEnd type="none" w="med" len="med"/>
                      <a:tailEnd type="none" w="med" len="med"/>
                    </a:lnB>
                  </a:tcPr>
                </a:tc>
                <a:extLst>
                  <a:ext uri="{0D108BD9-81ED-4DB2-BD59-A6C34878D82A}">
                    <a16:rowId xmlns:a16="http://schemas.microsoft.com/office/drawing/2014/main" xmlns="" val="10021"/>
                  </a:ext>
                </a:extLst>
              </a:tr>
            </a:tbl>
          </a:graphicData>
        </a:graphic>
      </p:graphicFrame>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50696" y="133155"/>
            <a:ext cx="485800" cy="343517"/>
          </a:xfrm>
          <a:prstGeom prst="rect">
            <a:avLst/>
          </a:prstGeom>
        </p:spPr>
      </p:pic>
      <p:sp>
        <p:nvSpPr>
          <p:cNvPr id="11" name="Rectangle 10"/>
          <p:cNvSpPr/>
          <p:nvPr/>
        </p:nvSpPr>
        <p:spPr>
          <a:xfrm>
            <a:off x="85849" y="116672"/>
            <a:ext cx="8972301" cy="360000"/>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2400" b="1" i="0" u="none" baseline="0">
                <a:solidFill>
                  <a:schemeClr val="bg1"/>
                </a:solidFill>
                <a:latin typeface="Euphemia" panose="020B0503040102020104" pitchFamily="34" charset="0"/>
              </a:rPr>
              <a:t>Comment sevrer d'une benzodiazépine ou d'un produit « Z » ?</a:t>
            </a:r>
          </a:p>
        </p:txBody>
      </p:sp>
      <p:pic>
        <p:nvPicPr>
          <p:cNvPr id="12"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4872" y="133155"/>
            <a:ext cx="485800" cy="343517"/>
          </a:xfrm>
          <a:prstGeom prst="rect">
            <a:avLst/>
          </a:prstGeom>
        </p:spPr>
      </p:pic>
      <p:sp>
        <p:nvSpPr>
          <p:cNvPr id="13" name="ZoneTexte 24"/>
          <p:cNvSpPr txBox="1"/>
          <p:nvPr/>
        </p:nvSpPr>
        <p:spPr>
          <a:xfrm>
            <a:off x="7200107" y="6642556"/>
            <a:ext cx="1943893" cy="215444"/>
          </a:xfrm>
          <a:prstGeom prst="rect">
            <a:avLst/>
          </a:prstGeom>
          <a:noFill/>
        </p:spPr>
        <p:txBody>
          <a:bodyPr wrap="square" rtlCol="0">
            <a:spAutoFit/>
          </a:bodyPr>
          <a:lstStyle/>
          <a:p>
            <a:pPr algn="r" rtl="0"/>
            <a:r>
              <a:rPr lang="fr-BE" sz="800" b="0" i="0" u="none" baseline="0">
                <a:latin typeface="Calibri Light" panose="020F0302020204030204" pitchFamily="34" charset="0"/>
              </a:rPr>
              <a:t>Dernière mise à jour : avril 2015 </a:t>
            </a:r>
          </a:p>
        </p:txBody>
      </p:sp>
      <p:sp>
        <p:nvSpPr>
          <p:cNvPr id="14" name="ZoneTexte 16"/>
          <p:cNvSpPr txBox="1"/>
          <p:nvPr/>
        </p:nvSpPr>
        <p:spPr>
          <a:xfrm>
            <a:off x="0" y="6546830"/>
            <a:ext cx="7452320" cy="338554"/>
          </a:xfrm>
          <a:prstGeom prst="rect">
            <a:avLst/>
          </a:prstGeom>
          <a:noFill/>
        </p:spPr>
        <p:txBody>
          <a:bodyPr wrap="square" rtlCol="0">
            <a:spAutoFit/>
          </a:bodyPr>
          <a:lstStyle/>
          <a:p>
            <a:pPr algn="l" rtl="0"/>
            <a:r>
              <a:rPr lang="fr-BE" sz="800" b="0" i="0" u="none" baseline="0"/>
              <a:t>Source : CBIP 2015, Folia pharmacotherapeutica « Usage rationnel des benzodiazépines » 2002 ; « </a:t>
            </a:r>
            <a:r>
              <a:rPr lang="fr-BE" sz="800" b="0" i="1" u="none" baseline="0"/>
              <a:t>Chronic benzodiazepine use in nursing home residents: assessment of benefits and risks in insomnia </a:t>
            </a:r>
            <a:r>
              <a:rPr lang="fr-BE" sz="800" b="0" i="0" u="none" baseline="0"/>
              <a:t>» Jolyce Bourgeois 2015, Eur.J. Clin Pharmacol. 2014 Oct; 70(10): 1251-60</a:t>
            </a:r>
          </a:p>
        </p:txBody>
      </p:sp>
      <p:sp>
        <p:nvSpPr>
          <p:cNvPr id="15" name="Rectangle 14"/>
          <p:cNvSpPr/>
          <p:nvPr/>
        </p:nvSpPr>
        <p:spPr>
          <a:xfrm>
            <a:off x="3565252" y="4729692"/>
            <a:ext cx="5496784" cy="1003564"/>
          </a:xfrm>
          <a:prstGeom prst="rect">
            <a:avLst/>
          </a:prstGeom>
          <a:solidFill>
            <a:srgbClr val="2C3E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200" b="1" i="0" u="none" baseline="0" dirty="0">
                <a:solidFill>
                  <a:schemeClr val="bg1"/>
                </a:solidFill>
              </a:rPr>
              <a:t>Après un sevrage fructueux, une amélioration sera constatée au niveau de : </a:t>
            </a:r>
          </a:p>
          <a:p>
            <a:pPr algn="ctr" rtl="0"/>
            <a:endParaRPr lang="fr-BE" sz="1200" b="1" dirty="0">
              <a:solidFill>
                <a:schemeClr val="bg1"/>
              </a:solidFill>
            </a:endParaRPr>
          </a:p>
          <a:p>
            <a:pPr algn="ctr" rtl="0"/>
            <a:r>
              <a:rPr lang="fr-BE" sz="1200" b="0" i="0" u="none" baseline="0" dirty="0">
                <a:solidFill>
                  <a:schemeClr val="bg1"/>
                </a:solidFill>
              </a:rPr>
              <a:t>fonction cognitive, fonction psychomotrice, mémoire, temps de réaction, équilibre et vigilance.</a:t>
            </a:r>
          </a:p>
        </p:txBody>
      </p:sp>
      <p:sp>
        <p:nvSpPr>
          <p:cNvPr id="10" name="Rectangle 9"/>
          <p:cNvSpPr/>
          <p:nvPr/>
        </p:nvSpPr>
        <p:spPr>
          <a:xfrm>
            <a:off x="3563888" y="5805264"/>
            <a:ext cx="5496784" cy="648072"/>
          </a:xfrm>
          <a:prstGeom prst="rect">
            <a:avLst/>
          </a:prstGeom>
          <a:solidFill>
            <a:srgbClr val="2C3E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BE" sz="1400" b="1" i="0" u="none" baseline="0" dirty="0">
                <a:solidFill>
                  <a:schemeClr val="bg1"/>
                </a:solidFill>
              </a:rPr>
              <a:t>Il ressort d'une étude pilote menée dans une MRS belge qu'il est possible d'aboutir à un sevrage fructueux des benzodiazépines chez 66 % des résidents.</a:t>
            </a:r>
            <a:endParaRPr lang="fr-BE" sz="1400" b="1" dirty="0">
              <a:solidFill>
                <a:schemeClr val="bg1"/>
              </a:solidFill>
            </a:endParaRPr>
          </a:p>
        </p:txBody>
      </p:sp>
    </p:spTree>
    <p:extLst>
      <p:ext uri="{BB962C8B-B14F-4D97-AF65-F5344CB8AC3E}">
        <p14:creationId xmlns:p14="http://schemas.microsoft.com/office/powerpoint/2010/main" val="41732755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57200" y="1852370"/>
            <a:ext cx="8229600" cy="4785395"/>
          </a:xfrm>
        </p:spPr>
        <p:txBody>
          <a:bodyPr>
            <a:normAutofit/>
          </a:bodyPr>
          <a:lstStyle/>
          <a:p>
            <a:pPr marL="0" indent="0" algn="l" rtl="0">
              <a:buNone/>
            </a:pPr>
            <a:r>
              <a:rPr lang="fr-BE" sz="2400" b="0" i="0" u="none" baseline="0">
                <a:solidFill>
                  <a:srgbClr val="4B4B4B"/>
                </a:solidFill>
                <a:ea typeface="Tahoma" panose="020B0604030504040204" pitchFamily="34" charset="0"/>
                <a:cs typeface="Tahoma" panose="020B0604030504040204" pitchFamily="34" charset="0"/>
              </a:rPr>
              <a:t>Une intervention minime du professionnel de la santé au niveau du sevrage des somnifères a souvent aussi un effet positif même si le/la patient(e) est réticent(e) au départ.</a:t>
            </a:r>
          </a:p>
          <a:p>
            <a:pPr marL="0" indent="0" algn="l" rtl="0">
              <a:buNone/>
            </a:pPr>
            <a:r>
              <a:rPr lang="fr-BE" sz="2400" b="0" i="0" u="none" baseline="0">
                <a:solidFill>
                  <a:srgbClr val="4B4B4B"/>
                </a:solidFill>
                <a:ea typeface="Tahoma" panose="020B0604030504040204" pitchFamily="34" charset="0"/>
                <a:cs typeface="Tahoma" panose="020B0604030504040204" pitchFamily="34" charset="0"/>
              </a:rPr>
              <a:t>Par interventions minimes, on sous-entend : </a:t>
            </a:r>
            <a:endParaRPr lang="fr-BE" sz="2400" dirty="0">
              <a:solidFill>
                <a:srgbClr val="4B4B4B"/>
              </a:solidFill>
            </a:endParaRPr>
          </a:p>
          <a:p>
            <a:pPr algn="l" rtl="0"/>
            <a:r>
              <a:rPr lang="fr-BE" sz="2400" b="0" i="0" u="none" baseline="0">
                <a:solidFill>
                  <a:srgbClr val="4B4B4B"/>
                </a:solidFill>
              </a:rPr>
              <a:t>l'envoi d'un courrier conseillant d'arrêter de consommer des benzodiazépines</a:t>
            </a:r>
          </a:p>
          <a:p>
            <a:pPr algn="l" rtl="0"/>
            <a:r>
              <a:rPr lang="fr-BE" sz="2400" b="0" i="0" u="none" baseline="0">
                <a:solidFill>
                  <a:srgbClr val="4B4B4B"/>
                </a:solidFill>
              </a:rPr>
              <a:t>la distribution d'informations (d'auto-assistance) (pharmacien, médecin généraliste...)</a:t>
            </a:r>
          </a:p>
          <a:p>
            <a:pPr algn="l" rtl="0"/>
            <a:r>
              <a:rPr lang="fr-BE" sz="2400" b="0" i="0" u="none" baseline="0">
                <a:solidFill>
                  <a:srgbClr val="4B4B4B"/>
                </a:solidFill>
              </a:rPr>
              <a:t>une brève consultation chez le médecin généraliste. </a:t>
            </a:r>
            <a:endParaRPr lang="fr-BE" sz="2400" dirty="0">
              <a:solidFill>
                <a:srgbClr val="4B4B4B"/>
              </a:solidFill>
              <a:ea typeface="Tahoma" panose="020B0604030504040204" pitchFamily="34" charset="0"/>
              <a:cs typeface="Tahoma" panose="020B0604030504040204" pitchFamily="34" charset="0"/>
            </a:endParaRPr>
          </a:p>
        </p:txBody>
      </p:sp>
      <p:sp>
        <p:nvSpPr>
          <p:cNvPr id="6" name="Title 5"/>
          <p:cNvSpPr txBox="1">
            <a:spLocks/>
          </p:cNvSpPr>
          <p:nvPr/>
        </p:nvSpPr>
        <p:spPr>
          <a:xfrm>
            <a:off x="318356" y="604508"/>
            <a:ext cx="8507288" cy="7362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200" b="1" i="0" u="none" baseline="0">
                <a:solidFill>
                  <a:srgbClr val="0E6F78"/>
                </a:solidFill>
              </a:rPr>
              <a:t>Intervention minime</a:t>
            </a:r>
            <a:endParaRPr lang="fr-BE" sz="3200" b="1" dirty="0">
              <a:solidFill>
                <a:srgbClr val="0E6F78"/>
              </a:solidFill>
            </a:endParaRPr>
          </a:p>
        </p:txBody>
      </p:sp>
      <p:pic>
        <p:nvPicPr>
          <p:cNvPr id="9"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233962335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3528" y="980728"/>
            <a:ext cx="8229600" cy="5112568"/>
          </a:xfrm>
        </p:spPr>
        <p:txBody>
          <a:bodyPr>
            <a:noAutofit/>
          </a:bodyPr>
          <a:lstStyle/>
          <a:p>
            <a:endParaRPr lang="fr-BE" sz="2800" dirty="0">
              <a:solidFill>
                <a:srgbClr val="4B4B4B"/>
              </a:solidFill>
              <a:ea typeface="Tahoma" panose="020B0604030504040204" pitchFamily="34" charset="0"/>
              <a:cs typeface="Tahoma" panose="020B0604030504040204" pitchFamily="34" charset="0"/>
            </a:endParaRPr>
          </a:p>
          <a:p>
            <a:pPr algn="l" rtl="0"/>
            <a:r>
              <a:rPr lang="fr-BE" sz="2000" b="0" i="0" u="none" baseline="0" dirty="0">
                <a:solidFill>
                  <a:srgbClr val="4B4B4B"/>
                </a:solidFill>
                <a:ea typeface="Tahoma" panose="020B0604030504040204" pitchFamily="34" charset="0"/>
                <a:cs typeface="Tahoma" panose="020B0604030504040204" pitchFamily="34" charset="0"/>
              </a:rPr>
              <a:t>Recommandation de </a:t>
            </a:r>
            <a:r>
              <a:rPr lang="fr-BE" sz="2000" b="0" i="0" u="none" baseline="0" dirty="0" err="1">
                <a:solidFill>
                  <a:srgbClr val="4B4B4B"/>
                </a:solidFill>
                <a:ea typeface="Tahoma" panose="020B0604030504040204" pitchFamily="34" charset="0"/>
                <a:cs typeface="Tahoma" panose="020B0604030504040204" pitchFamily="34" charset="0"/>
              </a:rPr>
              <a:t>Domus</a:t>
            </a:r>
            <a:r>
              <a:rPr lang="fr-BE" sz="2000" b="0" i="0" u="none" baseline="0" dirty="0">
                <a:solidFill>
                  <a:srgbClr val="4B4B4B"/>
                </a:solidFill>
                <a:ea typeface="Tahoma" panose="020B0604030504040204" pitchFamily="34" charset="0"/>
                <a:cs typeface="Tahoma" panose="020B0604030504040204" pitchFamily="34" charset="0"/>
              </a:rPr>
              <a:t> </a:t>
            </a:r>
            <a:r>
              <a:rPr lang="fr-BE" sz="2000" b="0" i="0" u="none" baseline="0" dirty="0" err="1">
                <a:solidFill>
                  <a:srgbClr val="4B4B4B"/>
                </a:solidFill>
                <a:ea typeface="Tahoma" panose="020B0604030504040204" pitchFamily="34" charset="0"/>
                <a:cs typeface="Tahoma" panose="020B0604030504040204" pitchFamily="34" charset="0"/>
              </a:rPr>
              <a:t>Medica</a:t>
            </a:r>
            <a:r>
              <a:rPr lang="fr-BE" sz="2000" b="0" i="0" u="none" baseline="0" dirty="0">
                <a:solidFill>
                  <a:srgbClr val="4B4B4B"/>
                </a:solidFill>
                <a:ea typeface="Tahoma" panose="020B0604030504040204" pitchFamily="34" charset="0"/>
                <a:cs typeface="Tahoma" panose="020B0604030504040204" pitchFamily="34" charset="0"/>
              </a:rPr>
              <a:t> : </a:t>
            </a:r>
          </a:p>
          <a:p>
            <a:pPr lvl="1" algn="l" rtl="0"/>
            <a:r>
              <a:rPr lang="fr-BE" sz="2000" b="0" i="0" u="none" baseline="0" dirty="0">
                <a:solidFill>
                  <a:srgbClr val="4B4B4B"/>
                </a:solidFill>
                <a:ea typeface="Tahoma" panose="020B0604030504040204" pitchFamily="34" charset="0"/>
                <a:cs typeface="Tahoma" panose="020B0604030504040204" pitchFamily="34" charset="0"/>
              </a:rPr>
              <a:t>« </a:t>
            </a:r>
            <a:r>
              <a:rPr lang="fr-BE" sz="2000" b="0" i="1" u="none" baseline="0" dirty="0" err="1">
                <a:solidFill>
                  <a:srgbClr val="4B4B4B"/>
                </a:solidFill>
                <a:ea typeface="Tahoma" panose="020B0604030504040204" pitchFamily="34" charset="0"/>
                <a:cs typeface="Tahoma" panose="020B0604030504040204" pitchFamily="34" charset="0"/>
              </a:rPr>
              <a:t>Aanpak</a:t>
            </a:r>
            <a:r>
              <a:rPr lang="fr-BE" sz="2000" b="0" i="1" u="none" baseline="0" dirty="0">
                <a:solidFill>
                  <a:srgbClr val="4B4B4B"/>
                </a:solidFill>
                <a:ea typeface="Tahoma" panose="020B0604030504040204" pitchFamily="34" charset="0"/>
                <a:cs typeface="Tahoma" panose="020B0604030504040204" pitchFamily="34" charset="0"/>
              </a:rPr>
              <a:t> van </a:t>
            </a:r>
            <a:r>
              <a:rPr lang="fr-BE" sz="2000" b="0" i="1" u="none" baseline="0" dirty="0" err="1">
                <a:solidFill>
                  <a:srgbClr val="4B4B4B"/>
                </a:solidFill>
                <a:ea typeface="Tahoma" panose="020B0604030504040204" pitchFamily="34" charset="0"/>
                <a:cs typeface="Tahoma" panose="020B0604030504040204" pitchFamily="34" charset="0"/>
              </a:rPr>
              <a:t>slapeloosheid</a:t>
            </a:r>
            <a:r>
              <a:rPr lang="fr-BE" sz="2000" b="0" i="1" u="none" baseline="0" dirty="0">
                <a:solidFill>
                  <a:srgbClr val="4B4B4B"/>
                </a:solidFill>
                <a:ea typeface="Tahoma" panose="020B0604030504040204" pitchFamily="34" charset="0"/>
                <a:cs typeface="Tahoma" panose="020B0604030504040204" pitchFamily="34" charset="0"/>
              </a:rPr>
              <a:t> in de 1</a:t>
            </a:r>
            <a:r>
              <a:rPr lang="fr-BE" sz="2000" b="0" i="1" u="none" baseline="30000" dirty="0">
                <a:solidFill>
                  <a:srgbClr val="4B4B4B"/>
                </a:solidFill>
                <a:ea typeface="Tahoma" panose="020B0604030504040204" pitchFamily="34" charset="0"/>
                <a:cs typeface="Tahoma" panose="020B0604030504040204" pitchFamily="34" charset="0"/>
              </a:rPr>
              <a:t>ste</a:t>
            </a:r>
            <a:r>
              <a:rPr lang="fr-BE" sz="2000" b="0" i="1" u="none" baseline="0" dirty="0">
                <a:solidFill>
                  <a:srgbClr val="4B4B4B"/>
                </a:solidFill>
                <a:ea typeface="Tahoma" panose="020B0604030504040204" pitchFamily="34" charset="0"/>
                <a:cs typeface="Tahoma" panose="020B0604030504040204" pitchFamily="34" charset="0"/>
              </a:rPr>
              <a:t> </a:t>
            </a:r>
            <a:r>
              <a:rPr lang="fr-BE" sz="2000" b="0" i="1" u="none" baseline="0" dirty="0" err="1">
                <a:solidFill>
                  <a:srgbClr val="4B4B4B"/>
                </a:solidFill>
                <a:ea typeface="Tahoma" panose="020B0604030504040204" pitchFamily="34" charset="0"/>
                <a:cs typeface="Tahoma" panose="020B0604030504040204" pitchFamily="34" charset="0"/>
              </a:rPr>
              <a:t>lijn</a:t>
            </a:r>
            <a:r>
              <a:rPr lang="fr-BE" sz="2000" b="0" i="0" u="none" baseline="0" dirty="0">
                <a:solidFill>
                  <a:srgbClr val="4B4B4B"/>
                </a:solidFill>
                <a:ea typeface="Tahoma" panose="020B0604030504040204" pitchFamily="34" charset="0"/>
                <a:cs typeface="Tahoma" panose="020B0604030504040204" pitchFamily="34" charset="0"/>
              </a:rPr>
              <a:t> » (Prise en charge de l'insomnie en 1</a:t>
            </a:r>
            <a:r>
              <a:rPr lang="fr-BE" sz="2000" b="0" i="0" u="none" baseline="30000" dirty="0">
                <a:solidFill>
                  <a:srgbClr val="4B4B4B"/>
                </a:solidFill>
                <a:ea typeface="Tahoma" panose="020B0604030504040204" pitchFamily="34" charset="0"/>
                <a:cs typeface="Tahoma" panose="020B0604030504040204" pitchFamily="34" charset="0"/>
              </a:rPr>
              <a:t>ère</a:t>
            </a:r>
            <a:r>
              <a:rPr lang="fr-BE" sz="2000" b="0" i="0" u="none" baseline="0" dirty="0">
                <a:solidFill>
                  <a:srgbClr val="4B4B4B"/>
                </a:solidFill>
                <a:ea typeface="Tahoma" panose="020B0604030504040204" pitchFamily="34" charset="0"/>
                <a:cs typeface="Tahoma" panose="020B0604030504040204" pitchFamily="34" charset="0"/>
              </a:rPr>
              <a:t> ligne) (12/2011)</a:t>
            </a:r>
          </a:p>
          <a:p>
            <a:pPr lvl="1" algn="l" rtl="0"/>
            <a:r>
              <a:rPr lang="fr-BE" sz="2000" b="0" i="0" u="none" baseline="0" dirty="0">
                <a:solidFill>
                  <a:srgbClr val="4B4B4B"/>
                </a:solidFill>
                <a:ea typeface="Tahoma" panose="020B0604030504040204" pitchFamily="34" charset="0"/>
                <a:cs typeface="Tahoma" panose="020B0604030504040204" pitchFamily="34" charset="0"/>
              </a:rPr>
              <a:t> « </a:t>
            </a:r>
            <a:r>
              <a:rPr lang="fr-BE" sz="2000" b="0" i="1" u="none" baseline="0" dirty="0" err="1">
                <a:solidFill>
                  <a:srgbClr val="4B4B4B"/>
                </a:solidFill>
                <a:ea typeface="Tahoma" panose="020B0604030504040204" pitchFamily="34" charset="0"/>
                <a:cs typeface="Tahoma" panose="020B0604030504040204" pitchFamily="34" charset="0"/>
              </a:rPr>
              <a:t>Preventie</a:t>
            </a:r>
            <a:r>
              <a:rPr lang="fr-BE" sz="2000" b="0" i="1" u="none" baseline="0" dirty="0">
                <a:solidFill>
                  <a:srgbClr val="4B4B4B"/>
                </a:solidFill>
                <a:ea typeface="Tahoma" panose="020B0604030504040204" pitchFamily="34" charset="0"/>
                <a:cs typeface="Tahoma" panose="020B0604030504040204" pitchFamily="34" charset="0"/>
              </a:rPr>
              <a:t> van </a:t>
            </a:r>
            <a:r>
              <a:rPr lang="fr-BE" sz="2000" b="0" i="1" u="none" baseline="0" dirty="0" err="1">
                <a:solidFill>
                  <a:srgbClr val="4B4B4B"/>
                </a:solidFill>
                <a:ea typeface="Tahoma" panose="020B0604030504040204" pitchFamily="34" charset="0"/>
                <a:cs typeface="Tahoma" panose="020B0604030504040204" pitchFamily="34" charset="0"/>
              </a:rPr>
              <a:t>letsels</a:t>
            </a:r>
            <a:r>
              <a:rPr lang="fr-BE" sz="2000" b="0" i="1" u="none" baseline="0" dirty="0">
                <a:solidFill>
                  <a:srgbClr val="4B4B4B"/>
                </a:solidFill>
                <a:ea typeface="Tahoma" panose="020B0604030504040204" pitchFamily="34" charset="0"/>
                <a:cs typeface="Tahoma" panose="020B0604030504040204" pitchFamily="34" charset="0"/>
              </a:rPr>
              <a:t> ten </a:t>
            </a:r>
            <a:r>
              <a:rPr lang="fr-BE" sz="2000" b="0" i="1" u="none" baseline="0" dirty="0" err="1">
                <a:solidFill>
                  <a:srgbClr val="4B4B4B"/>
                </a:solidFill>
                <a:ea typeface="Tahoma" panose="020B0604030504040204" pitchFamily="34" charset="0"/>
                <a:cs typeface="Tahoma" panose="020B0604030504040204" pitchFamily="34" charset="0"/>
              </a:rPr>
              <a:t>gevolge</a:t>
            </a:r>
            <a:r>
              <a:rPr lang="fr-BE" sz="2000" b="0" i="1" u="none" baseline="0" dirty="0">
                <a:solidFill>
                  <a:srgbClr val="4B4B4B"/>
                </a:solidFill>
                <a:ea typeface="Tahoma" panose="020B0604030504040204" pitchFamily="34" charset="0"/>
                <a:cs typeface="Tahoma" panose="020B0604030504040204" pitchFamily="34" charset="0"/>
              </a:rPr>
              <a:t> van </a:t>
            </a:r>
            <a:r>
              <a:rPr lang="fr-BE" sz="2000" b="0" i="1" u="none" baseline="0" dirty="0" err="1">
                <a:solidFill>
                  <a:srgbClr val="4B4B4B"/>
                </a:solidFill>
                <a:ea typeface="Tahoma" panose="020B0604030504040204" pitchFamily="34" charset="0"/>
                <a:cs typeface="Tahoma" panose="020B0604030504040204" pitchFamily="34" charset="0"/>
              </a:rPr>
              <a:t>vallen</a:t>
            </a:r>
            <a:r>
              <a:rPr lang="fr-BE" sz="2000" b="0" i="1" u="none" baseline="0" dirty="0">
                <a:solidFill>
                  <a:srgbClr val="4B4B4B"/>
                </a:solidFill>
                <a:ea typeface="Tahoma" panose="020B0604030504040204" pitchFamily="34" charset="0"/>
                <a:cs typeface="Tahoma" panose="020B0604030504040204" pitchFamily="34" charset="0"/>
              </a:rPr>
              <a:t> </a:t>
            </a:r>
            <a:r>
              <a:rPr lang="fr-BE" sz="2000" b="0" i="1" u="none" baseline="0" dirty="0" err="1">
                <a:solidFill>
                  <a:srgbClr val="4B4B4B"/>
                </a:solidFill>
                <a:ea typeface="Tahoma" panose="020B0604030504040204" pitchFamily="34" charset="0"/>
                <a:cs typeface="Tahoma" panose="020B0604030504040204" pitchFamily="34" charset="0"/>
              </a:rPr>
              <a:t>bij</a:t>
            </a:r>
            <a:r>
              <a:rPr lang="fr-BE" sz="2000" b="0" i="1" u="none" baseline="0" dirty="0">
                <a:solidFill>
                  <a:srgbClr val="4B4B4B"/>
                </a:solidFill>
                <a:ea typeface="Tahoma" panose="020B0604030504040204" pitchFamily="34" charset="0"/>
                <a:cs typeface="Tahoma" panose="020B0604030504040204" pitchFamily="34" charset="0"/>
              </a:rPr>
              <a:t> 65-plussers</a:t>
            </a:r>
            <a:r>
              <a:rPr lang="fr-BE" sz="2000" b="0" i="0" u="none" baseline="0" dirty="0">
                <a:solidFill>
                  <a:srgbClr val="4B4B4B"/>
                </a:solidFill>
                <a:ea typeface="Tahoma" panose="020B0604030504040204" pitchFamily="34" charset="0"/>
                <a:cs typeface="Tahoma" panose="020B0604030504040204" pitchFamily="34" charset="0"/>
              </a:rPr>
              <a:t> » (Prévention des lésions dues aux chutes chez les seniors de plus de 65 ans) </a:t>
            </a:r>
            <a:r>
              <a:rPr lang="fr-BE" sz="2000" b="0" i="1" u="none" baseline="0" dirty="0">
                <a:solidFill>
                  <a:srgbClr val="4B4B4B"/>
                </a:solidFill>
                <a:ea typeface="Tahoma" panose="020B0604030504040204" pitchFamily="34" charset="0"/>
                <a:cs typeface="Tahoma" panose="020B0604030504040204" pitchFamily="34" charset="0"/>
              </a:rPr>
              <a:t>(3/2004 – en cours de révision)</a:t>
            </a:r>
          </a:p>
          <a:p>
            <a:pPr algn="l" rtl="0"/>
            <a:r>
              <a:rPr lang="fr-BE" sz="2000" b="0" i="0" u="none" baseline="0" dirty="0">
                <a:solidFill>
                  <a:srgbClr val="4B4B4B"/>
                </a:solidFill>
                <a:ea typeface="Tahoma" panose="020B0604030504040204" pitchFamily="34" charset="0"/>
                <a:cs typeface="Tahoma" panose="020B0604030504040204" pitchFamily="34" charset="0"/>
              </a:rPr>
              <a:t>Plateforme ZEPHYR (Université de Gand) : e-learning relatif au sevrage des benzodiazépines</a:t>
            </a:r>
          </a:p>
          <a:p>
            <a:pPr algn="l" rtl="0"/>
            <a:r>
              <a:rPr lang="fr-BE" sz="2000" b="0" i="0" u="none" baseline="0" dirty="0">
                <a:solidFill>
                  <a:srgbClr val="4B4B4B"/>
                </a:solidFill>
                <a:ea typeface="Tahoma" panose="020B0604030504040204" pitchFamily="34" charset="0"/>
                <a:cs typeface="Tahoma" panose="020B0604030504040204" pitchFamily="34" charset="0"/>
              </a:rPr>
              <a:t>Recommandation de l'APB : « Anxiété, stress et troubles du sommeil »</a:t>
            </a:r>
          </a:p>
          <a:p>
            <a:pPr lvl="1" algn="l" rtl="0"/>
            <a:r>
              <a:rPr lang="fr-BE" sz="2000" b="0" i="0" u="none" baseline="0" dirty="0">
                <a:solidFill>
                  <a:srgbClr val="4B4B4B"/>
                </a:solidFill>
                <a:ea typeface="Tahoma" panose="020B0604030504040204" pitchFamily="34" charset="0"/>
                <a:cs typeface="Tahoma" panose="020B0604030504040204" pitchFamily="34" charset="0"/>
              </a:rPr>
              <a:t>Première délivrance et délivrances réitérées de benzodiazépines</a:t>
            </a:r>
          </a:p>
          <a:p>
            <a:pPr lvl="1" algn="l" rtl="0"/>
            <a:r>
              <a:rPr lang="fr-BE" sz="2000" b="0" i="0" u="none" baseline="0" dirty="0">
                <a:solidFill>
                  <a:srgbClr val="4B4B4B"/>
                </a:solidFill>
                <a:ea typeface="Tahoma" panose="020B0604030504040204" pitchFamily="34" charset="0"/>
                <a:cs typeface="Tahoma" panose="020B0604030504040204" pitchFamily="34" charset="0"/>
              </a:rPr>
              <a:t>Traitement non médicamenteux</a:t>
            </a:r>
          </a:p>
          <a:p>
            <a:pPr lvl="1" algn="l" rtl="0"/>
            <a:r>
              <a:rPr lang="fr-BE" sz="2000" b="0" i="0" u="none" baseline="0" dirty="0">
                <a:solidFill>
                  <a:srgbClr val="4B4B4B"/>
                </a:solidFill>
                <a:ea typeface="Tahoma" panose="020B0604030504040204" pitchFamily="34" charset="0"/>
                <a:cs typeface="Tahoma" panose="020B0604030504040204" pitchFamily="34" charset="0"/>
              </a:rPr>
              <a:t>Approche motivationnelle</a:t>
            </a:r>
          </a:p>
          <a:p>
            <a:pPr marL="342900" lvl="1" indent="-342900" algn="l" rtl="0">
              <a:buFont typeface="Arial" panose="020B0604020202020204" pitchFamily="34" charset="0"/>
              <a:buChar char="•"/>
            </a:pPr>
            <a:r>
              <a:rPr lang="fr-BE" sz="2000" b="0" i="0" u="none" baseline="0" dirty="0">
                <a:solidFill>
                  <a:srgbClr val="4B4B4B"/>
                </a:solidFill>
                <a:ea typeface="Tahoma" panose="020B0604030504040204" pitchFamily="34" charset="0"/>
                <a:cs typeface="Tahoma" panose="020B0604030504040204" pitchFamily="34" charset="0"/>
              </a:rPr>
              <a:t>Het Huis : apprenez en ligne comment mener une discussion motivationnelle (</a:t>
            </a:r>
            <a:r>
              <a:rPr lang="fr-BE" sz="2000" b="0" i="0" u="none" baseline="0" dirty="0">
                <a:solidFill>
                  <a:srgbClr val="4B4B4B"/>
                </a:solidFill>
                <a:ea typeface="Tahoma" panose="020B0604030504040204" pitchFamily="34" charset="0"/>
                <a:cs typeface="Tahoma" panose="020B0604030504040204" pitchFamily="34" charset="0"/>
                <a:hlinkClick r:id="rId3"/>
              </a:rPr>
              <a:t>www.VAD.be</a:t>
            </a:r>
            <a:r>
              <a:rPr lang="fr-BE" sz="2000" b="0" i="0" u="none" baseline="0" dirty="0">
                <a:solidFill>
                  <a:srgbClr val="4B4B4B"/>
                </a:solidFill>
                <a:ea typeface="Tahoma" panose="020B0604030504040204" pitchFamily="34" charset="0"/>
                <a:cs typeface="Tahoma" panose="020B0604030504040204" pitchFamily="34" charset="0"/>
              </a:rPr>
              <a:t>)</a:t>
            </a:r>
          </a:p>
          <a:p>
            <a:pPr marL="0" indent="0" algn="l" rtl="0">
              <a:buNone/>
            </a:pPr>
            <a:r>
              <a:rPr lang="fr-BE" sz="3200" i="1" dirty="0">
                <a:solidFill>
                  <a:srgbClr val="4B4B4B"/>
                </a:solidFill>
                <a:ea typeface="Tahoma" panose="020B0604030504040204" pitchFamily="34" charset="0"/>
                <a:cs typeface="Tahoma" panose="020B0604030504040204" pitchFamily="34" charset="0"/>
              </a:rPr>
              <a:t/>
            </a:r>
            <a:br>
              <a:rPr lang="fr-BE" sz="3200" i="1" dirty="0">
                <a:solidFill>
                  <a:srgbClr val="4B4B4B"/>
                </a:solidFill>
                <a:ea typeface="Tahoma" panose="020B0604030504040204" pitchFamily="34" charset="0"/>
                <a:cs typeface="Tahoma" panose="020B0604030504040204" pitchFamily="34" charset="0"/>
              </a:rPr>
            </a:br>
            <a:endParaRPr lang="fr-BE" sz="3200" dirty="0">
              <a:solidFill>
                <a:srgbClr val="4B4B4B"/>
              </a:solidFill>
              <a:ea typeface="Tahoma" panose="020B0604030504040204" pitchFamily="34" charset="0"/>
              <a:cs typeface="Tahoma" panose="020B0604030504040204" pitchFamily="34" charset="0"/>
            </a:endParaRPr>
          </a:p>
        </p:txBody>
      </p:sp>
      <p:sp>
        <p:nvSpPr>
          <p:cNvPr id="5" name="Title 5"/>
          <p:cNvSpPr txBox="1">
            <a:spLocks/>
          </p:cNvSpPr>
          <p:nvPr/>
        </p:nvSpPr>
        <p:spPr>
          <a:xfrm>
            <a:off x="-1" y="92726"/>
            <a:ext cx="9203821" cy="11207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fr-BE" sz="3200" b="1" dirty="0">
              <a:solidFill>
                <a:srgbClr val="0E6F78"/>
              </a:solidFill>
            </a:endParaRPr>
          </a:p>
          <a:p>
            <a:pPr rtl="0"/>
            <a:r>
              <a:rPr lang="fr-BE" sz="3200" b="1" i="0" u="none" baseline="0">
                <a:solidFill>
                  <a:srgbClr val="0E6F78"/>
                </a:solidFill>
              </a:rPr>
              <a:t>Recommandations</a:t>
            </a:r>
            <a:endParaRPr lang="fr-BE" sz="3200" b="1" dirty="0">
              <a:solidFill>
                <a:srgbClr val="0E6F78"/>
              </a:solidFill>
            </a:endParaRPr>
          </a:p>
        </p:txBody>
      </p:sp>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32098669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pPr marL="685800" indent="-685800" algn="ctr" rtl="0">
              <a:buFont typeface="+mj-lt"/>
              <a:buAutoNum type="arabicPeriod"/>
            </a:pPr>
            <a:r>
              <a:rPr lang="fr-BE" sz="3750" b="1" i="0" u="none" baseline="0">
                <a:solidFill>
                  <a:srgbClr val="0E6F78"/>
                </a:solidFill>
                <a:ea typeface="Tahoma" panose="020B0604030504040204" pitchFamily="34" charset="0"/>
                <a:cs typeface="Tahoma" panose="020B0604030504040204" pitchFamily="34" charset="0"/>
              </a:rPr>
              <a:t>Présentations</a:t>
            </a:r>
          </a:p>
        </p:txBody>
      </p:sp>
      <p:pic>
        <p:nvPicPr>
          <p:cNvPr id="5" name="Tijdelijke aanduiding voor afbeelding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t="5350"/>
          <a:stretch/>
        </p:blipFill>
        <p:spPr>
          <a:xfrm>
            <a:off x="2956453" y="2456893"/>
            <a:ext cx="3231097" cy="1910834"/>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6311606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sz="half" idx="1"/>
          </p:nvPr>
        </p:nvSpPr>
        <p:spPr>
          <a:xfrm>
            <a:off x="1485900" y="1970839"/>
            <a:ext cx="3028950" cy="3394472"/>
          </a:xfrm>
        </p:spPr>
        <p:txBody>
          <a:bodyPr>
            <a:normAutofit fontScale="92500"/>
          </a:bodyPr>
          <a:lstStyle/>
          <a:p>
            <a:pPr lvl="0" algn="l" rtl="0"/>
            <a:r>
              <a:rPr lang="fr-BE" sz="1800" b="0" i="0" u="none" baseline="0"/>
              <a:t>Brochure d'éducation </a:t>
            </a:r>
            <a:r>
              <a:rPr lang="fr-BE" sz="1800" b="0" i="0" u="none" baseline="0">
                <a:hlinkClick r:id="rId3"/>
              </a:rPr>
              <a:t>« Van slaappillen kan je vallen » (Les somnifères peuvent causer des chutes)</a:t>
            </a:r>
            <a:endParaRPr lang="fr-BE" sz="1800" dirty="0"/>
          </a:p>
          <a:p>
            <a:pPr marL="0" indent="0" algn="l" rtl="0">
              <a:buNone/>
            </a:pPr>
            <a:r>
              <a:rPr lang="fr-BE" sz="1650">
                <a:solidFill>
                  <a:srgbClr val="4B4B4B"/>
                </a:solidFill>
                <a:latin typeface="Tahoma" panose="020B0604030504040204" pitchFamily="34" charset="0"/>
                <a:ea typeface="Tahoma" panose="020B0604030504040204" pitchFamily="34" charset="0"/>
                <a:cs typeface="Tahoma" panose="020B0604030504040204" pitchFamily="34" charset="0"/>
              </a:rPr>
              <a:t/>
            </a:r>
            <a:br>
              <a:rPr lang="fr-BE" sz="1650">
                <a:solidFill>
                  <a:srgbClr val="4B4B4B"/>
                </a:solidFill>
                <a:latin typeface="Tahoma" panose="020B0604030504040204" pitchFamily="34" charset="0"/>
                <a:ea typeface="Tahoma" panose="020B0604030504040204" pitchFamily="34" charset="0"/>
                <a:cs typeface="Tahoma" panose="020B0604030504040204" pitchFamily="34" charset="0"/>
              </a:rPr>
            </a:br>
            <a:endParaRPr lang="fr-BE" sz="1650" dirty="0">
              <a:solidFill>
                <a:srgbClr val="4B4B4B"/>
              </a:solidFill>
              <a:latin typeface="Tahoma" panose="020B0604030504040204" pitchFamily="34" charset="0"/>
              <a:ea typeface="Tahoma" panose="020B0604030504040204" pitchFamily="34" charset="0"/>
              <a:cs typeface="Tahoma" panose="020B0604030504040204" pitchFamily="34" charset="0"/>
            </a:endParaRPr>
          </a:p>
        </p:txBody>
      </p:sp>
      <p:sp>
        <p:nvSpPr>
          <p:cNvPr id="4" name="Tijdelijke aanduiding voor inhoud 3"/>
          <p:cNvSpPr>
            <a:spLocks noGrp="1"/>
          </p:cNvSpPr>
          <p:nvPr>
            <p:ph sz="half" idx="2"/>
          </p:nvPr>
        </p:nvSpPr>
        <p:spPr>
          <a:xfrm>
            <a:off x="4626006" y="1970839"/>
            <a:ext cx="3028950" cy="3394472"/>
          </a:xfrm>
        </p:spPr>
        <p:txBody>
          <a:bodyPr>
            <a:normAutofit fontScale="92500"/>
          </a:bodyPr>
          <a:lstStyle/>
          <a:p>
            <a:pPr algn="l" rtl="0"/>
            <a:r>
              <a:rPr lang="fr-BE" sz="1800" b="0" i="0" u="none" baseline="0">
                <a:solidFill>
                  <a:srgbClr val="4B4B4B"/>
                </a:solidFill>
                <a:ea typeface="Tahoma" panose="020B0604030504040204" pitchFamily="34" charset="0"/>
                <a:cs typeface="Tahoma" panose="020B0604030504040204" pitchFamily="34" charset="0"/>
              </a:rPr>
              <a:t>Algorithmes pour un usage rationnel des psychotropes dans le cadre du risque de chutes chez les personnes âgées</a:t>
            </a:r>
          </a:p>
          <a:p>
            <a:pPr lvl="1" algn="l" rtl="0" fontAlgn="ctr"/>
            <a:r>
              <a:rPr lang="fr-BE" sz="1650" b="0" i="0" u="none" baseline="0">
                <a:solidFill>
                  <a:srgbClr val="4B4B4B"/>
                </a:solidFill>
                <a:hlinkClick r:id="rId4"/>
              </a:rPr>
              <a:t>Informations de base sur les psychotropes et l'augmentation du risque de chutes</a:t>
            </a:r>
            <a:endParaRPr lang="fr-BE" sz="1650" dirty="0">
              <a:solidFill>
                <a:srgbClr val="4B4B4B"/>
              </a:solidFill>
            </a:endParaRPr>
          </a:p>
          <a:p>
            <a:pPr lvl="1" algn="l" rtl="0" fontAlgn="ctr"/>
            <a:r>
              <a:rPr lang="fr-BE" sz="1650" b="0" i="0" u="none" baseline="0">
                <a:solidFill>
                  <a:srgbClr val="4B4B4B"/>
                </a:solidFill>
                <a:hlinkClick r:id="rId5"/>
              </a:rPr>
              <a:t>Algorithme benzodiazépines/</a:t>
            </a:r>
            <a:r>
              <a:rPr lang="fr-BE" sz="1650" b="0" i="1" u="none" baseline="0">
                <a:solidFill>
                  <a:srgbClr val="4B4B4B"/>
                </a:solidFill>
                <a:hlinkClick r:id="rId5"/>
              </a:rPr>
              <a:t>Z-drugs</a:t>
            </a:r>
            <a:endParaRPr lang="fr-BE" sz="1650" dirty="0">
              <a:solidFill>
                <a:srgbClr val="4B4B4B"/>
              </a:solidFill>
            </a:endParaRPr>
          </a:p>
          <a:p>
            <a:pPr lvl="1" algn="l" rtl="0" fontAlgn="ctr"/>
            <a:r>
              <a:rPr lang="fr-BE" sz="1650" b="0" i="0" u="none" baseline="0">
                <a:solidFill>
                  <a:srgbClr val="4B4B4B"/>
                </a:solidFill>
                <a:hlinkClick r:id="rId6"/>
              </a:rPr>
              <a:t>Algorithme antidépresseurs</a:t>
            </a:r>
            <a:endParaRPr lang="fr-BE" sz="1650" dirty="0">
              <a:solidFill>
                <a:srgbClr val="4B4B4B"/>
              </a:solidFill>
            </a:endParaRPr>
          </a:p>
          <a:p>
            <a:pPr lvl="1" algn="l" rtl="0" fontAlgn="ctr"/>
            <a:r>
              <a:rPr lang="fr-BE" sz="1650" b="0" i="0" u="none" baseline="0">
                <a:solidFill>
                  <a:srgbClr val="4B4B4B"/>
                </a:solidFill>
                <a:hlinkClick r:id="rId7"/>
              </a:rPr>
              <a:t>Algorithme antipsychotiques</a:t>
            </a:r>
            <a:endParaRPr lang="fr-BE" sz="1650" dirty="0">
              <a:solidFill>
                <a:srgbClr val="4B4B4B"/>
              </a:solidFill>
            </a:endParaRPr>
          </a:p>
          <a:p>
            <a:pPr lvl="2" algn="l" rtl="0"/>
            <a:endParaRPr lang="fr-BE" sz="1650" b="1" dirty="0">
              <a:solidFill>
                <a:srgbClr val="4B4B4B"/>
              </a:solidFill>
              <a:latin typeface="Tahoma" panose="020B0604030504040204" pitchFamily="34" charset="0"/>
              <a:ea typeface="Tahoma" panose="020B0604030504040204" pitchFamily="34" charset="0"/>
              <a:cs typeface="Tahoma" panose="020B0604030504040204" pitchFamily="34" charset="0"/>
            </a:endParaRPr>
          </a:p>
          <a:p>
            <a:endParaRPr lang="fr-BE" sz="1650" dirty="0">
              <a:solidFill>
                <a:srgbClr val="4B4B4B"/>
              </a:solidFill>
            </a:endParaRPr>
          </a:p>
        </p:txBody>
      </p:sp>
      <p:sp>
        <p:nvSpPr>
          <p:cNvPr id="7" name="Tekstvak 6"/>
          <p:cNvSpPr txBox="1"/>
          <p:nvPr/>
        </p:nvSpPr>
        <p:spPr>
          <a:xfrm>
            <a:off x="1485900" y="5461405"/>
            <a:ext cx="3356131" cy="461665"/>
          </a:xfrm>
          <a:prstGeom prst="rect">
            <a:avLst/>
          </a:prstGeom>
          <a:noFill/>
        </p:spPr>
        <p:txBody>
          <a:bodyPr wrap="square" rtlCol="0">
            <a:spAutoFit/>
          </a:bodyPr>
          <a:lstStyle/>
          <a:p>
            <a:pPr algn="ctr" rtl="0"/>
            <a:r>
              <a:rPr lang="fr-BE" sz="1200" b="1" i="0" u="none" baseline="0">
                <a:solidFill>
                  <a:srgbClr val="9C287B"/>
                </a:solidFill>
                <a:latin typeface="Tahoma" panose="020B0604030504040204" pitchFamily="34" charset="0"/>
                <a:ea typeface="Tahoma" panose="020B0604030504040204" pitchFamily="34" charset="0"/>
                <a:cs typeface="Tahoma" panose="020B0604030504040204" pitchFamily="34" charset="0"/>
              </a:rPr>
              <a:t>Tout le matériel est disponible sur </a:t>
            </a:r>
            <a:r>
              <a:rPr lang="fr-BE" sz="1200" b="1" i="0" u="none" baseline="0">
                <a:solidFill>
                  <a:srgbClr val="9C287B"/>
                </a:solidFill>
                <a:latin typeface="Tahoma" panose="020B0604030504040204" pitchFamily="34" charset="0"/>
                <a:ea typeface="Tahoma" panose="020B0604030504040204" pitchFamily="34" charset="0"/>
                <a:cs typeface="Tahoma" panose="020B0604030504040204" pitchFamily="34" charset="0"/>
                <a:hlinkClick r:id="rId8"/>
              </a:rPr>
              <a:t>www.valpreventie.be</a:t>
            </a:r>
            <a:r>
              <a:rPr lang="fr-BE" sz="1200" b="1" i="0" u="none" baseline="0">
                <a:solidFill>
                  <a:srgbClr val="9C287B"/>
                </a:solidFill>
                <a:latin typeface="Tahoma" panose="020B0604030504040204" pitchFamily="34" charset="0"/>
                <a:ea typeface="Tahoma" panose="020B0604030504040204" pitchFamily="34" charset="0"/>
                <a:cs typeface="Tahoma" panose="020B0604030504040204" pitchFamily="34" charset="0"/>
              </a:rPr>
              <a:t> </a:t>
            </a:r>
          </a:p>
        </p:txBody>
      </p:sp>
      <p:pic>
        <p:nvPicPr>
          <p:cNvPr id="5" name="Afbeelding 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25859" y="2672916"/>
            <a:ext cx="1749135" cy="2582057"/>
          </a:xfrm>
          <a:prstGeom prst="rect">
            <a:avLst/>
          </a:prstGeom>
        </p:spPr>
      </p:pic>
      <p:sp>
        <p:nvSpPr>
          <p:cNvPr id="8" name="Title 5"/>
          <p:cNvSpPr txBox="1">
            <a:spLocks/>
          </p:cNvSpPr>
          <p:nvPr/>
        </p:nvSpPr>
        <p:spPr>
          <a:xfrm>
            <a:off x="1331640" y="998731"/>
            <a:ext cx="6534726" cy="56612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000" b="1" i="0" u="none" baseline="0">
                <a:solidFill>
                  <a:srgbClr val="0E6F78"/>
                </a:solidFill>
              </a:rPr>
              <a:t>Matériel disponible</a:t>
            </a:r>
            <a:endParaRPr lang="fr-BE" sz="3000" b="1" dirty="0">
              <a:solidFill>
                <a:srgbClr val="0E6F78"/>
              </a:solidFill>
            </a:endParaRPr>
          </a:p>
        </p:txBody>
      </p:sp>
      <p:pic>
        <p:nvPicPr>
          <p:cNvPr id="12" name="Afbeelding 3"/>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13" name="Picture 12"/>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4" name="Picture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6451815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277634" y="1063229"/>
            <a:ext cx="6534726" cy="857250"/>
          </a:xfrm>
        </p:spPr>
        <p:txBody>
          <a:bodyPr>
            <a:noAutofit/>
          </a:bodyPr>
          <a:lstStyle/>
          <a:p>
            <a:pPr algn="ctr" rtl="0"/>
            <a:r>
              <a:rPr lang="fr-BE" sz="3600" b="1" i="0" u="none" baseline="0">
                <a:solidFill>
                  <a:srgbClr val="0E6F78"/>
                </a:solidFill>
                <a:ea typeface="Tahoma" panose="020B0604030504040204" pitchFamily="34" charset="0"/>
                <a:cs typeface="Tahoma" panose="020B0604030504040204" pitchFamily="34" charset="0"/>
              </a:rPr>
              <a:t>5. Collaboration multidisciplinaire</a:t>
            </a:r>
            <a:endParaRPr lang="fr-BE" sz="3600" b="1" dirty="0">
              <a:solidFill>
                <a:srgbClr val="4B4B4B"/>
              </a:solidFill>
              <a:latin typeface="+mn-lt"/>
            </a:endParaRP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pic>
        <p:nvPicPr>
          <p:cNvPr id="2" name="Afbeelding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3410" y="2426022"/>
            <a:ext cx="6063174" cy="2595537"/>
          </a:xfrm>
          <a:prstGeom prst="rect">
            <a:avLst/>
          </a:prstGeom>
        </p:spPr>
      </p:pic>
    </p:spTree>
    <p:extLst>
      <p:ext uri="{BB962C8B-B14F-4D97-AF65-F5344CB8AC3E}">
        <p14:creationId xmlns:p14="http://schemas.microsoft.com/office/powerpoint/2010/main" val="117416119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p:cNvSpPr>
          <p:nvPr/>
        </p:nvSpPr>
        <p:spPr>
          <a:xfrm>
            <a:off x="0" y="188640"/>
            <a:ext cx="8964488" cy="7548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200" b="1" i="0" u="none" baseline="0">
                <a:solidFill>
                  <a:srgbClr val="0E6F78"/>
                </a:solidFill>
                <a:ea typeface="Tahoma" panose="020B0604030504040204" pitchFamily="34" charset="0"/>
                <a:cs typeface="Tahoma" panose="020B0604030504040204" pitchFamily="34" charset="0"/>
              </a:rPr>
              <a:t>Une approche multidisciplinaire</a:t>
            </a:r>
            <a:endParaRPr lang="fr-BE" sz="3200" b="1" dirty="0">
              <a:solidFill>
                <a:srgbClr val="0E6F78"/>
              </a:solidFill>
              <a:ea typeface="Tahoma" panose="020B0604030504040204" pitchFamily="34" charset="0"/>
              <a:cs typeface="Tahoma" panose="020B0604030504040204" pitchFamily="34" charset="0"/>
            </a:endParaRPr>
          </a:p>
        </p:txBody>
      </p:sp>
      <p:pic>
        <p:nvPicPr>
          <p:cNvPr id="9"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grpSp>
        <p:nvGrpSpPr>
          <p:cNvPr id="8" name="Groupe 9"/>
          <p:cNvGrpSpPr/>
          <p:nvPr/>
        </p:nvGrpSpPr>
        <p:grpSpPr>
          <a:xfrm>
            <a:off x="2505743" y="2117091"/>
            <a:ext cx="3577113" cy="4085246"/>
            <a:chOff x="395085" y="1089152"/>
            <a:chExt cx="1540062" cy="1541993"/>
          </a:xfrm>
        </p:grpSpPr>
        <p:grpSp>
          <p:nvGrpSpPr>
            <p:cNvPr id="12" name="Groupe 14"/>
            <p:cNvGrpSpPr/>
            <p:nvPr/>
          </p:nvGrpSpPr>
          <p:grpSpPr>
            <a:xfrm>
              <a:off x="702445" y="1089152"/>
              <a:ext cx="1232702" cy="1541993"/>
              <a:chOff x="625203" y="1060719"/>
              <a:chExt cx="1176430" cy="1454236"/>
            </a:xfrm>
          </p:grpSpPr>
          <p:sp>
            <p:nvSpPr>
              <p:cNvPr id="14" name="Rectangle 13"/>
              <p:cNvSpPr/>
              <p:nvPr/>
            </p:nvSpPr>
            <p:spPr>
              <a:xfrm rot="5400000">
                <a:off x="974667" y="1898081"/>
                <a:ext cx="252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5" name="Rectangle 14"/>
              <p:cNvSpPr/>
              <p:nvPr/>
            </p:nvSpPr>
            <p:spPr>
              <a:xfrm rot="8041458">
                <a:off x="1246338" y="1354862"/>
                <a:ext cx="288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6" name="Rectangle 15"/>
              <p:cNvSpPr/>
              <p:nvPr/>
            </p:nvSpPr>
            <p:spPr>
              <a:xfrm rot="2169967">
                <a:off x="625203" y="1412010"/>
                <a:ext cx="428614"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pic>
            <p:nvPicPr>
              <p:cNvPr id="17" name="Imag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5981" y="1995686"/>
                <a:ext cx="519269" cy="519269"/>
              </a:xfrm>
              <a:prstGeom prst="rect">
                <a:avLst/>
              </a:prstGeom>
            </p:spPr>
          </p:pic>
          <p:pic>
            <p:nvPicPr>
              <p:cNvPr id="18"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9510" y="1375484"/>
                <a:ext cx="522317" cy="522317"/>
              </a:xfrm>
              <a:prstGeom prst="rect">
                <a:avLst/>
              </a:prstGeom>
            </p:spPr>
          </p:pic>
          <p:pic>
            <p:nvPicPr>
              <p:cNvPr id="19"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61827" y="1060719"/>
                <a:ext cx="439806" cy="439806"/>
              </a:xfrm>
              <a:prstGeom prst="rect">
                <a:avLst/>
              </a:prstGeom>
            </p:spPr>
          </p:pic>
        </p:grpSp>
        <p:pic>
          <p:nvPicPr>
            <p:cNvPr id="13" name="Picture 2" descr="C:\Users\u0087271\AppData\Local\Microsoft\Windows\Temporary Internet Files\Content.Outlook\ZSRZ6OS7\pharmaci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085" y="1124744"/>
              <a:ext cx="504507" cy="466591"/>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ZoneTexte 18"/>
          <p:cNvSpPr txBox="1"/>
          <p:nvPr/>
        </p:nvSpPr>
        <p:spPr>
          <a:xfrm>
            <a:off x="107504" y="1178233"/>
            <a:ext cx="2398239" cy="2800767"/>
          </a:xfrm>
          <a:prstGeom prst="rect">
            <a:avLst/>
          </a:prstGeom>
          <a:noFill/>
        </p:spPr>
        <p:txBody>
          <a:bodyPr wrap="square" rtlCol="0">
            <a:spAutoFit/>
          </a:bodyPr>
          <a:lstStyle/>
          <a:p>
            <a:pPr algn="l" rtl="0"/>
            <a:r>
              <a:rPr lang="fr-BE" b="1" i="0" u="none" baseline="0">
                <a:solidFill>
                  <a:srgbClr val="002060"/>
                </a:solidFill>
              </a:rPr>
              <a:t>Pharmacien</a:t>
            </a:r>
          </a:p>
          <a:p>
            <a:endParaRPr lang="fr-BE" dirty="0">
              <a:solidFill>
                <a:srgbClr val="002060"/>
              </a:solidFill>
            </a:endParaRP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Dossier pharmaceutique partagé</a:t>
            </a: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Médicaments soumis à prescription et en vente libre</a:t>
            </a: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Pharmacovigilance</a:t>
            </a:r>
          </a:p>
          <a:p>
            <a:pPr marL="285750" indent="-285750" algn="l" rtl="0">
              <a:buFontTx/>
              <a:buChar char="-"/>
            </a:pPr>
            <a:endParaRPr lang="fr-BE" sz="1400" dirty="0">
              <a:solidFill>
                <a:srgbClr val="002060"/>
              </a:solidFill>
            </a:endParaRPr>
          </a:p>
        </p:txBody>
      </p:sp>
      <p:sp>
        <p:nvSpPr>
          <p:cNvPr id="21" name="ZoneTexte 19"/>
          <p:cNvSpPr txBox="1"/>
          <p:nvPr/>
        </p:nvSpPr>
        <p:spPr>
          <a:xfrm>
            <a:off x="323353" y="4483566"/>
            <a:ext cx="2896988" cy="2277547"/>
          </a:xfrm>
          <a:prstGeom prst="rect">
            <a:avLst/>
          </a:prstGeom>
          <a:noFill/>
        </p:spPr>
        <p:txBody>
          <a:bodyPr wrap="square" rtlCol="0">
            <a:spAutoFit/>
          </a:bodyPr>
          <a:lstStyle/>
          <a:p>
            <a:pPr algn="l" rtl="0"/>
            <a:r>
              <a:rPr lang="fr-BE" sz="1600" b="1" i="0" u="none" baseline="0" dirty="0">
                <a:solidFill>
                  <a:srgbClr val="002060"/>
                </a:solidFill>
              </a:rPr>
              <a:t>Infirmier(-ère) (à domicile)</a:t>
            </a:r>
          </a:p>
          <a:p>
            <a:endParaRPr lang="fr-BE" sz="1600" dirty="0">
              <a:solidFill>
                <a:srgbClr val="002060"/>
              </a:solidFill>
            </a:endParaRPr>
          </a:p>
          <a:p>
            <a:pPr marL="285750" indent="-285750" algn="l" rtl="0">
              <a:buClr>
                <a:srgbClr val="002060"/>
              </a:buClr>
              <a:buSzPct val="120000"/>
              <a:buFont typeface="Wingdings" pitchFamily="2" charset="2"/>
              <a:buChar char="§"/>
            </a:pPr>
            <a:r>
              <a:rPr lang="fr-BE" sz="1600" b="0" i="0" u="none" baseline="0" dirty="0">
                <a:solidFill>
                  <a:srgbClr val="002060"/>
                </a:solidFill>
              </a:rPr>
              <a:t>Se rend chez le/la patient(e)</a:t>
            </a:r>
          </a:p>
          <a:p>
            <a:pPr marL="285750" indent="-285750" algn="l" rtl="0">
              <a:buClr>
                <a:srgbClr val="002060"/>
              </a:buClr>
              <a:buSzPct val="120000"/>
              <a:buFont typeface="Wingdings" pitchFamily="2" charset="2"/>
              <a:buChar char="§"/>
            </a:pPr>
            <a:r>
              <a:rPr lang="fr-BE" sz="1600" b="0" i="0" u="none" baseline="0" dirty="0">
                <a:solidFill>
                  <a:srgbClr val="002060"/>
                </a:solidFill>
              </a:rPr>
              <a:t>Voit et entend beaucoup</a:t>
            </a:r>
          </a:p>
          <a:p>
            <a:pPr marL="285750" indent="-285750" algn="l" rtl="0">
              <a:buClr>
                <a:srgbClr val="002060"/>
              </a:buClr>
              <a:buSzPct val="120000"/>
              <a:buFont typeface="Wingdings" pitchFamily="2" charset="2"/>
              <a:buChar char="§"/>
            </a:pPr>
            <a:r>
              <a:rPr lang="fr-BE" sz="1600" b="0" i="0" u="none" baseline="0" dirty="0">
                <a:solidFill>
                  <a:srgbClr val="002060"/>
                </a:solidFill>
              </a:rPr>
              <a:t>Prépare parfois les médicaments</a:t>
            </a:r>
          </a:p>
          <a:p>
            <a:pPr marL="285750" indent="-285750" algn="l" rtl="0">
              <a:buClr>
                <a:srgbClr val="002060"/>
              </a:buClr>
              <a:buSzPct val="120000"/>
              <a:buFont typeface="Wingdings" pitchFamily="2" charset="2"/>
              <a:buChar char="§"/>
            </a:pPr>
            <a:r>
              <a:rPr lang="fr-BE" sz="1600" b="0" i="0" u="none" baseline="0" dirty="0">
                <a:solidFill>
                  <a:srgbClr val="002060"/>
                </a:solidFill>
              </a:rPr>
              <a:t>Constate les effets indésirables</a:t>
            </a:r>
          </a:p>
          <a:p>
            <a:pPr marL="285750" indent="-285750" algn="l" rtl="0">
              <a:buFontTx/>
              <a:buChar char="-"/>
            </a:pPr>
            <a:endParaRPr lang="fr-BE" sz="1200" dirty="0">
              <a:solidFill>
                <a:srgbClr val="002060"/>
              </a:solidFill>
            </a:endParaRPr>
          </a:p>
        </p:txBody>
      </p:sp>
      <p:sp>
        <p:nvSpPr>
          <p:cNvPr id="22" name="ZoneTexte 20"/>
          <p:cNvSpPr txBox="1"/>
          <p:nvPr/>
        </p:nvSpPr>
        <p:spPr>
          <a:xfrm>
            <a:off x="6216873" y="1597604"/>
            <a:ext cx="2619030" cy="2031325"/>
          </a:xfrm>
          <a:prstGeom prst="rect">
            <a:avLst/>
          </a:prstGeom>
          <a:noFill/>
        </p:spPr>
        <p:txBody>
          <a:bodyPr wrap="square" rtlCol="0">
            <a:spAutoFit/>
          </a:bodyPr>
          <a:lstStyle/>
          <a:p>
            <a:pPr algn="ctr" rtl="0"/>
            <a:r>
              <a:rPr lang="fr-BE" b="1" i="0" u="none" baseline="0">
                <a:solidFill>
                  <a:srgbClr val="002060"/>
                </a:solidFill>
              </a:rPr>
              <a:t>Médecin généraliste</a:t>
            </a:r>
            <a:endParaRPr lang="fr-BE" b="1" dirty="0">
              <a:solidFill>
                <a:srgbClr val="002060"/>
              </a:solidFill>
            </a:endParaRPr>
          </a:p>
          <a:p>
            <a:endParaRPr lang="fr-BE" dirty="0">
              <a:solidFill>
                <a:srgbClr val="002060"/>
              </a:solidFill>
            </a:endParaRP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Pose le diagnostic</a:t>
            </a: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Effectue le suivi des paramètres cliniques</a:t>
            </a:r>
          </a:p>
          <a:p>
            <a:pPr marL="285750" indent="-285750" algn="l" rtl="0">
              <a:spcBef>
                <a:spcPts val="0"/>
              </a:spcBef>
              <a:buClr>
                <a:srgbClr val="002060"/>
              </a:buClr>
              <a:buSzPct val="120000"/>
              <a:buFont typeface="Wingdings" pitchFamily="2" charset="2"/>
              <a:buChar char="§"/>
            </a:pPr>
            <a:r>
              <a:rPr lang="fr-BE" b="0" i="0" u="none" baseline="0">
                <a:solidFill>
                  <a:srgbClr val="002060"/>
                </a:solidFill>
              </a:rPr>
              <a:t>Instaure le traitement et effectue un suivi</a:t>
            </a:r>
          </a:p>
        </p:txBody>
      </p:sp>
      <p:sp>
        <p:nvSpPr>
          <p:cNvPr id="23" name="ZoneTexte 21"/>
          <p:cNvSpPr txBox="1"/>
          <p:nvPr/>
        </p:nvSpPr>
        <p:spPr>
          <a:xfrm>
            <a:off x="2899131" y="1350709"/>
            <a:ext cx="3128666" cy="430887"/>
          </a:xfrm>
          <a:prstGeom prst="rect">
            <a:avLst/>
          </a:prstGeom>
          <a:noFill/>
        </p:spPr>
        <p:txBody>
          <a:bodyPr wrap="square" rtlCol="0">
            <a:spAutoFit/>
          </a:bodyPr>
          <a:lstStyle/>
          <a:p>
            <a:pPr algn="ctr" rtl="0"/>
            <a:r>
              <a:rPr lang="fr-BE" sz="2200" b="1" i="0" u="none" baseline="0">
                <a:solidFill>
                  <a:srgbClr val="002060"/>
                </a:solidFill>
              </a:rPr>
              <a:t>Le patient occupe une place centrale !</a:t>
            </a:r>
          </a:p>
        </p:txBody>
      </p:sp>
    </p:spTree>
    <p:extLst>
      <p:ext uri="{BB962C8B-B14F-4D97-AF65-F5344CB8AC3E}">
        <p14:creationId xmlns:p14="http://schemas.microsoft.com/office/powerpoint/2010/main" val="2762786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p:cNvSpPr>
          <p:nvPr/>
        </p:nvSpPr>
        <p:spPr>
          <a:xfrm>
            <a:off x="0" y="188640"/>
            <a:ext cx="8964488" cy="7548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200" b="1" i="0" u="none" baseline="0">
                <a:solidFill>
                  <a:srgbClr val="0E6F78"/>
                </a:solidFill>
                <a:ea typeface="Tahoma" panose="020B0604030504040204" pitchFamily="34" charset="0"/>
                <a:cs typeface="Tahoma" panose="020B0604030504040204" pitchFamily="34" charset="0"/>
              </a:rPr>
              <a:t>Une approche multidisciplinaire</a:t>
            </a:r>
            <a:endParaRPr lang="fr-BE" sz="3200" b="1" dirty="0">
              <a:solidFill>
                <a:srgbClr val="0E6F78"/>
              </a:solidFill>
              <a:ea typeface="Tahoma" panose="020B0604030504040204" pitchFamily="34" charset="0"/>
              <a:cs typeface="Tahoma" panose="020B0604030504040204" pitchFamily="34" charset="0"/>
            </a:endParaRPr>
          </a:p>
        </p:txBody>
      </p:sp>
      <p:pic>
        <p:nvPicPr>
          <p:cNvPr id="9"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grpSp>
        <p:nvGrpSpPr>
          <p:cNvPr id="8" name="Groupe 9"/>
          <p:cNvGrpSpPr/>
          <p:nvPr/>
        </p:nvGrpSpPr>
        <p:grpSpPr>
          <a:xfrm>
            <a:off x="2505743" y="2117091"/>
            <a:ext cx="3577113" cy="4085246"/>
            <a:chOff x="395085" y="1089152"/>
            <a:chExt cx="1540062" cy="1541993"/>
          </a:xfrm>
        </p:grpSpPr>
        <p:grpSp>
          <p:nvGrpSpPr>
            <p:cNvPr id="12" name="Groupe 14"/>
            <p:cNvGrpSpPr/>
            <p:nvPr/>
          </p:nvGrpSpPr>
          <p:grpSpPr>
            <a:xfrm>
              <a:off x="702445" y="1089152"/>
              <a:ext cx="1232702" cy="1541993"/>
              <a:chOff x="625203" y="1060719"/>
              <a:chExt cx="1176430" cy="1454236"/>
            </a:xfrm>
          </p:grpSpPr>
          <p:sp>
            <p:nvSpPr>
              <p:cNvPr id="14" name="Rectangle 13"/>
              <p:cNvSpPr/>
              <p:nvPr/>
            </p:nvSpPr>
            <p:spPr>
              <a:xfrm rot="5400000">
                <a:off x="974667" y="1898081"/>
                <a:ext cx="252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5" name="Rectangle 14"/>
              <p:cNvSpPr/>
              <p:nvPr/>
            </p:nvSpPr>
            <p:spPr>
              <a:xfrm rot="8041458">
                <a:off x="1246338" y="1354862"/>
                <a:ext cx="288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6" name="Rectangle 15"/>
              <p:cNvSpPr/>
              <p:nvPr/>
            </p:nvSpPr>
            <p:spPr>
              <a:xfrm rot="2169967">
                <a:off x="625203" y="1412010"/>
                <a:ext cx="428614"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pic>
            <p:nvPicPr>
              <p:cNvPr id="17" name="Imag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5981" y="1995686"/>
                <a:ext cx="519269" cy="519269"/>
              </a:xfrm>
              <a:prstGeom prst="rect">
                <a:avLst/>
              </a:prstGeom>
            </p:spPr>
          </p:pic>
          <p:pic>
            <p:nvPicPr>
              <p:cNvPr id="18"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9510" y="1375484"/>
                <a:ext cx="522317" cy="522317"/>
              </a:xfrm>
              <a:prstGeom prst="rect">
                <a:avLst/>
              </a:prstGeom>
            </p:spPr>
          </p:pic>
          <p:pic>
            <p:nvPicPr>
              <p:cNvPr id="19"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61827" y="1060719"/>
                <a:ext cx="439806" cy="439806"/>
              </a:xfrm>
              <a:prstGeom prst="rect">
                <a:avLst/>
              </a:prstGeom>
            </p:spPr>
          </p:pic>
        </p:grpSp>
        <p:pic>
          <p:nvPicPr>
            <p:cNvPr id="13" name="Picture 2" descr="C:\Users\u0087271\AppData\Local\Microsoft\Windows\Temporary Internet Files\Content.Outlook\ZSRZ6OS7\pharmaci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085" y="1124744"/>
              <a:ext cx="504507" cy="466591"/>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ZoneTexte 18"/>
          <p:cNvSpPr txBox="1"/>
          <p:nvPr/>
        </p:nvSpPr>
        <p:spPr>
          <a:xfrm>
            <a:off x="35496" y="2488621"/>
            <a:ext cx="2880495" cy="646331"/>
          </a:xfrm>
          <a:prstGeom prst="rect">
            <a:avLst/>
          </a:prstGeom>
          <a:noFill/>
        </p:spPr>
        <p:txBody>
          <a:bodyPr wrap="square" rtlCol="0">
            <a:spAutoFit/>
          </a:bodyPr>
          <a:lstStyle/>
          <a:p>
            <a:pPr algn="l" rtl="0"/>
            <a:r>
              <a:rPr lang="fr-BE" sz="3600" b="1" i="0" u="none" baseline="0" dirty="0">
                <a:solidFill>
                  <a:srgbClr val="002060"/>
                </a:solidFill>
              </a:rPr>
              <a:t>Pharmacien</a:t>
            </a:r>
          </a:p>
        </p:txBody>
      </p:sp>
      <p:sp>
        <p:nvSpPr>
          <p:cNvPr id="21" name="ZoneTexte 19"/>
          <p:cNvSpPr txBox="1"/>
          <p:nvPr/>
        </p:nvSpPr>
        <p:spPr>
          <a:xfrm>
            <a:off x="323353" y="4483566"/>
            <a:ext cx="2896988" cy="2523768"/>
          </a:xfrm>
          <a:prstGeom prst="rect">
            <a:avLst/>
          </a:prstGeom>
          <a:noFill/>
        </p:spPr>
        <p:txBody>
          <a:bodyPr wrap="square" rtlCol="0">
            <a:spAutoFit/>
          </a:bodyPr>
          <a:lstStyle/>
          <a:p>
            <a:pPr algn="l" rtl="0"/>
            <a:r>
              <a:rPr lang="fr-BE" sz="1600" b="1" i="0" u="none" baseline="0" dirty="0">
                <a:solidFill>
                  <a:schemeClr val="bg1">
                    <a:lumMod val="75000"/>
                  </a:schemeClr>
                </a:solidFill>
              </a:rPr>
              <a:t>Infirmier(-ère) (à domicile)</a:t>
            </a:r>
          </a:p>
          <a:p>
            <a:endParaRPr lang="fr-BE" sz="1600" dirty="0">
              <a:solidFill>
                <a:schemeClr val="bg1">
                  <a:lumMod val="75000"/>
                </a:schemeClr>
              </a:solidFill>
            </a:endParaRP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Se rend au domicile du patient</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Voit et entend beaucoup</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Prépare parfois les médicaments</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Constate les effets indésirables</a:t>
            </a:r>
          </a:p>
          <a:p>
            <a:pPr marL="285750" indent="-285750" algn="l" rtl="0">
              <a:buFontTx/>
              <a:buChar char="-"/>
            </a:pPr>
            <a:endParaRPr lang="fr-BE" sz="1200" dirty="0">
              <a:solidFill>
                <a:srgbClr val="002060"/>
              </a:solidFill>
            </a:endParaRPr>
          </a:p>
        </p:txBody>
      </p:sp>
      <p:sp>
        <p:nvSpPr>
          <p:cNvPr id="22" name="ZoneTexte 20"/>
          <p:cNvSpPr txBox="1"/>
          <p:nvPr/>
        </p:nvSpPr>
        <p:spPr>
          <a:xfrm>
            <a:off x="6216873" y="1597604"/>
            <a:ext cx="2619030" cy="2031325"/>
          </a:xfrm>
          <a:prstGeom prst="rect">
            <a:avLst/>
          </a:prstGeom>
          <a:noFill/>
        </p:spPr>
        <p:txBody>
          <a:bodyPr wrap="square" rtlCol="0">
            <a:spAutoFit/>
          </a:bodyPr>
          <a:lstStyle/>
          <a:p>
            <a:pPr algn="ctr" rtl="0"/>
            <a:r>
              <a:rPr lang="fr-BE" b="1" i="0" u="none" baseline="0">
                <a:solidFill>
                  <a:schemeClr val="bg1">
                    <a:lumMod val="75000"/>
                  </a:schemeClr>
                </a:solidFill>
              </a:rPr>
              <a:t>Médecin généraliste</a:t>
            </a:r>
            <a:endParaRPr lang="fr-BE" b="1" dirty="0">
              <a:solidFill>
                <a:schemeClr val="bg1">
                  <a:lumMod val="75000"/>
                </a:schemeClr>
              </a:solidFill>
            </a:endParaRPr>
          </a:p>
          <a:p>
            <a:endParaRPr lang="fr-BE" dirty="0">
              <a:solidFill>
                <a:schemeClr val="bg1">
                  <a:lumMod val="75000"/>
                </a:schemeClr>
              </a:solidFill>
            </a:endParaRP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Pose le diagnostic</a:t>
            </a: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Effectue le suivi des paramètres cliniques</a:t>
            </a: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Instaure le traitement et effectue un suivi</a:t>
            </a:r>
          </a:p>
        </p:txBody>
      </p:sp>
      <p:sp>
        <p:nvSpPr>
          <p:cNvPr id="23" name="ZoneTexte 21"/>
          <p:cNvSpPr txBox="1"/>
          <p:nvPr/>
        </p:nvSpPr>
        <p:spPr>
          <a:xfrm>
            <a:off x="2899131" y="1350709"/>
            <a:ext cx="3128666" cy="430887"/>
          </a:xfrm>
          <a:prstGeom prst="rect">
            <a:avLst/>
          </a:prstGeom>
          <a:noFill/>
        </p:spPr>
        <p:txBody>
          <a:bodyPr wrap="square" rtlCol="0">
            <a:spAutoFit/>
          </a:bodyPr>
          <a:lstStyle/>
          <a:p>
            <a:pPr algn="ctr" rtl="0"/>
            <a:r>
              <a:rPr lang="fr-BE" sz="2200" b="1" i="0" u="none" baseline="0">
                <a:solidFill>
                  <a:schemeClr val="bg1">
                    <a:lumMod val="75000"/>
                  </a:schemeClr>
                </a:solidFill>
              </a:rPr>
              <a:t>Le patient occupe une place centrale !</a:t>
            </a:r>
          </a:p>
        </p:txBody>
      </p:sp>
      <p:sp>
        <p:nvSpPr>
          <p:cNvPr id="2" name="Rectangle 1"/>
          <p:cNvSpPr/>
          <p:nvPr/>
        </p:nvSpPr>
        <p:spPr>
          <a:xfrm>
            <a:off x="107504" y="1781596"/>
            <a:ext cx="3673816" cy="1953381"/>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Tree>
    <p:extLst>
      <p:ext uri="{BB962C8B-B14F-4D97-AF65-F5344CB8AC3E}">
        <p14:creationId xmlns:p14="http://schemas.microsoft.com/office/powerpoint/2010/main" val="29904885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74638"/>
            <a:ext cx="8229600" cy="1143000"/>
          </a:xfrm>
        </p:spPr>
        <p:txBody>
          <a:bodyPr>
            <a:normAutofit/>
          </a:bodyPr>
          <a:lstStyle/>
          <a:p>
            <a:pPr algn="ctr" rtl="0"/>
            <a:r>
              <a:rPr lang="fr-BE" sz="3200" b="1" i="0" u="none" baseline="0">
                <a:solidFill>
                  <a:srgbClr val="0E6F78"/>
                </a:solidFill>
                <a:ea typeface="Tahoma" panose="020B0604030504040204" pitchFamily="34" charset="0"/>
                <a:cs typeface="Tahoma" panose="020B0604030504040204" pitchFamily="34" charset="0"/>
              </a:rPr>
              <a:t>Que peut faire le pharmacien ?</a:t>
            </a:r>
            <a:endParaRPr lang="fr-BE" sz="3200" b="1" dirty="0">
              <a:solidFill>
                <a:srgbClr val="4B4B4B"/>
              </a:solidFill>
              <a:latin typeface="+mn-lt"/>
            </a:endParaRPr>
          </a:p>
        </p:txBody>
      </p:sp>
      <p:sp>
        <p:nvSpPr>
          <p:cNvPr id="4" name="Tijdelijke aanduiding voor inhoud 2"/>
          <p:cNvSpPr txBox="1">
            <a:spLocks/>
          </p:cNvSpPr>
          <p:nvPr/>
        </p:nvSpPr>
        <p:spPr>
          <a:xfrm>
            <a:off x="323528" y="1484784"/>
            <a:ext cx="8496944" cy="5040560"/>
          </a:xfrm>
          <a:prstGeom prst="rect">
            <a:avLst/>
          </a:prstGeom>
        </p:spPr>
        <p:txBody>
          <a:bodyPr>
            <a:normAutofit fontScale="3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lgn="l" rtl="0" eaLnBrk="0" fontAlgn="base" hangingPunct="0">
              <a:spcBef>
                <a:spcPts val="1800"/>
              </a:spcBef>
              <a:spcAft>
                <a:spcPct val="0"/>
              </a:spcAft>
              <a:buClr>
                <a:srgbClr val="002060"/>
              </a:buClr>
              <a:buSzPct val="100000"/>
              <a:buFont typeface="Wingdings" pitchFamily="2" charset="2"/>
              <a:buChar char="§"/>
              <a:defRPr/>
            </a:pPr>
            <a:r>
              <a:rPr lang="fr-BE" sz="6300" b="1" i="0" u="none" baseline="0">
                <a:solidFill>
                  <a:srgbClr val="4B4B4B"/>
                </a:solidFill>
              </a:rPr>
              <a:t>Élaborez un planning des médicaments et partagez-le/validez-le avec le médecin généraliste + mise à jour régulière</a:t>
            </a:r>
          </a:p>
          <a:p>
            <a:pPr algn="l" rtl="0" eaLnBrk="0" hangingPunct="0">
              <a:spcBef>
                <a:spcPts val="1800"/>
              </a:spcBef>
              <a:buClr>
                <a:srgbClr val="002060"/>
              </a:buClr>
              <a:buSzPct val="100000"/>
              <a:buFont typeface="Wingdings" pitchFamily="2" charset="2"/>
              <a:buChar char="§"/>
              <a:defRPr/>
            </a:pPr>
            <a:r>
              <a:rPr lang="fr-BE" sz="6300" b="1" i="0" u="none" baseline="0">
                <a:solidFill>
                  <a:srgbClr val="4B4B4B"/>
                </a:solidFill>
              </a:rPr>
              <a:t>Guidance pour la première délivrance et des délivrances réitérées</a:t>
            </a:r>
          </a:p>
          <a:p>
            <a:pPr lvl="1" algn="l" rtl="0" eaLnBrk="0" hangingPunct="0">
              <a:spcBef>
                <a:spcPts val="1800"/>
              </a:spcBef>
              <a:buClr>
                <a:srgbClr val="002060"/>
              </a:buClr>
              <a:buSzPct val="100000"/>
              <a:buFont typeface="Wingdings" pitchFamily="2" charset="2"/>
              <a:buChar char="§"/>
              <a:defRPr/>
            </a:pPr>
            <a:r>
              <a:rPr lang="fr-BE" sz="5100" b="0" i="0" u="none" baseline="0">
                <a:solidFill>
                  <a:srgbClr val="4B4B4B"/>
                </a:solidFill>
              </a:rPr>
              <a:t>Ne pas prendre le somnifère tous les soirs, demi-comprimé, pas pendant le week-end…</a:t>
            </a:r>
          </a:p>
          <a:p>
            <a:pPr lvl="1" algn="l" rtl="0" eaLnBrk="0" hangingPunct="0">
              <a:spcBef>
                <a:spcPts val="1800"/>
              </a:spcBef>
              <a:buClr>
                <a:srgbClr val="002060"/>
              </a:buClr>
              <a:buSzPct val="100000"/>
              <a:buFont typeface="Wingdings" pitchFamily="2" charset="2"/>
              <a:buChar char="§"/>
              <a:defRPr/>
            </a:pPr>
            <a:r>
              <a:rPr lang="fr-BE" sz="5100" b="0" i="0" u="none" baseline="0">
                <a:solidFill>
                  <a:srgbClr val="4B4B4B"/>
                </a:solidFill>
              </a:rPr>
              <a:t>Mentionner la date d'arrêt sur l'emballage</a:t>
            </a:r>
          </a:p>
          <a:p>
            <a:pPr algn="l" rtl="0" eaLnBrk="0" fontAlgn="base" hangingPunct="0">
              <a:spcBef>
                <a:spcPts val="1800"/>
              </a:spcBef>
              <a:spcAft>
                <a:spcPct val="0"/>
              </a:spcAft>
              <a:buClr>
                <a:srgbClr val="002060"/>
              </a:buClr>
              <a:buSzPct val="100000"/>
              <a:buFont typeface="Wingdings" pitchFamily="2" charset="2"/>
              <a:buChar char="§"/>
              <a:defRPr/>
            </a:pPr>
            <a:r>
              <a:rPr lang="fr-BE" sz="6300" b="1" i="0" u="none" baseline="0">
                <a:solidFill>
                  <a:srgbClr val="4B4B4B"/>
                </a:solidFill>
              </a:rPr>
              <a:t>Étiquettes </a:t>
            </a:r>
          </a:p>
          <a:p>
            <a:pPr lvl="1" algn="l" rtl="0" eaLnBrk="0" hangingPunct="0">
              <a:spcBef>
                <a:spcPts val="1800"/>
              </a:spcBef>
              <a:buClr>
                <a:srgbClr val="002060"/>
              </a:buClr>
              <a:buSzPct val="100000"/>
              <a:buFont typeface="Wingdings" pitchFamily="2" charset="2"/>
              <a:buChar char="§"/>
              <a:defRPr/>
            </a:pPr>
            <a:r>
              <a:rPr lang="fr-BE" sz="5100" b="0" i="0" u="none" baseline="0">
                <a:solidFill>
                  <a:srgbClr val="4B4B4B"/>
                </a:solidFill>
              </a:rPr>
              <a:t>« peut induire une somnolence », « rester assis pendant 30 minutes après la prise », « ne pas dépasser la quantité recommandée »</a:t>
            </a:r>
          </a:p>
          <a:p>
            <a:pPr lvl="0" algn="l" rtl="0" eaLnBrk="0" fontAlgn="base" hangingPunct="0">
              <a:spcBef>
                <a:spcPts val="1800"/>
              </a:spcBef>
              <a:spcAft>
                <a:spcPct val="0"/>
              </a:spcAft>
              <a:buClr>
                <a:srgbClr val="002060"/>
              </a:buClr>
              <a:buSzPct val="100000"/>
              <a:buFont typeface="Wingdings" pitchFamily="2" charset="2"/>
              <a:buChar char="§"/>
              <a:defRPr/>
            </a:pPr>
            <a:r>
              <a:rPr lang="fr-BE" sz="6300" b="1" i="0" u="none" baseline="0">
                <a:solidFill>
                  <a:srgbClr val="4B4B4B"/>
                </a:solidFill>
              </a:rPr>
              <a:t>Évaluation de l'utilisation des médicaments chez les patients à risque </a:t>
            </a:r>
            <a:r>
              <a:rPr lang="fr-BE" sz="5000" b="0" i="0" u="none" baseline="0">
                <a:solidFill>
                  <a:srgbClr val="4B4B4B"/>
                </a:solidFill>
              </a:rPr>
              <a:t>(personnes âgées polymédiquées, patients psychiatriques)</a:t>
            </a:r>
            <a:endParaRPr lang="fr-BE" sz="5000" b="1" dirty="0">
              <a:solidFill>
                <a:srgbClr val="4B4B4B"/>
              </a:solidFill>
            </a:endParaRPr>
          </a:p>
          <a:p>
            <a:pPr lvl="1" algn="l" rtl="0" eaLnBrk="0" fontAlgn="base" hangingPunct="0">
              <a:spcBef>
                <a:spcPts val="1800"/>
              </a:spcBef>
              <a:spcAft>
                <a:spcPct val="0"/>
              </a:spcAft>
              <a:buClr>
                <a:srgbClr val="002060"/>
              </a:buClr>
              <a:buSzPct val="100000"/>
              <a:buFont typeface="Wingdings" pitchFamily="2" charset="2"/>
              <a:buChar char="§"/>
              <a:defRPr/>
            </a:pPr>
            <a:r>
              <a:rPr lang="fr-BE" sz="4700" b="0" i="0" u="none" baseline="0">
                <a:solidFill>
                  <a:srgbClr val="4B4B4B"/>
                </a:solidFill>
              </a:rPr>
              <a:t>Posologie adéquate, durée du traitement, médicaments doublons, effets indésirables et interactions, médicaments adéquats pour les personnes âgées ?</a:t>
            </a: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7445" y="6376490"/>
            <a:ext cx="1406763" cy="432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8244" y="6313999"/>
            <a:ext cx="720000" cy="540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28244" y="6254484"/>
            <a:ext cx="2002065" cy="576000"/>
          </a:xfrm>
          <a:prstGeom prst="rect">
            <a:avLst/>
          </a:prstGeom>
        </p:spPr>
      </p:pic>
    </p:spTree>
    <p:extLst>
      <p:ext uri="{BB962C8B-B14F-4D97-AF65-F5344CB8AC3E}">
        <p14:creationId xmlns:p14="http://schemas.microsoft.com/office/powerpoint/2010/main" val="36431715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74638"/>
            <a:ext cx="8229600" cy="1143000"/>
          </a:xfrm>
        </p:spPr>
        <p:txBody>
          <a:bodyPr>
            <a:normAutofit/>
          </a:bodyPr>
          <a:lstStyle/>
          <a:p>
            <a:pPr algn="ctr" rtl="0"/>
            <a:r>
              <a:rPr lang="fr-BE" sz="3200" b="1" i="0" u="none" baseline="0">
                <a:solidFill>
                  <a:srgbClr val="0E6F78"/>
                </a:solidFill>
                <a:ea typeface="Tahoma" panose="020B0604030504040204" pitchFamily="34" charset="0"/>
                <a:cs typeface="Tahoma" panose="020B0604030504040204" pitchFamily="34" charset="0"/>
              </a:rPr>
              <a:t>Que peut faire le pharmacien ?</a:t>
            </a:r>
            <a:endParaRPr lang="fr-BE" sz="3200" b="1" dirty="0">
              <a:solidFill>
                <a:srgbClr val="4B4B4B"/>
              </a:solidFill>
              <a:latin typeface="+mn-lt"/>
            </a:endParaRPr>
          </a:p>
        </p:txBody>
      </p:sp>
      <p:sp>
        <p:nvSpPr>
          <p:cNvPr id="4" name="Tijdelijke aanduiding voor inhoud 2"/>
          <p:cNvSpPr txBox="1">
            <a:spLocks/>
          </p:cNvSpPr>
          <p:nvPr/>
        </p:nvSpPr>
        <p:spPr>
          <a:xfrm>
            <a:off x="457200" y="1600200"/>
            <a:ext cx="8229600" cy="4525963"/>
          </a:xfrm>
          <a:prstGeom prst="rect">
            <a:avLst/>
          </a:prstGeom>
        </p:spPr>
        <p:txBody>
          <a:bodyPr>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lgn="l" rtl="0" eaLnBrk="0" fontAlgn="base" hangingPunct="0">
              <a:spcBef>
                <a:spcPts val="1800"/>
              </a:spcBef>
              <a:spcAft>
                <a:spcPct val="0"/>
              </a:spcAft>
              <a:buClr>
                <a:srgbClr val="002060"/>
              </a:buClr>
              <a:buSzPct val="100000"/>
              <a:buFont typeface="Wingdings" pitchFamily="2" charset="2"/>
              <a:buChar char="§"/>
              <a:defRPr/>
            </a:pPr>
            <a:r>
              <a:rPr lang="fr-BE" sz="3000" b="1" i="0" u="none" baseline="0">
                <a:solidFill>
                  <a:srgbClr val="4B4B4B"/>
                </a:solidFill>
              </a:rPr>
              <a:t>Réaliser des préparations magistrales en vue du sevrage</a:t>
            </a:r>
          </a:p>
          <a:p>
            <a:pPr lvl="0" algn="l" rtl="0" eaLnBrk="0" fontAlgn="base" hangingPunct="0">
              <a:spcBef>
                <a:spcPts val="1800"/>
              </a:spcBef>
              <a:spcAft>
                <a:spcPct val="0"/>
              </a:spcAft>
              <a:buClr>
                <a:srgbClr val="002060"/>
              </a:buClr>
              <a:buSzPct val="100000"/>
              <a:buFont typeface="Wingdings" pitchFamily="2" charset="2"/>
              <a:buChar char="§"/>
              <a:defRPr/>
            </a:pPr>
            <a:r>
              <a:rPr lang="fr-BE" sz="3000" b="1" i="0" u="none" baseline="0">
                <a:solidFill>
                  <a:srgbClr val="4B4B4B"/>
                </a:solidFill>
              </a:rPr>
              <a:t>Post-hospitalisation </a:t>
            </a:r>
          </a:p>
          <a:p>
            <a:pPr lvl="1" algn="l" rtl="0" eaLnBrk="0" fontAlgn="base" hangingPunct="0">
              <a:spcBef>
                <a:spcPts val="1800"/>
              </a:spcBef>
              <a:spcAft>
                <a:spcPct val="0"/>
              </a:spcAft>
              <a:buClr>
                <a:srgbClr val="002060"/>
              </a:buClr>
              <a:buSzPct val="100000"/>
              <a:buFont typeface="Wingdings" pitchFamily="2" charset="2"/>
              <a:buChar char="§"/>
              <a:defRPr/>
            </a:pPr>
            <a:r>
              <a:rPr lang="fr-BE" sz="2400" b="0" i="0" u="none" baseline="0">
                <a:solidFill>
                  <a:srgbClr val="4B4B4B"/>
                </a:solidFill>
              </a:rPr>
              <a:t>Orienter le/la patient(e) vers le médecin généraliste pour un suivi des médicaments prescrits à la sortie</a:t>
            </a:r>
          </a:p>
          <a:p>
            <a:pPr lvl="0" algn="l" rtl="0" eaLnBrk="0" hangingPunct="0">
              <a:spcBef>
                <a:spcPts val="1800"/>
              </a:spcBef>
              <a:buClr>
                <a:srgbClr val="002060"/>
              </a:buClr>
              <a:buSzPct val="100000"/>
              <a:buFont typeface="Wingdings" pitchFamily="2" charset="2"/>
              <a:buChar char="§"/>
              <a:defRPr/>
            </a:pPr>
            <a:r>
              <a:rPr lang="fr-BE" sz="3000" b="1" i="0" u="none" baseline="0">
                <a:solidFill>
                  <a:srgbClr val="4B4B4B"/>
                </a:solidFill>
              </a:rPr>
              <a:t>Stimuler l'observance thérapeutique </a:t>
            </a:r>
          </a:p>
          <a:p>
            <a:pPr lvl="1" algn="l" rtl="0" eaLnBrk="0" hangingPunct="0">
              <a:spcBef>
                <a:spcPts val="1800"/>
              </a:spcBef>
              <a:buClr>
                <a:srgbClr val="002060"/>
              </a:buClr>
              <a:buSzPct val="100000"/>
              <a:buFont typeface="Wingdings" pitchFamily="2" charset="2"/>
              <a:buChar char="§"/>
              <a:defRPr/>
            </a:pPr>
            <a:r>
              <a:rPr lang="fr-BE" sz="2400" b="0" i="0" u="none" baseline="0">
                <a:solidFill>
                  <a:srgbClr val="4B4B4B"/>
                </a:solidFill>
              </a:rPr>
              <a:t>Planning des médicaments, pilulier</a:t>
            </a:r>
          </a:p>
          <a:p>
            <a:pPr algn="l" rtl="0" eaLnBrk="0" hangingPunct="0">
              <a:spcBef>
                <a:spcPts val="1800"/>
              </a:spcBef>
              <a:buClr>
                <a:srgbClr val="002060"/>
              </a:buClr>
              <a:buSzPct val="100000"/>
              <a:buFont typeface="Wingdings" pitchFamily="2" charset="2"/>
              <a:buChar char="§"/>
              <a:defRPr/>
            </a:pPr>
            <a:r>
              <a:rPr lang="fr-BE" sz="3000" b="1" i="0" u="none" baseline="0">
                <a:solidFill>
                  <a:srgbClr val="4B4B4B"/>
                </a:solidFill>
              </a:rPr>
              <a:t>Conseils non médicamenteux </a:t>
            </a:r>
          </a:p>
          <a:p>
            <a:pPr lvl="1" algn="l" rtl="0" eaLnBrk="0" fontAlgn="base" hangingPunct="0">
              <a:spcBef>
                <a:spcPts val="1800"/>
              </a:spcBef>
              <a:spcAft>
                <a:spcPct val="0"/>
              </a:spcAft>
              <a:buClr>
                <a:srgbClr val="002060"/>
              </a:buClr>
              <a:buSzPct val="100000"/>
              <a:buFont typeface="Wingdings" pitchFamily="2" charset="2"/>
              <a:buChar char="§"/>
              <a:defRPr/>
            </a:pPr>
            <a:r>
              <a:rPr lang="fr-BE" sz="2400" b="0" i="0" u="none" baseline="0">
                <a:solidFill>
                  <a:srgbClr val="4B4B4B"/>
                </a:solidFill>
              </a:rPr>
              <a:t>Limiter les siestes en journée, modérer la consommation de café/thé, etc.</a:t>
            </a: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387477370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txBox="1">
            <a:spLocks/>
          </p:cNvSpPr>
          <p:nvPr/>
        </p:nvSpPr>
        <p:spPr>
          <a:xfrm>
            <a:off x="0" y="188640"/>
            <a:ext cx="8964488" cy="75482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rtl="0"/>
            <a:r>
              <a:rPr lang="fr-BE" sz="3200" b="1" i="0" u="none" baseline="0">
                <a:solidFill>
                  <a:srgbClr val="0E6F78"/>
                </a:solidFill>
                <a:ea typeface="Tahoma" panose="020B0604030504040204" pitchFamily="34" charset="0"/>
                <a:cs typeface="Tahoma" panose="020B0604030504040204" pitchFamily="34" charset="0"/>
              </a:rPr>
              <a:t>Une approche multidisciplinaire</a:t>
            </a:r>
            <a:endParaRPr lang="fr-BE" sz="3200" b="1" dirty="0">
              <a:solidFill>
                <a:srgbClr val="0E6F78"/>
              </a:solidFill>
              <a:ea typeface="Tahoma" panose="020B0604030504040204" pitchFamily="34" charset="0"/>
              <a:cs typeface="Tahoma" panose="020B0604030504040204" pitchFamily="34" charset="0"/>
            </a:endParaRPr>
          </a:p>
        </p:txBody>
      </p:sp>
      <p:pic>
        <p:nvPicPr>
          <p:cNvPr id="9"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grpSp>
        <p:nvGrpSpPr>
          <p:cNvPr id="8" name="Groupe 9"/>
          <p:cNvGrpSpPr/>
          <p:nvPr/>
        </p:nvGrpSpPr>
        <p:grpSpPr>
          <a:xfrm>
            <a:off x="2505743" y="2117091"/>
            <a:ext cx="3577113" cy="4085246"/>
            <a:chOff x="395085" y="1089152"/>
            <a:chExt cx="1540062" cy="1541993"/>
          </a:xfrm>
        </p:grpSpPr>
        <p:grpSp>
          <p:nvGrpSpPr>
            <p:cNvPr id="12" name="Groupe 14"/>
            <p:cNvGrpSpPr/>
            <p:nvPr/>
          </p:nvGrpSpPr>
          <p:grpSpPr>
            <a:xfrm>
              <a:off x="702445" y="1089152"/>
              <a:ext cx="1232702" cy="1541993"/>
              <a:chOff x="625203" y="1060719"/>
              <a:chExt cx="1176430" cy="1454236"/>
            </a:xfrm>
          </p:grpSpPr>
          <p:sp>
            <p:nvSpPr>
              <p:cNvPr id="14" name="Rectangle 13"/>
              <p:cNvSpPr/>
              <p:nvPr/>
            </p:nvSpPr>
            <p:spPr>
              <a:xfrm rot="5400000">
                <a:off x="974667" y="1898081"/>
                <a:ext cx="252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5" name="Rectangle 14"/>
              <p:cNvSpPr/>
              <p:nvPr/>
            </p:nvSpPr>
            <p:spPr>
              <a:xfrm rot="8041458">
                <a:off x="1246338" y="1354862"/>
                <a:ext cx="288000"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sp>
            <p:nvSpPr>
              <p:cNvPr id="16" name="Rectangle 15"/>
              <p:cNvSpPr/>
              <p:nvPr/>
            </p:nvSpPr>
            <p:spPr>
              <a:xfrm rot="2169967">
                <a:off x="625203" y="1412010"/>
                <a:ext cx="428614" cy="159241"/>
              </a:xfrm>
              <a:prstGeom prst="rect">
                <a:avLst/>
              </a:prstGeom>
              <a:solidFill>
                <a:srgbClr val="00235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fr-BE">
                  <a:solidFill>
                    <a:prstClr val="white"/>
                  </a:solidFill>
                </a:endParaRPr>
              </a:p>
            </p:txBody>
          </p:sp>
          <p:pic>
            <p:nvPicPr>
              <p:cNvPr id="17" name="Imag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5981" y="1995686"/>
                <a:ext cx="519269" cy="519269"/>
              </a:xfrm>
              <a:prstGeom prst="rect">
                <a:avLst/>
              </a:prstGeom>
            </p:spPr>
          </p:pic>
          <p:pic>
            <p:nvPicPr>
              <p:cNvPr id="18" name="Imag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9510" y="1375484"/>
                <a:ext cx="522317" cy="522317"/>
              </a:xfrm>
              <a:prstGeom prst="rect">
                <a:avLst/>
              </a:prstGeom>
            </p:spPr>
          </p:pic>
          <p:pic>
            <p:nvPicPr>
              <p:cNvPr id="19" name="Imag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61827" y="1060719"/>
                <a:ext cx="439806" cy="439806"/>
              </a:xfrm>
              <a:prstGeom prst="rect">
                <a:avLst/>
              </a:prstGeom>
            </p:spPr>
          </p:pic>
        </p:grpSp>
        <p:pic>
          <p:nvPicPr>
            <p:cNvPr id="13" name="Picture 2" descr="C:\Users\u0087271\AppData\Local\Microsoft\Windows\Temporary Internet Files\Content.Outlook\ZSRZ6OS7\pharmacien.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085" y="1124744"/>
              <a:ext cx="504507" cy="466591"/>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ZoneTexte 18"/>
          <p:cNvSpPr txBox="1"/>
          <p:nvPr/>
        </p:nvSpPr>
        <p:spPr>
          <a:xfrm>
            <a:off x="107504" y="1178233"/>
            <a:ext cx="2398239" cy="2800767"/>
          </a:xfrm>
          <a:prstGeom prst="rect">
            <a:avLst/>
          </a:prstGeom>
          <a:noFill/>
        </p:spPr>
        <p:txBody>
          <a:bodyPr wrap="square" rtlCol="0">
            <a:spAutoFit/>
          </a:bodyPr>
          <a:lstStyle/>
          <a:p>
            <a:pPr algn="l" rtl="0"/>
            <a:r>
              <a:rPr lang="fr-BE" b="1" i="0" u="none" baseline="0">
                <a:solidFill>
                  <a:schemeClr val="bg1">
                    <a:lumMod val="75000"/>
                  </a:schemeClr>
                </a:solidFill>
              </a:rPr>
              <a:t>Pharmacien</a:t>
            </a:r>
          </a:p>
          <a:p>
            <a:endParaRPr lang="fr-BE" dirty="0">
              <a:solidFill>
                <a:schemeClr val="bg1">
                  <a:lumMod val="75000"/>
                </a:schemeClr>
              </a:solidFill>
            </a:endParaRP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Dossier pharmaceutique partagé</a:t>
            </a: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Médicaments soumis à prescription et en vente libre</a:t>
            </a:r>
          </a:p>
          <a:p>
            <a:pPr marL="285750" indent="-285750" algn="l" rtl="0">
              <a:spcBef>
                <a:spcPts val="0"/>
              </a:spcBef>
              <a:buClr>
                <a:schemeClr val="bg1">
                  <a:lumMod val="65000"/>
                </a:schemeClr>
              </a:buClr>
              <a:buSzPct val="120000"/>
              <a:buFont typeface="Wingdings" pitchFamily="2" charset="2"/>
              <a:buChar char="§"/>
            </a:pPr>
            <a:r>
              <a:rPr lang="fr-BE" b="0" i="0" u="none" baseline="0">
                <a:solidFill>
                  <a:schemeClr val="bg1">
                    <a:lumMod val="75000"/>
                  </a:schemeClr>
                </a:solidFill>
              </a:rPr>
              <a:t>Pharmacovigilance</a:t>
            </a:r>
          </a:p>
          <a:p>
            <a:pPr marL="285750" indent="-285750" algn="l" rtl="0">
              <a:buFontTx/>
              <a:buChar char="-"/>
            </a:pPr>
            <a:endParaRPr lang="fr-BE" sz="1400" dirty="0">
              <a:solidFill>
                <a:schemeClr val="bg1">
                  <a:lumMod val="75000"/>
                </a:schemeClr>
              </a:solidFill>
            </a:endParaRPr>
          </a:p>
        </p:txBody>
      </p:sp>
      <p:sp>
        <p:nvSpPr>
          <p:cNvPr id="21" name="ZoneTexte 19"/>
          <p:cNvSpPr txBox="1"/>
          <p:nvPr/>
        </p:nvSpPr>
        <p:spPr>
          <a:xfrm>
            <a:off x="323353" y="4483566"/>
            <a:ext cx="2896988" cy="2523768"/>
          </a:xfrm>
          <a:prstGeom prst="rect">
            <a:avLst/>
          </a:prstGeom>
          <a:noFill/>
        </p:spPr>
        <p:txBody>
          <a:bodyPr wrap="square" rtlCol="0">
            <a:spAutoFit/>
          </a:bodyPr>
          <a:lstStyle/>
          <a:p>
            <a:pPr algn="l" rtl="0"/>
            <a:r>
              <a:rPr lang="fr-BE" sz="1600" b="1" i="0" u="none" baseline="0" dirty="0">
                <a:solidFill>
                  <a:schemeClr val="bg1">
                    <a:lumMod val="75000"/>
                  </a:schemeClr>
                </a:solidFill>
              </a:rPr>
              <a:t>Infirmier(-ère) (à domicile)</a:t>
            </a:r>
          </a:p>
          <a:p>
            <a:endParaRPr lang="fr-BE" sz="1600" dirty="0">
              <a:solidFill>
                <a:schemeClr val="bg1">
                  <a:lumMod val="75000"/>
                </a:schemeClr>
              </a:solidFill>
            </a:endParaRP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Se rend au domicile du patient</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Voit et entend beaucoup</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Prépare parfois les médicaments</a:t>
            </a:r>
          </a:p>
          <a:p>
            <a:pPr marL="285750" indent="-285750" algn="l" rtl="0">
              <a:buClr>
                <a:schemeClr val="bg1">
                  <a:lumMod val="65000"/>
                </a:schemeClr>
              </a:buClr>
              <a:buSzPct val="120000"/>
              <a:buFont typeface="Wingdings" pitchFamily="2" charset="2"/>
              <a:buChar char="§"/>
            </a:pPr>
            <a:r>
              <a:rPr lang="fr-BE" sz="1600" b="0" i="0" u="none" baseline="0" dirty="0">
                <a:solidFill>
                  <a:schemeClr val="bg1">
                    <a:lumMod val="75000"/>
                  </a:schemeClr>
                </a:solidFill>
              </a:rPr>
              <a:t>Constate les effets indésirables</a:t>
            </a:r>
          </a:p>
          <a:p>
            <a:pPr marL="285750" indent="-285750" algn="l" rtl="0">
              <a:buFontTx/>
              <a:buChar char="-"/>
            </a:pPr>
            <a:endParaRPr lang="fr-BE" sz="1400" dirty="0">
              <a:solidFill>
                <a:schemeClr val="bg1">
                  <a:lumMod val="75000"/>
                </a:schemeClr>
              </a:solidFill>
            </a:endParaRPr>
          </a:p>
        </p:txBody>
      </p:sp>
      <p:sp>
        <p:nvSpPr>
          <p:cNvPr id="22" name="ZoneTexte 20"/>
          <p:cNvSpPr txBox="1"/>
          <p:nvPr/>
        </p:nvSpPr>
        <p:spPr>
          <a:xfrm>
            <a:off x="6012160" y="2361074"/>
            <a:ext cx="2619030" cy="707886"/>
          </a:xfrm>
          <a:prstGeom prst="rect">
            <a:avLst/>
          </a:prstGeom>
          <a:noFill/>
        </p:spPr>
        <p:txBody>
          <a:bodyPr wrap="square" rtlCol="0">
            <a:spAutoFit/>
          </a:bodyPr>
          <a:lstStyle/>
          <a:p>
            <a:pPr algn="ctr" rtl="0"/>
            <a:r>
              <a:rPr lang="fr-BE" sz="4000" b="1" i="0" u="none" baseline="0">
                <a:solidFill>
                  <a:srgbClr val="002060"/>
                </a:solidFill>
              </a:rPr>
              <a:t>Médecin généraliste</a:t>
            </a:r>
            <a:endParaRPr lang="fr-BE" sz="4000" b="1" dirty="0">
              <a:solidFill>
                <a:srgbClr val="002060"/>
              </a:solidFill>
            </a:endParaRPr>
          </a:p>
        </p:txBody>
      </p:sp>
      <p:sp>
        <p:nvSpPr>
          <p:cNvPr id="23" name="ZoneTexte 21"/>
          <p:cNvSpPr txBox="1"/>
          <p:nvPr/>
        </p:nvSpPr>
        <p:spPr>
          <a:xfrm>
            <a:off x="2899131" y="1350709"/>
            <a:ext cx="3128666" cy="430887"/>
          </a:xfrm>
          <a:prstGeom prst="rect">
            <a:avLst/>
          </a:prstGeom>
          <a:noFill/>
        </p:spPr>
        <p:txBody>
          <a:bodyPr wrap="square" rtlCol="0">
            <a:spAutoFit/>
          </a:bodyPr>
          <a:lstStyle/>
          <a:p>
            <a:pPr algn="ctr" rtl="0"/>
            <a:r>
              <a:rPr lang="fr-BE" sz="2200" b="1" i="0" u="none" baseline="0">
                <a:solidFill>
                  <a:schemeClr val="bg1">
                    <a:lumMod val="75000"/>
                  </a:schemeClr>
                </a:solidFill>
              </a:rPr>
              <a:t>Le patient occupe une place centrale !</a:t>
            </a:r>
          </a:p>
        </p:txBody>
      </p:sp>
      <p:sp>
        <p:nvSpPr>
          <p:cNvPr id="24" name="Rectangle 23"/>
          <p:cNvSpPr/>
          <p:nvPr/>
        </p:nvSpPr>
        <p:spPr>
          <a:xfrm>
            <a:off x="4957374" y="1880710"/>
            <a:ext cx="3673816" cy="1953381"/>
          </a:xfrm>
          <a:prstGeom prst="rect">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BE"/>
          </a:p>
        </p:txBody>
      </p:sp>
    </p:spTree>
    <p:extLst>
      <p:ext uri="{BB962C8B-B14F-4D97-AF65-F5344CB8AC3E}">
        <p14:creationId xmlns:p14="http://schemas.microsoft.com/office/powerpoint/2010/main" val="31209548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457200" y="274638"/>
            <a:ext cx="8229600" cy="1143000"/>
          </a:xfrm>
        </p:spPr>
        <p:txBody>
          <a:bodyPr>
            <a:normAutofit/>
          </a:bodyPr>
          <a:lstStyle/>
          <a:p>
            <a:pPr algn="ctr" rtl="0"/>
            <a:r>
              <a:rPr lang="fr-BE" sz="3200" b="1" i="0" u="none" baseline="0">
                <a:solidFill>
                  <a:srgbClr val="0E6F78"/>
                </a:solidFill>
                <a:ea typeface="Tahoma" panose="020B0604030504040204" pitchFamily="34" charset="0"/>
                <a:cs typeface="Tahoma" panose="020B0604030504040204" pitchFamily="34" charset="0"/>
              </a:rPr>
              <a:t>Que peut faire le médecin généraliste ?</a:t>
            </a:r>
            <a:endParaRPr lang="fr-BE" sz="3200" b="1" dirty="0">
              <a:solidFill>
                <a:srgbClr val="4B4B4B"/>
              </a:solidFill>
              <a:latin typeface="+mn-lt"/>
            </a:endParaRPr>
          </a:p>
        </p:txBody>
      </p:sp>
      <p:sp>
        <p:nvSpPr>
          <p:cNvPr id="4" name="Tijdelijke aanduiding voor inhoud 2"/>
          <p:cNvSpPr txBox="1">
            <a:spLocks/>
          </p:cNvSpPr>
          <p:nvPr/>
        </p:nvSpPr>
        <p:spPr>
          <a:xfrm>
            <a:off x="107505" y="1415756"/>
            <a:ext cx="8986840" cy="5109588"/>
          </a:xfrm>
          <a:prstGeom prst="rect">
            <a:avLst/>
          </a:prstGeom>
        </p:spPr>
        <p:txBody>
          <a:bodyPr>
            <a:normAutofit fontScale="4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rtl="0" eaLnBrk="0" hangingPunct="0">
              <a:lnSpc>
                <a:spcPct val="120000"/>
              </a:lnSpc>
              <a:spcBef>
                <a:spcPts val="1800"/>
              </a:spcBef>
              <a:buClr>
                <a:srgbClr val="002060"/>
              </a:buClr>
              <a:buSzPct val="100000"/>
              <a:buFont typeface="Wingdings" pitchFamily="2" charset="2"/>
              <a:buChar char="§"/>
              <a:defRPr/>
            </a:pPr>
            <a:r>
              <a:rPr lang="fr-BE" sz="4300" b="1" i="0" u="none" baseline="0">
                <a:solidFill>
                  <a:srgbClr val="4B4B4B"/>
                </a:solidFill>
              </a:rPr>
              <a:t>Sevrage des benzodiazépines : prévenir aussi le pharmacien</a:t>
            </a:r>
          </a:p>
          <a:p>
            <a:pPr lvl="1" algn="l" rtl="0" eaLnBrk="0" hangingPunct="0">
              <a:lnSpc>
                <a:spcPct val="120000"/>
              </a:lnSpc>
              <a:spcBef>
                <a:spcPts val="0"/>
              </a:spcBef>
              <a:buClr>
                <a:srgbClr val="002060"/>
              </a:buClr>
              <a:buSzPct val="100000"/>
              <a:buFont typeface="Wingdings" pitchFamily="2" charset="2"/>
              <a:buChar char="§"/>
              <a:defRPr/>
            </a:pPr>
            <a:r>
              <a:rPr lang="fr-BE" sz="3600" b="0" i="0" u="none" baseline="0">
                <a:solidFill>
                  <a:srgbClr val="4B4B4B"/>
                </a:solidFill>
              </a:rPr>
              <a:t>Le pharmacien peut renforcer le message du médecin auprès du/de la patient(e) et de l'aidant-proche</a:t>
            </a:r>
          </a:p>
          <a:p>
            <a:pPr lvl="1" algn="l" rtl="0" eaLnBrk="0" hangingPunct="0">
              <a:lnSpc>
                <a:spcPct val="120000"/>
              </a:lnSpc>
              <a:spcBef>
                <a:spcPts val="0"/>
              </a:spcBef>
              <a:buClr>
                <a:srgbClr val="002060"/>
              </a:buClr>
              <a:buSzPct val="100000"/>
              <a:buFont typeface="Wingdings" pitchFamily="2" charset="2"/>
              <a:buChar char="§"/>
              <a:defRPr/>
            </a:pPr>
            <a:r>
              <a:rPr lang="fr-BE" sz="3600" b="0" i="0" u="none" baseline="0">
                <a:solidFill>
                  <a:srgbClr val="4B4B4B"/>
                </a:solidFill>
              </a:rPr>
              <a:t>Contrôle d'un comportement de « shopping » chez plusieurs médecins</a:t>
            </a:r>
          </a:p>
          <a:p>
            <a:pPr lvl="1" algn="l" rtl="0" eaLnBrk="0" hangingPunct="0">
              <a:lnSpc>
                <a:spcPct val="120000"/>
              </a:lnSpc>
              <a:spcBef>
                <a:spcPts val="0"/>
              </a:spcBef>
              <a:buClr>
                <a:srgbClr val="002060"/>
              </a:buClr>
              <a:buSzPct val="100000"/>
              <a:buFont typeface="Wingdings" pitchFamily="2" charset="2"/>
              <a:buChar char="§"/>
              <a:defRPr/>
            </a:pPr>
            <a:r>
              <a:rPr lang="fr-BE" sz="3600" b="0" i="0" u="none" baseline="0">
                <a:solidFill>
                  <a:srgbClr val="4B4B4B"/>
                </a:solidFill>
              </a:rPr>
              <a:t>DPP : contrôle d'un comportement de « shopping » dans plusieurs pharmacies</a:t>
            </a:r>
          </a:p>
          <a:p>
            <a:pPr lvl="1" algn="l" rtl="0" eaLnBrk="0" hangingPunct="0">
              <a:lnSpc>
                <a:spcPct val="120000"/>
              </a:lnSpc>
              <a:spcBef>
                <a:spcPts val="0"/>
              </a:spcBef>
              <a:buClr>
                <a:srgbClr val="002060"/>
              </a:buClr>
              <a:buSzPct val="100000"/>
              <a:buFont typeface="Wingdings" pitchFamily="2" charset="2"/>
              <a:buChar char="§"/>
              <a:defRPr/>
            </a:pPr>
            <a:r>
              <a:rPr lang="fr-BE" sz="3600" b="0" i="0" u="none" baseline="0">
                <a:solidFill>
                  <a:srgbClr val="4B4B4B"/>
                </a:solidFill>
              </a:rPr>
              <a:t>Sevrage à l'aide de préparations magistrales</a:t>
            </a:r>
          </a:p>
          <a:p>
            <a:pPr lvl="0"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4400" b="1" i="0" u="none" baseline="0">
                <a:solidFill>
                  <a:srgbClr val="4B4B4B"/>
                </a:solidFill>
              </a:rPr>
              <a:t>Une date de fin a-t-elle été fixée à l'instauration ?</a:t>
            </a:r>
          </a:p>
          <a:p>
            <a:pPr lvl="1"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3500" b="0" i="0" u="none" baseline="0">
                <a:solidFill>
                  <a:srgbClr val="4B4B4B"/>
                </a:solidFill>
              </a:rPr>
              <a:t>Inscrivez-la sur la prescription </a:t>
            </a:r>
          </a:p>
          <a:p>
            <a:pPr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4400" b="1" i="0" u="none" baseline="0">
                <a:solidFill>
                  <a:srgbClr val="4B4B4B"/>
                </a:solidFill>
              </a:rPr>
              <a:t>« </a:t>
            </a:r>
            <a:r>
              <a:rPr lang="fr-BE" sz="4400" b="1" i="1" u="none" baseline="0">
                <a:solidFill>
                  <a:srgbClr val="4B4B4B"/>
                </a:solidFill>
              </a:rPr>
              <a:t>Start to Stop</a:t>
            </a:r>
            <a:r>
              <a:rPr lang="fr-BE" sz="4400" b="1" i="0" u="none" baseline="0">
                <a:solidFill>
                  <a:srgbClr val="4B4B4B"/>
                </a:solidFill>
              </a:rPr>
              <a:t> »</a:t>
            </a:r>
          </a:p>
          <a:p>
            <a:pPr lvl="1" algn="l" rtl="0" eaLnBrk="0" fontAlgn="base" hangingPunct="0">
              <a:lnSpc>
                <a:spcPct val="120000"/>
              </a:lnSpc>
              <a:spcBef>
                <a:spcPts val="0"/>
              </a:spcBef>
              <a:spcAft>
                <a:spcPct val="0"/>
              </a:spcAft>
              <a:buClr>
                <a:srgbClr val="002060"/>
              </a:buClr>
              <a:buSzPct val="100000"/>
              <a:buFont typeface="Wingdings" pitchFamily="2" charset="2"/>
              <a:buChar char="§"/>
              <a:defRPr/>
            </a:pPr>
            <a:r>
              <a:rPr lang="fr-BE" sz="3500" b="0" i="0" u="none" baseline="0">
                <a:solidFill>
                  <a:srgbClr val="4B4B4B"/>
                </a:solidFill>
              </a:rPr>
              <a:t>Inscrivez sur la prescription : STS</a:t>
            </a:r>
          </a:p>
          <a:p>
            <a:pPr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4400" b="1" i="0" u="none" baseline="0">
                <a:solidFill>
                  <a:srgbClr val="4B4B4B"/>
                </a:solidFill>
              </a:rPr>
              <a:t>Communiquer le schéma des médicaments </a:t>
            </a:r>
          </a:p>
          <a:p>
            <a:pPr lvl="1"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3600" b="0" i="0" u="none" baseline="0">
                <a:solidFill>
                  <a:srgbClr val="4B4B4B"/>
                </a:solidFill>
              </a:rPr>
              <a:t>= responsabilité partagée entre médecin et pharmacien (sur papier ou via Vitalink)</a:t>
            </a:r>
          </a:p>
          <a:p>
            <a:pPr algn="l" rtl="0" eaLnBrk="0" fontAlgn="base" hangingPunct="0">
              <a:lnSpc>
                <a:spcPct val="120000"/>
              </a:lnSpc>
              <a:spcBef>
                <a:spcPts val="1800"/>
              </a:spcBef>
              <a:spcAft>
                <a:spcPct val="0"/>
              </a:spcAft>
              <a:buClr>
                <a:srgbClr val="002060"/>
              </a:buClr>
              <a:buSzPct val="100000"/>
              <a:buFont typeface="Wingdings" pitchFamily="2" charset="2"/>
              <a:buChar char="§"/>
              <a:defRPr/>
            </a:pPr>
            <a:r>
              <a:rPr lang="fr-BE" sz="4400" b="1" i="0" u="none" baseline="0">
                <a:solidFill>
                  <a:srgbClr val="4B4B4B"/>
                </a:solidFill>
              </a:rPr>
              <a:t>Courte durée de traitement</a:t>
            </a:r>
          </a:p>
          <a:p>
            <a:pPr lvl="1" algn="l" rtl="0" eaLnBrk="0" hangingPunct="0">
              <a:lnSpc>
                <a:spcPct val="120000"/>
              </a:lnSpc>
              <a:spcBef>
                <a:spcPts val="1800"/>
              </a:spcBef>
              <a:buClr>
                <a:srgbClr val="002060"/>
              </a:buClr>
              <a:buSzPct val="100000"/>
              <a:buFont typeface="Wingdings" pitchFamily="2" charset="2"/>
              <a:buChar char="§"/>
              <a:defRPr/>
            </a:pPr>
            <a:r>
              <a:rPr lang="fr-BE" sz="3600" b="0" i="0" u="none" baseline="0">
                <a:solidFill>
                  <a:srgbClr val="4B4B4B"/>
                </a:solidFill>
              </a:rPr>
              <a:t>Prescrire une demi-boîte ou 1 plaquette (la boîte doit toutefois être payée en entier)</a:t>
            </a: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989" y="6226469"/>
            <a:ext cx="1406763" cy="432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6170544"/>
            <a:ext cx="720000" cy="540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92280" y="6162356"/>
            <a:ext cx="2002065" cy="576000"/>
          </a:xfrm>
          <a:prstGeom prst="rect">
            <a:avLst/>
          </a:prstGeom>
        </p:spPr>
      </p:pic>
    </p:spTree>
    <p:extLst>
      <p:ext uri="{BB962C8B-B14F-4D97-AF65-F5344CB8AC3E}">
        <p14:creationId xmlns:p14="http://schemas.microsoft.com/office/powerpoint/2010/main" val="19819565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1611" y="857250"/>
            <a:ext cx="7119646" cy="5143500"/>
          </a:xfrm>
          <a:prstGeom prst="rect">
            <a:avLst/>
          </a:prstGeom>
        </p:spPr>
      </p:pic>
    </p:spTree>
    <p:extLst>
      <p:ext uri="{BB962C8B-B14F-4D97-AF65-F5344CB8AC3E}">
        <p14:creationId xmlns:p14="http://schemas.microsoft.com/office/powerpoint/2010/main" val="16214438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rtl="0"/>
            <a:r>
              <a:rPr lang="fr-BE" sz="3200" b="1" i="0" u="none" baseline="0">
                <a:solidFill>
                  <a:srgbClr val="0E6F78"/>
                </a:solidFill>
                <a:ea typeface="Tahoma" panose="020B0604030504040204" pitchFamily="34" charset="0"/>
                <a:cs typeface="Tahoma" panose="020B0604030504040204" pitchFamily="34" charset="0"/>
              </a:rPr>
              <a:t>Film de sensibilisation</a:t>
            </a:r>
            <a:endParaRPr lang="fr-BE" sz="3200" dirty="0"/>
          </a:p>
        </p:txBody>
      </p:sp>
      <p:sp>
        <p:nvSpPr>
          <p:cNvPr id="3" name="Tijdelijke aanduiding voor inhoud 2"/>
          <p:cNvSpPr>
            <a:spLocks noGrp="1"/>
          </p:cNvSpPr>
          <p:nvPr>
            <p:ph idx="1"/>
          </p:nvPr>
        </p:nvSpPr>
        <p:spPr/>
        <p:txBody>
          <a:bodyPr>
            <a:normAutofit/>
          </a:bodyPr>
          <a:lstStyle/>
          <a:p>
            <a:pPr algn="just" rtl="0"/>
            <a:r>
              <a:rPr lang="fr-BE" sz="2400" b="0" i="0" u="none" baseline="0">
                <a:solidFill>
                  <a:srgbClr val="4B4B4B"/>
                </a:solidFill>
                <a:ea typeface="Tahoma" panose="020B0604030504040204" pitchFamily="34" charset="0"/>
                <a:cs typeface="Tahoma" panose="020B0604030504040204" pitchFamily="34" charset="0"/>
              </a:rPr>
              <a:t>Quelle est votre réaction à ce film ?</a:t>
            </a:r>
          </a:p>
          <a:p>
            <a:pPr algn="just" rtl="0"/>
            <a:r>
              <a:rPr lang="fr-BE" sz="2400" b="0" i="0" u="none" baseline="0">
                <a:solidFill>
                  <a:srgbClr val="4B4B4B"/>
                </a:solidFill>
                <a:ea typeface="Tahoma" panose="020B0604030504040204" pitchFamily="34" charset="0"/>
                <a:cs typeface="Tahoma" panose="020B0604030504040204" pitchFamily="34" charset="0"/>
              </a:rPr>
              <a:t>Pouvez-vous donner des exemples de votre pratique quotidienne illustrant des sevrages fructueux de somnifères chez vos patients ? </a:t>
            </a:r>
          </a:p>
          <a:p>
            <a:pPr lvl="1" algn="just" rtl="0"/>
            <a:r>
              <a:rPr lang="fr-BE" sz="2000" b="0" i="0" u="none" baseline="0">
                <a:solidFill>
                  <a:srgbClr val="4B4B4B"/>
                </a:solidFill>
                <a:ea typeface="Tahoma" panose="020B0604030504040204" pitchFamily="34" charset="0"/>
                <a:cs typeface="Tahoma" panose="020B0604030504040204" pitchFamily="34" charset="0"/>
              </a:rPr>
              <a:t>Quelle était leur motivation ? </a:t>
            </a:r>
          </a:p>
          <a:p>
            <a:pPr lvl="1" algn="just" rtl="0"/>
            <a:r>
              <a:rPr lang="fr-BE" sz="2000" b="0" i="0" u="none" baseline="0">
                <a:solidFill>
                  <a:srgbClr val="4B4B4B"/>
                </a:solidFill>
                <a:ea typeface="Tahoma" panose="020B0604030504040204" pitchFamily="34" charset="0"/>
                <a:cs typeface="Tahoma" panose="020B0604030504040204" pitchFamily="34" charset="0"/>
              </a:rPr>
              <a:t>Quels sont les pièges éventuels ?</a:t>
            </a:r>
          </a:p>
        </p:txBody>
      </p:sp>
      <p:pic>
        <p:nvPicPr>
          <p:cNvPr id="7"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8" name="Pictur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4131116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rtl="0"/>
            <a:r>
              <a:rPr lang="fr-BE" sz="3000" b="1" i="0" u="none" baseline="0">
                <a:solidFill>
                  <a:srgbClr val="0E6F78"/>
                </a:solidFill>
                <a:ea typeface="Tahoma" panose="020B0604030504040204" pitchFamily="34" charset="0"/>
                <a:cs typeface="Tahoma" panose="020B0604030504040204" pitchFamily="34" charset="0"/>
              </a:rPr>
              <a:t>Déroulement d'une CMP</a:t>
            </a:r>
          </a:p>
        </p:txBody>
      </p:sp>
      <p:sp>
        <p:nvSpPr>
          <p:cNvPr id="3" name="Tijdelijke aanduiding voor inhoud 2"/>
          <p:cNvSpPr>
            <a:spLocks noGrp="1"/>
          </p:cNvSpPr>
          <p:nvPr>
            <p:ph idx="1"/>
          </p:nvPr>
        </p:nvSpPr>
        <p:spPr/>
        <p:txBody>
          <a:bodyPr>
            <a:normAutofit/>
          </a:bodyPr>
          <a:lstStyle/>
          <a:p>
            <a:pPr algn="l" rtl="0"/>
            <a:r>
              <a:rPr lang="fr-BE" b="0" i="0" u="none" baseline="0">
                <a:solidFill>
                  <a:srgbClr val="4B4B4B"/>
                </a:solidFill>
                <a:ea typeface="Tahoma" pitchFamily="34" charset="0"/>
                <a:cs typeface="Tahoma" pitchFamily="34" charset="0"/>
              </a:rPr>
              <a:t>Introduction</a:t>
            </a:r>
          </a:p>
          <a:p>
            <a:pPr algn="l" rtl="0"/>
            <a:r>
              <a:rPr lang="fr-BE" b="0" i="0" u="none" baseline="0">
                <a:solidFill>
                  <a:srgbClr val="4B4B4B"/>
                </a:solidFill>
                <a:ea typeface="Tahoma" pitchFamily="34" charset="0"/>
                <a:cs typeface="Tahoma" pitchFamily="34" charset="0"/>
              </a:rPr>
              <a:t>Discussion concernant l'évaluation de la CMP </a:t>
            </a:r>
            <a:endParaRPr lang="fr-BE" dirty="0">
              <a:solidFill>
                <a:srgbClr val="4B4B4B"/>
              </a:solidFill>
              <a:effectLst/>
              <a:ea typeface="Tahoma" pitchFamily="34" charset="0"/>
              <a:cs typeface="Tahoma" pitchFamily="34" charset="0"/>
            </a:endParaRPr>
          </a:p>
          <a:p>
            <a:pPr algn="l" rtl="0"/>
            <a:r>
              <a:rPr lang="fr-BE" b="0" i="0" u="none" baseline="0">
                <a:solidFill>
                  <a:srgbClr val="4B4B4B"/>
                </a:solidFill>
                <a:ea typeface="Tahoma" pitchFamily="34" charset="0"/>
                <a:cs typeface="Tahoma" pitchFamily="34" charset="0"/>
              </a:rPr>
              <a:t>Cas pratiques et questions ciblées</a:t>
            </a:r>
          </a:p>
          <a:p>
            <a:pPr algn="l" rtl="0"/>
            <a:r>
              <a:rPr lang="fr-BE" b="0" i="0" u="none" baseline="0">
                <a:solidFill>
                  <a:srgbClr val="4B4B4B"/>
                </a:solidFill>
                <a:ea typeface="Tahoma" pitchFamily="34" charset="0"/>
                <a:cs typeface="Tahoma" pitchFamily="34" charset="0"/>
              </a:rPr>
              <a:t>Conclusion</a:t>
            </a:r>
          </a:p>
          <a:p>
            <a:pPr algn="l" rtl="0"/>
            <a:r>
              <a:rPr lang="fr-BE" b="0" i="0" u="none" baseline="0">
                <a:solidFill>
                  <a:srgbClr val="4B4B4B"/>
                </a:solidFill>
                <a:ea typeface="Tahoma" pitchFamily="34" charset="0"/>
                <a:cs typeface="Tahoma" pitchFamily="34" charset="0"/>
              </a:rPr>
              <a:t>Rapport</a:t>
            </a:r>
            <a:endParaRPr lang="fr-BE" dirty="0">
              <a:solidFill>
                <a:srgbClr val="4B4B4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68144" y="3483006"/>
            <a:ext cx="1657908" cy="1657908"/>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1541168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rtl="0"/>
            <a:r>
              <a:rPr lang="fr-BE" sz="3200" b="1" i="0" u="none" baseline="0">
                <a:solidFill>
                  <a:srgbClr val="0E6F78"/>
                </a:solidFill>
                <a:ea typeface="Tahoma" panose="020B0604030504040204" pitchFamily="34" charset="0"/>
                <a:cs typeface="Tahoma" panose="020B0604030504040204" pitchFamily="34" charset="0"/>
              </a:rPr>
              <a:t>Évaluation de la CMP</a:t>
            </a:r>
            <a:endParaRPr lang="fr-BE" sz="3200" b="1" dirty="0"/>
          </a:p>
        </p:txBody>
      </p:sp>
      <p:sp>
        <p:nvSpPr>
          <p:cNvPr id="3" name="Tijdelijke aanduiding voor inhoud 2"/>
          <p:cNvSpPr>
            <a:spLocks noGrp="1"/>
          </p:cNvSpPr>
          <p:nvPr>
            <p:ph idx="1"/>
          </p:nvPr>
        </p:nvSpPr>
        <p:spPr/>
        <p:txBody>
          <a:bodyPr>
            <a:normAutofit/>
          </a:bodyPr>
          <a:lstStyle/>
          <a:p>
            <a:pPr marL="0" indent="0" algn="l" rtl="0">
              <a:buNone/>
            </a:pPr>
            <a:r>
              <a:rPr lang="fr-BE" sz="2400" b="0" i="0" u="none" baseline="0">
                <a:solidFill>
                  <a:srgbClr val="4B4B4B"/>
                </a:solidFill>
              </a:rPr>
              <a:t>Afin de pouvoir évaluer l'effet de cette CMP, nous avons élaboré 4 questionnaires succincts (2 à destination des médecins généralistes et 2 à destination des pharmaciens – voir annexe). </a:t>
            </a:r>
          </a:p>
          <a:p>
            <a:pPr lvl="1" algn="l" rtl="0"/>
            <a:r>
              <a:rPr lang="fr-BE" sz="2000" b="0" i="0" u="sng" baseline="0">
                <a:solidFill>
                  <a:srgbClr val="4B4B4B"/>
                </a:solidFill>
              </a:rPr>
              <a:t>Questionnaire 1 </a:t>
            </a:r>
            <a:r>
              <a:rPr lang="fr-BE" sz="2000" b="0" i="0" u="none" baseline="0">
                <a:solidFill>
                  <a:srgbClr val="4B4B4B"/>
                </a:solidFill>
              </a:rPr>
              <a:t>: il est demandé de faire, pendant 3 mois, le relevé des actions entreprises en ce qui concerne le sevrage des benzodiazépines, ainsi que du nombre de patients. </a:t>
            </a:r>
          </a:p>
          <a:p>
            <a:pPr lvl="1" algn="l" rtl="0"/>
            <a:r>
              <a:rPr lang="fr-BE" sz="2000" b="0" i="0" u="sng" baseline="0">
                <a:solidFill>
                  <a:srgbClr val="4B4B4B"/>
                </a:solidFill>
              </a:rPr>
              <a:t>Questionnaire 2 </a:t>
            </a:r>
            <a:r>
              <a:rPr lang="fr-BE" sz="2000" b="0" i="0" u="none" baseline="0">
                <a:solidFill>
                  <a:srgbClr val="4B4B4B"/>
                </a:solidFill>
              </a:rPr>
              <a:t>: il est demandé de répondre, pendant 3 mois, aux questions pour chaque patient qui se présente suite à une chute et qui prend une benzodiazépine.</a:t>
            </a:r>
          </a:p>
          <a:p>
            <a:pPr lvl="1" algn="l" rtl="0"/>
            <a:r>
              <a:rPr lang="fr-BE" sz="2000" b="0" i="0" u="none" baseline="0">
                <a:solidFill>
                  <a:srgbClr val="4B4B4B"/>
                </a:solidFill>
              </a:rPr>
              <a:t>Ces questionnaires peuvent éventuellement être agrémentés de questions relatives aux accords locaux conclus aujourd'hui lors de la CMP.</a:t>
            </a:r>
          </a:p>
          <a:p>
            <a:endParaRPr lang="fr-BE" dirty="0"/>
          </a:p>
        </p:txBody>
      </p:sp>
    </p:spTree>
    <p:extLst>
      <p:ext uri="{BB962C8B-B14F-4D97-AF65-F5344CB8AC3E}">
        <p14:creationId xmlns:p14="http://schemas.microsoft.com/office/powerpoint/2010/main" val="17177868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485900" y="1063229"/>
            <a:ext cx="6172200" cy="857250"/>
          </a:xfrm>
        </p:spPr>
        <p:txBody>
          <a:bodyPr>
            <a:normAutofit/>
          </a:bodyPr>
          <a:lstStyle/>
          <a:p>
            <a:pPr algn="l" rtl="0"/>
            <a:r>
              <a:rPr lang="fr-BE" sz="3750" b="1" i="0" u="none" baseline="0">
                <a:solidFill>
                  <a:srgbClr val="0E6F78"/>
                </a:solidFill>
                <a:ea typeface="Tahoma" panose="020B0604030504040204" pitchFamily="34" charset="0"/>
                <a:cs typeface="Tahoma" panose="020B0604030504040204" pitchFamily="34" charset="0"/>
              </a:rPr>
              <a:t>6. Cas pratiques</a:t>
            </a:r>
            <a:endParaRPr lang="fr-BE" sz="3750" b="1" dirty="0">
              <a:solidFill>
                <a:srgbClr val="4B4B4B"/>
              </a:solidFill>
              <a:latin typeface="+mn-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7469" y="2035969"/>
            <a:ext cx="3929063" cy="2786063"/>
          </a:xfrm>
          <a:prstGeom prst="rect">
            <a:avLst/>
          </a:prstGeom>
        </p:spPr>
      </p:pic>
      <p:pic>
        <p:nvPicPr>
          <p:cNvPr id="7"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68423512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39652" y="2186862"/>
            <a:ext cx="6172200" cy="3024336"/>
          </a:xfrm>
          <a:ln w="12700">
            <a:solidFill>
              <a:schemeClr val="tx1"/>
            </a:solidFill>
          </a:ln>
        </p:spPr>
        <p:txBody>
          <a:bodyPr anchor="ctr">
            <a:normAutofit/>
          </a:bodyPr>
          <a:lstStyle/>
          <a:p>
            <a:pPr marL="0" indent="0" algn="ctr" rtl="0">
              <a:buNone/>
            </a:pPr>
            <a:r>
              <a:rPr lang="fr-BE" sz="1800" b="1" i="0" u="none" baseline="0">
                <a:solidFill>
                  <a:srgbClr val="0E6F78"/>
                </a:solidFill>
                <a:ea typeface="Tahoma" panose="020B0604030504040204" pitchFamily="34" charset="0"/>
                <a:cs typeface="Tahoma" panose="020B0604030504040204" pitchFamily="34" charset="0"/>
              </a:rPr>
              <a:t>Marie éprouve de grandes difficultés sur le plan émotionnel.</a:t>
            </a:r>
          </a:p>
          <a:p>
            <a:pPr marL="0" indent="0" algn="ctr" rtl="0">
              <a:buNone/>
            </a:pPr>
            <a:r>
              <a:rPr lang="fr-BE" sz="1800" b="1" i="0" u="none" baseline="0">
                <a:solidFill>
                  <a:srgbClr val="0E6F78"/>
                </a:solidFill>
                <a:ea typeface="Tahoma" panose="020B0604030504040204" pitchFamily="34" charset="0"/>
                <a:cs typeface="Tahoma" panose="020B0604030504040204" pitchFamily="34" charset="0"/>
              </a:rPr>
              <a:t> </a:t>
            </a:r>
            <a:r>
              <a:rPr lang="fr-BE" sz="1875" b="0" i="0" u="none" baseline="0">
                <a:solidFill>
                  <a:srgbClr val="6B6B6B"/>
                </a:solidFill>
                <a:ea typeface="Tahoma" panose="020B0604030504040204" pitchFamily="34" charset="0"/>
                <a:cs typeface="Tahoma" panose="020B0604030504040204" pitchFamily="34" charset="0"/>
              </a:rPr>
              <a:t>Marie (78) est une vieille dame courageuse. Depuis le décès de son mari 2 mois auparavant, elle a beaucoup de mal sur le plan émotionnel. Sa solitude est difficile à supporter, surtout les nuits, lorsqu'elle rumine et s'inquiète de son avenir. Afin qu'elle trouve un peu le sommeil, son médecin généraliste lui prescrit 2 mg de lormétazépam pour une courte durée. Elle se rend chez son pharmacien avec cette nouvelle prescription. </a:t>
            </a:r>
            <a:endParaRPr lang="fr-BE" sz="1875" dirty="0">
              <a:solidFill>
                <a:srgbClr val="6B6B6B"/>
              </a:solidFill>
            </a:endParaRP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04147256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5900" y="2057400"/>
            <a:ext cx="6172200" cy="3477834"/>
          </a:xfrm>
        </p:spPr>
        <p:txBody>
          <a:bodyPr>
            <a:noAutofit/>
          </a:bodyPr>
          <a:lstStyle/>
          <a:p>
            <a:pPr marL="334566" indent="-334566" algn="l" rtl="0">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Quels conseils non médicamenteux pouvons-nous donner à Marie avant d'instaurer une benzodiazépine ?</a:t>
            </a:r>
          </a:p>
          <a:p>
            <a:pPr marL="334566" indent="-334566" algn="l" rtl="0">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Quel discours tenez-vous, en tant que médecin/pharmacien, à votre patient(e) lorsque vous prescrivez/délivrez une benzodiazépine pour la première fois ?</a:t>
            </a:r>
          </a:p>
          <a:p>
            <a:pPr marL="334566" indent="-334566" algn="l" rtl="0">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Comment pouvons-nous informer Marie lors de la prescription/délivrance réitérée ? </a:t>
            </a:r>
          </a:p>
          <a:p>
            <a:pPr marL="334566" indent="-334566" algn="l" rtl="0">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Comment faire en sorte que les deux groupes professionnels, médecins et pharmaciens, tiennent le même discours à la patiente ?</a:t>
            </a:r>
          </a:p>
          <a:p>
            <a:endParaRPr lang="fr-BE" sz="1950" dirty="0">
              <a:solidFill>
                <a:srgbClr val="6B6B6B"/>
              </a:solidFill>
              <a:ea typeface="Tahoma" panose="020B0604030504040204" pitchFamily="34" charset="0"/>
              <a:cs typeface="Tahoma" panose="020B0604030504040204" pitchFamily="34" charset="0"/>
            </a:endParaRPr>
          </a:p>
          <a:p>
            <a:pPr marL="0" indent="0" algn="l" rtl="0">
              <a:buNone/>
            </a:pPr>
            <a:endParaRPr lang="fr-BE" sz="1950" dirty="0">
              <a:solidFill>
                <a:srgbClr val="6B6B6B"/>
              </a:solidFill>
              <a:ea typeface="Tahoma" panose="020B0604030504040204" pitchFamily="34" charset="0"/>
              <a:cs typeface="Tahoma" panose="020B0604030504040204" pitchFamily="34" charset="0"/>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0466023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Propositions</a:t>
            </a:r>
          </a:p>
          <a:p>
            <a:pPr lvl="1" algn="l" rtl="0"/>
            <a:endParaRPr lang="fr-BE" sz="2700" dirty="0">
              <a:solidFill>
                <a:srgbClr val="6B6B6B"/>
              </a:solidFill>
            </a:endParaRPr>
          </a:p>
          <a:p>
            <a:pPr lvl="1" algn="l" rtl="0"/>
            <a:endParaRPr lang="fr-BE" sz="2700" dirty="0">
              <a:solidFill>
                <a:srgbClr val="6B6B6B"/>
              </a:solidFill>
            </a:endParaRPr>
          </a:p>
          <a:p>
            <a:pPr marL="342900" lvl="1" indent="0" algn="l" rtl="0">
              <a:buNone/>
            </a:pPr>
            <a:endParaRPr lang="fr-BE" sz="2700" dirty="0">
              <a:solidFill>
                <a:srgbClr val="6B6B6B"/>
              </a:solidFill>
            </a:endParaRPr>
          </a:p>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Consensus </a:t>
            </a:r>
            <a:r>
              <a:rPr lang="fr-BE" b="1" i="0" u="sng" baseline="0">
                <a:solidFill>
                  <a:srgbClr val="6B6B6B"/>
                </a:solidFill>
                <a:ea typeface="Tahoma" pitchFamily="34" charset="0"/>
                <a:cs typeface="Tahoma" pitchFamily="34" charset="0"/>
                <a:sym typeface="Wingdings" pitchFamily="2" charset="2"/>
              </a:rPr>
              <a:t> Accord</a:t>
            </a:r>
            <a:endParaRPr lang="fr-BE" b="1" u="sng" dirty="0">
              <a:solidFill>
                <a:srgbClr val="6B6B6B"/>
              </a:solidFill>
              <a:ea typeface="Tahoma" pitchFamily="34" charset="0"/>
              <a:cs typeface="Tahoma" pitchFamily="34" charset="0"/>
            </a:endParaRPr>
          </a:p>
          <a:p>
            <a:pPr marL="0" indent="0" algn="l" rtl="0">
              <a:buNone/>
            </a:pPr>
            <a:endParaRPr lang="fr-BE" sz="3000" dirty="0">
              <a:solidFill>
                <a:srgbClr val="6B6B6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92351328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547664" y="2186863"/>
            <a:ext cx="6164442" cy="2862318"/>
          </a:xfrm>
          <a:ln w="12700">
            <a:solidFill>
              <a:schemeClr val="tx1"/>
            </a:solidFill>
          </a:ln>
        </p:spPr>
        <p:txBody>
          <a:bodyPr anchor="ctr">
            <a:normAutofit/>
          </a:bodyPr>
          <a:lstStyle/>
          <a:p>
            <a:pPr marL="0" indent="0" algn="ctr" rtl="0">
              <a:buNone/>
            </a:pPr>
            <a:r>
              <a:rPr lang="fr-BE" sz="1950" b="1" i="0" u="none" baseline="0">
                <a:solidFill>
                  <a:srgbClr val="0E6F78"/>
                </a:solidFill>
                <a:ea typeface="Tahoma" panose="020B0604030504040204" pitchFamily="34" charset="0"/>
                <a:cs typeface="Tahoma" panose="020B0604030504040204" pitchFamily="34" charset="0"/>
              </a:rPr>
              <a:t>Marie prend désormais 2 mg de lormétazépam depuis plusieurs mois déjà.</a:t>
            </a:r>
          </a:p>
          <a:p>
            <a:pPr marL="0" indent="0" algn="ctr" rtl="0">
              <a:buNone/>
            </a:pPr>
            <a:r>
              <a:rPr lang="fr-BE" sz="1950" b="0" i="0" u="none" baseline="0">
                <a:solidFill>
                  <a:srgbClr val="0E6F78"/>
                </a:solidFill>
                <a:ea typeface="Tahoma" panose="020B0604030504040204" pitchFamily="34" charset="0"/>
                <a:cs typeface="Tahoma" panose="020B0604030504040204" pitchFamily="34" charset="0"/>
              </a:rPr>
              <a:t> </a:t>
            </a:r>
          </a:p>
          <a:p>
            <a:pPr marL="0" indent="0" algn="ctr" rtl="0">
              <a:buNone/>
            </a:pPr>
            <a:r>
              <a:rPr lang="fr-BE" sz="1875" b="0" i="0" u="none" baseline="0">
                <a:solidFill>
                  <a:srgbClr val="6B6B6B"/>
                </a:solidFill>
                <a:ea typeface="Tahoma" panose="020B0604030504040204" pitchFamily="34" charset="0"/>
                <a:cs typeface="Tahoma" panose="020B0604030504040204" pitchFamily="34" charset="0"/>
              </a:rPr>
              <a:t>Marie se présente un jour à la pharmacie pour obtenir une pommade contre les hématomes et un antidouleur. Le pharmacien lui pose quelques questions et Marie raconte qu'elle est tombée la nuit précédente en se rendant aux toilettes.</a:t>
            </a: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70020248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385763" indent="-385763" algn="l" rtl="0">
              <a:spcAft>
                <a:spcPts val="90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Cette histoire vous est-elle familière ? </a:t>
            </a:r>
          </a:p>
          <a:p>
            <a:pPr marL="385763" indent="-385763" algn="l" rtl="0">
              <a:spcAft>
                <a:spcPts val="90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 faites-vous, en tant que pharmacien/médecin, lorsqu'un(e) patient(e) vous raconte qu'il/elle est tombé(e) et que vous constatez aussi qu'il/elle prend une benzodiazépine ? </a:t>
            </a:r>
          </a:p>
          <a:p>
            <a:pPr marL="385763" indent="-385763" algn="l" rtl="0">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En tant que médecin, qu'attendez-vous que le pharmacien fasse dans cette situation ? Et vice versa qu'attendez-vous en tant que pharmacien vis-à-vis du médecin ?</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65665159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Propositions</a:t>
            </a:r>
          </a:p>
          <a:p>
            <a:pPr lvl="1" algn="l" rtl="0"/>
            <a:endParaRPr lang="fr-BE" sz="2700" dirty="0">
              <a:solidFill>
                <a:srgbClr val="6B6B6B"/>
              </a:solidFill>
            </a:endParaRPr>
          </a:p>
          <a:p>
            <a:pPr lvl="1" algn="l" rtl="0"/>
            <a:endParaRPr lang="fr-BE" sz="2700" dirty="0">
              <a:solidFill>
                <a:srgbClr val="6B6B6B"/>
              </a:solidFill>
            </a:endParaRPr>
          </a:p>
          <a:p>
            <a:pPr marL="342900" lvl="1" indent="0" algn="l" rtl="0">
              <a:buNone/>
            </a:pPr>
            <a:endParaRPr lang="fr-BE" sz="2700" dirty="0">
              <a:solidFill>
                <a:srgbClr val="6B6B6B"/>
              </a:solidFill>
            </a:endParaRPr>
          </a:p>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Consensus </a:t>
            </a:r>
            <a:r>
              <a:rPr lang="fr-BE" b="1" i="0" u="sng" baseline="0">
                <a:solidFill>
                  <a:srgbClr val="6B6B6B"/>
                </a:solidFill>
                <a:ea typeface="Tahoma" pitchFamily="34" charset="0"/>
                <a:cs typeface="Tahoma" pitchFamily="34" charset="0"/>
                <a:sym typeface="Wingdings" pitchFamily="2" charset="2"/>
              </a:rPr>
              <a:t> Accord</a:t>
            </a:r>
            <a:endParaRPr lang="fr-BE" b="1" u="sng" dirty="0">
              <a:solidFill>
                <a:srgbClr val="6B6B6B"/>
              </a:solidFill>
              <a:ea typeface="Tahoma" pitchFamily="34" charset="0"/>
              <a:cs typeface="Tahoma" pitchFamily="34" charset="0"/>
            </a:endParaRPr>
          </a:p>
          <a:p>
            <a:pPr marL="0" indent="0" algn="l" rtl="0">
              <a:buNone/>
            </a:pPr>
            <a:endParaRPr lang="fr-BE" sz="3000" dirty="0">
              <a:solidFill>
                <a:srgbClr val="6B6B6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57587782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93658" y="2240870"/>
            <a:ext cx="6264696" cy="3078341"/>
          </a:xfrm>
          <a:ln w="12700">
            <a:solidFill>
              <a:schemeClr val="tx1"/>
            </a:solidFill>
          </a:ln>
        </p:spPr>
        <p:txBody>
          <a:bodyPr anchor="ctr">
            <a:normAutofit lnSpcReduction="10000"/>
          </a:bodyPr>
          <a:lstStyle/>
          <a:p>
            <a:pPr marL="0" indent="0" algn="ctr" rtl="0">
              <a:buNone/>
            </a:pPr>
            <a:r>
              <a:rPr lang="fr-BE" sz="1800" b="1" i="0" u="none" baseline="0">
                <a:solidFill>
                  <a:srgbClr val="0E6F78"/>
                </a:solidFill>
                <a:ea typeface="Tahoma" panose="020B0604030504040204" pitchFamily="34" charset="0"/>
                <a:cs typeface="Tahoma" panose="020B0604030504040204" pitchFamily="34" charset="0"/>
              </a:rPr>
              <a:t>La chute de Marie cache un problème plus important.</a:t>
            </a:r>
          </a:p>
          <a:p>
            <a:pPr marL="0" indent="0" algn="ctr" rtl="0">
              <a:buNone/>
            </a:pPr>
            <a:r>
              <a:rPr lang="fr-BE" sz="1800" b="0" i="0" u="none" baseline="0">
                <a:solidFill>
                  <a:srgbClr val="0E6F78"/>
                </a:solidFill>
                <a:ea typeface="Tahoma" panose="020B0604030504040204" pitchFamily="34" charset="0"/>
                <a:cs typeface="Tahoma" panose="020B0604030504040204" pitchFamily="34" charset="0"/>
              </a:rPr>
              <a:t> </a:t>
            </a:r>
          </a:p>
          <a:p>
            <a:pPr marL="0" indent="0" algn="ctr" rtl="0">
              <a:buNone/>
            </a:pPr>
            <a:r>
              <a:rPr lang="fr-BE" sz="1875" b="0" i="0" u="none" baseline="0">
                <a:solidFill>
                  <a:srgbClr val="6B6B6B"/>
                </a:solidFill>
                <a:ea typeface="Tahoma" panose="020B0604030504040204" pitchFamily="34" charset="0"/>
                <a:cs typeface="Tahoma" panose="020B0604030504040204" pitchFamily="34" charset="0"/>
              </a:rPr>
              <a:t>Suite à sa chute, vous décidez, en tant que pharmacien, d'examiner minutieusement ses antécédents médicamenteux. Vous constatez que les prescriptions proviennent de différents médecins généralistes.</a:t>
            </a:r>
          </a:p>
          <a:p>
            <a:pPr marL="0" indent="0" algn="ctr" rtl="0">
              <a:buNone/>
            </a:pPr>
            <a:endParaRPr lang="fr-BE" sz="1875" dirty="0">
              <a:solidFill>
                <a:srgbClr val="6B6B6B"/>
              </a:solidFill>
              <a:ea typeface="Tahoma" panose="020B0604030504040204" pitchFamily="34" charset="0"/>
              <a:cs typeface="Tahoma" panose="020B0604030504040204" pitchFamily="34" charset="0"/>
            </a:endParaRPr>
          </a:p>
          <a:p>
            <a:pPr marL="0" indent="0" algn="ctr" rtl="0">
              <a:buNone/>
            </a:pPr>
            <a:r>
              <a:rPr lang="fr-BE" sz="1875" b="0" i="0" u="none" baseline="0">
                <a:solidFill>
                  <a:srgbClr val="6B6B6B"/>
                </a:solidFill>
                <a:ea typeface="Tahoma" panose="020B0604030504040204" pitchFamily="34" charset="0"/>
                <a:cs typeface="Tahoma" panose="020B0604030504040204" pitchFamily="34" charset="0"/>
              </a:rPr>
              <a:t>Le DPP (Dossier pharmaceutique partagé) révèle en outre qu'elle se rend non seulement chez différents médecins pour obtenir des prescriptions mais aussi qu'elle se procure ces médicaments auprès de différentes pharmacies.</a:t>
            </a: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85408001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28650" y="2141820"/>
            <a:ext cx="7886700" cy="4351338"/>
          </a:xfrm>
        </p:spPr>
        <p:txBody>
          <a:bodyPr>
            <a:normAutofit/>
          </a:bodyPr>
          <a:lstStyle/>
          <a:p>
            <a:pPr marL="385763" indent="-385763" algn="l" rtl="0">
              <a:spcAft>
                <a:spcPts val="90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 faites-vous, en tant que pharmacien, si vous constatez que les prescriptions de benzodiazépine(s) proviennent de différents médecins ? </a:t>
            </a:r>
          </a:p>
          <a:p>
            <a:pPr marL="385763" indent="-385763" algn="l" rtl="0">
              <a:spcAft>
                <a:spcPts val="90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En tant que médecin/pharmacien, comment abordez-vous un(e) patient(e) comme Marie qui fait du « shopping médical » ?</a:t>
            </a:r>
          </a:p>
          <a:p>
            <a:pPr marL="385763" indent="-385763" algn="l" rtl="0">
              <a:spcAft>
                <a:spcPts val="90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Comment médecins et pharmaciens peuvent-ils collaborer pour faire le suivi de tels patients ?</a:t>
            </a: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722890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87216" y="1376773"/>
            <a:ext cx="4114800" cy="440351"/>
          </a:xfrm>
        </p:spPr>
        <p:txBody>
          <a:bodyPr>
            <a:noAutofit/>
          </a:bodyPr>
          <a:lstStyle/>
          <a:p>
            <a:pPr marL="685800" indent="-685800" algn="ctr" rtl="0">
              <a:buFont typeface="+mj-lt"/>
              <a:buAutoNum type="arabicPeriod" startAt="2"/>
            </a:pPr>
            <a:r>
              <a:rPr lang="fr-BE" sz="3750" b="0" i="0" u="none" baseline="0">
                <a:solidFill>
                  <a:srgbClr val="0E6F78"/>
                </a:solidFill>
                <a:ea typeface="Tahoma" panose="020B0604030504040204" pitchFamily="34" charset="0"/>
                <a:cs typeface="Tahoma" panose="020B0604030504040204" pitchFamily="34" charset="0"/>
              </a:rPr>
              <a:t>La prévention des chutes</a:t>
            </a:r>
          </a:p>
        </p:txBody>
      </p:sp>
      <p:pic>
        <p:nvPicPr>
          <p:cNvPr id="5" name="Tijdelijke aanduiding voor afbeelding 4"/>
          <p:cNvPicPr>
            <a:picLocks noGrp="1" noChangeAspect="1"/>
          </p:cNvPicPr>
          <p:nvPr>
            <p:ph type="pic" idx="1"/>
          </p:nvPr>
        </p:nvPicPr>
        <p:blipFill>
          <a:blip r:embed="rId3">
            <a:extLst>
              <a:ext uri="{28A0092B-C50C-407E-A947-70E740481C1C}">
                <a14:useLocalDpi xmlns:a14="http://schemas.microsoft.com/office/drawing/2010/main" val="0"/>
              </a:ext>
            </a:extLst>
          </a:blip>
          <a:srcRect t="3378" b="3378"/>
          <a:stretch>
            <a:fillRect/>
          </a:stretch>
        </p:blipFill>
        <p:spPr>
          <a:xfrm>
            <a:off x="2844287" y="2230884"/>
            <a:ext cx="3400661" cy="2550496"/>
          </a:xfr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16589579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Propositions</a:t>
            </a:r>
          </a:p>
          <a:p>
            <a:pPr lvl="1" algn="l" rtl="0"/>
            <a:endParaRPr lang="fr-BE" sz="2700" dirty="0">
              <a:solidFill>
                <a:srgbClr val="6B6B6B"/>
              </a:solidFill>
            </a:endParaRPr>
          </a:p>
          <a:p>
            <a:pPr lvl="1" algn="l" rtl="0"/>
            <a:endParaRPr lang="fr-BE" sz="2700" dirty="0">
              <a:solidFill>
                <a:srgbClr val="6B6B6B"/>
              </a:solidFill>
            </a:endParaRPr>
          </a:p>
          <a:p>
            <a:pPr marL="342900" lvl="1" indent="0" algn="l" rtl="0">
              <a:buNone/>
            </a:pPr>
            <a:endParaRPr lang="fr-BE" sz="2700" dirty="0">
              <a:solidFill>
                <a:srgbClr val="6B6B6B"/>
              </a:solidFill>
            </a:endParaRPr>
          </a:p>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Consensus </a:t>
            </a:r>
            <a:r>
              <a:rPr lang="fr-BE" b="1" i="0" u="sng" baseline="0">
                <a:solidFill>
                  <a:srgbClr val="6B6B6B"/>
                </a:solidFill>
                <a:ea typeface="Tahoma" pitchFamily="34" charset="0"/>
                <a:cs typeface="Tahoma" pitchFamily="34" charset="0"/>
                <a:sym typeface="Wingdings" pitchFamily="2" charset="2"/>
              </a:rPr>
              <a:t> Accord</a:t>
            </a:r>
            <a:endParaRPr lang="fr-BE" b="1" u="sng" dirty="0">
              <a:solidFill>
                <a:srgbClr val="6B6B6B"/>
              </a:solidFill>
              <a:ea typeface="Tahoma" pitchFamily="34" charset="0"/>
              <a:cs typeface="Tahoma" pitchFamily="34" charset="0"/>
            </a:endParaRPr>
          </a:p>
          <a:p>
            <a:pPr marL="0" indent="0" algn="l" rtl="0">
              <a:buNone/>
            </a:pPr>
            <a:endParaRPr lang="fr-BE" sz="3000" dirty="0">
              <a:solidFill>
                <a:srgbClr val="6B6B6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5304144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572426" y="1538243"/>
            <a:ext cx="6085674" cy="3888979"/>
          </a:xfrm>
          <a:ln w="12700">
            <a:solidFill>
              <a:schemeClr val="tx1"/>
            </a:solidFill>
          </a:ln>
        </p:spPr>
        <p:txBody>
          <a:bodyPr anchor="ctr">
            <a:normAutofit fontScale="55000" lnSpcReduction="20000"/>
          </a:bodyPr>
          <a:lstStyle/>
          <a:p>
            <a:pPr marL="0" indent="0" algn="ctr" rtl="0">
              <a:lnSpc>
                <a:spcPct val="120000"/>
              </a:lnSpc>
              <a:spcBef>
                <a:spcPts val="450"/>
              </a:spcBef>
              <a:buNone/>
            </a:pPr>
            <a:r>
              <a:rPr lang="fr-BE" b="1" i="0" u="none" baseline="0">
                <a:solidFill>
                  <a:srgbClr val="0E6F78"/>
                </a:solidFill>
                <a:ea typeface="Tahoma" panose="020B0604030504040204" pitchFamily="34" charset="0"/>
                <a:cs typeface="Tahoma" panose="020B0604030504040204" pitchFamily="34" charset="0"/>
              </a:rPr>
              <a:t>Marie est à présent déjà tombée plusieurs fois. Sa dernière chute a même causé une fracture du poignet. L'hôpital lui a recommandé de consulter une clinique de prévention des chutes.</a:t>
            </a:r>
          </a:p>
          <a:p>
            <a:pPr marL="0" indent="0" algn="l" rtl="0">
              <a:lnSpc>
                <a:spcPct val="120000"/>
              </a:lnSpc>
              <a:spcBef>
                <a:spcPts val="450"/>
              </a:spcBef>
              <a:buNone/>
            </a:pPr>
            <a:endParaRPr lang="fr-BE" sz="1950" dirty="0">
              <a:solidFill>
                <a:srgbClr val="6B6B6B"/>
              </a:solidFill>
              <a:ea typeface="Tahoma" panose="020B0604030504040204" pitchFamily="34" charset="0"/>
              <a:cs typeface="Tahoma" panose="020B0604030504040204" pitchFamily="34" charset="0"/>
            </a:endParaRPr>
          </a:p>
          <a:p>
            <a:pPr marL="0" indent="0" algn="just" rtl="0">
              <a:lnSpc>
                <a:spcPct val="120000"/>
              </a:lnSpc>
              <a:spcBef>
                <a:spcPts val="450"/>
              </a:spcBef>
              <a:buNone/>
            </a:pPr>
            <a:r>
              <a:rPr lang="fr-BE" sz="2200" b="0" i="0" u="none" baseline="0">
                <a:solidFill>
                  <a:srgbClr val="6B6B6B"/>
                </a:solidFill>
                <a:ea typeface="Tahoma" panose="020B0604030504040204" pitchFamily="34" charset="0"/>
                <a:cs typeface="Tahoma" panose="020B0604030504040204" pitchFamily="34" charset="0"/>
              </a:rPr>
              <a:t>Le gériatre de cette clinique donne à Marie les recommandations suivantes pour limiter son risque de chutes : </a:t>
            </a:r>
          </a:p>
          <a:p>
            <a:pPr indent="-191691" algn="just" rtl="0">
              <a:lnSpc>
                <a:spcPct val="120000"/>
              </a:lnSpc>
              <a:spcBef>
                <a:spcPts val="450"/>
              </a:spcBef>
            </a:pPr>
            <a:r>
              <a:rPr lang="fr-BE" sz="2200" b="0" i="0" u="none" baseline="0">
                <a:solidFill>
                  <a:srgbClr val="6B6B6B"/>
                </a:solidFill>
                <a:ea typeface="Tahoma" panose="020B0604030504040204" pitchFamily="34" charset="0"/>
                <a:cs typeface="Tahoma" panose="020B0604030504040204" pitchFamily="34" charset="0"/>
              </a:rPr>
              <a:t>Gymnastique thérapeutique</a:t>
            </a:r>
          </a:p>
          <a:p>
            <a:pPr indent="-191691" algn="just" rtl="0">
              <a:lnSpc>
                <a:spcPct val="120000"/>
              </a:lnSpc>
              <a:spcBef>
                <a:spcPts val="450"/>
              </a:spcBef>
            </a:pPr>
            <a:r>
              <a:rPr lang="fr-BE" sz="2200" b="0" i="0" u="none" baseline="0">
                <a:solidFill>
                  <a:srgbClr val="6B6B6B"/>
                </a:solidFill>
                <a:ea typeface="Tahoma" panose="020B0604030504040204" pitchFamily="34" charset="0"/>
                <a:cs typeface="Tahoma" panose="020B0604030504040204" pitchFamily="34" charset="0"/>
              </a:rPr>
              <a:t>Consultation en ophtalmologie</a:t>
            </a:r>
          </a:p>
          <a:p>
            <a:pPr indent="-191691" algn="just" rtl="0">
              <a:lnSpc>
                <a:spcPct val="120000"/>
              </a:lnSpc>
              <a:spcBef>
                <a:spcPts val="450"/>
              </a:spcBef>
            </a:pPr>
            <a:r>
              <a:rPr lang="fr-BE" sz="2200" b="0" i="0" u="none" baseline="0">
                <a:solidFill>
                  <a:srgbClr val="6B6B6B"/>
                </a:solidFill>
                <a:ea typeface="Tahoma" panose="020B0604030504040204" pitchFamily="34" charset="0"/>
                <a:cs typeface="Tahoma" panose="020B0604030504040204" pitchFamily="34" charset="0"/>
              </a:rPr>
              <a:t>Adaptations visant à sécuriser l'environnement domestique : visite à domicile d'un ergothérapeute</a:t>
            </a:r>
          </a:p>
          <a:p>
            <a:pPr indent="-191691" algn="just" rtl="0">
              <a:lnSpc>
                <a:spcPct val="120000"/>
              </a:lnSpc>
              <a:spcBef>
                <a:spcPts val="450"/>
              </a:spcBef>
            </a:pPr>
            <a:r>
              <a:rPr lang="fr-BE" sz="2200" b="0" i="0" u="none" baseline="0">
                <a:solidFill>
                  <a:srgbClr val="6B6B6B"/>
                </a:solidFill>
                <a:ea typeface="Tahoma" panose="020B0604030504040204" pitchFamily="34" charset="0"/>
                <a:cs typeface="Tahoma" panose="020B0604030504040204" pitchFamily="34" charset="0"/>
              </a:rPr>
              <a:t>Sevrage des somnifères </a:t>
            </a:r>
          </a:p>
          <a:p>
            <a:pPr marL="0" indent="0" algn="just" rtl="0">
              <a:lnSpc>
                <a:spcPct val="120000"/>
              </a:lnSpc>
              <a:spcBef>
                <a:spcPts val="450"/>
              </a:spcBef>
              <a:buNone/>
            </a:pPr>
            <a:r>
              <a:rPr lang="fr-BE" sz="2200" b="0" i="0" u="none" baseline="0">
                <a:solidFill>
                  <a:srgbClr val="6B6B6B"/>
                </a:solidFill>
                <a:ea typeface="Tahoma" panose="020B0604030504040204" pitchFamily="34" charset="0"/>
                <a:cs typeface="Tahoma" panose="020B0604030504040204" pitchFamily="34" charset="0"/>
              </a:rPr>
              <a:t>Cette dernière mesure la rendrait nettement plus alerte et diminuerait son risque de chutes. </a:t>
            </a:r>
          </a:p>
          <a:p>
            <a:pPr marL="0" indent="0" algn="just" rtl="0">
              <a:lnSpc>
                <a:spcPct val="120000"/>
              </a:lnSpc>
              <a:spcBef>
                <a:spcPts val="450"/>
              </a:spcBef>
              <a:buNone/>
            </a:pPr>
            <a:r>
              <a:rPr lang="fr-BE" sz="2200" b="0" i="0" u="none" baseline="0">
                <a:solidFill>
                  <a:srgbClr val="6B6B6B"/>
                </a:solidFill>
                <a:ea typeface="Tahoma" panose="020B0604030504040204" pitchFamily="34" charset="0"/>
                <a:cs typeface="Tahoma" panose="020B0604030504040204" pitchFamily="34" charset="0"/>
              </a:rPr>
              <a:t>Son médecin généraliste reçoit un courrier du gériatre contenant toutes ces recommandations et lui demandant d'examiner avec Marie comment elle pourrait se sevrer de ses somnifères. Marie ne veut toutefois rien entendre à ce sujet. Elle n'a pas l'intention de rester éveillée toutes les nuits, et ses enfants n'apprécient guère l'idée non plus…</a:t>
            </a: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2474" y="278153"/>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10441" y="5772594"/>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65513" y="5732094"/>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0" y="5732094"/>
            <a:ext cx="1501549" cy="432000"/>
          </a:xfrm>
          <a:prstGeom prst="rect">
            <a:avLst/>
          </a:prstGeom>
        </p:spPr>
      </p:pic>
    </p:spTree>
    <p:extLst>
      <p:ext uri="{BB962C8B-B14F-4D97-AF65-F5344CB8AC3E}">
        <p14:creationId xmlns:p14="http://schemas.microsoft.com/office/powerpoint/2010/main" val="384116597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85900" y="2057400"/>
            <a:ext cx="6172200" cy="3693858"/>
          </a:xfrm>
        </p:spPr>
        <p:txBody>
          <a:bodyPr>
            <a:normAutofit lnSpcReduction="10000"/>
          </a:bodyPr>
          <a:lstStyle/>
          <a:p>
            <a:pPr marL="385763" indent="-385763" algn="l" rtl="0">
              <a:spcAft>
                <a:spcPts val="45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Cette histoire vous est-elle familière ?</a:t>
            </a:r>
          </a:p>
          <a:p>
            <a:pPr marL="385763" indent="-385763" algn="l" rtl="0">
              <a:spcAft>
                <a:spcPts val="45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Comment réagissez-vous lorsqu'un(e) patient n'est pas enclin(e) à arrêter une benzodiazépine ? </a:t>
            </a:r>
          </a:p>
          <a:p>
            <a:pPr marL="385763" indent="-385763" algn="l" rtl="0">
              <a:spcAft>
                <a:spcPts val="45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Quels éléments devez-vous inclure dans votre discussion pour aborder cet arrêt avec succès ? </a:t>
            </a:r>
          </a:p>
          <a:p>
            <a:pPr marL="385763" indent="-385763" algn="l" rtl="0">
              <a:spcAft>
                <a:spcPts val="450"/>
              </a:spcAft>
              <a:buFont typeface="+mj-lt"/>
              <a:buAutoNum type="arabicPeriod"/>
            </a:pPr>
            <a:r>
              <a:rPr lang="fr-BE" sz="1950" b="0" i="0" u="none" baseline="0">
                <a:solidFill>
                  <a:srgbClr val="4B4B4B"/>
                </a:solidFill>
                <a:ea typeface="Tahoma" panose="020B0604030504040204" pitchFamily="34" charset="0"/>
                <a:cs typeface="Tahoma" panose="020B0604030504040204" pitchFamily="34" charset="0"/>
              </a:rPr>
              <a:t>Quels accords médecins généralistes et pharmaciens peuvent-ils conclure à ce sujet ? De quelle manière communiquer à ce sujet ?</a:t>
            </a:r>
          </a:p>
          <a:p>
            <a:pPr marL="0" indent="0" algn="just" rtl="0">
              <a:buNone/>
            </a:pPr>
            <a:endParaRPr lang="fr-BE" sz="1200" dirty="0">
              <a:solidFill>
                <a:srgbClr val="6B6B6B"/>
              </a:solidFill>
              <a:ea typeface="Tahoma" panose="020B0604030504040204" pitchFamily="34" charset="0"/>
              <a:cs typeface="Tahoma" panose="020B0604030504040204" pitchFamily="34" charset="0"/>
            </a:endParaRPr>
          </a:p>
          <a:p>
            <a:pPr marL="0" indent="0" algn="just" rtl="0">
              <a:buNone/>
            </a:pPr>
            <a:r>
              <a:rPr lang="fr-BE" sz="1800" b="1" i="0" u="sng" baseline="0">
                <a:solidFill>
                  <a:srgbClr val="0E6F78"/>
                </a:solidFill>
              </a:rPr>
              <a:t>CONSEIL</a:t>
            </a:r>
            <a:r>
              <a:rPr lang="fr-BE" sz="1800" b="0" i="0" u="none" baseline="0">
                <a:solidFill>
                  <a:srgbClr val="0E6F78"/>
                </a:solidFill>
              </a:rPr>
              <a:t> : utilisez la brochure d'éducation </a:t>
            </a:r>
            <a:r>
              <a:rPr lang="fr-BE" sz="1800" b="0" i="0" u="none" baseline="0">
                <a:solidFill>
                  <a:srgbClr val="0E6F78"/>
                </a:solidFill>
                <a:hlinkClick r:id="rId3"/>
              </a:rPr>
              <a:t>« </a:t>
            </a:r>
            <a:r>
              <a:rPr lang="fr-BE" sz="1800" b="0" i="1" u="sng" baseline="0">
                <a:solidFill>
                  <a:srgbClr val="0E6F78"/>
                </a:solidFill>
                <a:hlinkClick r:id="rId3"/>
              </a:rPr>
              <a:t>Van slaappillen kan je vallen</a:t>
            </a:r>
            <a:r>
              <a:rPr lang="fr-BE" sz="1800" b="0" i="0" u="none" baseline="0">
                <a:solidFill>
                  <a:srgbClr val="0E6F78"/>
                </a:solidFill>
                <a:hlinkClick r:id="rId3"/>
              </a:rPr>
              <a:t> » (Les somnifères peuvent causer des chutes) pour motiver votre patient(e).</a:t>
            </a:r>
          </a:p>
          <a:p>
            <a:pPr marL="0" indent="0" algn="just" rtl="0">
              <a:buNone/>
            </a:pPr>
            <a:endParaRPr lang="fr-BE" sz="1650" dirty="0">
              <a:solidFill>
                <a:srgbClr val="0E6F78"/>
              </a:solidFill>
              <a:ea typeface="Tahoma" panose="020B0604030504040204" pitchFamily="34" charset="0"/>
              <a:cs typeface="Tahoma" panose="020B0604030504040204" pitchFamily="34" charset="0"/>
            </a:endParaRPr>
          </a:p>
        </p:txBody>
      </p:sp>
      <p:pic>
        <p:nvPicPr>
          <p:cNvPr id="4" name="Afbeelding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5122906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Propositions</a:t>
            </a:r>
          </a:p>
          <a:p>
            <a:pPr lvl="1" algn="l" rtl="0"/>
            <a:endParaRPr lang="fr-BE" sz="2700" dirty="0">
              <a:solidFill>
                <a:srgbClr val="6B6B6B"/>
              </a:solidFill>
            </a:endParaRPr>
          </a:p>
          <a:p>
            <a:pPr lvl="1" algn="l" rtl="0"/>
            <a:endParaRPr lang="fr-BE" sz="2700" dirty="0">
              <a:solidFill>
                <a:srgbClr val="6B6B6B"/>
              </a:solidFill>
            </a:endParaRPr>
          </a:p>
          <a:p>
            <a:pPr marL="342900" lvl="1" indent="0" algn="l" rtl="0">
              <a:buNone/>
            </a:pPr>
            <a:endParaRPr lang="fr-BE" sz="2700" dirty="0">
              <a:solidFill>
                <a:srgbClr val="6B6B6B"/>
              </a:solidFill>
            </a:endParaRPr>
          </a:p>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Consensus </a:t>
            </a:r>
            <a:r>
              <a:rPr lang="fr-BE" b="1" i="0" u="sng" baseline="0">
                <a:solidFill>
                  <a:srgbClr val="6B6B6B"/>
                </a:solidFill>
                <a:ea typeface="Tahoma" pitchFamily="34" charset="0"/>
                <a:cs typeface="Tahoma" pitchFamily="34" charset="0"/>
                <a:sym typeface="Wingdings" pitchFamily="2" charset="2"/>
              </a:rPr>
              <a:t> Accord</a:t>
            </a:r>
            <a:endParaRPr lang="fr-BE" b="1" u="sng" dirty="0">
              <a:solidFill>
                <a:srgbClr val="6B6B6B"/>
              </a:solidFill>
              <a:ea typeface="Tahoma" pitchFamily="34" charset="0"/>
              <a:cs typeface="Tahoma" pitchFamily="34" charset="0"/>
            </a:endParaRPr>
          </a:p>
          <a:p>
            <a:pPr marL="0" indent="0" algn="l" rtl="0">
              <a:buNone/>
            </a:pPr>
            <a:endParaRPr lang="fr-BE" sz="3000" dirty="0">
              <a:solidFill>
                <a:srgbClr val="6B6B6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1498981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93658" y="2186862"/>
            <a:ext cx="6172200" cy="3024336"/>
          </a:xfrm>
          <a:ln w="12700">
            <a:solidFill>
              <a:schemeClr val="tx1"/>
            </a:solidFill>
          </a:ln>
        </p:spPr>
        <p:txBody>
          <a:bodyPr anchor="ctr">
            <a:normAutofit/>
          </a:bodyPr>
          <a:lstStyle/>
          <a:p>
            <a:pPr marL="0" indent="0" algn="ctr" rtl="0">
              <a:buNone/>
            </a:pPr>
            <a:r>
              <a:rPr lang="fr-BE" sz="1800" b="1" i="0" u="none" baseline="0">
                <a:solidFill>
                  <a:srgbClr val="0E6F78"/>
                </a:solidFill>
                <a:ea typeface="Tahoma" panose="020B0604030504040204" pitchFamily="34" charset="0"/>
                <a:cs typeface="Tahoma" panose="020B0604030504040204" pitchFamily="34" charset="0"/>
              </a:rPr>
              <a:t>Marie souhaite quand même arrêter.</a:t>
            </a:r>
            <a:endParaRPr lang="fr-BE" sz="1800" b="1" dirty="0">
              <a:solidFill>
                <a:srgbClr val="0E6F78"/>
              </a:solidFill>
              <a:ea typeface="Tahoma" panose="020B0604030504040204" pitchFamily="34" charset="0"/>
              <a:cs typeface="Tahoma" panose="020B0604030504040204" pitchFamily="34" charset="0"/>
            </a:endParaRPr>
          </a:p>
          <a:p>
            <a:pPr marL="0" indent="0" algn="ctr" rtl="0">
              <a:buNone/>
            </a:pPr>
            <a:r>
              <a:rPr lang="fr-BE" sz="1800" b="0" i="0" u="none" baseline="0">
                <a:solidFill>
                  <a:srgbClr val="0E6F78"/>
                </a:solidFill>
                <a:ea typeface="Tahoma" panose="020B0604030504040204" pitchFamily="34" charset="0"/>
                <a:cs typeface="Tahoma" panose="020B0604030504040204" pitchFamily="34" charset="0"/>
              </a:rPr>
              <a:t> </a:t>
            </a:r>
          </a:p>
          <a:p>
            <a:pPr marL="0" indent="0" algn="ctr" rtl="0">
              <a:buNone/>
            </a:pPr>
            <a:r>
              <a:rPr lang="fr-BE" sz="1875" b="0" i="0" u="none" baseline="0">
                <a:solidFill>
                  <a:srgbClr val="6B6B6B"/>
                </a:solidFill>
              </a:rPr>
              <a:t>La voisine de Marie lui raconte qu'elle a arrêté ses somnifères. Elle se sent nettement mieux depuis lors. Elle est moins somnolente et participe de nouveau à de nombreuses activités avec le club des seniors. </a:t>
            </a:r>
          </a:p>
          <a:p>
            <a:pPr marL="0" indent="0" algn="ctr" rtl="0">
              <a:buNone/>
            </a:pPr>
            <a:endParaRPr lang="fr-BE" sz="1875" dirty="0">
              <a:solidFill>
                <a:srgbClr val="6B6B6B"/>
              </a:solidFill>
            </a:endParaRPr>
          </a:p>
          <a:p>
            <a:pPr marL="0" indent="0" algn="ctr" rtl="0">
              <a:buNone/>
            </a:pPr>
            <a:r>
              <a:rPr lang="fr-BE" sz="1875" b="0" i="0" u="none" baseline="0">
                <a:solidFill>
                  <a:srgbClr val="6B6B6B"/>
                </a:solidFill>
              </a:rPr>
              <a:t>Marie souhaite désormais également arrêter ses somnifères et aborde le sujet avec son médecin généraliste.</a:t>
            </a:r>
          </a:p>
        </p:txBody>
      </p:sp>
      <p:pic>
        <p:nvPicPr>
          <p:cNvPr id="5" name="Afbeelding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44241790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385646" y="2078850"/>
            <a:ext cx="6172200" cy="3726414"/>
          </a:xfrm>
        </p:spPr>
        <p:txBody>
          <a:bodyPr>
            <a:noAutofit/>
          </a:bodyPr>
          <a:lstStyle/>
          <a:p>
            <a:pPr algn="just" rtl="0"/>
            <a:r>
              <a:rPr lang="fr-BE" sz="1950" b="0" i="0" u="none" baseline="0">
                <a:solidFill>
                  <a:srgbClr val="4B4B4B"/>
                </a:solidFill>
                <a:ea typeface="Tahoma" panose="020B0604030504040204" pitchFamily="34" charset="0"/>
                <a:cs typeface="Tahoma" panose="020B0604030504040204" pitchFamily="34" charset="0"/>
              </a:rPr>
              <a:t>Quel programme peut-on élaborer pour aider concrètement Marie à se sevrer de ses somnifères ?</a:t>
            </a:r>
          </a:p>
          <a:p>
            <a:pPr lvl="1" algn="just" rtl="0"/>
            <a:r>
              <a:rPr lang="fr-BE" sz="1800" b="0" i="0" u="none" baseline="0">
                <a:solidFill>
                  <a:srgbClr val="4B4B4B"/>
                </a:solidFill>
                <a:ea typeface="Tahoma" panose="020B0604030504040204" pitchFamily="34" charset="0"/>
                <a:cs typeface="Tahoma" panose="020B0604030504040204" pitchFamily="34" charset="0"/>
              </a:rPr>
              <a:t>À quoi peut ressembler un protocole de sevrage ? </a:t>
            </a:r>
          </a:p>
          <a:p>
            <a:pPr lvl="1" algn="just" rtl="0"/>
            <a:r>
              <a:rPr lang="fr-BE" sz="1800" b="0" i="0" u="none" baseline="0">
                <a:solidFill>
                  <a:srgbClr val="4B4B4B"/>
                </a:solidFill>
                <a:ea typeface="Tahoma" panose="020B0604030504040204" pitchFamily="34" charset="0"/>
                <a:cs typeface="Tahoma" panose="020B0604030504040204" pitchFamily="34" charset="0"/>
              </a:rPr>
              <a:t>Comment accompagner la patiente dans cette démarche ?</a:t>
            </a:r>
          </a:p>
          <a:p>
            <a:pPr lvl="1" algn="just" rtl="0"/>
            <a:r>
              <a:rPr lang="fr-BE" sz="1800" b="0" i="0" u="none" baseline="0">
                <a:solidFill>
                  <a:srgbClr val="4B4B4B"/>
                </a:solidFill>
                <a:ea typeface="Tahoma" panose="020B0604030504040204" pitchFamily="34" charset="0"/>
                <a:cs typeface="Tahoma" panose="020B0604030504040204" pitchFamily="34" charset="0"/>
              </a:rPr>
              <a:t>Quelles prestations de services complémentaires le pharmacien peut-il proposer ? </a:t>
            </a:r>
          </a:p>
          <a:p>
            <a:pPr lvl="1" algn="just" rtl="0"/>
            <a:r>
              <a:rPr lang="fr-BE" sz="1800" b="0" i="0" u="none" baseline="0">
                <a:solidFill>
                  <a:srgbClr val="4B4B4B"/>
                </a:solidFill>
                <a:ea typeface="Tahoma" panose="020B0604030504040204" pitchFamily="34" charset="0"/>
                <a:cs typeface="Tahoma" panose="020B0604030504040204" pitchFamily="34" charset="0"/>
              </a:rPr>
              <a:t>Comment accompagner Marie en cas d'échec (effet rebond) ?</a:t>
            </a:r>
          </a:p>
          <a:p>
            <a:pPr marL="65485" indent="0" algn="just" rtl="0">
              <a:buNone/>
            </a:pPr>
            <a:endParaRPr lang="fr-BE" sz="1200" dirty="0">
              <a:solidFill>
                <a:srgbClr val="6B6B6B"/>
              </a:solidFill>
              <a:ea typeface="Tahoma" panose="020B0604030504040204" pitchFamily="34" charset="0"/>
              <a:cs typeface="Tahoma" panose="020B0604030504040204" pitchFamily="34" charset="0"/>
            </a:endParaRPr>
          </a:p>
          <a:p>
            <a:pPr marL="0" indent="0" algn="just" rtl="0">
              <a:buNone/>
            </a:pPr>
            <a:r>
              <a:rPr lang="fr-BE" sz="1800" b="1" i="0" u="sng" baseline="0">
                <a:solidFill>
                  <a:srgbClr val="0E6F78"/>
                </a:solidFill>
              </a:rPr>
              <a:t>CONSEIL</a:t>
            </a:r>
            <a:r>
              <a:rPr lang="fr-BE" sz="1800" b="0" i="0" u="none" baseline="0">
                <a:solidFill>
                  <a:srgbClr val="0E6F78"/>
                </a:solidFill>
              </a:rPr>
              <a:t> : élaborez une procédure à l'aide de l'algorithme </a:t>
            </a:r>
            <a:r>
              <a:rPr lang="fr-BE" sz="1800" b="0" i="0" u="sng" baseline="0">
                <a:solidFill>
                  <a:srgbClr val="0E6F78"/>
                </a:solidFill>
                <a:hlinkClick r:id="rId3"/>
              </a:rPr>
              <a:t>« Sevrage d'une benzodiazépine »</a:t>
            </a:r>
            <a:endParaRPr lang="fr-BE" sz="1800" dirty="0">
              <a:solidFill>
                <a:srgbClr val="0E6F78"/>
              </a:solidFill>
            </a:endParaRPr>
          </a:p>
          <a:p>
            <a:pPr marL="300038" lvl="1" indent="0" algn="l" rtl="0">
              <a:buNone/>
            </a:pPr>
            <a:endParaRPr lang="fr-BE" sz="1950" dirty="0">
              <a:solidFill>
                <a:srgbClr val="6B6B6B"/>
              </a:solidFill>
              <a:ea typeface="Tahoma" panose="020B0604030504040204" pitchFamily="34" charset="0"/>
              <a:cs typeface="Tahoma" panose="020B0604030504040204" pitchFamily="34" charset="0"/>
            </a:endParaRPr>
          </a:p>
          <a:p>
            <a:endParaRPr lang="fr-BE" sz="1950" dirty="0">
              <a:solidFill>
                <a:srgbClr val="6B6B6B"/>
              </a:solidFill>
              <a:ea typeface="Tahoma" panose="020B0604030504040204" pitchFamily="34" charset="0"/>
              <a:cs typeface="Tahoma" panose="020B0604030504040204" pitchFamily="34" charset="0"/>
            </a:endParaRPr>
          </a:p>
        </p:txBody>
      </p:sp>
      <p:pic>
        <p:nvPicPr>
          <p:cNvPr id="4" name="Afbeelding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22426350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normAutofit/>
          </a:bodyPr>
          <a:lstStyle/>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Propositions</a:t>
            </a:r>
          </a:p>
          <a:p>
            <a:pPr lvl="1" algn="l" rtl="0"/>
            <a:endParaRPr lang="fr-BE" sz="2700" dirty="0">
              <a:solidFill>
                <a:srgbClr val="6B6B6B"/>
              </a:solidFill>
            </a:endParaRPr>
          </a:p>
          <a:p>
            <a:pPr lvl="1" algn="l" rtl="0"/>
            <a:endParaRPr lang="fr-BE" sz="2700" dirty="0">
              <a:solidFill>
                <a:srgbClr val="6B6B6B"/>
              </a:solidFill>
            </a:endParaRPr>
          </a:p>
          <a:p>
            <a:pPr marL="342900" lvl="1" indent="0" algn="l" rtl="0">
              <a:buNone/>
            </a:pPr>
            <a:endParaRPr lang="fr-BE" sz="2700" dirty="0">
              <a:solidFill>
                <a:srgbClr val="6B6B6B"/>
              </a:solidFill>
            </a:endParaRPr>
          </a:p>
          <a:p>
            <a:pPr marL="269081" indent="-269081" algn="l" rtl="0">
              <a:buFont typeface="Wingdings" pitchFamily="2" charset="2"/>
              <a:buChar char="§"/>
            </a:pPr>
            <a:r>
              <a:rPr lang="fr-BE" b="1" i="0" u="sng" baseline="0">
                <a:solidFill>
                  <a:srgbClr val="6B6B6B"/>
                </a:solidFill>
                <a:ea typeface="Tahoma" pitchFamily="34" charset="0"/>
                <a:cs typeface="Tahoma" pitchFamily="34" charset="0"/>
              </a:rPr>
              <a:t>Consensus </a:t>
            </a:r>
            <a:r>
              <a:rPr lang="fr-BE" b="1" i="0" u="sng" baseline="0">
                <a:solidFill>
                  <a:srgbClr val="6B6B6B"/>
                </a:solidFill>
                <a:ea typeface="Tahoma" pitchFamily="34" charset="0"/>
                <a:cs typeface="Tahoma" pitchFamily="34" charset="0"/>
                <a:sym typeface="Wingdings" pitchFamily="2" charset="2"/>
              </a:rPr>
              <a:t> Accord</a:t>
            </a:r>
            <a:endParaRPr lang="fr-BE" b="1" u="sng" dirty="0">
              <a:solidFill>
                <a:srgbClr val="6B6B6B"/>
              </a:solidFill>
              <a:ea typeface="Tahoma" pitchFamily="34" charset="0"/>
              <a:cs typeface="Tahoma" pitchFamily="34" charset="0"/>
            </a:endParaRPr>
          </a:p>
          <a:p>
            <a:pPr marL="0" indent="0" algn="l" rtl="0">
              <a:buNone/>
            </a:pPr>
            <a:endParaRPr lang="fr-BE" sz="3000" dirty="0">
              <a:solidFill>
                <a:srgbClr val="6B6B6B"/>
              </a:solidFill>
            </a:endParaRPr>
          </a:p>
        </p:txBody>
      </p:sp>
      <p:pic>
        <p:nvPicPr>
          <p:cNvPr id="4"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4228" y="944725"/>
            <a:ext cx="1301022" cy="1034719"/>
          </a:xfrm>
          <a:prstGeom prst="rect">
            <a:avLst/>
          </a:prstGeom>
        </p:spPr>
      </p:pic>
      <p:pic>
        <p:nvPicPr>
          <p:cNvPr id="8" name="Afbeelding 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372599761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1485900" y="1063229"/>
            <a:ext cx="6172200" cy="857250"/>
          </a:xfrm>
        </p:spPr>
        <p:txBody>
          <a:bodyPr>
            <a:normAutofit/>
          </a:bodyPr>
          <a:lstStyle/>
          <a:p>
            <a:pPr algn="l" rtl="0"/>
            <a:r>
              <a:rPr lang="fr-BE" sz="3750" b="1" i="0" u="none" baseline="0">
                <a:solidFill>
                  <a:srgbClr val="0E6F78"/>
                </a:solidFill>
                <a:ea typeface="Tahoma" panose="020B0604030504040204" pitchFamily="34" charset="0"/>
                <a:cs typeface="Tahoma" panose="020B0604030504040204" pitchFamily="34" charset="0"/>
              </a:rPr>
              <a:t>Récapitulation et conclusion</a:t>
            </a:r>
            <a:endParaRPr lang="fr-BE" sz="3750" b="1" dirty="0">
              <a:solidFill>
                <a:srgbClr val="4B4B4B"/>
              </a:solidFill>
              <a:latin typeface="+mn-lt"/>
            </a:endParaRPr>
          </a:p>
        </p:txBody>
      </p:sp>
      <p:sp>
        <p:nvSpPr>
          <p:cNvPr id="4" name="Tijdelijke aanduiding voor inhoud 2"/>
          <p:cNvSpPr txBox="1">
            <a:spLocks/>
          </p:cNvSpPr>
          <p:nvPr/>
        </p:nvSpPr>
        <p:spPr>
          <a:xfrm>
            <a:off x="1485900" y="2057401"/>
            <a:ext cx="6172200" cy="339447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34566" indent="-269081" algn="just" rtl="0"/>
            <a:endParaRPr lang="fr-BE" sz="2400" dirty="0">
              <a:solidFill>
                <a:srgbClr val="6B6B6B"/>
              </a:solidFill>
              <a:ea typeface="Tahoma" panose="020B0604030504040204" pitchFamily="34" charset="0"/>
              <a:cs typeface="Tahoma" panose="020B0604030504040204" pitchFamily="34" charset="0"/>
            </a:endParaRPr>
          </a:p>
          <a:p>
            <a:pPr marL="408385" algn="just" rtl="0"/>
            <a:r>
              <a:rPr lang="fr-BE" sz="2400" b="0" i="0" u="none" baseline="0">
                <a:solidFill>
                  <a:srgbClr val="6B6B6B"/>
                </a:solidFill>
                <a:ea typeface="Tahoma" panose="020B0604030504040204" pitchFamily="34" charset="0"/>
                <a:cs typeface="Tahoma" panose="020B0604030504040204" pitchFamily="34" charset="0"/>
              </a:rPr>
              <a:t>Quels accords concluons-nous pour notre région ?</a:t>
            </a:r>
          </a:p>
          <a:p>
            <a:pPr marL="408385" algn="just" rtl="0"/>
            <a:r>
              <a:rPr lang="fr-BE" sz="2400" b="0" i="0" u="none" baseline="0">
                <a:solidFill>
                  <a:srgbClr val="6B6B6B"/>
                </a:solidFill>
                <a:ea typeface="Tahoma" panose="020B0604030504040204" pitchFamily="34" charset="0"/>
                <a:cs typeface="Tahoma" panose="020B0604030504040204" pitchFamily="34" charset="0"/>
              </a:rPr>
              <a:t>Rédaction du rapport : qui ?</a:t>
            </a:r>
          </a:p>
          <a:p>
            <a:pPr marL="334566" indent="-269081" algn="just" rtl="0"/>
            <a:r>
              <a:rPr lang="fr-BE" sz="2400" b="0" i="0" u="none" baseline="0">
                <a:solidFill>
                  <a:srgbClr val="6B6B6B"/>
                </a:solidFill>
                <a:ea typeface="Tahoma" panose="020B0604030504040204" pitchFamily="34" charset="0"/>
                <a:cs typeface="Tahoma" panose="020B0604030504040204" pitchFamily="34" charset="0"/>
              </a:rPr>
              <a:t> Prochaine CMP : Thème ? Date ?</a:t>
            </a:r>
          </a:p>
          <a:p>
            <a:pPr marL="65485" indent="0" algn="just" rtl="0">
              <a:buNone/>
            </a:pPr>
            <a:endParaRPr lang="fr-BE" sz="2400" dirty="0">
              <a:solidFill>
                <a:srgbClr val="6B6B6B"/>
              </a:solidFill>
              <a:ea typeface="Tahoma" panose="020B0604030504040204" pitchFamily="34" charset="0"/>
              <a:cs typeface="Tahoma" panose="020B0604030504040204" pitchFamily="34" charset="0"/>
            </a:endParaRPr>
          </a:p>
        </p:txBody>
      </p:sp>
      <p:pic>
        <p:nvPicPr>
          <p:cNvPr id="8" name="Afbeelding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743" y="5527102"/>
            <a:ext cx="1055072" cy="324000"/>
          </a:xfrm>
          <a:prstGeom prst="rect">
            <a:avLst/>
          </a:prstGeom>
          <a:solidFill>
            <a:srgbClr val="FFFFFF"/>
          </a:solid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6156" y="5485158"/>
            <a:ext cx="540000" cy="405000"/>
          </a:xfrm>
          <a:prstGeom prst="rect">
            <a:avLst/>
          </a:prstGeom>
          <a:noFill/>
          <a:ln w="9525">
            <a:noFill/>
            <a:miter lim="800000"/>
            <a:headEnd/>
            <a:tailEnd/>
          </a:ln>
          <a:effectLst/>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11" y="5479017"/>
            <a:ext cx="1501549" cy="432000"/>
          </a:xfrm>
          <a:prstGeom prst="rect">
            <a:avLst/>
          </a:prstGeom>
        </p:spPr>
      </p:pic>
    </p:spTree>
    <p:extLst>
      <p:ext uri="{BB962C8B-B14F-4D97-AF65-F5344CB8AC3E}">
        <p14:creationId xmlns:p14="http://schemas.microsoft.com/office/powerpoint/2010/main" val="40489290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481"/>
            <a:ext cx="9144000" cy="6858000"/>
          </a:xfrm>
          <a:prstGeom prst="rect">
            <a:avLst/>
          </a:prstGeom>
        </p:spPr>
      </p:pic>
      <p:sp>
        <p:nvSpPr>
          <p:cNvPr id="174082" name="Titel 1"/>
          <p:cNvSpPr>
            <a:spLocks noGrp="1"/>
          </p:cNvSpPr>
          <p:nvPr>
            <p:ph type="ctrTitle"/>
          </p:nvPr>
        </p:nvSpPr>
        <p:spPr>
          <a:xfrm>
            <a:off x="-15875" y="3196127"/>
            <a:ext cx="6262851" cy="1880698"/>
          </a:xfrm>
          <a:solidFill>
            <a:schemeClr val="bg1"/>
          </a:solidFill>
        </p:spPr>
        <p:txBody>
          <a:bodyPr anchor="t">
            <a:normAutofit/>
          </a:bodyPr>
          <a:lstStyle/>
          <a:p>
            <a:pPr rtl="0" eaLnBrk="1" hangingPunct="1"/>
            <a:r>
              <a:rPr lang="fr-BE" sz="3200" b="0" i="0" u="none" baseline="0" dirty="0">
                <a:latin typeface="+mn-lt"/>
              </a:rPr>
              <a:t>1. </a:t>
            </a:r>
            <a:r>
              <a:rPr lang="fr-BE" sz="2800" b="0" i="0" u="none" baseline="0" dirty="0">
                <a:latin typeface="+mn-lt"/>
              </a:rPr>
              <a:t>Une sieste de deux heures en journée est bénéfique pour rester en forme toute la journée.</a:t>
            </a:r>
          </a:p>
        </p:txBody>
      </p:sp>
      <p:pic>
        <p:nvPicPr>
          <p:cNvPr id="174083" name="Tijdelijke aanduiding voor inhoud 16" descr="vinkje groe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22775"/>
            <a:ext cx="8413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4" name="Tijdelijke aanduiding voor inhoud 9" descr="kruis rood.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70714" y="4500562"/>
            <a:ext cx="57626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7190643"/>
      </p:ext>
    </p:extLst>
  </p:cSld>
  <p:clrMapOvr>
    <a:masterClrMapping/>
  </p:clrMapOvr>
  <p:transition spd="med">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jdelijke aanduiding voor tekst 5"/>
          <p:cNvSpPr txBox="1">
            <a:spLocks/>
          </p:cNvSpPr>
          <p:nvPr/>
        </p:nvSpPr>
        <p:spPr bwMode="auto">
          <a:xfrm>
            <a:off x="79375" y="1916113"/>
            <a:ext cx="9037638"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l" rtl="0" fontAlgn="base">
              <a:spcAft>
                <a:spcPct val="0"/>
              </a:spcAft>
              <a:buFont typeface="Arial" panose="020B0604020202020204" pitchFamily="34" charset="0"/>
              <a:buNone/>
              <a:defRPr/>
            </a:pPr>
            <a:r>
              <a:rPr lang="fr-BE" sz="5400" b="1" i="0" u="none" baseline="0">
                <a:solidFill>
                  <a:srgbClr val="C00000"/>
                </a:solidFill>
              </a:rPr>
              <a:t>Faux</a:t>
            </a:r>
          </a:p>
          <a:p>
            <a:pPr algn="l" rtl="0" fontAlgn="base">
              <a:spcAft>
                <a:spcPct val="0"/>
              </a:spcAft>
              <a:buFont typeface="Arial" panose="020B0604020202020204" pitchFamily="34" charset="0"/>
              <a:buNone/>
              <a:defRPr/>
            </a:pPr>
            <a:r>
              <a:rPr lang="fr-BE" b="1" i="0" u="none" baseline="0">
                <a:solidFill>
                  <a:prstClr val="black"/>
                </a:solidFill>
              </a:rPr>
              <a:t>Une sieste peut durer au maximum 20 à 30 minutes. Elle n'est toutefois pas bénéfique à tout le monde.</a:t>
            </a:r>
            <a:r>
              <a:rPr lang="fr-BE" b="1">
                <a:solidFill>
                  <a:prstClr val="black"/>
                </a:solidFill>
              </a:rPr>
              <a:t/>
            </a:r>
            <a:br>
              <a:rPr lang="fr-BE" b="1">
                <a:solidFill>
                  <a:prstClr val="black"/>
                </a:solidFill>
              </a:rPr>
            </a:br>
            <a:r>
              <a:rPr lang="fr-BE" b="1" i="0" u="none" baseline="0">
                <a:solidFill>
                  <a:prstClr val="black"/>
                </a:solidFill>
              </a:rPr>
              <a:t>Une sieste est déconseillée en cas de problèmes d'endormissement ou de maintien du sommeil.</a:t>
            </a:r>
          </a:p>
          <a:p>
            <a:pPr algn="l" rtl="0" eaLnBrk="0" fontAlgn="base" hangingPunct="0">
              <a:spcBef>
                <a:spcPct val="0"/>
              </a:spcBef>
              <a:spcAft>
                <a:spcPct val="0"/>
              </a:spcAft>
              <a:buFontTx/>
              <a:buNone/>
              <a:defRPr/>
            </a:pPr>
            <a:endParaRPr lang="fr-BE" altLang="nl-BE" b="1" dirty="0">
              <a:solidFill>
                <a:srgbClr val="4F6228"/>
              </a:solidFill>
            </a:endParaRPr>
          </a:p>
        </p:txBody>
      </p:sp>
      <p:pic>
        <p:nvPicPr>
          <p:cNvPr id="175107" name="Afbeelding 4" descr="Banner_Valpreventie_1.tif"/>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250" y="5661025"/>
            <a:ext cx="7524750"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4234542"/>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0354" name="Titel 1"/>
          <p:cNvSpPr>
            <a:spLocks noGrp="1"/>
          </p:cNvSpPr>
          <p:nvPr>
            <p:ph type="ctrTitle"/>
          </p:nvPr>
        </p:nvSpPr>
        <p:spPr>
          <a:xfrm>
            <a:off x="-9525" y="3290131"/>
            <a:ext cx="5734050" cy="1853369"/>
          </a:xfrm>
          <a:solidFill>
            <a:schemeClr val="bg1"/>
          </a:solidFill>
        </p:spPr>
        <p:txBody>
          <a:bodyPr anchor="t">
            <a:normAutofit/>
          </a:bodyPr>
          <a:lstStyle/>
          <a:p>
            <a:pPr rtl="0" eaLnBrk="1" hangingPunct="1"/>
            <a:r>
              <a:rPr lang="fr-BE" sz="4000" b="0" i="0" u="none" baseline="0" dirty="0">
                <a:latin typeface="+mn-lt"/>
              </a:rPr>
              <a:t>2. Plus on vieillit, moins on a besoin de sommeil.</a:t>
            </a:r>
          </a:p>
        </p:txBody>
      </p:sp>
      <p:pic>
        <p:nvPicPr>
          <p:cNvPr id="100355" name="Tijdelijke aanduiding voor inhoud 16" descr="vinkje groen.gif"/>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4489450"/>
            <a:ext cx="84137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6" name="Tijdelijke aanduiding voor inhoud 9" descr="kruis rood.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8263" y="4567238"/>
            <a:ext cx="576262"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0984670"/>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them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1097</TotalTime>
  <Words>2185</Words>
  <Application>Microsoft Office PowerPoint</Application>
  <PresentationFormat>Diavoorstelling (4:3)</PresentationFormat>
  <Paragraphs>873</Paragraphs>
  <Slides>67</Slides>
  <Notes>67</Notes>
  <HiddenSlides>0</HiddenSlides>
  <MMClips>0</MMClips>
  <ScaleCrop>false</ScaleCrop>
  <HeadingPairs>
    <vt:vector size="4" baseType="variant">
      <vt:variant>
        <vt:lpstr>Thema</vt:lpstr>
      </vt:variant>
      <vt:variant>
        <vt:i4>1</vt:i4>
      </vt:variant>
      <vt:variant>
        <vt:lpstr>Diatitels</vt:lpstr>
      </vt:variant>
      <vt:variant>
        <vt:i4>67</vt:i4>
      </vt:variant>
    </vt:vector>
  </HeadingPairs>
  <TitlesOfParts>
    <vt:vector size="68" baseType="lpstr">
      <vt:lpstr>Kantoorthema</vt:lpstr>
      <vt:lpstr>PowerPoint-presentatie</vt:lpstr>
      <vt:lpstr>CMP pour la prévention des chutes</vt:lpstr>
      <vt:lpstr>Sommaire</vt:lpstr>
      <vt:lpstr>Présentations</vt:lpstr>
      <vt:lpstr>Déroulement d'une CMP</vt:lpstr>
      <vt:lpstr>La prévention des chutes</vt:lpstr>
      <vt:lpstr>1. Une sieste de deux heures en journée est bénéfique pour rester en forme toute la journée.</vt:lpstr>
      <vt:lpstr>PowerPoint-presentatie</vt:lpstr>
      <vt:lpstr>2. Plus on vieillit, moins on a besoin de sommeil.</vt:lpstr>
      <vt:lpstr>PowerPoint-presentatie</vt:lpstr>
      <vt:lpstr>3. Le risque de chute augmente avec l’âge.</vt:lpstr>
      <vt:lpstr>PowerPoint-presentatie</vt:lpstr>
      <vt:lpstr>PowerPoint-presentatie</vt:lpstr>
      <vt:lpstr>B En Flandre, environ un tiers des seniors de plus de 65 ans résidant à domicile prennent un somnifère. En MRS, la moitié des résidents environ prennent des somnifères.    </vt:lpstr>
      <vt:lpstr>PowerPoint-presentatie</vt:lpstr>
      <vt:lpstr>B Souvent, le risque de chutes augmente lors de la prise de 4 médicaments différents ou plus. En effet, ceux-ci peuvent contrecarrer ou renforcer leurs effets mutuels, ce qui entraine une augmentation du risque de chutes.     </vt:lpstr>
      <vt:lpstr>PowerPoint-presentatie</vt:lpstr>
      <vt:lpstr>PowerPoint-presentatie</vt:lpstr>
      <vt:lpstr>Incidence</vt:lpstr>
      <vt:lpstr>Réalité</vt:lpstr>
      <vt:lpstr>Quels sont les facteurs de risque de chutes ?</vt:lpstr>
      <vt:lpstr>Quelles sont les conséquences d'une chute ?</vt:lpstr>
      <vt:lpstr>Exemple :  Conséquences d'une fracture de la hanche</vt:lpstr>
      <vt:lpstr> Prévention des fractures </vt:lpstr>
      <vt:lpstr>Semaine de la prévention des chutes</vt:lpstr>
      <vt:lpstr>Chutes et psychotropes</vt:lpstr>
      <vt:lpstr> </vt:lpstr>
      <vt:lpstr>Attention aux médicaments ! </vt:lpstr>
      <vt:lpstr>PowerPoint-presentatie</vt:lpstr>
      <vt:lpstr>PowerPoint-presentatie</vt:lpstr>
      <vt:lpstr>Que peut-on faire ?</vt:lpstr>
      <vt:lpstr>Instauration et sevrage des benzodiazépines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5. Collaboration multidisciplinaire</vt:lpstr>
      <vt:lpstr>PowerPoint-presentatie</vt:lpstr>
      <vt:lpstr>PowerPoint-presentatie</vt:lpstr>
      <vt:lpstr>Que peut faire le pharmacien ?</vt:lpstr>
      <vt:lpstr>Que peut faire le pharmacien ?</vt:lpstr>
      <vt:lpstr>PowerPoint-presentatie</vt:lpstr>
      <vt:lpstr>Que peut faire le médecin généraliste ?</vt:lpstr>
      <vt:lpstr>PowerPoint-presentatie</vt:lpstr>
      <vt:lpstr>Film de sensibilisation</vt:lpstr>
      <vt:lpstr>Évaluation de la CMP</vt:lpstr>
      <vt:lpstr>6. Cas pratiques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Récapitulation et conclusion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Carolien Bogaerts</dc:creator>
  <cp:lastModifiedBy>Caroline Heylighen</cp:lastModifiedBy>
  <cp:revision>55</cp:revision>
  <dcterms:created xsi:type="dcterms:W3CDTF">2016-08-09T11:57:07Z</dcterms:created>
  <dcterms:modified xsi:type="dcterms:W3CDTF">2020-01-23T16:33:43Z</dcterms:modified>
</cp:coreProperties>
</file>