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0" r:id="rId21"/>
    <p:sldId id="277" r:id="rId22"/>
    <p:sldId id="279" r:id="rId23"/>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34" autoAdjust="0"/>
  </p:normalViewPr>
  <p:slideViewPr>
    <p:cSldViewPr showGuides="1">
      <p:cViewPr varScale="1">
        <p:scale>
          <a:sx n="80" d="100"/>
          <a:sy n="80" d="100"/>
        </p:scale>
        <p:origin x="-151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 Breynaert" userId="8e1e78461e87131c" providerId="Windows Live" clId="Web-{90CD1C47-1EAA-4161-BA62-A4B6BA23E380}"/>
    <pc:docChg chg="modSld">
      <pc:chgData name="Manu Breynaert" userId="8e1e78461e87131c" providerId="Windows Live" clId="Web-{90CD1C47-1EAA-4161-BA62-A4B6BA23E380}" dt="2018-05-09T17:58:39.529" v="26"/>
      <pc:docMkLst>
        <pc:docMk/>
      </pc:docMkLst>
      <pc:sldChg chg="addSp modSp addAnim modAnim">
        <pc:chgData name="Manu Breynaert" userId="8e1e78461e87131c" providerId="Windows Live" clId="Web-{90CD1C47-1EAA-4161-BA62-A4B6BA23E380}" dt="2018-05-09T17:58:39.529" v="26"/>
        <pc:sldMkLst>
          <pc:docMk/>
          <pc:sldMk cId="1517488787" sldId="261"/>
        </pc:sldMkLst>
        <pc:spChg chg="mod">
          <ac:chgData name="Manu Breynaert" userId="8e1e78461e87131c" providerId="Windows Live" clId="Web-{90CD1C47-1EAA-4161-BA62-A4B6BA23E380}" dt="2018-05-09T17:57:49.482" v="16" actId="20577"/>
          <ac:spMkLst>
            <pc:docMk/>
            <pc:sldMk cId="1517488787" sldId="261"/>
            <ac:spMk id="3" creationId="{2F3999B5-D381-46AF-BCAD-64E2FF747B70}"/>
          </ac:spMkLst>
        </pc:spChg>
        <pc:spChg chg="mod">
          <ac:chgData name="Manu Breynaert" userId="8e1e78461e87131c" providerId="Windows Live" clId="Web-{90CD1C47-1EAA-4161-BA62-A4B6BA23E380}" dt="2018-05-09T17:58:15.342" v="21"/>
          <ac:spMkLst>
            <pc:docMk/>
            <pc:sldMk cId="1517488787" sldId="261"/>
            <ac:spMk id="7" creationId="{31965B05-0381-45D4-8595-5D4205B7952E}"/>
          </ac:spMkLst>
        </pc:spChg>
        <pc:spChg chg="mod">
          <ac:chgData name="Manu Breynaert" userId="8e1e78461e87131c" providerId="Windows Live" clId="Web-{90CD1C47-1EAA-4161-BA62-A4B6BA23E380}" dt="2018-05-09T17:58:15.357" v="22"/>
          <ac:spMkLst>
            <pc:docMk/>
            <pc:sldMk cId="1517488787" sldId="261"/>
            <ac:spMk id="8" creationId="{DF09D15B-D8DA-4421-AC0E-4EF676F41FA4}"/>
          </ac:spMkLst>
        </pc:spChg>
        <pc:picChg chg="add mod">
          <ac:chgData name="Manu Breynaert" userId="8e1e78461e87131c" providerId="Windows Live" clId="Web-{90CD1C47-1EAA-4161-BA62-A4B6BA23E380}" dt="2018-05-09T17:58:26.451" v="24" actId="14100"/>
          <ac:picMkLst>
            <pc:docMk/>
            <pc:sldMk cId="1517488787" sldId="261"/>
            <ac:picMk id="9" creationId="{E49980EB-4618-4896-9926-6E3CD0B8B97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055FC-E0B5-455C-875D-A975F401945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l-NL"/>
        </a:p>
      </dgm:t>
    </dgm:pt>
    <dgm:pt modelId="{F3E80857-E33A-4597-8742-64B2FBFED64E}">
      <dgm:prSet phldrT="[Texte]" custT="1"/>
      <dgm:spPr/>
      <dgm:t>
        <a:bodyPr/>
        <a:lstStyle/>
        <a:p>
          <a:r>
            <a:rPr lang="fr-BE" sz="2300" dirty="0" err="1">
              <a:latin typeface="Calibri" pitchFamily="34" charset="0"/>
              <a:cs typeface="Calibri" pitchFamily="34" charset="0"/>
            </a:rPr>
            <a:t>Jaarlijks</a:t>
          </a:r>
          <a:r>
            <a:rPr lang="fr-BE" sz="2300" dirty="0">
              <a:latin typeface="Calibri" pitchFamily="34" charset="0"/>
              <a:cs typeface="Calibri" pitchFamily="34" charset="0"/>
            </a:rPr>
            <a:t>  </a:t>
          </a:r>
          <a:r>
            <a:rPr lang="fr-BE" sz="2300" dirty="0" err="1">
              <a:latin typeface="Calibri" pitchFamily="34" charset="0"/>
              <a:cs typeface="Calibri" pitchFamily="34" charset="0"/>
            </a:rPr>
            <a:t>bestuursplan</a:t>
          </a:r>
          <a:endParaRPr lang="nl-NL" sz="2300" dirty="0"/>
        </a:p>
      </dgm:t>
    </dgm:pt>
    <dgm:pt modelId="{13A101A5-13AF-4F42-829F-D1966B3CE235}" type="parTrans" cxnId="{934DA71D-3130-401A-A70A-4FAE91630C74}">
      <dgm:prSet/>
      <dgm:spPr/>
      <dgm:t>
        <a:bodyPr/>
        <a:lstStyle/>
        <a:p>
          <a:endParaRPr lang="nl-NL" sz="2300"/>
        </a:p>
      </dgm:t>
    </dgm:pt>
    <dgm:pt modelId="{85B30793-5201-415A-98BC-22D8D98CDFEF}" type="sibTrans" cxnId="{934DA71D-3130-401A-A70A-4FAE91630C74}">
      <dgm:prSet/>
      <dgm:spPr>
        <a:solidFill>
          <a:srgbClr val="0070C0"/>
        </a:solidFill>
      </dgm:spPr>
      <dgm:t>
        <a:bodyPr/>
        <a:lstStyle/>
        <a:p>
          <a:endParaRPr lang="nl-NL" sz="2300"/>
        </a:p>
      </dgm:t>
    </dgm:pt>
    <dgm:pt modelId="{3219FBF9-0B01-401A-AD41-348E3EDD1EA7}">
      <dgm:prSet phldrT="[Texte]" custT="1"/>
      <dgm:spPr/>
      <dgm:t>
        <a:bodyPr/>
        <a:lstStyle/>
        <a:p>
          <a:r>
            <a:rPr lang="fr-BE" sz="2300" dirty="0" err="1">
              <a:latin typeface="Calibri" pitchFamily="34" charset="0"/>
              <a:cs typeface="Calibri" pitchFamily="34" charset="0"/>
            </a:rPr>
            <a:t>Tsstijds</a:t>
          </a:r>
          <a:r>
            <a:rPr lang="fr-BE" sz="2300" dirty="0">
              <a:latin typeface="Calibri" pitchFamily="34" charset="0"/>
              <a:cs typeface="Calibri" pitchFamily="34" charset="0"/>
            </a:rPr>
            <a:t> </a:t>
          </a:r>
          <a:r>
            <a:rPr lang="fr-BE" sz="2300" dirty="0" err="1">
              <a:latin typeface="Calibri" pitchFamily="34" charset="0"/>
              <a:cs typeface="Calibri" pitchFamily="34" charset="0"/>
            </a:rPr>
            <a:t>verslag</a:t>
          </a:r>
          <a:endParaRPr lang="en-US" sz="2300" dirty="0">
            <a:latin typeface="Calibri" pitchFamily="34" charset="0"/>
            <a:cs typeface="Calibri" pitchFamily="34" charset="0"/>
          </a:endParaRPr>
        </a:p>
      </dgm:t>
    </dgm:pt>
    <dgm:pt modelId="{F37A664A-DDE6-49A0-9247-4C37F9696D6A}" type="parTrans" cxnId="{DD180A2B-DEB6-4A84-8BBE-1EA46A734C90}">
      <dgm:prSet/>
      <dgm:spPr/>
      <dgm:t>
        <a:bodyPr/>
        <a:lstStyle/>
        <a:p>
          <a:endParaRPr lang="nl-NL" sz="2300"/>
        </a:p>
      </dgm:t>
    </dgm:pt>
    <dgm:pt modelId="{EE6A8D4B-6185-4EAF-9C58-D19D79AAFCE8}" type="sibTrans" cxnId="{DD180A2B-DEB6-4A84-8BBE-1EA46A734C90}">
      <dgm:prSet/>
      <dgm:spPr>
        <a:solidFill>
          <a:srgbClr val="0070C0"/>
        </a:solidFill>
      </dgm:spPr>
      <dgm:t>
        <a:bodyPr/>
        <a:lstStyle/>
        <a:p>
          <a:endParaRPr lang="nl-NL" sz="2300"/>
        </a:p>
      </dgm:t>
    </dgm:pt>
    <dgm:pt modelId="{53A51D95-C9FA-4863-80FD-89A8A7664D22}">
      <dgm:prSet phldrT="[Texte]" custT="1"/>
      <dgm:spPr/>
      <dgm:t>
        <a:bodyPr/>
        <a:lstStyle/>
        <a:p>
          <a:r>
            <a:rPr lang="fr-BE" sz="2300" dirty="0" err="1">
              <a:latin typeface="Calibri" pitchFamily="34" charset="0"/>
              <a:cs typeface="Calibri" pitchFamily="34" charset="0"/>
            </a:rPr>
            <a:t>Jaarlijks</a:t>
          </a:r>
          <a:r>
            <a:rPr lang="fr-BE" sz="2300" dirty="0">
              <a:latin typeface="Calibri" pitchFamily="34" charset="0"/>
              <a:cs typeface="Calibri" pitchFamily="34" charset="0"/>
            </a:rPr>
            <a:t> </a:t>
          </a:r>
          <a:r>
            <a:rPr lang="fr-BE" sz="2300" dirty="0" err="1">
              <a:latin typeface="Calibri" pitchFamily="34" charset="0"/>
              <a:cs typeface="Calibri" pitchFamily="34" charset="0"/>
            </a:rPr>
            <a:t>verslag</a:t>
          </a:r>
          <a:endParaRPr lang="en-US" sz="2300" dirty="0">
            <a:latin typeface="Calibri" pitchFamily="34" charset="0"/>
            <a:cs typeface="Calibri" pitchFamily="34" charset="0"/>
          </a:endParaRPr>
        </a:p>
      </dgm:t>
    </dgm:pt>
    <dgm:pt modelId="{274DB118-86DD-4DC8-AE88-86509ACE7F1F}" type="parTrans" cxnId="{1192C8DF-577B-4060-85C6-3B55B20683A4}">
      <dgm:prSet/>
      <dgm:spPr/>
      <dgm:t>
        <a:bodyPr/>
        <a:lstStyle/>
        <a:p>
          <a:endParaRPr lang="nl-NL" sz="2300"/>
        </a:p>
      </dgm:t>
    </dgm:pt>
    <dgm:pt modelId="{CAB83E6E-F0A6-4BE8-877D-4A7759D29D79}" type="sibTrans" cxnId="{1192C8DF-577B-4060-85C6-3B55B20683A4}">
      <dgm:prSet/>
      <dgm:spPr>
        <a:solidFill>
          <a:srgbClr val="0070C0"/>
        </a:solidFill>
      </dgm:spPr>
      <dgm:t>
        <a:bodyPr/>
        <a:lstStyle/>
        <a:p>
          <a:endParaRPr lang="nl-NL" sz="2300"/>
        </a:p>
      </dgm:t>
    </dgm:pt>
    <dgm:pt modelId="{53D9B31B-1418-4E30-AB8F-FDBF74987DFD}">
      <dgm:prSet custT="1"/>
      <dgm:spPr/>
      <dgm:t>
        <a:bodyPr/>
        <a:lstStyle/>
        <a:p>
          <a:r>
            <a:rPr lang="fr-BE" sz="2300" dirty="0" err="1">
              <a:latin typeface="Calibri" pitchFamily="34" charset="0"/>
              <a:cs typeface="Calibri" pitchFamily="34" charset="0"/>
            </a:rPr>
            <a:t>Jaarlijks</a:t>
          </a:r>
          <a:r>
            <a:rPr lang="fr-BE" sz="2300" dirty="0">
              <a:latin typeface="Calibri" pitchFamily="34" charset="0"/>
              <a:cs typeface="Calibri" pitchFamily="34" charset="0"/>
            </a:rPr>
            <a:t> </a:t>
          </a:r>
          <a:r>
            <a:rPr lang="fr-BE" sz="2300" dirty="0" err="1">
              <a:latin typeface="Calibri" pitchFamily="34" charset="0"/>
              <a:cs typeface="Calibri" pitchFamily="34" charset="0"/>
            </a:rPr>
            <a:t>overleg</a:t>
          </a:r>
          <a:endParaRPr lang="en-US" sz="2300" dirty="0">
            <a:latin typeface="Calibri" pitchFamily="34" charset="0"/>
            <a:cs typeface="Calibri" pitchFamily="34" charset="0"/>
          </a:endParaRPr>
        </a:p>
      </dgm:t>
    </dgm:pt>
    <dgm:pt modelId="{C833AB29-DA51-44CF-BF47-99616C2A52E0}" type="parTrans" cxnId="{708FC0A9-B3D8-494E-82C8-64B60D04C7BD}">
      <dgm:prSet/>
      <dgm:spPr/>
      <dgm:t>
        <a:bodyPr/>
        <a:lstStyle/>
        <a:p>
          <a:endParaRPr lang="nl-NL" sz="2300"/>
        </a:p>
      </dgm:t>
    </dgm:pt>
    <dgm:pt modelId="{D7EE0795-3BA6-43E0-A663-35E2F37C3FBD}" type="sibTrans" cxnId="{708FC0A9-B3D8-494E-82C8-64B60D04C7BD}">
      <dgm:prSet/>
      <dgm:spPr>
        <a:solidFill>
          <a:srgbClr val="0070C0"/>
        </a:solidFill>
      </dgm:spPr>
      <dgm:t>
        <a:bodyPr/>
        <a:lstStyle/>
        <a:p>
          <a:endParaRPr lang="nl-NL" sz="2300"/>
        </a:p>
      </dgm:t>
    </dgm:pt>
    <dgm:pt modelId="{34891ACC-8A0B-41B5-8A07-C614CA39A4EC}">
      <dgm:prSet phldrT="[Texte]" custT="1"/>
      <dgm:spPr/>
      <dgm:t>
        <a:bodyPr/>
        <a:lstStyle/>
        <a:p>
          <a:r>
            <a:rPr lang="fr-BE" sz="2300" dirty="0" err="1">
              <a:latin typeface="Calibri" pitchFamily="34" charset="0"/>
              <a:cs typeface="Calibri" pitchFamily="34" charset="0"/>
            </a:rPr>
            <a:t>Aanpassing</a:t>
          </a:r>
          <a:endParaRPr lang="en-US" sz="2300" dirty="0">
            <a:latin typeface="Calibri" pitchFamily="34" charset="0"/>
            <a:cs typeface="Calibri" pitchFamily="34" charset="0"/>
          </a:endParaRPr>
        </a:p>
      </dgm:t>
    </dgm:pt>
    <dgm:pt modelId="{DD88F701-A433-4CDE-BADB-03FE595DEDC4}" type="parTrans" cxnId="{13800A4B-388F-498B-9D8E-BC21E7977127}">
      <dgm:prSet/>
      <dgm:spPr/>
      <dgm:t>
        <a:bodyPr/>
        <a:lstStyle/>
        <a:p>
          <a:endParaRPr lang="nl-NL" sz="2300"/>
        </a:p>
      </dgm:t>
    </dgm:pt>
    <dgm:pt modelId="{BC320A0F-FFE7-41C6-87B4-EF462E26AC14}" type="sibTrans" cxnId="{13800A4B-388F-498B-9D8E-BC21E7977127}">
      <dgm:prSet/>
      <dgm:spPr>
        <a:solidFill>
          <a:srgbClr val="0070C0"/>
        </a:solidFill>
      </dgm:spPr>
      <dgm:t>
        <a:bodyPr/>
        <a:lstStyle/>
        <a:p>
          <a:endParaRPr lang="nl-NL" sz="2300"/>
        </a:p>
      </dgm:t>
    </dgm:pt>
    <dgm:pt modelId="{A4E9B045-35F1-45F9-86F9-79D9F618B914}" type="pres">
      <dgm:prSet presAssocID="{D57055FC-E0B5-455C-875D-A975F4019451}" presName="cycle" presStyleCnt="0">
        <dgm:presLayoutVars>
          <dgm:dir/>
          <dgm:resizeHandles val="exact"/>
        </dgm:presLayoutVars>
      </dgm:prSet>
      <dgm:spPr/>
      <dgm:t>
        <a:bodyPr/>
        <a:lstStyle/>
        <a:p>
          <a:endParaRPr lang="nl-BE"/>
        </a:p>
      </dgm:t>
    </dgm:pt>
    <dgm:pt modelId="{23719D34-D3B4-4E9B-AB53-12C32C590CFB}" type="pres">
      <dgm:prSet presAssocID="{F3E80857-E33A-4597-8742-64B2FBFED64E}" presName="dummy" presStyleCnt="0"/>
      <dgm:spPr/>
    </dgm:pt>
    <dgm:pt modelId="{81A5E81A-F2EF-4404-9A6C-0DE924D7524B}" type="pres">
      <dgm:prSet presAssocID="{F3E80857-E33A-4597-8742-64B2FBFED64E}" presName="node" presStyleLbl="revTx" presStyleIdx="0" presStyleCnt="5" custScaleX="145501">
        <dgm:presLayoutVars>
          <dgm:bulletEnabled val="1"/>
        </dgm:presLayoutVars>
      </dgm:prSet>
      <dgm:spPr/>
      <dgm:t>
        <a:bodyPr/>
        <a:lstStyle/>
        <a:p>
          <a:endParaRPr lang="nl-BE"/>
        </a:p>
      </dgm:t>
    </dgm:pt>
    <dgm:pt modelId="{C828A297-0629-43F4-BCE8-359B8029B65D}" type="pres">
      <dgm:prSet presAssocID="{85B30793-5201-415A-98BC-22D8D98CDFEF}" presName="sibTrans" presStyleLbl="node1" presStyleIdx="0" presStyleCnt="5"/>
      <dgm:spPr/>
      <dgm:t>
        <a:bodyPr/>
        <a:lstStyle/>
        <a:p>
          <a:endParaRPr lang="nl-BE"/>
        </a:p>
      </dgm:t>
    </dgm:pt>
    <dgm:pt modelId="{85E776C4-DAB6-4D71-838B-386F82F019E3}" type="pres">
      <dgm:prSet presAssocID="{3219FBF9-0B01-401A-AD41-348E3EDD1EA7}" presName="dummy" presStyleCnt="0"/>
      <dgm:spPr/>
    </dgm:pt>
    <dgm:pt modelId="{CF5D42C4-68BD-4FD1-85F6-109A478318B4}" type="pres">
      <dgm:prSet presAssocID="{3219FBF9-0B01-401A-AD41-348E3EDD1EA7}" presName="node" presStyleLbl="revTx" presStyleIdx="1" presStyleCnt="5">
        <dgm:presLayoutVars>
          <dgm:bulletEnabled val="1"/>
        </dgm:presLayoutVars>
      </dgm:prSet>
      <dgm:spPr/>
      <dgm:t>
        <a:bodyPr/>
        <a:lstStyle/>
        <a:p>
          <a:endParaRPr lang="nl-BE"/>
        </a:p>
      </dgm:t>
    </dgm:pt>
    <dgm:pt modelId="{6626E5E4-267D-4F91-B03E-60032456AD70}" type="pres">
      <dgm:prSet presAssocID="{EE6A8D4B-6185-4EAF-9C58-D19D79AAFCE8}" presName="sibTrans" presStyleLbl="node1" presStyleIdx="1" presStyleCnt="5"/>
      <dgm:spPr/>
      <dgm:t>
        <a:bodyPr/>
        <a:lstStyle/>
        <a:p>
          <a:endParaRPr lang="nl-BE"/>
        </a:p>
      </dgm:t>
    </dgm:pt>
    <dgm:pt modelId="{1C1FC9C9-13FC-41DF-B250-A5C90C7B13DF}" type="pres">
      <dgm:prSet presAssocID="{53A51D95-C9FA-4863-80FD-89A8A7664D22}" presName="dummy" presStyleCnt="0"/>
      <dgm:spPr/>
    </dgm:pt>
    <dgm:pt modelId="{8F9512C5-51F6-4CEE-93E2-E219D98BD34F}" type="pres">
      <dgm:prSet presAssocID="{53A51D95-C9FA-4863-80FD-89A8A7664D22}" presName="node" presStyleLbl="revTx" presStyleIdx="2" presStyleCnt="5">
        <dgm:presLayoutVars>
          <dgm:bulletEnabled val="1"/>
        </dgm:presLayoutVars>
      </dgm:prSet>
      <dgm:spPr/>
      <dgm:t>
        <a:bodyPr/>
        <a:lstStyle/>
        <a:p>
          <a:endParaRPr lang="nl-BE"/>
        </a:p>
      </dgm:t>
    </dgm:pt>
    <dgm:pt modelId="{CE7EF94F-2976-41CE-8840-87C37809675A}" type="pres">
      <dgm:prSet presAssocID="{CAB83E6E-F0A6-4BE8-877D-4A7759D29D79}" presName="sibTrans" presStyleLbl="node1" presStyleIdx="2" presStyleCnt="5"/>
      <dgm:spPr/>
      <dgm:t>
        <a:bodyPr/>
        <a:lstStyle/>
        <a:p>
          <a:endParaRPr lang="nl-BE"/>
        </a:p>
      </dgm:t>
    </dgm:pt>
    <dgm:pt modelId="{981CEB4B-C211-49F6-8BB4-CDD90B20D936}" type="pres">
      <dgm:prSet presAssocID="{53D9B31B-1418-4E30-AB8F-FDBF74987DFD}" presName="dummy" presStyleCnt="0"/>
      <dgm:spPr/>
    </dgm:pt>
    <dgm:pt modelId="{4CE7E786-6337-4E91-8DE0-4AAADF443CCB}" type="pres">
      <dgm:prSet presAssocID="{53D9B31B-1418-4E30-AB8F-FDBF74987DFD}" presName="node" presStyleLbl="revTx" presStyleIdx="3" presStyleCnt="5" custScaleX="115740">
        <dgm:presLayoutVars>
          <dgm:bulletEnabled val="1"/>
        </dgm:presLayoutVars>
      </dgm:prSet>
      <dgm:spPr/>
      <dgm:t>
        <a:bodyPr/>
        <a:lstStyle/>
        <a:p>
          <a:endParaRPr lang="nl-BE"/>
        </a:p>
      </dgm:t>
    </dgm:pt>
    <dgm:pt modelId="{FE8B7098-1B17-4CA4-A9A7-370553F3B18A}" type="pres">
      <dgm:prSet presAssocID="{D7EE0795-3BA6-43E0-A663-35E2F37C3FBD}" presName="sibTrans" presStyleLbl="node1" presStyleIdx="3" presStyleCnt="5"/>
      <dgm:spPr/>
      <dgm:t>
        <a:bodyPr/>
        <a:lstStyle/>
        <a:p>
          <a:endParaRPr lang="nl-BE"/>
        </a:p>
      </dgm:t>
    </dgm:pt>
    <dgm:pt modelId="{BA23E27B-20FD-43B5-B660-E881E9AA0422}" type="pres">
      <dgm:prSet presAssocID="{34891ACC-8A0B-41B5-8A07-C614CA39A4EC}" presName="dummy" presStyleCnt="0"/>
      <dgm:spPr/>
    </dgm:pt>
    <dgm:pt modelId="{CE758585-B225-48F9-9E8B-1036240B82EE}" type="pres">
      <dgm:prSet presAssocID="{34891ACC-8A0B-41B5-8A07-C614CA39A4EC}" presName="node" presStyleLbl="revTx" presStyleIdx="4" presStyleCnt="5" custScaleX="125952" custScaleY="490245">
        <dgm:presLayoutVars>
          <dgm:bulletEnabled val="1"/>
        </dgm:presLayoutVars>
      </dgm:prSet>
      <dgm:spPr/>
      <dgm:t>
        <a:bodyPr/>
        <a:lstStyle/>
        <a:p>
          <a:endParaRPr lang="nl-BE"/>
        </a:p>
      </dgm:t>
    </dgm:pt>
    <dgm:pt modelId="{407D9A62-CCED-4C79-9662-14FF14EE7910}" type="pres">
      <dgm:prSet presAssocID="{BC320A0F-FFE7-41C6-87B4-EF462E26AC14}" presName="sibTrans" presStyleLbl="node1" presStyleIdx="4" presStyleCnt="5"/>
      <dgm:spPr/>
      <dgm:t>
        <a:bodyPr/>
        <a:lstStyle/>
        <a:p>
          <a:endParaRPr lang="nl-BE"/>
        </a:p>
      </dgm:t>
    </dgm:pt>
  </dgm:ptLst>
  <dgm:cxnLst>
    <dgm:cxn modelId="{96EE6A9F-F8B3-42B1-98A1-7B429F10BACB}" type="presOf" srcId="{CAB83E6E-F0A6-4BE8-877D-4A7759D29D79}" destId="{CE7EF94F-2976-41CE-8840-87C37809675A}" srcOrd="0" destOrd="0" presId="urn:microsoft.com/office/officeart/2005/8/layout/cycle1"/>
    <dgm:cxn modelId="{2AEC0029-EE1C-4AE3-B95D-6988BD6901BE}" type="presOf" srcId="{EE6A8D4B-6185-4EAF-9C58-D19D79AAFCE8}" destId="{6626E5E4-267D-4F91-B03E-60032456AD70}" srcOrd="0" destOrd="0" presId="urn:microsoft.com/office/officeart/2005/8/layout/cycle1"/>
    <dgm:cxn modelId="{ACD21417-F9E3-49E2-810F-55951BE6893A}" type="presOf" srcId="{34891ACC-8A0B-41B5-8A07-C614CA39A4EC}" destId="{CE758585-B225-48F9-9E8B-1036240B82EE}" srcOrd="0" destOrd="0" presId="urn:microsoft.com/office/officeart/2005/8/layout/cycle1"/>
    <dgm:cxn modelId="{1BC96053-8C79-4AF6-8C69-D730E88F752B}" type="presOf" srcId="{F3E80857-E33A-4597-8742-64B2FBFED64E}" destId="{81A5E81A-F2EF-4404-9A6C-0DE924D7524B}" srcOrd="0" destOrd="0" presId="urn:microsoft.com/office/officeart/2005/8/layout/cycle1"/>
    <dgm:cxn modelId="{AD294AAB-C868-42A6-9CF8-333770FABD5C}" type="presOf" srcId="{3219FBF9-0B01-401A-AD41-348E3EDD1EA7}" destId="{CF5D42C4-68BD-4FD1-85F6-109A478318B4}" srcOrd="0" destOrd="0" presId="urn:microsoft.com/office/officeart/2005/8/layout/cycle1"/>
    <dgm:cxn modelId="{106CE0EE-044D-4294-8B77-98D7328F2825}" type="presOf" srcId="{53D9B31B-1418-4E30-AB8F-FDBF74987DFD}" destId="{4CE7E786-6337-4E91-8DE0-4AAADF443CCB}" srcOrd="0" destOrd="0" presId="urn:microsoft.com/office/officeart/2005/8/layout/cycle1"/>
    <dgm:cxn modelId="{1192C8DF-577B-4060-85C6-3B55B20683A4}" srcId="{D57055FC-E0B5-455C-875D-A975F4019451}" destId="{53A51D95-C9FA-4863-80FD-89A8A7664D22}" srcOrd="2" destOrd="0" parTransId="{274DB118-86DD-4DC8-AE88-86509ACE7F1F}" sibTransId="{CAB83E6E-F0A6-4BE8-877D-4A7759D29D79}"/>
    <dgm:cxn modelId="{BEB08DFB-306E-49AD-ABBD-9BC1E8691161}" type="presOf" srcId="{53A51D95-C9FA-4863-80FD-89A8A7664D22}" destId="{8F9512C5-51F6-4CEE-93E2-E219D98BD34F}" srcOrd="0" destOrd="0" presId="urn:microsoft.com/office/officeart/2005/8/layout/cycle1"/>
    <dgm:cxn modelId="{FCF0BFD2-3B2A-4D6B-AC57-2B55715ED74A}" type="presOf" srcId="{D57055FC-E0B5-455C-875D-A975F4019451}" destId="{A4E9B045-35F1-45F9-86F9-79D9F618B914}" srcOrd="0" destOrd="0" presId="urn:microsoft.com/office/officeart/2005/8/layout/cycle1"/>
    <dgm:cxn modelId="{708FC0A9-B3D8-494E-82C8-64B60D04C7BD}" srcId="{D57055FC-E0B5-455C-875D-A975F4019451}" destId="{53D9B31B-1418-4E30-AB8F-FDBF74987DFD}" srcOrd="3" destOrd="0" parTransId="{C833AB29-DA51-44CF-BF47-99616C2A52E0}" sibTransId="{D7EE0795-3BA6-43E0-A663-35E2F37C3FBD}"/>
    <dgm:cxn modelId="{5FE67EC7-F0AD-4348-8BBB-BA543BF50FEE}" type="presOf" srcId="{D7EE0795-3BA6-43E0-A663-35E2F37C3FBD}" destId="{FE8B7098-1B17-4CA4-A9A7-370553F3B18A}" srcOrd="0" destOrd="0" presId="urn:microsoft.com/office/officeart/2005/8/layout/cycle1"/>
    <dgm:cxn modelId="{13800A4B-388F-498B-9D8E-BC21E7977127}" srcId="{D57055FC-E0B5-455C-875D-A975F4019451}" destId="{34891ACC-8A0B-41B5-8A07-C614CA39A4EC}" srcOrd="4" destOrd="0" parTransId="{DD88F701-A433-4CDE-BADB-03FE595DEDC4}" sibTransId="{BC320A0F-FFE7-41C6-87B4-EF462E26AC14}"/>
    <dgm:cxn modelId="{A80B59AD-903F-49B8-8DD3-26DD98317437}" type="presOf" srcId="{85B30793-5201-415A-98BC-22D8D98CDFEF}" destId="{C828A297-0629-43F4-BCE8-359B8029B65D}" srcOrd="0" destOrd="0" presId="urn:microsoft.com/office/officeart/2005/8/layout/cycle1"/>
    <dgm:cxn modelId="{DD180A2B-DEB6-4A84-8BBE-1EA46A734C90}" srcId="{D57055FC-E0B5-455C-875D-A975F4019451}" destId="{3219FBF9-0B01-401A-AD41-348E3EDD1EA7}" srcOrd="1" destOrd="0" parTransId="{F37A664A-DDE6-49A0-9247-4C37F9696D6A}" sibTransId="{EE6A8D4B-6185-4EAF-9C58-D19D79AAFCE8}"/>
    <dgm:cxn modelId="{FA6EB43A-E6DF-426D-BFD3-0F470F048925}" type="presOf" srcId="{BC320A0F-FFE7-41C6-87B4-EF462E26AC14}" destId="{407D9A62-CCED-4C79-9662-14FF14EE7910}" srcOrd="0" destOrd="0" presId="urn:microsoft.com/office/officeart/2005/8/layout/cycle1"/>
    <dgm:cxn modelId="{934DA71D-3130-401A-A70A-4FAE91630C74}" srcId="{D57055FC-E0B5-455C-875D-A975F4019451}" destId="{F3E80857-E33A-4597-8742-64B2FBFED64E}" srcOrd="0" destOrd="0" parTransId="{13A101A5-13AF-4F42-829F-D1966B3CE235}" sibTransId="{85B30793-5201-415A-98BC-22D8D98CDFEF}"/>
    <dgm:cxn modelId="{EE88DA0C-06EA-4C7D-AB5C-F96A216323FC}" type="presParOf" srcId="{A4E9B045-35F1-45F9-86F9-79D9F618B914}" destId="{23719D34-D3B4-4E9B-AB53-12C32C590CFB}" srcOrd="0" destOrd="0" presId="urn:microsoft.com/office/officeart/2005/8/layout/cycle1"/>
    <dgm:cxn modelId="{63FCFA54-0E76-4D71-9430-ACDE210875A7}" type="presParOf" srcId="{A4E9B045-35F1-45F9-86F9-79D9F618B914}" destId="{81A5E81A-F2EF-4404-9A6C-0DE924D7524B}" srcOrd="1" destOrd="0" presId="urn:microsoft.com/office/officeart/2005/8/layout/cycle1"/>
    <dgm:cxn modelId="{F557CD55-8057-4B85-B6B7-A4E4F3714E03}" type="presParOf" srcId="{A4E9B045-35F1-45F9-86F9-79D9F618B914}" destId="{C828A297-0629-43F4-BCE8-359B8029B65D}" srcOrd="2" destOrd="0" presId="urn:microsoft.com/office/officeart/2005/8/layout/cycle1"/>
    <dgm:cxn modelId="{01DBCB22-EF80-4BAF-AB1A-0A047D4C2228}" type="presParOf" srcId="{A4E9B045-35F1-45F9-86F9-79D9F618B914}" destId="{85E776C4-DAB6-4D71-838B-386F82F019E3}" srcOrd="3" destOrd="0" presId="urn:microsoft.com/office/officeart/2005/8/layout/cycle1"/>
    <dgm:cxn modelId="{F094418D-EF33-4A80-AD87-EB9A1EC46E9B}" type="presParOf" srcId="{A4E9B045-35F1-45F9-86F9-79D9F618B914}" destId="{CF5D42C4-68BD-4FD1-85F6-109A478318B4}" srcOrd="4" destOrd="0" presId="urn:microsoft.com/office/officeart/2005/8/layout/cycle1"/>
    <dgm:cxn modelId="{8E787C05-FC3F-4795-BC19-7B5178DF5951}" type="presParOf" srcId="{A4E9B045-35F1-45F9-86F9-79D9F618B914}" destId="{6626E5E4-267D-4F91-B03E-60032456AD70}" srcOrd="5" destOrd="0" presId="urn:microsoft.com/office/officeart/2005/8/layout/cycle1"/>
    <dgm:cxn modelId="{11D7484F-5B9D-404A-8B5C-853D5FA38F0C}" type="presParOf" srcId="{A4E9B045-35F1-45F9-86F9-79D9F618B914}" destId="{1C1FC9C9-13FC-41DF-B250-A5C90C7B13DF}" srcOrd="6" destOrd="0" presId="urn:microsoft.com/office/officeart/2005/8/layout/cycle1"/>
    <dgm:cxn modelId="{41C3F373-EA31-4736-8D1C-A0E4414142D3}" type="presParOf" srcId="{A4E9B045-35F1-45F9-86F9-79D9F618B914}" destId="{8F9512C5-51F6-4CEE-93E2-E219D98BD34F}" srcOrd="7" destOrd="0" presId="urn:microsoft.com/office/officeart/2005/8/layout/cycle1"/>
    <dgm:cxn modelId="{1F61A765-940A-46DF-8C05-A8AFC0485FD9}" type="presParOf" srcId="{A4E9B045-35F1-45F9-86F9-79D9F618B914}" destId="{CE7EF94F-2976-41CE-8840-87C37809675A}" srcOrd="8" destOrd="0" presId="urn:microsoft.com/office/officeart/2005/8/layout/cycle1"/>
    <dgm:cxn modelId="{1E4C55A9-6FCE-4FA5-950D-22742FFF71DE}" type="presParOf" srcId="{A4E9B045-35F1-45F9-86F9-79D9F618B914}" destId="{981CEB4B-C211-49F6-8BB4-CDD90B20D936}" srcOrd="9" destOrd="0" presId="urn:microsoft.com/office/officeart/2005/8/layout/cycle1"/>
    <dgm:cxn modelId="{5291A66A-7336-4EA2-9F98-EE259F3513AC}" type="presParOf" srcId="{A4E9B045-35F1-45F9-86F9-79D9F618B914}" destId="{4CE7E786-6337-4E91-8DE0-4AAADF443CCB}" srcOrd="10" destOrd="0" presId="urn:microsoft.com/office/officeart/2005/8/layout/cycle1"/>
    <dgm:cxn modelId="{7A488055-5ECB-4E25-8A60-26C4B4DBBAF8}" type="presParOf" srcId="{A4E9B045-35F1-45F9-86F9-79D9F618B914}" destId="{FE8B7098-1B17-4CA4-A9A7-370553F3B18A}" srcOrd="11" destOrd="0" presId="urn:microsoft.com/office/officeart/2005/8/layout/cycle1"/>
    <dgm:cxn modelId="{EA7B9F37-330B-4623-AB1B-09213F92C8D4}" type="presParOf" srcId="{A4E9B045-35F1-45F9-86F9-79D9F618B914}" destId="{BA23E27B-20FD-43B5-B660-E881E9AA0422}" srcOrd="12" destOrd="0" presId="urn:microsoft.com/office/officeart/2005/8/layout/cycle1"/>
    <dgm:cxn modelId="{BCC393EF-ED95-4E33-9F44-02E707F06D90}" type="presParOf" srcId="{A4E9B045-35F1-45F9-86F9-79D9F618B914}" destId="{CE758585-B225-48F9-9E8B-1036240B82EE}" srcOrd="13" destOrd="0" presId="urn:microsoft.com/office/officeart/2005/8/layout/cycle1"/>
    <dgm:cxn modelId="{E25B8089-2C55-4B9E-AEF2-AADA932A1240}" type="presParOf" srcId="{A4E9B045-35F1-45F9-86F9-79D9F618B914}" destId="{407D9A62-CCED-4C79-9662-14FF14EE791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xmlns="" id="{B184A978-BB12-47FB-9DF4-1B9718732D2F}"/>
              </a:ext>
            </a:extLst>
          </p:cNvPr>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xmlns="" id="{E2CB7537-D654-4DFC-9C4C-FB7633C6344B}"/>
              </a:ext>
            </a:extLst>
          </p:cNvPr>
          <p:cNvSpPr>
            <a:spLocks noGrp="1"/>
          </p:cNvSpPr>
          <p:nvPr>
            <p:ph type="dt" sz="quarter" idx="1"/>
          </p:nvPr>
        </p:nvSpPr>
        <p:spPr>
          <a:xfrm>
            <a:off x="3848646" y="1"/>
            <a:ext cx="2944283" cy="498295"/>
          </a:xfrm>
          <a:prstGeom prst="rect">
            <a:avLst/>
          </a:prstGeom>
        </p:spPr>
        <p:txBody>
          <a:bodyPr vert="horz" lIns="91440" tIns="45720" rIns="91440" bIns="45720" rtlCol="0"/>
          <a:lstStyle>
            <a:lvl1pPr algn="r">
              <a:defRPr sz="1200"/>
            </a:lvl1pPr>
          </a:lstStyle>
          <a:p>
            <a:fld id="{0669EBD4-F0ED-49C9-9C5C-1C9CC8605CA4}" type="datetimeFigureOut">
              <a:rPr lang="en-US" smtClean="0"/>
              <a:t>5/23/2018</a:t>
            </a:fld>
            <a:endParaRPr lang="en-US"/>
          </a:p>
        </p:txBody>
      </p:sp>
      <p:sp>
        <p:nvSpPr>
          <p:cNvPr id="4" name="Tijdelijke aanduiding voor voettekst 3">
            <a:extLst>
              <a:ext uri="{FF2B5EF4-FFF2-40B4-BE49-F238E27FC236}">
                <a16:creationId xmlns:a16="http://schemas.microsoft.com/office/drawing/2014/main" xmlns="" id="{EEA3510D-5BBA-4606-BD61-29FF050EC1EC}"/>
              </a:ext>
            </a:extLst>
          </p:cNvPr>
          <p:cNvSpPr>
            <a:spLocks noGrp="1"/>
          </p:cNvSpPr>
          <p:nvPr>
            <p:ph type="ftr" sz="quarter" idx="2"/>
          </p:nvPr>
        </p:nvSpPr>
        <p:spPr>
          <a:xfrm>
            <a:off x="1" y="9433107"/>
            <a:ext cx="2944283" cy="498293"/>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xmlns="" id="{8FCA6E24-9808-47F0-BD4C-513C68728BF1}"/>
              </a:ext>
            </a:extLst>
          </p:cNvPr>
          <p:cNvSpPr>
            <a:spLocks noGrp="1"/>
          </p:cNvSpPr>
          <p:nvPr>
            <p:ph type="sldNum" sz="quarter" idx="3"/>
          </p:nvPr>
        </p:nvSpPr>
        <p:spPr>
          <a:xfrm>
            <a:off x="3848646" y="9433107"/>
            <a:ext cx="2944283" cy="498293"/>
          </a:xfrm>
          <a:prstGeom prst="rect">
            <a:avLst/>
          </a:prstGeom>
        </p:spPr>
        <p:txBody>
          <a:bodyPr vert="horz" lIns="91440" tIns="45720" rIns="91440" bIns="45720" rtlCol="0" anchor="b"/>
          <a:lstStyle>
            <a:lvl1pPr algn="r">
              <a:defRPr sz="1200"/>
            </a:lvl1pPr>
          </a:lstStyle>
          <a:p>
            <a:fld id="{BBE17F29-0910-4FE0-AAD3-49A34C845136}" type="slidenum">
              <a:rPr lang="en-US" smtClean="0"/>
              <a:t>‹#›</a:t>
            </a:fld>
            <a:endParaRPr lang="en-US"/>
          </a:p>
        </p:txBody>
      </p:sp>
    </p:spTree>
    <p:extLst>
      <p:ext uri="{BB962C8B-B14F-4D97-AF65-F5344CB8AC3E}">
        <p14:creationId xmlns:p14="http://schemas.microsoft.com/office/powerpoint/2010/main" val="3142459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30BEA0A4-FC70-4343-86F8-141D9E757163}" type="datetimeFigureOut">
              <a:rPr lang="nl-BE" smtClean="0"/>
              <a:t>23-05-2018</a:t>
            </a:fld>
            <a:endParaRPr lang="nl-BE"/>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450" y="4779487"/>
            <a:ext cx="5435600" cy="391049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48646" y="9433107"/>
            <a:ext cx="2944283" cy="498293"/>
          </a:xfrm>
          <a:prstGeom prst="rect">
            <a:avLst/>
          </a:prstGeom>
        </p:spPr>
        <p:txBody>
          <a:bodyPr vert="horz" lIns="91440" tIns="45720" rIns="91440" bIns="45720" rtlCol="0" anchor="b"/>
          <a:lstStyle>
            <a:lvl1pPr algn="r">
              <a:defRPr sz="1200"/>
            </a:lvl1pPr>
          </a:lstStyle>
          <a:p>
            <a:fld id="{86E3CDC7-44A0-4BDC-8D00-A2136F7B79DA}" type="slidenum">
              <a:rPr lang="nl-BE" smtClean="0"/>
              <a:t>‹#›</a:t>
            </a:fld>
            <a:endParaRPr lang="nl-BE"/>
          </a:p>
        </p:txBody>
      </p:sp>
    </p:spTree>
    <p:extLst>
      <p:ext uri="{BB962C8B-B14F-4D97-AF65-F5344CB8AC3E}">
        <p14:creationId xmlns:p14="http://schemas.microsoft.com/office/powerpoint/2010/main" val="107811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1</a:t>
            </a:fld>
            <a:endParaRPr lang="nl-BE"/>
          </a:p>
        </p:txBody>
      </p:sp>
    </p:spTree>
    <p:extLst>
      <p:ext uri="{BB962C8B-B14F-4D97-AF65-F5344CB8AC3E}">
        <p14:creationId xmlns:p14="http://schemas.microsoft.com/office/powerpoint/2010/main" val="814945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Slide Amaury</a:t>
            </a:r>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10</a:t>
            </a:fld>
            <a:endParaRPr lang="nl-BE"/>
          </a:p>
        </p:txBody>
      </p:sp>
    </p:spTree>
    <p:extLst>
      <p:ext uri="{BB962C8B-B14F-4D97-AF65-F5344CB8AC3E}">
        <p14:creationId xmlns:p14="http://schemas.microsoft.com/office/powerpoint/2010/main" val="266398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Slide Manu</a:t>
            </a:r>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11</a:t>
            </a:fld>
            <a:endParaRPr lang="nl-BE"/>
          </a:p>
        </p:txBody>
      </p:sp>
    </p:spTree>
    <p:extLst>
      <p:ext uri="{BB962C8B-B14F-4D97-AF65-F5344CB8AC3E}">
        <p14:creationId xmlns:p14="http://schemas.microsoft.com/office/powerpoint/2010/main" val="39085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Slide Manu</a:t>
            </a:r>
          </a:p>
          <a:p>
            <a:endParaRPr lang="nl-BE" dirty="0"/>
          </a:p>
          <a:p>
            <a:r>
              <a:rPr lang="nl-BE" dirty="0"/>
              <a:t>De doelstellingen worden eerst onderhandeld</a:t>
            </a:r>
          </a:p>
          <a:p>
            <a:pPr marL="109728" indent="0">
              <a:buNone/>
            </a:pPr>
            <a:r>
              <a:rPr lang="nl-BE" dirty="0"/>
              <a:t>• </a:t>
            </a:r>
            <a:r>
              <a:rPr lang="nl-BE" sz="900" dirty="0"/>
              <a:t>Bestuursplan: dit plan wordt elk jaar door de OISZ opgesteld en bepaalt welke acties moeten worden ondernomen om de doelstellingen en verbintenissen van de  bestuursovereenkomst te realiseren;</a:t>
            </a:r>
          </a:p>
          <a:p>
            <a:pPr marL="109728" indent="0">
              <a:buNone/>
            </a:pPr>
            <a:r>
              <a:rPr lang="nl-BE" sz="900" dirty="0"/>
              <a:t>• Boordtabellen: de wetgeving bepaalt dat de indicatoren en projecten vermeld in de bestuurovereenkomsten moeten worden opgevolgd aan de hand van een boordtabel;</a:t>
            </a:r>
          </a:p>
          <a:p>
            <a:pPr marL="109728" indent="0">
              <a:buNone/>
            </a:pPr>
            <a:r>
              <a:rPr lang="nl-BE" dirty="0"/>
              <a:t>• Samenwerkingsprotocol: dit protocol regelt de manier, inhoud, organisatie en frequentie voor het afleggen van verantwoording door de instelling wat de verwezenlijking van de doelstellingen betreft. Dit protocol wordt afgesloten tussen de regeringscommissarissen, het beheerscomité en de administrateur-generaal van de instelling ;</a:t>
            </a:r>
          </a:p>
          <a:p>
            <a:pPr marL="109728" indent="0">
              <a:buNone/>
            </a:pPr>
            <a:r>
              <a:rPr lang="nl-BE" dirty="0"/>
              <a:t>• Verslagen over de uitvoering van de overeenkomst: de instelling stelt minstens een jaarverslag en een halfjaarlijks verslag op over de uitvoering van de overeenkomst;</a:t>
            </a:r>
          </a:p>
          <a:p>
            <a:pPr marL="109728" indent="0">
              <a:buNone/>
            </a:pPr>
            <a:r>
              <a:rPr lang="nl-BE" dirty="0"/>
              <a:t>•Jaarlijks overleg: het jaarlijks overleg tussen de vertegenwoordigers van de instelling en de regeringscommissarissen heeft als doel de jaarlijkse resultaten van de instelling vast te stellen en hieruit conclusies te trekken voor de toekomst. De deelnemers stellen voor de verantwoordelijke ministers een gemotiveerd en tegensprekelijk verslag op over de resultaten van het overleg en zetten, voor de aangelegenheden waarvoor men niet tot een akkoord is gekomen, de verschillende standpunten uiteen</a:t>
            </a:r>
            <a:endParaRPr lang="en-US" dirty="0"/>
          </a:p>
        </p:txBody>
      </p:sp>
      <p:sp>
        <p:nvSpPr>
          <p:cNvPr id="4" name="Tijdelijke aanduiding voor koptekst 3"/>
          <p:cNvSpPr>
            <a:spLocks noGrp="1"/>
          </p:cNvSpPr>
          <p:nvPr>
            <p:ph type="hdr" sz="quarter" idx="10"/>
          </p:nvPr>
        </p:nvSpPr>
        <p:spPr/>
        <p:txBody>
          <a:bodyPr/>
          <a:lstStyle/>
          <a:p>
            <a:r>
              <a:rPr lang="nl-BE"/>
              <a:t>College OISZ 09/12/2016</a:t>
            </a:r>
          </a:p>
        </p:txBody>
      </p:sp>
      <p:sp>
        <p:nvSpPr>
          <p:cNvPr id="5" name="Tijdelijke aanduiding voor dianummer 4"/>
          <p:cNvSpPr>
            <a:spLocks noGrp="1"/>
          </p:cNvSpPr>
          <p:nvPr>
            <p:ph type="sldNum" sz="quarter" idx="11"/>
          </p:nvPr>
        </p:nvSpPr>
        <p:spPr/>
        <p:txBody>
          <a:bodyPr/>
          <a:lstStyle/>
          <a:p>
            <a:fld id="{F0E6EA5C-183B-457E-8CBA-219A0A546C35}" type="slidenum">
              <a:rPr lang="nl-BE" smtClean="0"/>
              <a:t>12</a:t>
            </a:fld>
            <a:endParaRPr lang="nl-BE"/>
          </a:p>
        </p:txBody>
      </p:sp>
    </p:spTree>
    <p:extLst>
      <p:ext uri="{BB962C8B-B14F-4D97-AF65-F5344CB8AC3E}">
        <p14:creationId xmlns:p14="http://schemas.microsoft.com/office/powerpoint/2010/main" val="175182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ym typeface="Wingdings" panose="05000000000000000000" pitchFamily="2" charset="2"/>
              </a:rPr>
              <a:t>Slide Amaury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ym typeface="Wingdings" panose="05000000000000000000" pitchFamily="2" charset="2"/>
              </a:rPr>
              <a:t>BOCA wil niet zeggen dat er geen voorstellen (opgelegde) aanpassingen van de Regering (doelstellingen, budget) kunnen volgen. Maar de Regering dient wel rekening te houden met de gevolgen van deze aanpassingen.</a:t>
            </a:r>
          </a:p>
          <a:p>
            <a:endParaRPr lang="en-US" dirty="0"/>
          </a:p>
        </p:txBody>
      </p:sp>
      <p:sp>
        <p:nvSpPr>
          <p:cNvPr id="4" name="Slide Number Placeholder 3"/>
          <p:cNvSpPr>
            <a:spLocks noGrp="1"/>
          </p:cNvSpPr>
          <p:nvPr>
            <p:ph type="sldNum" sz="quarter" idx="10"/>
          </p:nvPr>
        </p:nvSpPr>
        <p:spPr/>
        <p:txBody>
          <a:bodyPr/>
          <a:lstStyle/>
          <a:p>
            <a:fld id="{86E3CDC7-44A0-4BDC-8D00-A2136F7B79DA}" type="slidenum">
              <a:rPr lang="nl-BE" smtClean="0"/>
              <a:t>13</a:t>
            </a:fld>
            <a:endParaRPr lang="nl-BE"/>
          </a:p>
        </p:txBody>
      </p:sp>
    </p:spTree>
    <p:extLst>
      <p:ext uri="{BB962C8B-B14F-4D97-AF65-F5344CB8AC3E}">
        <p14:creationId xmlns:p14="http://schemas.microsoft.com/office/powerpoint/2010/main" val="364423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ym typeface="Wingdings" panose="05000000000000000000" pitchFamily="2" charset="2"/>
              </a:rPr>
              <a:t>Slide Amaury</a:t>
            </a:r>
          </a:p>
          <a:p>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14</a:t>
            </a:fld>
            <a:endParaRPr lang="nl-BE"/>
          </a:p>
        </p:txBody>
      </p:sp>
    </p:spTree>
    <p:extLst>
      <p:ext uri="{BB962C8B-B14F-4D97-AF65-F5344CB8AC3E}">
        <p14:creationId xmlns:p14="http://schemas.microsoft.com/office/powerpoint/2010/main" val="251949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nl-BE" dirty="0">
                <a:sym typeface="Wingdings" panose="05000000000000000000" pitchFamily="2" charset="2"/>
              </a:rPr>
              <a:t>Slide Amaury</a:t>
            </a:r>
          </a:p>
          <a:p>
            <a:pPr lvl="0" hangingPunct="0"/>
            <a:endParaRPr lang="nl-BE" dirty="0"/>
          </a:p>
          <a:p>
            <a:pPr lvl="0" hangingPunct="0"/>
            <a:endParaRPr lang="nl-BE" dirty="0"/>
          </a:p>
          <a:p>
            <a:pPr lvl="0" hangingPunct="0"/>
            <a:r>
              <a:rPr lang="nl-BE" dirty="0"/>
              <a:t>Respect autonomie</a:t>
            </a:r>
          </a:p>
          <a:p>
            <a:pPr lvl="1" hangingPunct="0"/>
            <a:r>
              <a:rPr lang="nl-BE" dirty="0"/>
              <a:t>Overleg voor nieuwe reglementering</a:t>
            </a:r>
          </a:p>
          <a:p>
            <a:pPr lvl="1" hangingPunct="0"/>
            <a:r>
              <a:rPr lang="nl-BE" dirty="0"/>
              <a:t>Respect van de principes van het paritair beheer</a:t>
            </a:r>
          </a:p>
          <a:p>
            <a:pPr lvl="1" hangingPunct="0"/>
            <a:r>
              <a:rPr lang="nl-BE" dirty="0"/>
              <a:t>Financiële autonomie van de OISZ respecteren (eigen inkomsten, transfers, wederinschrijvingen, verrichtingen onroerend goed)</a:t>
            </a:r>
            <a:endParaRPr lang="en-US" dirty="0"/>
          </a:p>
          <a:p>
            <a:pPr lvl="1" hangingPunct="0"/>
            <a:endParaRPr lang="en-US" dirty="0"/>
          </a:p>
          <a:p>
            <a:pPr lvl="0" hangingPunct="0"/>
            <a:r>
              <a:rPr lang="nl-BE" dirty="0"/>
              <a:t>Respect voor het financiële kader</a:t>
            </a:r>
          </a:p>
          <a:p>
            <a:pPr lvl="1" hangingPunct="0"/>
            <a:r>
              <a:rPr lang="nl-BE" dirty="0"/>
              <a:t>Thesaurusplan </a:t>
            </a:r>
          </a:p>
          <a:p>
            <a:pPr lvl="1" hangingPunct="0"/>
            <a:r>
              <a:rPr lang="nl-BE" dirty="0"/>
              <a:t>Maximale respect voor de meerjarenbegroting</a:t>
            </a:r>
            <a:endParaRPr lang="en-US" dirty="0"/>
          </a:p>
          <a:p>
            <a:pPr lvl="1" hangingPunct="0"/>
            <a:endParaRPr lang="nl-BE" dirty="0"/>
          </a:p>
          <a:p>
            <a:pPr lvl="0" hangingPunct="0"/>
            <a:r>
              <a:rPr lang="nl-BE" dirty="0"/>
              <a:t>Communicatie </a:t>
            </a:r>
          </a:p>
          <a:p>
            <a:pPr lvl="1" hangingPunct="0"/>
            <a:r>
              <a:rPr lang="nl-BE" dirty="0"/>
              <a:t>Resultaten van het conclaaf communiceren</a:t>
            </a:r>
            <a:endParaRPr lang="en-US" dirty="0"/>
          </a:p>
          <a:p>
            <a:pPr lvl="1" hangingPunct="0"/>
            <a:r>
              <a:rPr lang="nl-BE" dirty="0"/>
              <a:t>Basishypothesen communiceren</a:t>
            </a:r>
          </a:p>
          <a:p>
            <a:pPr lvl="1" hangingPunct="0"/>
            <a:endParaRPr lang="nl-BE" dirty="0"/>
          </a:p>
          <a:p>
            <a:pPr hangingPunct="0"/>
            <a:r>
              <a:rPr lang="nl-BE" dirty="0"/>
              <a:t>Ondersteuning</a:t>
            </a:r>
          </a:p>
          <a:p>
            <a:pPr lvl="1" hangingPunct="0"/>
            <a:r>
              <a:rPr lang="nl-BE" dirty="0"/>
              <a:t>Ondersteuning bij de ontwikkeling van de analytische boekhouding en bij maatregelen van de OISZ op het vlak van duurzaam beheer </a:t>
            </a:r>
            <a:endParaRPr lang="en-US" dirty="0"/>
          </a:p>
          <a:p>
            <a:pPr lvl="1" hangingPunct="0"/>
            <a:r>
              <a:rPr lang="nl-BE" dirty="0"/>
              <a:t>Ondersteuning wanneer OISZ moeten samenwerking met instellingen buiten de SZ</a:t>
            </a:r>
            <a:endParaRPr lang="en-US" dirty="0"/>
          </a:p>
          <a:p>
            <a:pPr lvl="1" hangingPunct="0"/>
            <a:r>
              <a:rPr lang="nl-BE" dirty="0"/>
              <a:t>Relatie met Selor</a:t>
            </a:r>
          </a:p>
          <a:p>
            <a:pPr lvl="1" hangingPunct="0"/>
            <a:endParaRPr lang="nl-BE" dirty="0"/>
          </a:p>
          <a:p>
            <a:pPr hangingPunct="0"/>
            <a:r>
              <a:rPr lang="nl-BE" dirty="0"/>
              <a:t>Opvolging BOCA</a:t>
            </a:r>
          </a:p>
          <a:p>
            <a:pPr lvl="1" hangingPunct="0"/>
            <a:r>
              <a:rPr lang="nl-BE" dirty="0"/>
              <a:t>Aanpassingmodaliteiten van de bestuursovereenkomst</a:t>
            </a:r>
          </a:p>
          <a:p>
            <a:pPr lvl="1" hangingPunct="0"/>
            <a:r>
              <a:rPr lang="nl-BE" dirty="0"/>
              <a:t>De overeenkomst opvolgen en bij de evaluatie rekening houden met de invloedsfactoren</a:t>
            </a:r>
            <a:endParaRPr lang="en-US" dirty="0"/>
          </a:p>
          <a:p>
            <a:endParaRPr lang="fr-BE" dirty="0"/>
          </a:p>
        </p:txBody>
      </p:sp>
      <p:sp>
        <p:nvSpPr>
          <p:cNvPr id="4" name="Header Placeholder 3"/>
          <p:cNvSpPr>
            <a:spLocks noGrp="1"/>
          </p:cNvSpPr>
          <p:nvPr>
            <p:ph type="hdr" sz="quarter" idx="10"/>
          </p:nvPr>
        </p:nvSpPr>
        <p:spPr/>
        <p:txBody>
          <a:bodyPr/>
          <a:lstStyle/>
          <a:p>
            <a:r>
              <a:rPr lang="nl-BE"/>
              <a:t>College OISZ 09/12/2016</a:t>
            </a:r>
          </a:p>
        </p:txBody>
      </p:sp>
      <p:sp>
        <p:nvSpPr>
          <p:cNvPr id="5" name="Slide Number Placeholder 4"/>
          <p:cNvSpPr>
            <a:spLocks noGrp="1"/>
          </p:cNvSpPr>
          <p:nvPr>
            <p:ph type="sldNum" sz="quarter" idx="11"/>
          </p:nvPr>
        </p:nvSpPr>
        <p:spPr/>
        <p:txBody>
          <a:bodyPr/>
          <a:lstStyle/>
          <a:p>
            <a:fld id="{F0E6EA5C-183B-457E-8CBA-219A0A546C35}" type="slidenum">
              <a:rPr lang="nl-BE" smtClean="0"/>
              <a:t>15</a:t>
            </a:fld>
            <a:endParaRPr lang="nl-BE"/>
          </a:p>
        </p:txBody>
      </p:sp>
    </p:spTree>
    <p:extLst>
      <p:ext uri="{BB962C8B-B14F-4D97-AF65-F5344CB8AC3E}">
        <p14:creationId xmlns:p14="http://schemas.microsoft.com/office/powerpoint/2010/main" val="219822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Slide Amaury (en ik pik hier dan op het einde op in en doe de 2 volgende slides)</a:t>
            </a:r>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16</a:t>
            </a:fld>
            <a:endParaRPr lang="nl-BE"/>
          </a:p>
        </p:txBody>
      </p:sp>
    </p:spTree>
    <p:extLst>
      <p:ext uri="{BB962C8B-B14F-4D97-AF65-F5344CB8AC3E}">
        <p14:creationId xmlns:p14="http://schemas.microsoft.com/office/powerpoint/2010/main" val="79582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Slide Manu</a:t>
            </a:r>
            <a:endParaRPr lang="en-US" dirty="0"/>
          </a:p>
          <a:p>
            <a:endParaRPr lang="fr-BE" dirty="0"/>
          </a:p>
          <a:p>
            <a:endParaRPr lang="fr-BE" dirty="0"/>
          </a:p>
          <a:p>
            <a:r>
              <a:rPr lang="fr-BE" dirty="0"/>
              <a:t>RH : moteur salarial, </a:t>
            </a:r>
            <a:r>
              <a:rPr lang="fr-BE" dirty="0" err="1"/>
              <a:t>Shared</a:t>
            </a:r>
            <a:r>
              <a:rPr lang="fr-BE" dirty="0"/>
              <a:t> services, mesure charge de travail, </a:t>
            </a:r>
            <a:r>
              <a:rPr lang="fr-BE" dirty="0" err="1"/>
              <a:t>NWoW</a:t>
            </a:r>
            <a:r>
              <a:rPr lang="fr-BE" dirty="0"/>
              <a:t>, sélections communes, diversité, </a:t>
            </a:r>
          </a:p>
          <a:p>
            <a:r>
              <a:rPr lang="fr-BE" dirty="0"/>
              <a:t>ICT : roadmap G-Cloud pour chaque IPSS, principe centrale d’achat, harmonisation </a:t>
            </a:r>
            <a:r>
              <a:rPr lang="fr-BE" dirty="0" err="1"/>
              <a:t>eBox</a:t>
            </a:r>
            <a:endParaRPr lang="fr-BE" dirty="0"/>
          </a:p>
          <a:p>
            <a:r>
              <a:rPr lang="fr-BE" dirty="0"/>
              <a:t>Logistique : principe centrale d’</a:t>
            </a:r>
            <a:r>
              <a:rPr lang="fr-BE" dirty="0" err="1"/>
              <a:t>achâts</a:t>
            </a:r>
            <a:r>
              <a:rPr lang="fr-BE" dirty="0"/>
              <a:t> + plan immeuble</a:t>
            </a:r>
          </a:p>
          <a:p>
            <a:r>
              <a:rPr lang="fr-BE" dirty="0"/>
              <a:t>Audit interne : dernières deadlines</a:t>
            </a:r>
          </a:p>
          <a:p>
            <a:endParaRPr lang="fr-BE" dirty="0"/>
          </a:p>
        </p:txBody>
      </p:sp>
      <p:sp>
        <p:nvSpPr>
          <p:cNvPr id="4" name="Espace réservé du numéro de diapositive 3"/>
          <p:cNvSpPr>
            <a:spLocks noGrp="1"/>
          </p:cNvSpPr>
          <p:nvPr>
            <p:ph type="sldNum" sz="quarter" idx="10"/>
          </p:nvPr>
        </p:nvSpPr>
        <p:spPr/>
        <p:txBody>
          <a:bodyPr/>
          <a:lstStyle/>
          <a:p>
            <a:fld id="{37537271-171A-47C4-8891-C50CC084137C}" type="slidenum">
              <a:rPr lang="fr-BE" smtClean="0"/>
              <a:t>17</a:t>
            </a:fld>
            <a:endParaRPr lang="fr-BE"/>
          </a:p>
        </p:txBody>
      </p:sp>
    </p:spTree>
    <p:extLst>
      <p:ext uri="{BB962C8B-B14F-4D97-AF65-F5344CB8AC3E}">
        <p14:creationId xmlns:p14="http://schemas.microsoft.com/office/powerpoint/2010/main" val="318168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Slide Manu</a:t>
            </a:r>
            <a:endParaRPr lang="en-US" dirty="0"/>
          </a:p>
          <a:p>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18</a:t>
            </a:fld>
            <a:endParaRPr lang="nl-BE"/>
          </a:p>
        </p:txBody>
      </p:sp>
    </p:spTree>
    <p:extLst>
      <p:ext uri="{BB962C8B-B14F-4D97-AF65-F5344CB8AC3E}">
        <p14:creationId xmlns:p14="http://schemas.microsoft.com/office/powerpoint/2010/main" val="2406780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Slide Manu</a:t>
            </a:r>
            <a:endParaRPr lang="en-US" dirty="0"/>
          </a:p>
          <a:p>
            <a:endParaRPr lang="nl-BE" dirty="0"/>
          </a:p>
          <a:p>
            <a:r>
              <a:rPr lang="nl-BE" dirty="0"/>
              <a:t>Er is een overvloed aan interne beheersing binnen  elke OISZ </a:t>
            </a:r>
          </a:p>
          <a:p>
            <a:pPr lvl="1"/>
            <a:r>
              <a:rPr lang="nl-BE" dirty="0"/>
              <a:t>veel interne doelstellingen </a:t>
            </a:r>
            <a:r>
              <a:rPr lang="nl-BE" dirty="0">
                <a:sym typeface="Wingdings" panose="05000000000000000000" pitchFamily="2" charset="2"/>
              </a:rPr>
              <a:t> nood aan </a:t>
            </a:r>
            <a:r>
              <a:rPr lang="nl-BE" dirty="0" err="1">
                <a:sym typeface="Wingdings" panose="05000000000000000000" pitchFamily="2" charset="2"/>
              </a:rPr>
              <a:t>governance</a:t>
            </a:r>
            <a:endParaRPr lang="nl-BE" dirty="0">
              <a:sym typeface="Wingdings" panose="05000000000000000000" pitchFamily="2" charset="2"/>
            </a:endParaRPr>
          </a:p>
          <a:p>
            <a:pPr lvl="1"/>
            <a:r>
              <a:rPr lang="nl-BE" dirty="0">
                <a:sym typeface="Wingdings" panose="05000000000000000000" pitchFamily="2" charset="2"/>
              </a:rPr>
              <a:t>Veel </a:t>
            </a:r>
            <a:r>
              <a:rPr lang="nl-BE" dirty="0" err="1">
                <a:sym typeface="Wingdings" panose="05000000000000000000" pitchFamily="2" charset="2"/>
              </a:rPr>
              <a:t>gezamelijke</a:t>
            </a:r>
            <a:r>
              <a:rPr lang="nl-BE" dirty="0">
                <a:sym typeface="Wingdings" panose="05000000000000000000" pitchFamily="2" charset="2"/>
              </a:rPr>
              <a:t> doelstellingen/projecten  opbouw </a:t>
            </a:r>
            <a:r>
              <a:rPr lang="nl-BE" dirty="0" err="1">
                <a:sym typeface="Wingdings" panose="05000000000000000000" pitchFamily="2" charset="2"/>
              </a:rPr>
              <a:t>gezamelijke</a:t>
            </a:r>
            <a:r>
              <a:rPr lang="nl-BE" dirty="0">
                <a:sym typeface="Wingdings" panose="05000000000000000000" pitchFamily="2" charset="2"/>
              </a:rPr>
              <a:t> PMO/</a:t>
            </a:r>
            <a:r>
              <a:rPr lang="nl-BE" dirty="0" err="1">
                <a:sym typeface="Wingdings" panose="05000000000000000000" pitchFamily="2" charset="2"/>
              </a:rPr>
              <a:t>Governance</a:t>
            </a:r>
            <a:r>
              <a:rPr lang="nl-BE" dirty="0">
                <a:sym typeface="Wingdings" panose="05000000000000000000" pitchFamily="2" charset="2"/>
              </a:rPr>
              <a:t> ten diensten van het College</a:t>
            </a:r>
          </a:p>
          <a:p>
            <a:pPr lvl="1"/>
            <a:r>
              <a:rPr lang="nl-BE" dirty="0">
                <a:sym typeface="Wingdings" panose="05000000000000000000" pitchFamily="2" charset="2"/>
              </a:rPr>
              <a:t>Nood Methodologisch en procesmatige ondersteuning en advies</a:t>
            </a:r>
          </a:p>
          <a:p>
            <a:r>
              <a:rPr lang="nl-BE" dirty="0" err="1">
                <a:sym typeface="Wingdings" panose="05000000000000000000" pitchFamily="2" charset="2"/>
              </a:rPr>
              <a:t>Synergieën</a:t>
            </a:r>
            <a:r>
              <a:rPr lang="nl-BE" dirty="0">
                <a:sym typeface="Wingdings" panose="05000000000000000000" pitchFamily="2" charset="2"/>
              </a:rPr>
              <a:t> uitbreiden naar de </a:t>
            </a:r>
            <a:r>
              <a:rPr lang="nl-BE" dirty="0" err="1">
                <a:sym typeface="Wingdings" panose="05000000000000000000" pitchFamily="2" charset="2"/>
              </a:rPr>
              <a:t>FOD’s</a:t>
            </a:r>
            <a:r>
              <a:rPr lang="nl-BE" dirty="0">
                <a:sym typeface="Wingdings" panose="05000000000000000000" pitchFamily="2" charset="2"/>
              </a:rPr>
              <a:t> (</a:t>
            </a:r>
            <a:r>
              <a:rPr lang="nl-BE" dirty="0" err="1">
                <a:sym typeface="Wingdings" panose="05000000000000000000" pitchFamily="2" charset="2"/>
              </a:rPr>
              <a:t>vb</a:t>
            </a:r>
            <a:r>
              <a:rPr lang="nl-BE" dirty="0">
                <a:sym typeface="Wingdings" panose="05000000000000000000" pitchFamily="2" charset="2"/>
              </a:rPr>
              <a:t> G-</a:t>
            </a:r>
            <a:r>
              <a:rPr lang="nl-BE" dirty="0" err="1">
                <a:sym typeface="Wingdings" panose="05000000000000000000" pitchFamily="2" charset="2"/>
              </a:rPr>
              <a:t>cloud</a:t>
            </a:r>
            <a:r>
              <a:rPr lang="nl-BE" dirty="0">
                <a:sym typeface="Wingdings" panose="05000000000000000000" pitchFamily="2" charset="2"/>
              </a:rPr>
              <a:t>, </a:t>
            </a:r>
            <a:r>
              <a:rPr lang="nl-BE" dirty="0" err="1">
                <a:sym typeface="Wingdings" panose="05000000000000000000" pitchFamily="2" charset="2"/>
              </a:rPr>
              <a:t>Recrutering</a:t>
            </a:r>
            <a:endParaRPr lang="nl-BE"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86E3CDC7-44A0-4BDC-8D00-A2136F7B79DA}" type="slidenum">
              <a:rPr lang="nl-BE" smtClean="0"/>
              <a:t>19</a:t>
            </a:fld>
            <a:endParaRPr lang="nl-BE"/>
          </a:p>
        </p:txBody>
      </p:sp>
    </p:spTree>
    <p:extLst>
      <p:ext uri="{BB962C8B-B14F-4D97-AF65-F5344CB8AC3E}">
        <p14:creationId xmlns:p14="http://schemas.microsoft.com/office/powerpoint/2010/main" val="200537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2</a:t>
            </a:fld>
            <a:endParaRPr lang="nl-BE"/>
          </a:p>
        </p:txBody>
      </p:sp>
    </p:spTree>
    <p:extLst>
      <p:ext uri="{BB962C8B-B14F-4D97-AF65-F5344CB8AC3E}">
        <p14:creationId xmlns:p14="http://schemas.microsoft.com/office/powerpoint/2010/main" val="42908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Slide Amaury</a:t>
            </a:r>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20</a:t>
            </a:fld>
            <a:endParaRPr lang="nl-BE"/>
          </a:p>
        </p:txBody>
      </p:sp>
    </p:spTree>
    <p:extLst>
      <p:ext uri="{BB962C8B-B14F-4D97-AF65-F5344CB8AC3E}">
        <p14:creationId xmlns:p14="http://schemas.microsoft.com/office/powerpoint/2010/main" val="3131442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Slide Manu + Amaury pikt hier ook op in  </a:t>
            </a:r>
            <a:r>
              <a:rPr lang="nl-BE" dirty="0">
                <a:sym typeface="Wingdings" panose="05000000000000000000" pitchFamily="2" charset="2"/>
              </a:rPr>
              <a:t> en dan sluiten we samen af.</a:t>
            </a:r>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21</a:t>
            </a:fld>
            <a:endParaRPr lang="nl-BE"/>
          </a:p>
        </p:txBody>
      </p:sp>
    </p:spTree>
    <p:extLst>
      <p:ext uri="{BB962C8B-B14F-4D97-AF65-F5344CB8AC3E}">
        <p14:creationId xmlns:p14="http://schemas.microsoft.com/office/powerpoint/2010/main" val="1204409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22</a:t>
            </a:fld>
            <a:endParaRPr lang="nl-BE"/>
          </a:p>
        </p:txBody>
      </p:sp>
    </p:spTree>
    <p:extLst>
      <p:ext uri="{BB962C8B-B14F-4D97-AF65-F5344CB8AC3E}">
        <p14:creationId xmlns:p14="http://schemas.microsoft.com/office/powerpoint/2010/main" val="271203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ym typeface="Wingdings" panose="05000000000000000000" pitchFamily="2" charset="2"/>
              </a:rPr>
              <a:t>Slide Amaury</a:t>
            </a:r>
          </a:p>
          <a:p>
            <a:endParaRPr lang="nl-BE" dirty="0">
              <a:latin typeface="Calibri" panose="020F0502020204030204" pitchFamily="34" charset="0"/>
              <a:ea typeface="Times New Roman" panose="02020603050405020304" pitchFamily="18" charset="0"/>
            </a:endParaRPr>
          </a:p>
          <a:p>
            <a:endParaRPr lang="nl-BE" dirty="0">
              <a:latin typeface="Calibri" panose="020F0502020204030204" pitchFamily="34" charset="0"/>
              <a:ea typeface="Times New Roman" panose="02020603050405020304" pitchFamily="18" charset="0"/>
            </a:endParaRPr>
          </a:p>
          <a:p>
            <a:r>
              <a:rPr lang="nl-BE" dirty="0">
                <a:latin typeface="Calibri" panose="020F0502020204030204" pitchFamily="34" charset="0"/>
                <a:ea typeface="Times New Roman" panose="02020603050405020304" pitchFamily="18" charset="0"/>
              </a:rPr>
              <a:t>De bestuursovereenkomst is een overeenkomst tussen de federale overheid en een OISZ en bepaalt het kader voor het bestuur van deze instelling</a:t>
            </a:r>
            <a:endParaRPr lang="en-US" dirty="0">
              <a:latin typeface="Times New Roman" panose="02020603050405020304" pitchFamily="18" charset="0"/>
              <a:ea typeface="Times New Roman" panose="02020603050405020304" pitchFamily="18" charset="0"/>
            </a:endParaRPr>
          </a:p>
          <a:p>
            <a:pPr algn="just" hangingPunct="0">
              <a:spcAft>
                <a:spcPts val="0"/>
              </a:spcAft>
            </a:pPr>
            <a:r>
              <a:rPr lang="nl-BE" dirty="0">
                <a:latin typeface="Calibri" panose="020F0502020204030204" pitchFamily="34" charset="0"/>
                <a:ea typeface="Times New Roman" panose="02020603050405020304" pitchFamily="18" charset="0"/>
              </a:rPr>
              <a:t>Federale overheid : de toezichthoudende minister(s), de minister bevoegd voor begroting, de minister bevoegd voor ambtenarenzaken</a:t>
            </a:r>
            <a:endParaRPr lang="en-US" dirty="0">
              <a:latin typeface="Times New Roman" panose="02020603050405020304" pitchFamily="18" charset="0"/>
              <a:ea typeface="Times New Roman" panose="02020603050405020304" pitchFamily="18" charset="0"/>
            </a:endParaRPr>
          </a:p>
          <a:p>
            <a:pPr algn="just" hangingPunct="0">
              <a:spcAft>
                <a:spcPts val="0"/>
              </a:spcAft>
            </a:pPr>
            <a:r>
              <a:rPr lang="nl-BE" dirty="0">
                <a:latin typeface="Calibri" panose="020F0502020204030204" pitchFamily="34" charset="0"/>
                <a:ea typeface="Times New Roman" panose="02020603050405020304" pitchFamily="18" charset="0"/>
              </a:rPr>
              <a:t>OISZ: de Administrateur-generaal, de Adjunct-administrateur-generaal, een afvaardiging van het beheerscomité  </a:t>
            </a:r>
          </a:p>
          <a:p>
            <a:pPr algn="just" hangingPunct="0">
              <a:spcAft>
                <a:spcPts val="0"/>
              </a:spcAft>
            </a:pPr>
            <a:r>
              <a:rPr lang="nl-BE" dirty="0">
                <a:latin typeface="Calibri" panose="020F0502020204030204" pitchFamily="34" charset="0"/>
                <a:ea typeface="Times New Roman" panose="02020603050405020304" pitchFamily="18" charset="0"/>
              </a:rPr>
              <a:t>koninklijk besluit van 3 april 1997 met het oog op de responsabilisering van de openbare instellingen van sociale zekerheid, met toepassing van artikel 47 van de wet van 26 juli 1996 tot modernisering van de sociale zekerheid en tot vrijwaring van de leefbaarheid van de wettelijke pensioenstelsels</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6E3CDC7-44A0-4BDC-8D00-A2136F7B79DA}" type="slidenum">
              <a:rPr lang="nl-BE" smtClean="0"/>
              <a:t>3</a:t>
            </a:fld>
            <a:endParaRPr lang="nl-BE"/>
          </a:p>
        </p:txBody>
      </p:sp>
    </p:spTree>
    <p:extLst>
      <p:ext uri="{BB962C8B-B14F-4D97-AF65-F5344CB8AC3E}">
        <p14:creationId xmlns:p14="http://schemas.microsoft.com/office/powerpoint/2010/main" val="18896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Slide Amaury + Manu </a:t>
            </a:r>
            <a:r>
              <a:rPr lang="nl-BE" dirty="0">
                <a:sym typeface="Wingdings" panose="05000000000000000000" pitchFamily="2" charset="2"/>
              </a:rPr>
              <a:t> ik zou graag de </a:t>
            </a:r>
            <a:r>
              <a:rPr lang="nl-BE" dirty="0" err="1">
                <a:sym typeface="Wingdings" panose="05000000000000000000" pitchFamily="2" charset="2"/>
              </a:rPr>
              <a:t>pdca</a:t>
            </a:r>
            <a:r>
              <a:rPr lang="nl-BE" dirty="0">
                <a:sym typeface="Wingdings" panose="05000000000000000000" pitchFamily="2" charset="2"/>
              </a:rPr>
              <a:t> verwijzing doen</a:t>
            </a:r>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4</a:t>
            </a:fld>
            <a:endParaRPr lang="nl-BE"/>
          </a:p>
        </p:txBody>
      </p:sp>
    </p:spTree>
    <p:extLst>
      <p:ext uri="{BB962C8B-B14F-4D97-AF65-F5344CB8AC3E}">
        <p14:creationId xmlns:p14="http://schemas.microsoft.com/office/powerpoint/2010/main" val="318782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ym typeface="Wingdings" panose="05000000000000000000" pitchFamily="2" charset="2"/>
              </a:rPr>
              <a:t>Slide Amaury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Autonomie</a:t>
            </a:r>
            <a:r>
              <a:rPr lang="en-US" dirty="0"/>
              <a:t> + </a:t>
            </a:r>
            <a:r>
              <a:rPr lang="en-US" dirty="0" err="1"/>
              <a:t>responsabilisering</a:t>
            </a:r>
            <a:r>
              <a:rPr lang="en-US" dirty="0"/>
              <a:t> m.b.t. de </a:t>
            </a:r>
            <a:r>
              <a:rPr lang="en-US" dirty="0" err="1"/>
              <a:t>resultaten</a:t>
            </a:r>
            <a:r>
              <a:rPr lang="en-US" dirty="0"/>
              <a:t> = </a:t>
            </a:r>
            <a:r>
              <a:rPr lang="en-US" dirty="0" err="1"/>
              <a:t>nieuwe</a:t>
            </a:r>
            <a:r>
              <a:rPr lang="en-US" dirty="0"/>
              <a:t> </a:t>
            </a:r>
            <a:r>
              <a:rPr lang="en-US" dirty="0" err="1"/>
              <a:t>relatie</a:t>
            </a:r>
            <a:r>
              <a:rPr lang="en-US" dirty="0"/>
              <a:t> </a:t>
            </a:r>
            <a:r>
              <a:rPr lang="en-US" dirty="0" err="1"/>
              <a:t>Staat</a:t>
            </a:r>
            <a:r>
              <a:rPr lang="en-US" dirty="0"/>
              <a:t>-OISZ + </a:t>
            </a:r>
            <a:r>
              <a:rPr lang="en-US" dirty="0" err="1"/>
              <a:t>betere</a:t>
            </a:r>
            <a:r>
              <a:rPr lang="en-US" dirty="0"/>
              <a:t> </a:t>
            </a:r>
            <a:r>
              <a:rPr lang="en-US" dirty="0" err="1"/>
              <a:t>resultaten</a:t>
            </a:r>
            <a:endParaRPr lang="en-US" dirty="0"/>
          </a:p>
          <a:p>
            <a:r>
              <a:rPr lang="nl-BE" dirty="0"/>
              <a:t>Duidelijke doelstellingen OISZ (SMART)</a:t>
            </a:r>
          </a:p>
          <a:p>
            <a:r>
              <a:rPr lang="nl-BE" dirty="0"/>
              <a:t>Budget voor 3 jaar</a:t>
            </a:r>
          </a:p>
          <a:p>
            <a:r>
              <a:rPr lang="nl-BE" dirty="0"/>
              <a:t>Aanpasbare contracten</a:t>
            </a:r>
          </a:p>
          <a:p>
            <a:r>
              <a:rPr lang="nl-BE" dirty="0"/>
              <a:t>Engagementen voor de Staat</a:t>
            </a:r>
          </a:p>
          <a:p>
            <a:r>
              <a:rPr lang="nl-BE" dirty="0"/>
              <a:t>Respect van de autonomie OISZ</a:t>
            </a:r>
          </a:p>
          <a:p>
            <a:r>
              <a:rPr lang="nl-BE" dirty="0"/>
              <a:t>Output georiënteerde processen</a:t>
            </a:r>
          </a:p>
          <a:p>
            <a:r>
              <a:rPr lang="nl-BE" dirty="0"/>
              <a:t>Duidelijke doelstellingen OISZ (SMART)</a:t>
            </a:r>
          </a:p>
          <a:p>
            <a:r>
              <a:rPr lang="nl-BE" dirty="0"/>
              <a:t>Budget voor 3 jaar</a:t>
            </a:r>
          </a:p>
          <a:p>
            <a:r>
              <a:rPr lang="nl-BE" dirty="0"/>
              <a:t>Aanpasbare contracten</a:t>
            </a:r>
          </a:p>
          <a:p>
            <a:r>
              <a:rPr lang="nl-BE" dirty="0"/>
              <a:t>Engagementen voor de Staat</a:t>
            </a:r>
          </a:p>
          <a:p>
            <a:r>
              <a:rPr lang="nl-BE" dirty="0"/>
              <a:t>Respect van de autonomie OISZ</a:t>
            </a:r>
          </a:p>
          <a:p>
            <a:r>
              <a:rPr lang="nl-BE" dirty="0"/>
              <a:t>Output georiënteerde processen</a:t>
            </a:r>
          </a:p>
          <a:p>
            <a:endParaRPr lang="fr-BE" dirty="0"/>
          </a:p>
        </p:txBody>
      </p:sp>
      <p:sp>
        <p:nvSpPr>
          <p:cNvPr id="4" name="Header Placeholder 3"/>
          <p:cNvSpPr>
            <a:spLocks noGrp="1"/>
          </p:cNvSpPr>
          <p:nvPr>
            <p:ph type="hdr" sz="quarter" idx="10"/>
          </p:nvPr>
        </p:nvSpPr>
        <p:spPr/>
        <p:txBody>
          <a:bodyPr/>
          <a:lstStyle/>
          <a:p>
            <a:r>
              <a:rPr lang="nl-BE"/>
              <a:t>College OISZ 09/12/2016</a:t>
            </a:r>
          </a:p>
        </p:txBody>
      </p:sp>
      <p:sp>
        <p:nvSpPr>
          <p:cNvPr id="5" name="Slide Number Placeholder 4"/>
          <p:cNvSpPr>
            <a:spLocks noGrp="1"/>
          </p:cNvSpPr>
          <p:nvPr>
            <p:ph type="sldNum" sz="quarter" idx="11"/>
          </p:nvPr>
        </p:nvSpPr>
        <p:spPr/>
        <p:txBody>
          <a:bodyPr/>
          <a:lstStyle/>
          <a:p>
            <a:fld id="{F0E6EA5C-183B-457E-8CBA-219A0A546C35}" type="slidenum">
              <a:rPr lang="nl-BE" smtClean="0"/>
              <a:t>5</a:t>
            </a:fld>
            <a:endParaRPr lang="nl-BE"/>
          </a:p>
        </p:txBody>
      </p:sp>
    </p:spTree>
    <p:extLst>
      <p:ext uri="{BB962C8B-B14F-4D97-AF65-F5344CB8AC3E}">
        <p14:creationId xmlns:p14="http://schemas.microsoft.com/office/powerpoint/2010/main" val="305138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ym typeface="Wingdings" panose="05000000000000000000" pitchFamily="2" charset="2"/>
              </a:rPr>
              <a:t>Slide Manu</a:t>
            </a:r>
          </a:p>
          <a:p>
            <a:endParaRPr lang="nl-BE" dirty="0"/>
          </a:p>
          <a:p>
            <a:r>
              <a:rPr lang="nl-BE" dirty="0"/>
              <a:t>Externe klantgerichtheid</a:t>
            </a:r>
          </a:p>
          <a:p>
            <a:r>
              <a:rPr lang="nl-BE" dirty="0"/>
              <a:t>Het Handvest van de Sociaal Verzekerde omzetten in concrete acties</a:t>
            </a:r>
          </a:p>
          <a:p>
            <a:endParaRPr lang="fr-BE" dirty="0"/>
          </a:p>
        </p:txBody>
      </p:sp>
      <p:sp>
        <p:nvSpPr>
          <p:cNvPr id="4" name="Header Placeholder 3"/>
          <p:cNvSpPr>
            <a:spLocks noGrp="1"/>
          </p:cNvSpPr>
          <p:nvPr>
            <p:ph type="hdr" sz="quarter" idx="10"/>
          </p:nvPr>
        </p:nvSpPr>
        <p:spPr/>
        <p:txBody>
          <a:bodyPr/>
          <a:lstStyle/>
          <a:p>
            <a:r>
              <a:rPr lang="nl-BE"/>
              <a:t>College OISZ 09/12/2016</a:t>
            </a:r>
          </a:p>
        </p:txBody>
      </p:sp>
      <p:sp>
        <p:nvSpPr>
          <p:cNvPr id="5" name="Slide Number Placeholder 4"/>
          <p:cNvSpPr>
            <a:spLocks noGrp="1"/>
          </p:cNvSpPr>
          <p:nvPr>
            <p:ph type="sldNum" sz="quarter" idx="11"/>
          </p:nvPr>
        </p:nvSpPr>
        <p:spPr/>
        <p:txBody>
          <a:bodyPr/>
          <a:lstStyle/>
          <a:p>
            <a:fld id="{F0E6EA5C-183B-457E-8CBA-219A0A546C35}" type="slidenum">
              <a:rPr lang="nl-BE" smtClean="0"/>
              <a:t>6</a:t>
            </a:fld>
            <a:endParaRPr lang="nl-BE"/>
          </a:p>
        </p:txBody>
      </p:sp>
    </p:spTree>
    <p:extLst>
      <p:ext uri="{BB962C8B-B14F-4D97-AF65-F5344CB8AC3E}">
        <p14:creationId xmlns:p14="http://schemas.microsoft.com/office/powerpoint/2010/main" val="93832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Slide Manu</a:t>
            </a:r>
          </a:p>
          <a:p>
            <a:endParaRPr lang="fr-BE" dirty="0"/>
          </a:p>
          <a:p>
            <a:r>
              <a:rPr lang="fr-BE" b="1" dirty="0"/>
              <a:t>Des analyses effectuées, il ressort que les dispositions suivantes sont présentes </a:t>
            </a:r>
            <a:r>
              <a:rPr lang="fr-BE" b="1" u="sng" dirty="0"/>
              <a:t>dans une grande majorité </a:t>
            </a:r>
            <a:r>
              <a:rPr lang="fr-BE" b="1" dirty="0"/>
              <a:t>des contrats : </a:t>
            </a:r>
          </a:p>
          <a:p>
            <a:endParaRPr lang="fr-BE" dirty="0"/>
          </a:p>
          <a:p>
            <a:r>
              <a:rPr lang="fr-BE" dirty="0"/>
              <a:t>Des engagements concernant la mise à disposition d’information générale, principalement </a:t>
            </a:r>
            <a:r>
              <a:rPr lang="fr-BE" b="1" dirty="0"/>
              <a:t>via le site Internet ou l’organisation de sessions d’information / de campagnes </a:t>
            </a:r>
            <a:r>
              <a:rPr lang="fr-BE" dirty="0"/>
              <a:t>spécifiques pour certains groupes-cibles quant à </a:t>
            </a:r>
            <a:r>
              <a:rPr lang="fr-BE" b="1" u="sng" dirty="0"/>
              <a:t>leurs droits sociaux</a:t>
            </a:r>
            <a:r>
              <a:rPr lang="fr-BE" dirty="0"/>
              <a:t>. La plupart des IPSS expliquent, via leur site web ou le site portal, les droits auxquels les assurés peuvent prétendre ainsi que les procédures pour les obtenir ;</a:t>
            </a:r>
          </a:p>
          <a:p>
            <a:endParaRPr lang="fr-BE" dirty="0"/>
          </a:p>
          <a:p>
            <a:r>
              <a:rPr lang="fr-BE" dirty="0"/>
              <a:t>Des engagements concernant </a:t>
            </a:r>
            <a:r>
              <a:rPr lang="fr-BE" b="1" u="sng" dirty="0"/>
              <a:t>l’accueil physique ou téléphonique </a:t>
            </a:r>
            <a:r>
              <a:rPr lang="fr-BE" dirty="0"/>
              <a:t>des clients, notamment via des engagements chiffrés en matière de réponses aux calls téléphoniques ou  la définition des heures d’ouvertures des bureaux. Certaines IPSS mesureront également </a:t>
            </a:r>
            <a:r>
              <a:rPr lang="fr-BE" b="1" u="sng" dirty="0"/>
              <a:t>la satisfaction des usagers pour la réception</a:t>
            </a:r>
            <a:r>
              <a:rPr lang="fr-BE" dirty="0"/>
              <a:t> téléphonique (ONP, FMP) ;</a:t>
            </a:r>
          </a:p>
          <a:p>
            <a:endParaRPr lang="fr-BE" dirty="0"/>
          </a:p>
          <a:p>
            <a:r>
              <a:rPr lang="fr-BE" dirty="0"/>
              <a:t>Des engagements en matière de </a:t>
            </a:r>
            <a:r>
              <a:rPr lang="fr-BE" b="1" dirty="0"/>
              <a:t>rapidité de réponses aux demandes d’information individualisée</a:t>
            </a:r>
            <a:r>
              <a:rPr lang="fr-BE" dirty="0"/>
              <a:t> ;</a:t>
            </a:r>
          </a:p>
          <a:p>
            <a:endParaRPr lang="fr-BE" dirty="0"/>
          </a:p>
          <a:p>
            <a:r>
              <a:rPr lang="fr-BE" dirty="0"/>
              <a:t>Des engagement en </a:t>
            </a:r>
            <a:r>
              <a:rPr lang="fr-BE" b="1" dirty="0"/>
              <a:t>matière d’automatisation des droits en informatisant les flux d’information et les interactions avec les usagers </a:t>
            </a:r>
            <a:r>
              <a:rPr lang="fr-BE" dirty="0"/>
              <a:t>(usage d’une e-box), leur permettant de repérer plus en amont des cas devant faire l’objet d’une décision ou d’une adaptation de décision et leur permettant d’éviter ou de repérer plus facilement les erreurs ou fraudes dans l’octroi de droits sociaux ou dans le payement des allocations ; </a:t>
            </a:r>
          </a:p>
          <a:p>
            <a:endParaRPr lang="fr-BE" dirty="0"/>
          </a:p>
          <a:p>
            <a:r>
              <a:rPr lang="fr-BE" dirty="0"/>
              <a:t>Des engagements concernant la réalisation </a:t>
            </a:r>
            <a:r>
              <a:rPr lang="fr-BE" b="1" dirty="0"/>
              <a:t>d’enquêtes de satisfaction soit de manière générale soit ciblées vers certains services </a:t>
            </a:r>
            <a:r>
              <a:rPr lang="fr-BE" dirty="0"/>
              <a:t>comme l’accueil téléphonique. Les enquêtes de satisfaction sont présentes depuis un certain temps dans les contrats des IPSS : </a:t>
            </a:r>
          </a:p>
          <a:p>
            <a:endParaRPr lang="fr-BE" dirty="0"/>
          </a:p>
          <a:p>
            <a:r>
              <a:rPr lang="fr-BE" dirty="0"/>
              <a:t>Des engagements en matière de </a:t>
            </a:r>
            <a:r>
              <a:rPr lang="fr-BE" b="1" dirty="0"/>
              <a:t>rapidité concernant le traitement des dossiers d’octroi et ou de payement ;</a:t>
            </a:r>
          </a:p>
          <a:p>
            <a:endParaRPr lang="fr-BE" b="1" dirty="0"/>
          </a:p>
          <a:p>
            <a:r>
              <a:rPr lang="fr-BE" dirty="0"/>
              <a:t>Des engagements en matière de récupérations d’indus via l’organisation de contrôles, la définition de normes chiffrées en matière de montants récupérés ou la participation à la politique de la lutte contre la fraude sociale (SIRS, </a:t>
            </a:r>
            <a:r>
              <a:rPr lang="fr-BE" dirty="0" err="1"/>
              <a:t>ePV</a:t>
            </a:r>
            <a:r>
              <a:rPr lang="fr-BE" dirty="0"/>
              <a:t>, etc.) ;</a:t>
            </a:r>
          </a:p>
          <a:p>
            <a:endParaRPr lang="fr-BE" dirty="0"/>
          </a:p>
          <a:p>
            <a:r>
              <a:rPr lang="fr-BE" dirty="0"/>
              <a:t>Des engagements concernant la </a:t>
            </a:r>
            <a:r>
              <a:rPr lang="fr-BE" b="1" dirty="0"/>
              <a:t>gestion des plaintes </a:t>
            </a:r>
            <a:r>
              <a:rPr lang="fr-BE" dirty="0"/>
              <a:t>en définissant des objectifs visant à implémenter/améliorer leur système de gestion des plaintes ou déterminant des normes de rapidité pour le traitement des plaintes. Six IPSS font explicitement allusion à leur participation au Réseau fédéral Gestion des plaintes ; </a:t>
            </a:r>
          </a:p>
          <a:p>
            <a:endParaRPr lang="fr-BE" dirty="0"/>
          </a:p>
        </p:txBody>
      </p:sp>
      <p:sp>
        <p:nvSpPr>
          <p:cNvPr id="4" name="Header Placeholder 3"/>
          <p:cNvSpPr>
            <a:spLocks noGrp="1"/>
          </p:cNvSpPr>
          <p:nvPr>
            <p:ph type="hdr" sz="quarter" idx="10"/>
          </p:nvPr>
        </p:nvSpPr>
        <p:spPr/>
        <p:txBody>
          <a:bodyPr/>
          <a:lstStyle/>
          <a:p>
            <a:r>
              <a:rPr lang="nl-BE"/>
              <a:t>College OISZ 09/12/2016</a:t>
            </a:r>
          </a:p>
        </p:txBody>
      </p:sp>
      <p:sp>
        <p:nvSpPr>
          <p:cNvPr id="5" name="Slide Number Placeholder 4"/>
          <p:cNvSpPr>
            <a:spLocks noGrp="1"/>
          </p:cNvSpPr>
          <p:nvPr>
            <p:ph type="sldNum" sz="quarter" idx="11"/>
          </p:nvPr>
        </p:nvSpPr>
        <p:spPr/>
        <p:txBody>
          <a:bodyPr/>
          <a:lstStyle/>
          <a:p>
            <a:fld id="{F0E6EA5C-183B-457E-8CBA-219A0A546C35}" type="slidenum">
              <a:rPr lang="nl-BE" smtClean="0"/>
              <a:t>7</a:t>
            </a:fld>
            <a:endParaRPr lang="nl-BE"/>
          </a:p>
        </p:txBody>
      </p:sp>
    </p:spTree>
    <p:extLst>
      <p:ext uri="{BB962C8B-B14F-4D97-AF65-F5344CB8AC3E}">
        <p14:creationId xmlns:p14="http://schemas.microsoft.com/office/powerpoint/2010/main" val="2230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fr-FR" sz="2800" b="1" dirty="0"/>
              <a:t>Slide Manu</a:t>
            </a:r>
          </a:p>
          <a:p>
            <a:pPr lvl="1"/>
            <a:endParaRPr lang="fr-FR" sz="2800" b="1" dirty="0"/>
          </a:p>
          <a:p>
            <a:pPr lvl="1"/>
            <a:r>
              <a:rPr lang="fr-FR" sz="2800" b="1" dirty="0"/>
              <a:t>La qualité de l’information individualisée fournie sur demande</a:t>
            </a:r>
            <a:r>
              <a:rPr lang="fr-FR" sz="2800" dirty="0"/>
              <a:t> (5 IPSS sur 13)</a:t>
            </a:r>
            <a:r>
              <a:rPr lang="fr-FR" sz="2800" b="1" dirty="0"/>
              <a:t>.  </a:t>
            </a:r>
            <a:r>
              <a:rPr lang="fr-FR" sz="2800" dirty="0"/>
              <a:t>A ce sujet, il faut signaler les dispositions de l’ONP qui s’engage sur un pourcentage d’usagers satisfaits concernant le traitement des demandes d’information ;  </a:t>
            </a:r>
            <a:r>
              <a:rPr lang="fr-FR" sz="2800" dirty="0">
                <a:sym typeface="Wingdings" panose="05000000000000000000" pitchFamily="2" charset="2"/>
              </a:rPr>
              <a:t> </a:t>
            </a:r>
            <a:r>
              <a:rPr lang="fr-FR" sz="2800" dirty="0" err="1">
                <a:sym typeface="Wingdings" panose="05000000000000000000" pitchFamily="2" charset="2"/>
              </a:rPr>
              <a:t>vb</a:t>
            </a:r>
            <a:r>
              <a:rPr lang="fr-FR" sz="2800" dirty="0">
                <a:sym typeface="Wingdings" panose="05000000000000000000" pitchFamily="2" charset="2"/>
              </a:rPr>
              <a:t> FPS engagement van </a:t>
            </a:r>
            <a:r>
              <a:rPr lang="fr-FR" sz="2800" dirty="0" err="1">
                <a:sym typeface="Wingdings" panose="05000000000000000000" pitchFamily="2" charset="2"/>
              </a:rPr>
              <a:t>een</a:t>
            </a:r>
            <a:r>
              <a:rPr lang="fr-FR" sz="2800" dirty="0">
                <a:sym typeface="Wingdings" panose="05000000000000000000" pitchFamily="2" charset="2"/>
              </a:rPr>
              <a:t> % van de </a:t>
            </a:r>
            <a:r>
              <a:rPr lang="fr-FR" sz="2800" dirty="0" err="1">
                <a:sym typeface="Wingdings" panose="05000000000000000000" pitchFamily="2" charset="2"/>
              </a:rPr>
              <a:t>bevraagden</a:t>
            </a:r>
            <a:r>
              <a:rPr lang="fr-FR" sz="2800" dirty="0">
                <a:sym typeface="Wingdings" panose="05000000000000000000" pitchFamily="2" charset="2"/>
              </a:rPr>
              <a:t> </a:t>
            </a:r>
            <a:endParaRPr lang="en-US" sz="2800" dirty="0"/>
          </a:p>
          <a:p>
            <a:pPr lvl="1"/>
            <a:r>
              <a:rPr lang="fr-FR" sz="2800" b="1" dirty="0"/>
              <a:t>La mise en place de mesure de </a:t>
            </a:r>
            <a:r>
              <a:rPr lang="fr-FR" sz="2800" b="1" dirty="0" err="1"/>
              <a:t>co-création</a:t>
            </a:r>
            <a:r>
              <a:rPr lang="fr-FR" sz="2800" b="1" dirty="0"/>
              <a:t> avec les usagers</a:t>
            </a:r>
            <a:r>
              <a:rPr lang="fr-FR" sz="2800" dirty="0"/>
              <a:t> afin de définir la qualité de service rendu par l’IPSS (2 IPSS sur 13). La CAAMI organise tous les 3 ans une concertation avec les prestataires de soins tandis que l’INASTI s’engage sur le principe de </a:t>
            </a:r>
            <a:r>
              <a:rPr lang="fr-FR" sz="2800" dirty="0" err="1"/>
              <a:t>cocréativité</a:t>
            </a:r>
            <a:r>
              <a:rPr lang="fr-FR" sz="2800" dirty="0"/>
              <a:t> ;</a:t>
            </a:r>
            <a:endParaRPr lang="en-US" sz="2800" dirty="0"/>
          </a:p>
          <a:p>
            <a:pPr lvl="1"/>
            <a:r>
              <a:rPr lang="fr-FR" sz="2800" b="1" dirty="0"/>
              <a:t>L’utilisation des média sociaux</a:t>
            </a:r>
            <a:r>
              <a:rPr lang="fr-FR" sz="2800" dirty="0"/>
              <a:t> (2 IPSS sur 13) : l’ONP s’engage à utiliser les média sociaux, à réaliser une compagne destinée aux jeunes travailleurs et à implémenter un outil de monitoring des média sociaux. L’INASTI ne définit aucun engagement en la matière mais se réfère, dans sa politique IT, à un outil de monitoring des média sociaux ; </a:t>
            </a:r>
            <a:endParaRPr lang="en-US" sz="2800" dirty="0"/>
          </a:p>
          <a:p>
            <a:endParaRPr lang="fr-BE" dirty="0"/>
          </a:p>
        </p:txBody>
      </p:sp>
      <p:sp>
        <p:nvSpPr>
          <p:cNvPr id="4" name="Header Placeholder 3"/>
          <p:cNvSpPr>
            <a:spLocks noGrp="1"/>
          </p:cNvSpPr>
          <p:nvPr>
            <p:ph type="hdr" sz="quarter" idx="10"/>
          </p:nvPr>
        </p:nvSpPr>
        <p:spPr/>
        <p:txBody>
          <a:bodyPr/>
          <a:lstStyle/>
          <a:p>
            <a:r>
              <a:rPr lang="nl-BE"/>
              <a:t>College OISZ 09/12/2016</a:t>
            </a:r>
          </a:p>
        </p:txBody>
      </p:sp>
      <p:sp>
        <p:nvSpPr>
          <p:cNvPr id="5" name="Slide Number Placeholder 4"/>
          <p:cNvSpPr>
            <a:spLocks noGrp="1"/>
          </p:cNvSpPr>
          <p:nvPr>
            <p:ph type="sldNum" sz="quarter" idx="11"/>
          </p:nvPr>
        </p:nvSpPr>
        <p:spPr/>
        <p:txBody>
          <a:bodyPr/>
          <a:lstStyle/>
          <a:p>
            <a:fld id="{F0E6EA5C-183B-457E-8CBA-219A0A546C35}" type="slidenum">
              <a:rPr lang="nl-BE" smtClean="0"/>
              <a:t>8</a:t>
            </a:fld>
            <a:endParaRPr lang="nl-BE"/>
          </a:p>
        </p:txBody>
      </p:sp>
    </p:spTree>
    <p:extLst>
      <p:ext uri="{BB962C8B-B14F-4D97-AF65-F5344CB8AC3E}">
        <p14:creationId xmlns:p14="http://schemas.microsoft.com/office/powerpoint/2010/main" val="154274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kern="1200" dirty="0">
                <a:solidFill>
                  <a:schemeClr val="tx1"/>
                </a:solidFill>
                <a:effectLst/>
                <a:latin typeface="+mn-lt"/>
                <a:ea typeface="+mn-ea"/>
                <a:cs typeface="+mn-cs"/>
              </a:rPr>
              <a:t>Slide Amaury</a:t>
            </a:r>
          </a:p>
          <a:p>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9</a:t>
            </a:fld>
            <a:endParaRPr lang="nl-BE"/>
          </a:p>
        </p:txBody>
      </p:sp>
    </p:spTree>
    <p:extLst>
      <p:ext uri="{BB962C8B-B14F-4D97-AF65-F5344CB8AC3E}">
        <p14:creationId xmlns:p14="http://schemas.microsoft.com/office/powerpoint/2010/main" val="2408420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B39843-0141-4AF5-9269-7CB361D9251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13F0A-9D12-40B2-9A0D-F71E91851488}"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5542"/>
          <a:stretch/>
        </p:blipFill>
        <p:spPr>
          <a:xfrm>
            <a:off x="1147907" y="287205"/>
            <a:ext cx="6808469" cy="6094123"/>
          </a:xfrm>
          <a:prstGeom prst="rect">
            <a:avLst/>
          </a:prstGeom>
        </p:spPr>
      </p:pic>
    </p:spTree>
    <p:extLst>
      <p:ext uri="{BB962C8B-B14F-4D97-AF65-F5344CB8AC3E}">
        <p14:creationId xmlns:p14="http://schemas.microsoft.com/office/powerpoint/2010/main" val="117618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39843-0141-4AF5-9269-7CB361D92519}" type="datetimeFigureOut">
              <a:rPr lang="en-US" smtClean="0"/>
              <a:t>5/23/2018</a:t>
            </a:fld>
            <a:endParaRPr lang="en-US"/>
          </a:p>
        </p:txBody>
      </p:sp>
      <p:sp>
        <p:nvSpPr>
          <p:cNvPr id="5" name="Footer Placeholder 4"/>
          <p:cNvSpPr>
            <a:spLocks noGrp="1"/>
          </p:cNvSpPr>
          <p:nvPr>
            <p:ph type="ftr" sz="quarter" idx="11"/>
          </p:nvPr>
        </p:nvSpPr>
        <p:spPr/>
        <p:txBody>
          <a:bodyPr/>
          <a:lstStyle/>
          <a:p>
            <a:r>
              <a:rPr lang="fr-BE" dirty="0"/>
              <a:t>1/1</a:t>
            </a:r>
            <a:endParaRPr lang="en-US" dirty="0"/>
          </a:p>
        </p:txBody>
      </p:sp>
      <p:sp>
        <p:nvSpPr>
          <p:cNvPr id="6" name="Slide Number Placeholder 5"/>
          <p:cNvSpPr>
            <a:spLocks noGrp="1"/>
          </p:cNvSpPr>
          <p:nvPr>
            <p:ph type="sldNum" sz="quarter" idx="12"/>
          </p:nvPr>
        </p:nvSpPr>
        <p:spPr/>
        <p:txBody>
          <a:bodyPr/>
          <a:lstStyle/>
          <a:p>
            <a:fld id="{62D13F0A-9D12-40B2-9A0D-F71E91851488}"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4309"/>
          <a:stretch/>
        </p:blipFill>
        <p:spPr>
          <a:xfrm>
            <a:off x="8053913" y="5912681"/>
            <a:ext cx="899587" cy="792088"/>
          </a:xfrm>
          <a:prstGeom prst="rect">
            <a:avLst/>
          </a:prstGeom>
        </p:spPr>
      </p:pic>
    </p:spTree>
    <p:extLst>
      <p:ext uri="{BB962C8B-B14F-4D97-AF65-F5344CB8AC3E}">
        <p14:creationId xmlns:p14="http://schemas.microsoft.com/office/powerpoint/2010/main" val="265511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3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1800"/>
            </a:lvl1pPr>
            <a:lvl2pPr>
              <a:defRPr sz="15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solidFill>
                  <a:schemeClr val="tx1"/>
                </a:solidFill>
              </a:defRPr>
            </a:lvl1pPr>
          </a:lstStyle>
          <a:p>
            <a:pPr>
              <a:defRPr/>
            </a:pPr>
            <a:fld id="{42543E86-C0A8-45DE-ADB8-2C6633FE5D61}" type="slidenum">
              <a:rPr lang="en-GB" smtClean="0">
                <a:solidFill>
                  <a:prstClr val="black"/>
                </a:solidFill>
              </a:rPr>
              <a:pPr>
                <a:defRPr/>
              </a:pPr>
              <a:t>‹#›</a:t>
            </a:fld>
            <a:endParaRPr lang="en-GB" dirty="0">
              <a:solidFill>
                <a:prstClr val="black"/>
              </a:solidFill>
            </a:endParaRPr>
          </a:p>
        </p:txBody>
      </p:sp>
      <p:sp>
        <p:nvSpPr>
          <p:cNvPr id="5" name="Date Placeholder 1"/>
          <p:cNvSpPr>
            <a:spLocks noGrp="1"/>
          </p:cNvSpPr>
          <p:nvPr>
            <p:ph type="dt" sz="half" idx="11"/>
          </p:nvPr>
        </p:nvSpPr>
        <p:spPr>
          <a:xfrm>
            <a:off x="468313" y="6381752"/>
            <a:ext cx="2133600" cy="365125"/>
          </a:xfrm>
          <a:prstGeom prst="rect">
            <a:avLst/>
          </a:prstGeom>
        </p:spPr>
        <p:txBody>
          <a:bodyPr/>
          <a:lstStyle>
            <a:lvl1pPr fontAlgn="auto">
              <a:spcBef>
                <a:spcPts val="0"/>
              </a:spcBef>
              <a:spcAft>
                <a:spcPts val="0"/>
              </a:spcAft>
              <a:defRPr sz="900">
                <a:latin typeface="+mn-lt"/>
                <a:cs typeface="+mn-cs"/>
              </a:defRPr>
            </a:lvl1pPr>
          </a:lstStyle>
          <a:p>
            <a:pPr>
              <a:defRPr/>
            </a:pPr>
            <a:endParaRPr lang="en-GB">
              <a:solidFill>
                <a:prstClr val="black"/>
              </a:solidFill>
            </a:endParaRPr>
          </a:p>
        </p:txBody>
      </p:sp>
    </p:spTree>
    <p:extLst>
      <p:ext uri="{BB962C8B-B14F-4D97-AF65-F5344CB8AC3E}">
        <p14:creationId xmlns:p14="http://schemas.microsoft.com/office/powerpoint/2010/main" val="21670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04A195D-3A7E-4DFB-8B1E-7914D4EE6FDC}" type="datetime1">
              <a:rPr lang="nl-BE" smtClean="0"/>
              <a:t>23-05-2018</a:t>
            </a:fld>
            <a:endParaRPr lang="nl-BE"/>
          </a:p>
        </p:txBody>
      </p:sp>
      <p:sp>
        <p:nvSpPr>
          <p:cNvPr id="3" name="Tijdelijke aanduiding voor voettekst 2"/>
          <p:cNvSpPr>
            <a:spLocks noGrp="1"/>
          </p:cNvSpPr>
          <p:nvPr>
            <p:ph type="ftr" sz="quarter" idx="11"/>
          </p:nvPr>
        </p:nvSpPr>
        <p:spPr/>
        <p:txBody>
          <a:bodyPr/>
          <a:lstStyle/>
          <a:p>
            <a:r>
              <a:rPr lang="nl-BE"/>
              <a:t>Event OISZ</a:t>
            </a:r>
          </a:p>
        </p:txBody>
      </p:sp>
      <p:sp>
        <p:nvSpPr>
          <p:cNvPr id="4" name="Tijdelijke aanduiding voor dianummer 3"/>
          <p:cNvSpPr>
            <a:spLocks noGrp="1"/>
          </p:cNvSpPr>
          <p:nvPr>
            <p:ph type="sldNum" sz="quarter" idx="12"/>
          </p:nvPr>
        </p:nvSpPr>
        <p:spPr/>
        <p:txBody>
          <a:bodyPr/>
          <a:lstStyle/>
          <a:p>
            <a:fld id="{F3BF92E8-46C1-4EB1-B580-D60D80977146}" type="slidenum">
              <a:rPr lang="nl-BE" smtClean="0"/>
              <a:t>‹#›</a:t>
            </a:fld>
            <a:endParaRPr lang="nl-BE"/>
          </a:p>
        </p:txBody>
      </p:sp>
    </p:spTree>
    <p:extLst>
      <p:ext uri="{BB962C8B-B14F-4D97-AF65-F5344CB8AC3E}">
        <p14:creationId xmlns:p14="http://schemas.microsoft.com/office/powerpoint/2010/main" val="390771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a:xfrm>
            <a:off x="6583680" y="612648"/>
            <a:ext cx="957264" cy="457200"/>
          </a:xfrm>
        </p:spPr>
        <p:txBody>
          <a:bodyPr/>
          <a:lstStyle/>
          <a:p>
            <a:fld id="{FE387987-F68C-474E-A34C-AA8A439383A8}" type="datetime1">
              <a:rPr lang="nl-BE" smtClean="0"/>
              <a:t>23-05-2018</a:t>
            </a:fld>
            <a:endParaRPr lang="nl-BE"/>
          </a:p>
        </p:txBody>
      </p:sp>
      <p:sp>
        <p:nvSpPr>
          <p:cNvPr id="4" name="Tijdelijke aanduiding voor voettekst 3"/>
          <p:cNvSpPr>
            <a:spLocks noGrp="1"/>
          </p:cNvSpPr>
          <p:nvPr>
            <p:ph type="ftr" sz="quarter" idx="11"/>
          </p:nvPr>
        </p:nvSpPr>
        <p:spPr>
          <a:xfrm>
            <a:off x="5257800" y="612648"/>
            <a:ext cx="1325880" cy="457200"/>
          </a:xfrm>
        </p:spPr>
        <p:txBody>
          <a:bodyPr/>
          <a:lstStyle/>
          <a:p>
            <a:r>
              <a:rPr lang="nl-BE"/>
              <a:t>Event OISZ</a:t>
            </a:r>
          </a:p>
        </p:txBody>
      </p:sp>
      <p:sp>
        <p:nvSpPr>
          <p:cNvPr id="5" name="Tijdelijke aanduiding voor dianummer 4"/>
          <p:cNvSpPr>
            <a:spLocks noGrp="1"/>
          </p:cNvSpPr>
          <p:nvPr>
            <p:ph type="sldNum" sz="quarter" idx="12"/>
          </p:nvPr>
        </p:nvSpPr>
        <p:spPr>
          <a:xfrm>
            <a:off x="8174736" y="2272"/>
            <a:ext cx="762000" cy="365760"/>
          </a:xfrm>
        </p:spPr>
        <p:txBody>
          <a:bodyPr/>
          <a:lstStyle/>
          <a:p>
            <a:fld id="{F3BF92E8-46C1-4EB1-B580-D60D80977146}" type="slidenum">
              <a:rPr lang="nl-BE" smtClean="0"/>
              <a:t>‹#›</a:t>
            </a:fld>
            <a:endParaRPr lang="nl-BE"/>
          </a:p>
        </p:txBody>
      </p:sp>
    </p:spTree>
    <p:extLst>
      <p:ext uri="{BB962C8B-B14F-4D97-AF65-F5344CB8AC3E}">
        <p14:creationId xmlns:p14="http://schemas.microsoft.com/office/powerpoint/2010/main" val="340313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39843-0141-4AF5-9269-7CB361D92519}" type="datetimeFigureOut">
              <a:rPr lang="en-US" smtClean="0"/>
              <a:t>5/23/2018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13F0A-9D12-40B2-9A0D-F71E91851488}" type="slidenum">
              <a:rPr lang="en-US" smtClean="0"/>
              <a:t>‹#›</a:t>
            </a:fld>
            <a:endParaRPr lang="en-US"/>
          </a:p>
        </p:txBody>
      </p:sp>
    </p:spTree>
    <p:extLst>
      <p:ext uri="{BB962C8B-B14F-4D97-AF65-F5344CB8AC3E}">
        <p14:creationId xmlns:p14="http://schemas.microsoft.com/office/powerpoint/2010/main" val="2306058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anu.breynaert@minsoc.fed.b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55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82B39A6-1B87-4587-8AE3-25F6A454AA8D}"/>
              </a:ext>
            </a:extLst>
          </p:cNvPr>
          <p:cNvSpPr>
            <a:spLocks noGrp="1"/>
          </p:cNvSpPr>
          <p:nvPr>
            <p:ph type="title"/>
          </p:nvPr>
        </p:nvSpPr>
        <p:spPr>
          <a:xfrm>
            <a:off x="-612576" y="260648"/>
            <a:ext cx="8229600" cy="1069848"/>
          </a:xfrm>
        </p:spPr>
        <p:txBody>
          <a:bodyPr/>
          <a:lstStyle/>
          <a:p>
            <a:r>
              <a:rPr lang="fr-BE" dirty="0"/>
              <a:t>Attentes de l’Etat</a:t>
            </a:r>
          </a:p>
        </p:txBody>
      </p:sp>
      <p:sp>
        <p:nvSpPr>
          <p:cNvPr id="2" name="Date Placeholder 1">
            <a:extLst>
              <a:ext uri="{FF2B5EF4-FFF2-40B4-BE49-F238E27FC236}">
                <a16:creationId xmlns:a16="http://schemas.microsoft.com/office/drawing/2014/main" xmlns="" id="{F79E5F59-D984-412A-8FC6-E55CD25B7E82}"/>
              </a:ext>
            </a:extLst>
          </p:cNvPr>
          <p:cNvSpPr>
            <a:spLocks noGrp="1"/>
          </p:cNvSpPr>
          <p:nvPr>
            <p:ph type="dt" sz="half" idx="10"/>
          </p:nvPr>
        </p:nvSpPr>
        <p:spPr/>
        <p:txBody>
          <a:bodyPr/>
          <a:lstStyle/>
          <a:p>
            <a:fld id="{604A195D-3A7E-4DFB-8B1E-7914D4EE6FDC}" type="datetime1">
              <a:rPr lang="nl-BE" smtClean="0"/>
              <a:t>23-05-2018</a:t>
            </a:fld>
            <a:endParaRPr lang="nl-BE"/>
          </a:p>
        </p:txBody>
      </p:sp>
      <p:sp>
        <p:nvSpPr>
          <p:cNvPr id="3" name="Footer Placeholder 2">
            <a:extLst>
              <a:ext uri="{FF2B5EF4-FFF2-40B4-BE49-F238E27FC236}">
                <a16:creationId xmlns:a16="http://schemas.microsoft.com/office/drawing/2014/main" xmlns="" id="{3411A27B-E16B-43FB-A191-3010A3C21984}"/>
              </a:ext>
            </a:extLst>
          </p:cNvPr>
          <p:cNvSpPr>
            <a:spLocks noGrp="1"/>
          </p:cNvSpPr>
          <p:nvPr>
            <p:ph type="ftr" sz="quarter" idx="11"/>
          </p:nvPr>
        </p:nvSpPr>
        <p:spPr/>
        <p:txBody>
          <a:bodyPr/>
          <a:lstStyle/>
          <a:p>
            <a:r>
              <a:rPr lang="nl-BE"/>
              <a:t>Event OISZ</a:t>
            </a:r>
          </a:p>
        </p:txBody>
      </p:sp>
      <p:sp>
        <p:nvSpPr>
          <p:cNvPr id="4" name="Slide Number Placeholder 3">
            <a:extLst>
              <a:ext uri="{FF2B5EF4-FFF2-40B4-BE49-F238E27FC236}">
                <a16:creationId xmlns:a16="http://schemas.microsoft.com/office/drawing/2014/main" xmlns="" id="{78D8016B-C2CE-4307-AA92-3C28ACF2094D}"/>
              </a:ext>
            </a:extLst>
          </p:cNvPr>
          <p:cNvSpPr>
            <a:spLocks noGrp="1"/>
          </p:cNvSpPr>
          <p:nvPr>
            <p:ph type="sldNum" sz="quarter" idx="12"/>
          </p:nvPr>
        </p:nvSpPr>
        <p:spPr/>
        <p:txBody>
          <a:bodyPr/>
          <a:lstStyle/>
          <a:p>
            <a:fld id="{F3BF92E8-46C1-4EB1-B580-D60D80977146}" type="slidenum">
              <a:rPr lang="nl-BE" smtClean="0"/>
              <a:t>10</a:t>
            </a:fld>
            <a:endParaRPr lang="nl-BE"/>
          </a:p>
        </p:txBody>
      </p:sp>
      <p:sp>
        <p:nvSpPr>
          <p:cNvPr id="8" name="ZoneTexte 14">
            <a:extLst>
              <a:ext uri="{FF2B5EF4-FFF2-40B4-BE49-F238E27FC236}">
                <a16:creationId xmlns:a16="http://schemas.microsoft.com/office/drawing/2014/main" xmlns="" id="{BB91544B-773C-4E85-A1C4-CA32A7561FD6}"/>
              </a:ext>
            </a:extLst>
          </p:cNvPr>
          <p:cNvSpPr txBox="1"/>
          <p:nvPr/>
        </p:nvSpPr>
        <p:spPr>
          <a:xfrm>
            <a:off x="5949460" y="4615968"/>
            <a:ext cx="3087036" cy="1477328"/>
          </a:xfrm>
          <a:prstGeom prst="rect">
            <a:avLst/>
          </a:prstGeom>
          <a:noFill/>
        </p:spPr>
        <p:txBody>
          <a:bodyPr wrap="square" rtlCol="0">
            <a:spAutoFit/>
          </a:bodyPr>
          <a:lstStyle/>
          <a:p>
            <a:pPr marL="285750" indent="-285750">
              <a:buFont typeface="Arial" panose="020B0604020202020204" pitchFamily="34" charset="0"/>
              <a:buChar char="•"/>
            </a:pPr>
            <a:r>
              <a:rPr lang="nl-BE" dirty="0"/>
              <a:t>Efficience et plus-</a:t>
            </a:r>
            <a:r>
              <a:rPr lang="nl-BE" dirty="0" err="1"/>
              <a:t>value</a:t>
            </a:r>
            <a:r>
              <a:rPr lang="nl-BE" dirty="0"/>
              <a:t> des </a:t>
            </a:r>
            <a:r>
              <a:rPr lang="nl-BE" dirty="0" err="1"/>
              <a:t>projets</a:t>
            </a:r>
            <a:r>
              <a:rPr lang="nl-BE" dirty="0"/>
              <a:t>,</a:t>
            </a:r>
          </a:p>
          <a:p>
            <a:pPr marL="285750" indent="-285750">
              <a:buFont typeface="Arial" panose="020B0604020202020204" pitchFamily="34" charset="0"/>
              <a:buChar char="•"/>
            </a:pPr>
            <a:r>
              <a:rPr lang="nl-BE" dirty="0"/>
              <a:t>services charte AS </a:t>
            </a:r>
          </a:p>
          <a:p>
            <a:pPr marL="285750" indent="-285750">
              <a:buFont typeface="Arial" panose="020B0604020202020204" pitchFamily="34" charset="0"/>
              <a:buChar char="•"/>
            </a:pPr>
            <a:r>
              <a:rPr lang="nl-BE" dirty="0" err="1"/>
              <a:t>implication</a:t>
            </a:r>
            <a:r>
              <a:rPr lang="nl-BE" dirty="0"/>
              <a:t> </a:t>
            </a:r>
            <a:r>
              <a:rPr lang="nl-BE" dirty="0" err="1"/>
              <a:t>assurés</a:t>
            </a:r>
            <a:r>
              <a:rPr lang="nl-BE" dirty="0"/>
              <a:t> </a:t>
            </a:r>
            <a:r>
              <a:rPr lang="nl-BE" dirty="0" err="1"/>
              <a:t>sociaux</a:t>
            </a:r>
            <a:endParaRPr lang="nl-BE" dirty="0"/>
          </a:p>
          <a:p>
            <a:pPr marL="285750" indent="-285750">
              <a:buFont typeface="Arial" panose="020B0604020202020204" pitchFamily="34" charset="0"/>
              <a:buChar char="•"/>
            </a:pPr>
            <a:r>
              <a:rPr lang="nl-BE" dirty="0" err="1"/>
              <a:t>Synergies</a:t>
            </a:r>
            <a:r>
              <a:rPr lang="nl-BE" dirty="0"/>
              <a:t> RH, ICT et log</a:t>
            </a:r>
            <a:endParaRPr lang="fr-BE" dirty="0"/>
          </a:p>
        </p:txBody>
      </p:sp>
      <p:sp>
        <p:nvSpPr>
          <p:cNvPr id="9" name="Rectangle 8">
            <a:extLst>
              <a:ext uri="{FF2B5EF4-FFF2-40B4-BE49-F238E27FC236}">
                <a16:creationId xmlns:a16="http://schemas.microsoft.com/office/drawing/2014/main" xmlns="" id="{121D5664-B38C-4ABD-879A-405B3668FA7F}"/>
              </a:ext>
            </a:extLst>
          </p:cNvPr>
          <p:cNvSpPr/>
          <p:nvPr/>
        </p:nvSpPr>
        <p:spPr>
          <a:xfrm>
            <a:off x="395536" y="1365601"/>
            <a:ext cx="2843808" cy="1477328"/>
          </a:xfrm>
          <a:prstGeom prst="rect">
            <a:avLst/>
          </a:prstGeom>
        </p:spPr>
        <p:txBody>
          <a:bodyPr wrap="square">
            <a:spAutoFit/>
          </a:bodyPr>
          <a:lstStyle/>
          <a:p>
            <a:pPr marL="285750" indent="-285750">
              <a:buFont typeface="Arial" panose="020B0604020202020204" pitchFamily="34" charset="0"/>
              <a:buChar char="•"/>
            </a:pPr>
            <a:r>
              <a:rPr lang="nl-BE" dirty="0"/>
              <a:t>Charte de l’AS</a:t>
            </a:r>
          </a:p>
          <a:p>
            <a:pPr marL="285750" indent="-285750">
              <a:buFont typeface="Arial" panose="020B0604020202020204" pitchFamily="34" charset="0"/>
              <a:buChar char="•"/>
            </a:pPr>
            <a:r>
              <a:rPr lang="nl-BE" dirty="0"/>
              <a:t>Objectifs SMART</a:t>
            </a:r>
          </a:p>
          <a:p>
            <a:pPr marL="285750" indent="-285750">
              <a:buFont typeface="Arial" panose="020B0604020202020204" pitchFamily="34" charset="0"/>
              <a:buChar char="•"/>
            </a:pPr>
            <a:r>
              <a:rPr lang="nl-BE" dirty="0"/>
              <a:t>Marge d’amélioration, </a:t>
            </a:r>
          </a:p>
          <a:p>
            <a:pPr marL="285750" indent="-285750">
              <a:buFont typeface="Arial" panose="020B0604020202020204" pitchFamily="34" charset="0"/>
              <a:buChar char="•"/>
            </a:pPr>
            <a:r>
              <a:rPr lang="nl-BE" dirty="0"/>
              <a:t>comptabilité analytique</a:t>
            </a:r>
            <a:endParaRPr lang="fr-BE" dirty="0"/>
          </a:p>
        </p:txBody>
      </p:sp>
      <p:sp>
        <p:nvSpPr>
          <p:cNvPr id="10" name="Rectangle 9">
            <a:extLst>
              <a:ext uri="{FF2B5EF4-FFF2-40B4-BE49-F238E27FC236}">
                <a16:creationId xmlns:a16="http://schemas.microsoft.com/office/drawing/2014/main" xmlns="" id="{CC10BEFD-F18A-48B5-BB54-57B3044918D0}"/>
              </a:ext>
            </a:extLst>
          </p:cNvPr>
          <p:cNvSpPr/>
          <p:nvPr/>
        </p:nvSpPr>
        <p:spPr>
          <a:xfrm>
            <a:off x="395536" y="4591416"/>
            <a:ext cx="4572000" cy="1754326"/>
          </a:xfrm>
          <a:prstGeom prst="rect">
            <a:avLst/>
          </a:prstGeom>
        </p:spPr>
        <p:txBody>
          <a:bodyPr>
            <a:spAutoFit/>
          </a:bodyPr>
          <a:lstStyle/>
          <a:p>
            <a:pPr marL="342900" indent="-342900">
              <a:buFont typeface="Arial" panose="020B0604020202020204" pitchFamily="34" charset="0"/>
              <a:buChar char="•"/>
            </a:pPr>
            <a:r>
              <a:rPr lang="nl-BE" dirty="0"/>
              <a:t>lutte contre la fraude sociale, </a:t>
            </a:r>
          </a:p>
          <a:p>
            <a:pPr marL="342900" indent="-342900">
              <a:buFont typeface="Arial" panose="020B0604020202020204" pitchFamily="34" charset="0"/>
              <a:buChar char="•"/>
            </a:pPr>
            <a:r>
              <a:rPr lang="nl-BE" dirty="0"/>
              <a:t>audit interne,</a:t>
            </a:r>
          </a:p>
          <a:p>
            <a:pPr marL="342900" indent="-342900">
              <a:buFont typeface="Arial" panose="020B0604020202020204" pitchFamily="34" charset="0"/>
              <a:buChar char="•"/>
            </a:pPr>
            <a:r>
              <a:rPr lang="nl-BE" dirty="0"/>
              <a:t> employeur responsable, </a:t>
            </a:r>
          </a:p>
          <a:p>
            <a:pPr marL="342900" indent="-342900">
              <a:buFont typeface="Arial" panose="020B0604020202020204" pitchFamily="34" charset="0"/>
              <a:buChar char="•"/>
            </a:pPr>
            <a:r>
              <a:rPr lang="nl-BE" dirty="0"/>
              <a:t>employeur attractif, </a:t>
            </a:r>
          </a:p>
          <a:p>
            <a:pPr marL="342900" indent="-342900">
              <a:buFont typeface="Arial" panose="020B0604020202020204" pitchFamily="34" charset="0"/>
              <a:buChar char="•"/>
            </a:pPr>
            <a:r>
              <a:rPr lang="nl-BE" dirty="0"/>
              <a:t>reporting P&amp;O, </a:t>
            </a:r>
          </a:p>
          <a:p>
            <a:pPr marL="342900" indent="-342900">
              <a:buFont typeface="Arial" panose="020B0604020202020204" pitchFamily="34" charset="0"/>
              <a:buChar char="•"/>
            </a:pPr>
            <a:r>
              <a:rPr lang="nl-BE" dirty="0"/>
              <a:t>comptabilité analytique</a:t>
            </a:r>
          </a:p>
        </p:txBody>
      </p:sp>
      <p:sp>
        <p:nvSpPr>
          <p:cNvPr id="12" name="Rectangle 11">
            <a:extLst>
              <a:ext uri="{FF2B5EF4-FFF2-40B4-BE49-F238E27FC236}">
                <a16:creationId xmlns:a16="http://schemas.microsoft.com/office/drawing/2014/main" xmlns="" id="{153AD642-4100-4128-9FFF-B44F09BD46AF}"/>
              </a:ext>
            </a:extLst>
          </p:cNvPr>
          <p:cNvSpPr/>
          <p:nvPr/>
        </p:nvSpPr>
        <p:spPr>
          <a:xfrm>
            <a:off x="5888736" y="1365601"/>
            <a:ext cx="4572000" cy="2308324"/>
          </a:xfrm>
          <a:prstGeom prst="rect">
            <a:avLst/>
          </a:prstGeom>
        </p:spPr>
        <p:txBody>
          <a:bodyPr>
            <a:spAutoFit/>
          </a:bodyPr>
          <a:lstStyle/>
          <a:p>
            <a:pPr marL="285750" indent="-285750">
              <a:buFont typeface="Arial" panose="020B0604020202020204" pitchFamily="34" charset="0"/>
              <a:buChar char="•"/>
            </a:pPr>
            <a:r>
              <a:rPr lang="nl-BE" dirty="0"/>
              <a:t>Efficience, </a:t>
            </a:r>
          </a:p>
          <a:p>
            <a:pPr marL="285750" indent="-285750">
              <a:buFont typeface="Arial" panose="020B0604020202020204" pitchFamily="34" charset="0"/>
              <a:buChar char="•"/>
            </a:pPr>
            <a:r>
              <a:rPr lang="nl-BE" dirty="0"/>
              <a:t>Synergie de gestion, </a:t>
            </a:r>
          </a:p>
          <a:p>
            <a:pPr marL="285750" indent="-285750">
              <a:buFont typeface="Arial" panose="020B0604020202020204" pitchFamily="34" charset="0"/>
              <a:buChar char="•"/>
            </a:pPr>
            <a:r>
              <a:rPr lang="nl-BE" dirty="0"/>
              <a:t>soutien à la politique, </a:t>
            </a:r>
          </a:p>
          <a:p>
            <a:pPr marL="285750" indent="-285750">
              <a:buFont typeface="Arial" panose="020B0604020202020204" pitchFamily="34" charset="0"/>
              <a:buChar char="•"/>
            </a:pPr>
            <a:r>
              <a:rPr lang="nl-BE" dirty="0"/>
              <a:t>lutte contre la fraude sociale, </a:t>
            </a:r>
          </a:p>
          <a:p>
            <a:pPr marL="285750" indent="-285750">
              <a:buFont typeface="Arial" panose="020B0604020202020204" pitchFamily="34" charset="0"/>
              <a:buChar char="•"/>
            </a:pPr>
            <a:r>
              <a:rPr lang="nl-BE" dirty="0"/>
              <a:t>simpl administrative, </a:t>
            </a:r>
          </a:p>
          <a:p>
            <a:pPr marL="285750" indent="-285750">
              <a:buFont typeface="Arial" panose="020B0604020202020204" pitchFamily="34" charset="0"/>
              <a:buChar char="•"/>
            </a:pPr>
            <a:r>
              <a:rPr lang="nl-BE" dirty="0"/>
              <a:t>charte de l’AS, </a:t>
            </a:r>
          </a:p>
          <a:p>
            <a:pPr marL="285750" indent="-285750">
              <a:buFont typeface="Arial" panose="020B0604020202020204" pitchFamily="34" charset="0"/>
              <a:buChar char="•"/>
            </a:pPr>
            <a:r>
              <a:rPr lang="nl-BE" dirty="0"/>
              <a:t>comptabilité analytique, </a:t>
            </a:r>
          </a:p>
          <a:p>
            <a:pPr marL="285750" indent="-285750">
              <a:buFont typeface="Arial" panose="020B0604020202020204" pitchFamily="34" charset="0"/>
              <a:buChar char="•"/>
            </a:pPr>
            <a:r>
              <a:rPr lang="nl-BE" dirty="0"/>
              <a:t>employeur responsable</a:t>
            </a:r>
          </a:p>
        </p:txBody>
      </p:sp>
      <p:pic>
        <p:nvPicPr>
          <p:cNvPr id="13" name="Picture 4" descr="RÃ©sultat de recherche d'images pour &quot;etat belge&quot;">
            <a:extLst>
              <a:ext uri="{FF2B5EF4-FFF2-40B4-BE49-F238E27FC236}">
                <a16:creationId xmlns:a16="http://schemas.microsoft.com/office/drawing/2014/main" xmlns="" id="{492A0A9A-B3D3-4AF7-AF75-3C3161444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334" y="2519763"/>
            <a:ext cx="161925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CE208-B7C4-4931-AF91-614FB92C0F5B}"/>
              </a:ext>
            </a:extLst>
          </p:cNvPr>
          <p:cNvSpPr>
            <a:spLocks noGrp="1"/>
          </p:cNvSpPr>
          <p:nvPr>
            <p:ph type="title"/>
          </p:nvPr>
        </p:nvSpPr>
        <p:spPr/>
        <p:txBody>
          <a:bodyPr/>
          <a:lstStyle/>
          <a:p>
            <a:r>
              <a:rPr lang="fr-BE" dirty="0"/>
              <a:t>Des budgets pour des objectifs</a:t>
            </a:r>
          </a:p>
        </p:txBody>
      </p:sp>
      <p:sp>
        <p:nvSpPr>
          <p:cNvPr id="3" name="Date Placeholder 2">
            <a:extLst>
              <a:ext uri="{FF2B5EF4-FFF2-40B4-BE49-F238E27FC236}">
                <a16:creationId xmlns:a16="http://schemas.microsoft.com/office/drawing/2014/main" xmlns="" id="{20A1FD60-B68E-48D3-A0F7-8F49C356F33B}"/>
              </a:ext>
            </a:extLst>
          </p:cNvPr>
          <p:cNvSpPr>
            <a:spLocks noGrp="1"/>
          </p:cNvSpPr>
          <p:nvPr>
            <p:ph type="dt" sz="half" idx="10"/>
          </p:nvPr>
        </p:nvSpPr>
        <p:spPr/>
        <p:txBody>
          <a:bodyPr/>
          <a:lstStyle/>
          <a:p>
            <a:fld id="{FE387987-F68C-474E-A34C-AA8A439383A8}" type="datetime1">
              <a:rPr lang="nl-BE" smtClean="0"/>
              <a:t>23-05-2018</a:t>
            </a:fld>
            <a:endParaRPr lang="nl-BE"/>
          </a:p>
        </p:txBody>
      </p:sp>
      <p:sp>
        <p:nvSpPr>
          <p:cNvPr id="4" name="Footer Placeholder 3">
            <a:extLst>
              <a:ext uri="{FF2B5EF4-FFF2-40B4-BE49-F238E27FC236}">
                <a16:creationId xmlns:a16="http://schemas.microsoft.com/office/drawing/2014/main" xmlns="" id="{F5A78769-9C86-4DF9-8F53-51B264FA2B49}"/>
              </a:ext>
            </a:extLst>
          </p:cNvPr>
          <p:cNvSpPr>
            <a:spLocks noGrp="1"/>
          </p:cNvSpPr>
          <p:nvPr>
            <p:ph type="ftr" sz="quarter" idx="11"/>
          </p:nvPr>
        </p:nvSpPr>
        <p:spPr/>
        <p:txBody>
          <a:bodyPr/>
          <a:lstStyle/>
          <a:p>
            <a:r>
              <a:rPr lang="nl-BE"/>
              <a:t>Event OISZ</a:t>
            </a:r>
          </a:p>
        </p:txBody>
      </p:sp>
      <p:sp>
        <p:nvSpPr>
          <p:cNvPr id="5" name="Slide Number Placeholder 4">
            <a:extLst>
              <a:ext uri="{FF2B5EF4-FFF2-40B4-BE49-F238E27FC236}">
                <a16:creationId xmlns:a16="http://schemas.microsoft.com/office/drawing/2014/main" xmlns="" id="{1D1C06E4-3EE3-4CBF-833B-3060921D9947}"/>
              </a:ext>
            </a:extLst>
          </p:cNvPr>
          <p:cNvSpPr>
            <a:spLocks noGrp="1"/>
          </p:cNvSpPr>
          <p:nvPr>
            <p:ph type="sldNum" sz="quarter" idx="12"/>
          </p:nvPr>
        </p:nvSpPr>
        <p:spPr/>
        <p:txBody>
          <a:bodyPr/>
          <a:lstStyle/>
          <a:p>
            <a:fld id="{F3BF92E8-46C1-4EB1-B580-D60D80977146}" type="slidenum">
              <a:rPr lang="nl-BE" smtClean="0"/>
              <a:t>11</a:t>
            </a:fld>
            <a:endParaRPr lang="nl-BE"/>
          </a:p>
        </p:txBody>
      </p:sp>
      <p:pic>
        <p:nvPicPr>
          <p:cNvPr id="1026" name="Picture 2" descr="RÃ©sultat de recherche d'images pour &quot;balance&quot;">
            <a:extLst>
              <a:ext uri="{FF2B5EF4-FFF2-40B4-BE49-F238E27FC236}">
                <a16:creationId xmlns:a16="http://schemas.microsoft.com/office/drawing/2014/main" xmlns="" id="{FF3FFC5A-DD50-4D50-8143-4DB200530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0"/>
            <a:ext cx="9174129"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xmlns="" id="{57B15EA5-8DE4-42D7-9358-BE92C6169D03}"/>
              </a:ext>
            </a:extLst>
          </p:cNvPr>
          <p:cNvGraphicFramePr/>
          <p:nvPr>
            <p:extLst>
              <p:ext uri="{D42A27DB-BD31-4B8C-83A1-F6EECF244321}">
                <p14:modId xmlns:p14="http://schemas.microsoft.com/office/powerpoint/2010/main" val="666167480"/>
              </p:ext>
            </p:extLst>
          </p:nvPr>
        </p:nvGraphicFramePr>
        <p:xfrm>
          <a:off x="97160" y="548680"/>
          <a:ext cx="843528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131841" y="3645024"/>
            <a:ext cx="2448271"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200" b="1" cap="all" dirty="0" err="1">
                <a:ln w="0"/>
                <a:solidFill>
                  <a:srgbClr val="0070C0"/>
                </a:solidFill>
                <a:effectLst>
                  <a:reflection blurRad="12700" stA="50000" endPos="50000" dist="5000" dir="5400000" sy="-100000" rotWithShape="0"/>
                </a:effectLst>
              </a:rPr>
              <a:t>J</a:t>
            </a:r>
            <a:r>
              <a:rPr lang="fr-FR" sz="3200" b="1" cap="all" spc="0" dirty="0" err="1">
                <a:ln w="0"/>
                <a:solidFill>
                  <a:srgbClr val="0070C0"/>
                </a:solidFill>
                <a:effectLst>
                  <a:reflection blurRad="12700" stA="50000" endPos="50000" dist="5000" dir="5400000" sy="-100000" rotWithShape="0"/>
                </a:effectLst>
              </a:rPr>
              <a:t>aarlijkse</a:t>
            </a:r>
            <a:endParaRPr lang="fr-FR" sz="3200" b="1" cap="all" spc="0" dirty="0">
              <a:ln w="0"/>
              <a:solidFill>
                <a:srgbClr val="0070C0"/>
              </a:solidFill>
              <a:effectLst>
                <a:reflection blurRad="12700" stA="50000" endPos="50000" dist="5000" dir="5400000" sy="-100000" rotWithShape="0"/>
              </a:effectLst>
            </a:endParaRPr>
          </a:p>
          <a:p>
            <a:pPr algn="ctr"/>
            <a:r>
              <a:rPr lang="fr-FR" sz="3200" b="1" cap="all" spc="0" dirty="0">
                <a:ln w="0"/>
                <a:solidFill>
                  <a:srgbClr val="0070C0"/>
                </a:solidFill>
                <a:effectLst>
                  <a:reflection blurRad="12700" stA="50000" endPos="50000" dist="5000" dir="5400000" sy="-100000" rotWithShape="0"/>
                </a:effectLst>
              </a:rPr>
              <a:t> </a:t>
            </a:r>
            <a:r>
              <a:rPr lang="fr-FR" sz="3200" b="1" cap="all" spc="0" dirty="0" err="1">
                <a:ln w="0"/>
                <a:solidFill>
                  <a:srgbClr val="0070C0"/>
                </a:solidFill>
                <a:effectLst>
                  <a:reflection blurRad="12700" stA="50000" endPos="50000" dist="5000" dir="5400000" sy="-100000" rotWithShape="0"/>
                </a:effectLst>
              </a:rPr>
              <a:t>cyclus</a:t>
            </a:r>
            <a:endParaRPr lang="fr-FR" sz="3200" b="1" cap="all" spc="0" dirty="0">
              <a:ln w="0"/>
              <a:solidFill>
                <a:srgbClr val="0070C0"/>
              </a:solidFill>
              <a:effectLst>
                <a:reflection blurRad="12700" stA="50000" endPos="50000" dist="5000" dir="5400000" sy="-100000" rotWithShape="0"/>
              </a:effectLst>
            </a:endParaRPr>
          </a:p>
        </p:txBody>
      </p:sp>
      <p:sp>
        <p:nvSpPr>
          <p:cNvPr id="2" name="Title 1">
            <a:extLst>
              <a:ext uri="{FF2B5EF4-FFF2-40B4-BE49-F238E27FC236}">
                <a16:creationId xmlns:a16="http://schemas.microsoft.com/office/drawing/2014/main" xmlns="" id="{D1F345FB-F2B3-4D70-9530-624290F62435}"/>
              </a:ext>
            </a:extLst>
          </p:cNvPr>
          <p:cNvSpPr>
            <a:spLocks noGrp="1"/>
          </p:cNvSpPr>
          <p:nvPr>
            <p:ph type="title"/>
          </p:nvPr>
        </p:nvSpPr>
        <p:spPr>
          <a:xfrm>
            <a:off x="457200" y="404664"/>
            <a:ext cx="8229600" cy="1069848"/>
          </a:xfrm>
        </p:spPr>
        <p:txBody>
          <a:bodyPr/>
          <a:lstStyle/>
          <a:p>
            <a:r>
              <a:rPr lang="fr-BE" dirty="0"/>
              <a:t>Des objectifs suivis et adaptés</a:t>
            </a:r>
          </a:p>
        </p:txBody>
      </p:sp>
    </p:spTree>
    <p:extLst>
      <p:ext uri="{BB962C8B-B14F-4D97-AF65-F5344CB8AC3E}">
        <p14:creationId xmlns:p14="http://schemas.microsoft.com/office/powerpoint/2010/main" val="181996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AA456B-11A8-4569-B083-F869D83E174D}"/>
              </a:ext>
            </a:extLst>
          </p:cNvPr>
          <p:cNvSpPr>
            <a:spLocks noGrp="1"/>
          </p:cNvSpPr>
          <p:nvPr>
            <p:ph type="title"/>
          </p:nvPr>
        </p:nvSpPr>
        <p:spPr/>
        <p:txBody>
          <a:bodyPr>
            <a:normAutofit/>
          </a:bodyPr>
          <a:lstStyle/>
          <a:p>
            <a:r>
              <a:rPr lang="nl-BE" dirty="0"/>
              <a:t>Flexibiliteit: Aanpassen mogelijk</a:t>
            </a:r>
            <a:endParaRPr lang="en-US" dirty="0"/>
          </a:p>
        </p:txBody>
      </p:sp>
      <p:sp>
        <p:nvSpPr>
          <p:cNvPr id="3" name="Tijdelijke aanduiding voor inhoud 2">
            <a:extLst>
              <a:ext uri="{FF2B5EF4-FFF2-40B4-BE49-F238E27FC236}">
                <a16:creationId xmlns:a16="http://schemas.microsoft.com/office/drawing/2014/main" xmlns="" id="{80A1F543-C347-4B56-B448-7716FC32E82E}"/>
              </a:ext>
            </a:extLst>
          </p:cNvPr>
          <p:cNvSpPr>
            <a:spLocks noGrp="1"/>
          </p:cNvSpPr>
          <p:nvPr>
            <p:ph idx="1"/>
          </p:nvPr>
        </p:nvSpPr>
        <p:spPr/>
        <p:txBody>
          <a:bodyPr>
            <a:normAutofit/>
          </a:bodyPr>
          <a:lstStyle/>
          <a:p>
            <a:r>
              <a:rPr lang="nl-BE" dirty="0"/>
              <a:t>Bij lopende BOCA : specifieke procedures om volledige heronderhandeling te vermijden </a:t>
            </a:r>
          </a:p>
          <a:p>
            <a:pPr lvl="1"/>
            <a:r>
              <a:rPr lang="nl-BE" dirty="0"/>
              <a:t>Aanpassen targets van projecten en indicatoren via regeringscommissarissen</a:t>
            </a:r>
          </a:p>
          <a:p>
            <a:pPr lvl="1"/>
            <a:r>
              <a:rPr lang="nl-BE" dirty="0"/>
              <a:t>Nieuwe opdracht (na wet) via Voogdij en Budget/AZ</a:t>
            </a:r>
          </a:p>
          <a:p>
            <a:r>
              <a:rPr lang="nl-BE" dirty="0"/>
              <a:t>Tussen generaties BOCA : stabilisering van de gemeenschappelijke teksten rond processen </a:t>
            </a:r>
            <a:endParaRPr lang="nl-BE" dirty="0">
              <a:sym typeface="Wingdings" panose="05000000000000000000" pitchFamily="2" charset="2"/>
            </a:endParaRPr>
          </a:p>
          <a:p>
            <a:endParaRPr lang="en-US" dirty="0"/>
          </a:p>
        </p:txBody>
      </p:sp>
      <p:sp>
        <p:nvSpPr>
          <p:cNvPr id="4" name="Tijdelijke aanduiding voor datum 3">
            <a:extLst>
              <a:ext uri="{FF2B5EF4-FFF2-40B4-BE49-F238E27FC236}">
                <a16:creationId xmlns:a16="http://schemas.microsoft.com/office/drawing/2014/main" xmlns="" id="{9790C971-84D8-4219-8B26-AAA8CD0602A1}"/>
              </a:ext>
            </a:extLst>
          </p:cNvPr>
          <p:cNvSpPr>
            <a:spLocks noGrp="1"/>
          </p:cNvSpPr>
          <p:nvPr>
            <p:ph type="dt" sz="half" idx="10"/>
          </p:nvPr>
        </p:nvSpPr>
        <p:spPr/>
        <p:txBody>
          <a:bodyPr/>
          <a:lstStyle/>
          <a:p>
            <a:fld id="{7222F642-F0AF-4368-9B61-E7137FCAC2E6}" type="datetime1">
              <a:rPr lang="nl-BE" smtClean="0"/>
              <a:t>23-05-2018</a:t>
            </a:fld>
            <a:endParaRPr lang="nl-BE"/>
          </a:p>
        </p:txBody>
      </p:sp>
      <p:sp>
        <p:nvSpPr>
          <p:cNvPr id="5" name="Tijdelijke aanduiding voor voettekst 4">
            <a:extLst>
              <a:ext uri="{FF2B5EF4-FFF2-40B4-BE49-F238E27FC236}">
                <a16:creationId xmlns:a16="http://schemas.microsoft.com/office/drawing/2014/main" xmlns="" id="{44A48A43-43E6-4FDD-ACE3-48CDC7269358}"/>
              </a:ext>
            </a:extLst>
          </p:cNvPr>
          <p:cNvSpPr>
            <a:spLocks noGrp="1"/>
          </p:cNvSpPr>
          <p:nvPr>
            <p:ph type="ftr" sz="quarter" idx="11"/>
          </p:nvPr>
        </p:nvSpPr>
        <p:spPr/>
        <p:txBody>
          <a:bodyPr/>
          <a:lstStyle/>
          <a:p>
            <a:r>
              <a:rPr lang="nl-BE"/>
              <a:t>Event OISZ</a:t>
            </a:r>
          </a:p>
        </p:txBody>
      </p:sp>
      <p:sp>
        <p:nvSpPr>
          <p:cNvPr id="6" name="Tijdelijke aanduiding voor dianummer 5">
            <a:extLst>
              <a:ext uri="{FF2B5EF4-FFF2-40B4-BE49-F238E27FC236}">
                <a16:creationId xmlns:a16="http://schemas.microsoft.com/office/drawing/2014/main" xmlns="" id="{221F3DB9-16D6-47A8-BA10-62387F150AC5}"/>
              </a:ext>
            </a:extLst>
          </p:cNvPr>
          <p:cNvSpPr>
            <a:spLocks noGrp="1"/>
          </p:cNvSpPr>
          <p:nvPr>
            <p:ph type="sldNum" sz="quarter" idx="12"/>
          </p:nvPr>
        </p:nvSpPr>
        <p:spPr/>
        <p:txBody>
          <a:bodyPr/>
          <a:lstStyle/>
          <a:p>
            <a:fld id="{F3BF92E8-46C1-4EB1-B580-D60D80977146}" type="slidenum">
              <a:rPr lang="nl-BE" smtClean="0"/>
              <a:t>13</a:t>
            </a:fld>
            <a:endParaRPr lang="nl-BE"/>
          </a:p>
        </p:txBody>
      </p:sp>
    </p:spTree>
    <p:extLst>
      <p:ext uri="{BB962C8B-B14F-4D97-AF65-F5344CB8AC3E}">
        <p14:creationId xmlns:p14="http://schemas.microsoft.com/office/powerpoint/2010/main" val="77077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68CC56-C83C-4323-9B86-49CE292CC09A}"/>
              </a:ext>
            </a:extLst>
          </p:cNvPr>
          <p:cNvSpPr>
            <a:spLocks noGrp="1"/>
          </p:cNvSpPr>
          <p:nvPr>
            <p:ph type="title"/>
          </p:nvPr>
        </p:nvSpPr>
        <p:spPr/>
        <p:txBody>
          <a:bodyPr/>
          <a:lstStyle/>
          <a:p>
            <a:r>
              <a:rPr lang="nl-BE" dirty="0"/>
              <a:t>Autonomie als basisvoorwaarde</a:t>
            </a:r>
            <a:endParaRPr lang="en-US" dirty="0"/>
          </a:p>
        </p:txBody>
      </p:sp>
      <p:sp>
        <p:nvSpPr>
          <p:cNvPr id="3" name="Tijdelijke aanduiding voor inhoud 2">
            <a:extLst>
              <a:ext uri="{FF2B5EF4-FFF2-40B4-BE49-F238E27FC236}">
                <a16:creationId xmlns:a16="http://schemas.microsoft.com/office/drawing/2014/main" xmlns="" id="{03D2AD22-C9D9-4C86-97B0-043BAA6829DB}"/>
              </a:ext>
            </a:extLst>
          </p:cNvPr>
          <p:cNvSpPr>
            <a:spLocks noGrp="1"/>
          </p:cNvSpPr>
          <p:nvPr>
            <p:ph idx="1"/>
          </p:nvPr>
        </p:nvSpPr>
        <p:spPr>
          <a:xfrm>
            <a:off x="395536" y="1368152"/>
            <a:ext cx="8712968" cy="5085184"/>
          </a:xfrm>
        </p:spPr>
        <p:txBody>
          <a:bodyPr>
            <a:normAutofit fontScale="85000" lnSpcReduction="10000"/>
          </a:bodyPr>
          <a:lstStyle/>
          <a:p>
            <a:r>
              <a:rPr lang="nl-BE" dirty="0"/>
              <a:t>Autonomie ≠ beloning maar een basisvoorwaarde voor meer efficëntie</a:t>
            </a:r>
          </a:p>
          <a:p>
            <a:r>
              <a:rPr lang="nl-BE" dirty="0"/>
              <a:t>Autonomie ≠ eind aan controle maar een omvorming van ex ante naar ex post controle </a:t>
            </a:r>
          </a:p>
          <a:p>
            <a:r>
              <a:rPr lang="nl-BE" dirty="0"/>
              <a:t>Verschillende dimensies:</a:t>
            </a:r>
          </a:p>
          <a:p>
            <a:pPr lvl="1"/>
            <a:r>
              <a:rPr lang="nl-BE" dirty="0"/>
              <a:t>Transfers tussen enveloppen</a:t>
            </a:r>
          </a:p>
          <a:p>
            <a:pPr lvl="1"/>
            <a:r>
              <a:rPr lang="nl-BE" dirty="0" err="1"/>
              <a:t>Herinschrijving</a:t>
            </a:r>
            <a:r>
              <a:rPr lang="nl-BE" dirty="0"/>
              <a:t> van investeringen</a:t>
            </a:r>
          </a:p>
          <a:p>
            <a:pPr lvl="1"/>
            <a:r>
              <a:rPr lang="nl-BE" dirty="0"/>
              <a:t>Generen eigen inkomsten</a:t>
            </a:r>
          </a:p>
          <a:p>
            <a:pPr lvl="1"/>
            <a:r>
              <a:rPr lang="nl-BE" dirty="0"/>
              <a:t>Operationele autonomie in het bepalen van de doelstellingen</a:t>
            </a:r>
          </a:p>
          <a:p>
            <a:pPr lvl="1"/>
            <a:r>
              <a:rPr lang="nl-BE" dirty="0"/>
              <a:t>Facility: volle eigendom van de gebouwen</a:t>
            </a:r>
          </a:p>
          <a:p>
            <a:r>
              <a:rPr lang="nl-BE" dirty="0"/>
              <a:t>Besparingen zetten alsmaar meer druk op autonomie</a:t>
            </a:r>
            <a:endParaRPr lang="en-US" dirty="0"/>
          </a:p>
        </p:txBody>
      </p:sp>
      <p:sp>
        <p:nvSpPr>
          <p:cNvPr id="4" name="Tijdelijke aanduiding voor datum 3">
            <a:extLst>
              <a:ext uri="{FF2B5EF4-FFF2-40B4-BE49-F238E27FC236}">
                <a16:creationId xmlns:a16="http://schemas.microsoft.com/office/drawing/2014/main" xmlns="" id="{C053CE27-5183-408B-A8DD-7F3EEFEF8511}"/>
              </a:ext>
            </a:extLst>
          </p:cNvPr>
          <p:cNvSpPr>
            <a:spLocks noGrp="1"/>
          </p:cNvSpPr>
          <p:nvPr>
            <p:ph type="dt" sz="half" idx="10"/>
          </p:nvPr>
        </p:nvSpPr>
        <p:spPr/>
        <p:txBody>
          <a:bodyPr/>
          <a:lstStyle/>
          <a:p>
            <a:fld id="{7222F642-F0AF-4368-9B61-E7137FCAC2E6}" type="datetime1">
              <a:rPr lang="nl-BE" smtClean="0"/>
              <a:t>23-05-2018</a:t>
            </a:fld>
            <a:endParaRPr lang="nl-BE"/>
          </a:p>
        </p:txBody>
      </p:sp>
      <p:sp>
        <p:nvSpPr>
          <p:cNvPr id="5" name="Tijdelijke aanduiding voor voettekst 4">
            <a:extLst>
              <a:ext uri="{FF2B5EF4-FFF2-40B4-BE49-F238E27FC236}">
                <a16:creationId xmlns:a16="http://schemas.microsoft.com/office/drawing/2014/main" xmlns="" id="{2307C745-3031-4947-AB11-54C5287529D1}"/>
              </a:ext>
            </a:extLst>
          </p:cNvPr>
          <p:cNvSpPr>
            <a:spLocks noGrp="1"/>
          </p:cNvSpPr>
          <p:nvPr>
            <p:ph type="ftr" sz="quarter" idx="11"/>
          </p:nvPr>
        </p:nvSpPr>
        <p:spPr/>
        <p:txBody>
          <a:bodyPr/>
          <a:lstStyle/>
          <a:p>
            <a:r>
              <a:rPr lang="nl-BE"/>
              <a:t>Event OISZ</a:t>
            </a:r>
          </a:p>
        </p:txBody>
      </p:sp>
      <p:sp>
        <p:nvSpPr>
          <p:cNvPr id="6" name="Tijdelijke aanduiding voor dianummer 5">
            <a:extLst>
              <a:ext uri="{FF2B5EF4-FFF2-40B4-BE49-F238E27FC236}">
                <a16:creationId xmlns:a16="http://schemas.microsoft.com/office/drawing/2014/main" xmlns="" id="{BEEFDE44-C78C-4C89-9E8E-796A3C0991EA}"/>
              </a:ext>
            </a:extLst>
          </p:cNvPr>
          <p:cNvSpPr>
            <a:spLocks noGrp="1"/>
          </p:cNvSpPr>
          <p:nvPr>
            <p:ph type="sldNum" sz="quarter" idx="12"/>
          </p:nvPr>
        </p:nvSpPr>
        <p:spPr/>
        <p:txBody>
          <a:bodyPr/>
          <a:lstStyle/>
          <a:p>
            <a:fld id="{F3BF92E8-46C1-4EB1-B580-D60D80977146}" type="slidenum">
              <a:rPr lang="nl-BE" smtClean="0"/>
              <a:t>14</a:t>
            </a:fld>
            <a:endParaRPr lang="nl-BE"/>
          </a:p>
        </p:txBody>
      </p:sp>
    </p:spTree>
    <p:extLst>
      <p:ext uri="{BB962C8B-B14F-4D97-AF65-F5344CB8AC3E}">
        <p14:creationId xmlns:p14="http://schemas.microsoft.com/office/powerpoint/2010/main" val="153976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49D8F20-C75F-4ECB-9D49-DF7936FF6A37}"/>
              </a:ext>
            </a:extLst>
          </p:cNvPr>
          <p:cNvSpPr>
            <a:spLocks noGrp="1"/>
          </p:cNvSpPr>
          <p:nvPr>
            <p:ph type="title"/>
          </p:nvPr>
        </p:nvSpPr>
        <p:spPr>
          <a:xfrm>
            <a:off x="310732" y="730041"/>
            <a:ext cx="8229600" cy="1069848"/>
          </a:xfrm>
        </p:spPr>
        <p:txBody>
          <a:bodyPr/>
          <a:lstStyle/>
          <a:p>
            <a:r>
              <a:rPr lang="fr-BE" dirty="0"/>
              <a:t>Un contrat a double-sens</a:t>
            </a:r>
          </a:p>
        </p:txBody>
      </p:sp>
      <p:sp>
        <p:nvSpPr>
          <p:cNvPr id="2" name="Date Placeholder 1">
            <a:extLst>
              <a:ext uri="{FF2B5EF4-FFF2-40B4-BE49-F238E27FC236}">
                <a16:creationId xmlns:a16="http://schemas.microsoft.com/office/drawing/2014/main" xmlns="" id="{79D2DEC5-30F8-4962-B21D-FFECC7B06934}"/>
              </a:ext>
            </a:extLst>
          </p:cNvPr>
          <p:cNvSpPr>
            <a:spLocks noGrp="1"/>
          </p:cNvSpPr>
          <p:nvPr>
            <p:ph type="dt" sz="half" idx="10"/>
          </p:nvPr>
        </p:nvSpPr>
        <p:spPr/>
        <p:txBody>
          <a:bodyPr/>
          <a:lstStyle/>
          <a:p>
            <a:fld id="{604A195D-3A7E-4DFB-8B1E-7914D4EE6FDC}" type="datetime1">
              <a:rPr lang="nl-BE" smtClean="0"/>
              <a:t>23-05-2018</a:t>
            </a:fld>
            <a:endParaRPr lang="nl-BE"/>
          </a:p>
        </p:txBody>
      </p:sp>
      <p:sp>
        <p:nvSpPr>
          <p:cNvPr id="3" name="Footer Placeholder 2">
            <a:extLst>
              <a:ext uri="{FF2B5EF4-FFF2-40B4-BE49-F238E27FC236}">
                <a16:creationId xmlns:a16="http://schemas.microsoft.com/office/drawing/2014/main" xmlns="" id="{4D745509-6B53-466B-B0CA-B1C276CAA3E0}"/>
              </a:ext>
            </a:extLst>
          </p:cNvPr>
          <p:cNvSpPr>
            <a:spLocks noGrp="1"/>
          </p:cNvSpPr>
          <p:nvPr>
            <p:ph type="ftr" sz="quarter" idx="11"/>
          </p:nvPr>
        </p:nvSpPr>
        <p:spPr/>
        <p:txBody>
          <a:bodyPr/>
          <a:lstStyle/>
          <a:p>
            <a:r>
              <a:rPr lang="nl-BE"/>
              <a:t>Event OISZ</a:t>
            </a:r>
          </a:p>
        </p:txBody>
      </p:sp>
      <p:sp>
        <p:nvSpPr>
          <p:cNvPr id="4" name="Slide Number Placeholder 3">
            <a:extLst>
              <a:ext uri="{FF2B5EF4-FFF2-40B4-BE49-F238E27FC236}">
                <a16:creationId xmlns:a16="http://schemas.microsoft.com/office/drawing/2014/main" xmlns="" id="{BD6F79EA-AB2A-4C7C-A915-D90400CCECEC}"/>
              </a:ext>
            </a:extLst>
          </p:cNvPr>
          <p:cNvSpPr>
            <a:spLocks noGrp="1"/>
          </p:cNvSpPr>
          <p:nvPr>
            <p:ph type="sldNum" sz="quarter" idx="12"/>
          </p:nvPr>
        </p:nvSpPr>
        <p:spPr/>
        <p:txBody>
          <a:bodyPr/>
          <a:lstStyle/>
          <a:p>
            <a:fld id="{F3BF92E8-46C1-4EB1-B580-D60D80977146}" type="slidenum">
              <a:rPr lang="nl-BE" smtClean="0"/>
              <a:t>15</a:t>
            </a:fld>
            <a:endParaRPr lang="nl-BE"/>
          </a:p>
        </p:txBody>
      </p:sp>
      <p:pic>
        <p:nvPicPr>
          <p:cNvPr id="5" name="Picture 4" descr="RÃ©sultat de recherche d'images pour &quot;etat belge&quot;">
            <a:extLst>
              <a:ext uri="{FF2B5EF4-FFF2-40B4-BE49-F238E27FC236}">
                <a16:creationId xmlns:a16="http://schemas.microsoft.com/office/drawing/2014/main" xmlns="" id="{C62F75FB-7F5A-4FD9-A37D-A497063EA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854" y="2204864"/>
            <a:ext cx="16192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Ã©sultat de recherche d'images pour &quot;budget&quot;">
            <a:extLst>
              <a:ext uri="{FF2B5EF4-FFF2-40B4-BE49-F238E27FC236}">
                <a16:creationId xmlns:a16="http://schemas.microsoft.com/office/drawing/2014/main" xmlns="" id="{FC3DA060-370C-4A88-A0F5-FFEB21EDCD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070" y="2090502"/>
            <a:ext cx="2373400" cy="1291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RÃ©sultat de recherche d'images pour &quot;autonomy&quot;">
            <a:extLst>
              <a:ext uri="{FF2B5EF4-FFF2-40B4-BE49-F238E27FC236}">
                <a16:creationId xmlns:a16="http://schemas.microsoft.com/office/drawing/2014/main" xmlns="" id="{1AC40254-21D9-4AE4-9D5F-4BBA46921D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7000" r="95000">
                        <a14:foregroundMark x1="16667" y1="24333" x2="16667" y2="24333"/>
                        <a14:foregroundMark x1="13333" y1="34333" x2="13333" y2="34333"/>
                        <a14:foregroundMark x1="33667" y1="33000" x2="33667" y2="33000"/>
                        <a14:foregroundMark x1="49000" y1="26667" x2="49000" y2="26667"/>
                        <a14:foregroundMark x1="62333" y1="28000" x2="62333" y2="28000"/>
                        <a14:foregroundMark x1="72667" y1="25333" x2="72667" y2="25333"/>
                        <a14:foregroundMark x1="76333" y1="43333" x2="76333" y2="43333"/>
                        <a14:foregroundMark x1="61000" y1="37000" x2="61000" y2="37000"/>
                        <a14:foregroundMark x1="81333" y1="57333" x2="81333" y2="57333"/>
                        <a14:foregroundMark x1="95333" y1="54000" x2="94667" y2="54000"/>
                        <a14:foregroundMark x1="82000" y1="31333" x2="82000" y2="31333"/>
                        <a14:foregroundMark x1="73667" y1="63667" x2="73667" y2="63667"/>
                        <a14:foregroundMark x1="54000" y1="54667" x2="54000" y2="54667"/>
                        <a14:foregroundMark x1="46333" y1="58667" x2="46333" y2="58667"/>
                        <a14:foregroundMark x1="43333" y1="77667" x2="43333" y2="77667"/>
                        <a14:foregroundMark x1="22333" y1="61667" x2="22333" y2="61667"/>
                        <a14:foregroundMark x1="21000" y1="58000" x2="21000" y2="58000"/>
                        <a14:foregroundMark x1="31667" y1="54000" x2="31667" y2="54000"/>
                        <a14:foregroundMark x1="9667" y1="58000" x2="9667" y2="58000"/>
                        <a14:foregroundMark x1="7000" y1="53333" x2="7000" y2="53333"/>
                        <a14:foregroundMark x1="81333" y1="57333" x2="81333" y2="57333"/>
                        <a14:foregroundMark x1="82000" y1="61000" x2="82000" y2="61000"/>
                      </a14:backgroundRemoval>
                    </a14:imgEffect>
                  </a14:imgLayer>
                </a14:imgProps>
              </a:ext>
              <a:ext uri="{28A0092B-C50C-407E-A947-70E740481C1C}">
                <a14:useLocalDpi xmlns:a14="http://schemas.microsoft.com/office/drawing/2010/main" val="0"/>
              </a:ext>
            </a:extLst>
          </a:blip>
          <a:srcRect/>
          <a:stretch>
            <a:fillRect/>
          </a:stretch>
        </p:blipFill>
        <p:spPr bwMode="auto">
          <a:xfrm>
            <a:off x="6620283" y="1700808"/>
            <a:ext cx="2040900" cy="2040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A35F5A6A-8083-4F61-B844-18AD9289B982}"/>
              </a:ext>
            </a:extLst>
          </p:cNvPr>
          <p:cNvSpPr txBox="1"/>
          <p:nvPr/>
        </p:nvSpPr>
        <p:spPr>
          <a:xfrm>
            <a:off x="5956939" y="3447654"/>
            <a:ext cx="3367589" cy="1200329"/>
          </a:xfrm>
          <a:prstGeom prst="rect">
            <a:avLst/>
          </a:prstGeom>
          <a:noFill/>
        </p:spPr>
        <p:txBody>
          <a:bodyPr wrap="square" rtlCol="0">
            <a:spAutoFit/>
          </a:bodyPr>
          <a:lstStyle/>
          <a:p>
            <a:pPr algn="ctr"/>
            <a:r>
              <a:rPr lang="fr-BE" sz="2400" dirty="0"/>
              <a:t>Respect de l’autonomie et de la gestion paritaire</a:t>
            </a:r>
          </a:p>
        </p:txBody>
      </p:sp>
      <p:sp>
        <p:nvSpPr>
          <p:cNvPr id="9" name="TextBox 8">
            <a:extLst>
              <a:ext uri="{FF2B5EF4-FFF2-40B4-BE49-F238E27FC236}">
                <a16:creationId xmlns:a16="http://schemas.microsoft.com/office/drawing/2014/main" xmlns="" id="{4004113A-EE01-492A-9348-8605FC1B16D8}"/>
              </a:ext>
            </a:extLst>
          </p:cNvPr>
          <p:cNvSpPr txBox="1"/>
          <p:nvPr/>
        </p:nvSpPr>
        <p:spPr>
          <a:xfrm>
            <a:off x="279521" y="3382400"/>
            <a:ext cx="2203687" cy="830997"/>
          </a:xfrm>
          <a:prstGeom prst="rect">
            <a:avLst/>
          </a:prstGeom>
          <a:noFill/>
        </p:spPr>
        <p:txBody>
          <a:bodyPr wrap="square" rtlCol="0">
            <a:spAutoFit/>
          </a:bodyPr>
          <a:lstStyle/>
          <a:p>
            <a:pPr algn="ctr"/>
            <a:r>
              <a:rPr lang="fr-BE" sz="2400" dirty="0"/>
              <a:t>Respect des budgets</a:t>
            </a:r>
          </a:p>
        </p:txBody>
      </p:sp>
      <p:pic>
        <p:nvPicPr>
          <p:cNvPr id="5126" name="Picture 6" descr="Image associÃ©e">
            <a:extLst>
              <a:ext uri="{FF2B5EF4-FFF2-40B4-BE49-F238E27FC236}">
                <a16:creationId xmlns:a16="http://schemas.microsoft.com/office/drawing/2014/main" xmlns="" id="{680F6482-D707-430D-A337-77E415D3BE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506" y="4725144"/>
            <a:ext cx="1916464" cy="1276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F5D9D99F-0542-4C57-BEFA-281F0DD70D42}"/>
              </a:ext>
            </a:extLst>
          </p:cNvPr>
          <p:cNvSpPr txBox="1"/>
          <p:nvPr/>
        </p:nvSpPr>
        <p:spPr>
          <a:xfrm>
            <a:off x="6661497" y="5973580"/>
            <a:ext cx="2356481" cy="830997"/>
          </a:xfrm>
          <a:prstGeom prst="rect">
            <a:avLst/>
          </a:prstGeom>
          <a:noFill/>
        </p:spPr>
        <p:txBody>
          <a:bodyPr wrap="square" rtlCol="0">
            <a:spAutoFit/>
          </a:bodyPr>
          <a:lstStyle/>
          <a:p>
            <a:pPr algn="ctr"/>
            <a:r>
              <a:rPr lang="fr-BE" sz="2400" dirty="0"/>
              <a:t>Communication des décision</a:t>
            </a:r>
          </a:p>
        </p:txBody>
      </p:sp>
      <p:pic>
        <p:nvPicPr>
          <p:cNvPr id="5128" name="Picture 8" descr="RÃ©sultat de recherche d'images pour &quot;scorecard&quot;">
            <a:extLst>
              <a:ext uri="{FF2B5EF4-FFF2-40B4-BE49-F238E27FC236}">
                <a16:creationId xmlns:a16="http://schemas.microsoft.com/office/drawing/2014/main" xmlns="" id="{5F5A4B88-CD72-4D1C-927B-63479E45C0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4537849"/>
            <a:ext cx="1980774" cy="14776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03CDDCB-5F31-4036-8835-0497C1878CFB}"/>
              </a:ext>
            </a:extLst>
          </p:cNvPr>
          <p:cNvSpPr txBox="1"/>
          <p:nvPr/>
        </p:nvSpPr>
        <p:spPr>
          <a:xfrm>
            <a:off x="107371" y="6015520"/>
            <a:ext cx="3080539" cy="830997"/>
          </a:xfrm>
          <a:prstGeom prst="rect">
            <a:avLst/>
          </a:prstGeom>
          <a:noFill/>
        </p:spPr>
        <p:txBody>
          <a:bodyPr wrap="square" rtlCol="0">
            <a:spAutoFit/>
          </a:bodyPr>
          <a:lstStyle/>
          <a:p>
            <a:pPr algn="ctr"/>
            <a:r>
              <a:rPr lang="fr-BE" sz="2400" dirty="0"/>
              <a:t>Suivi des résultats et adaptation objectifs</a:t>
            </a:r>
          </a:p>
        </p:txBody>
      </p:sp>
      <p:pic>
        <p:nvPicPr>
          <p:cNvPr id="5130" name="Picture 10" descr="RÃ©sultat de recherche d'images pour &quot;support&quot;">
            <a:extLst>
              <a:ext uri="{FF2B5EF4-FFF2-40B4-BE49-F238E27FC236}">
                <a16:creationId xmlns:a16="http://schemas.microsoft.com/office/drawing/2014/main" xmlns="" id="{53DBBA56-EB9D-4D29-8DCC-5219E77CB5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2964" y="4599596"/>
            <a:ext cx="1627148" cy="16271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496DBF0F-BFAE-4EA8-BD2D-1D9209CAC969}"/>
              </a:ext>
            </a:extLst>
          </p:cNvPr>
          <p:cNvSpPr txBox="1"/>
          <p:nvPr/>
        </p:nvSpPr>
        <p:spPr>
          <a:xfrm>
            <a:off x="3635896" y="6027003"/>
            <a:ext cx="2356481" cy="830997"/>
          </a:xfrm>
          <a:prstGeom prst="rect">
            <a:avLst/>
          </a:prstGeom>
          <a:noFill/>
        </p:spPr>
        <p:txBody>
          <a:bodyPr wrap="square" rtlCol="0">
            <a:spAutoFit/>
          </a:bodyPr>
          <a:lstStyle/>
          <a:p>
            <a:pPr algn="ctr"/>
            <a:r>
              <a:rPr lang="fr-BE" sz="2400" dirty="0"/>
              <a:t>Appui dans les réformes</a:t>
            </a:r>
          </a:p>
        </p:txBody>
      </p:sp>
    </p:spTree>
    <p:extLst>
      <p:ext uri="{BB962C8B-B14F-4D97-AF65-F5344CB8AC3E}">
        <p14:creationId xmlns:p14="http://schemas.microsoft.com/office/powerpoint/2010/main" val="253385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6EF84E3-C5CA-4C48-81BD-147AE249AB6C}"/>
              </a:ext>
            </a:extLst>
          </p:cNvPr>
          <p:cNvSpPr>
            <a:spLocks noGrp="1"/>
          </p:cNvSpPr>
          <p:nvPr>
            <p:ph type="title"/>
          </p:nvPr>
        </p:nvSpPr>
        <p:spPr>
          <a:xfrm>
            <a:off x="395536" y="629816"/>
            <a:ext cx="8229600" cy="1143000"/>
          </a:xfrm>
        </p:spPr>
        <p:txBody>
          <a:bodyPr/>
          <a:lstStyle/>
          <a:p>
            <a:r>
              <a:rPr lang="nl-BE" dirty="0"/>
              <a:t>Une nouvelle </a:t>
            </a:r>
            <a:r>
              <a:rPr lang="nl-BE" dirty="0" err="1"/>
              <a:t>réalité</a:t>
            </a:r>
            <a:r>
              <a:rPr lang="nl-BE" dirty="0"/>
              <a:t> transversale</a:t>
            </a:r>
            <a:endParaRPr lang="en-US" dirty="0"/>
          </a:p>
        </p:txBody>
      </p:sp>
      <p:sp>
        <p:nvSpPr>
          <p:cNvPr id="4" name="Tijdelijke aanduiding voor datum 3">
            <a:extLst>
              <a:ext uri="{FF2B5EF4-FFF2-40B4-BE49-F238E27FC236}">
                <a16:creationId xmlns:a16="http://schemas.microsoft.com/office/drawing/2014/main" xmlns="" id="{BAA69E26-FDC2-4D85-87C8-E52B86EAFFF2}"/>
              </a:ext>
            </a:extLst>
          </p:cNvPr>
          <p:cNvSpPr>
            <a:spLocks noGrp="1"/>
          </p:cNvSpPr>
          <p:nvPr>
            <p:ph type="dt" sz="half" idx="10"/>
          </p:nvPr>
        </p:nvSpPr>
        <p:spPr/>
        <p:txBody>
          <a:bodyPr/>
          <a:lstStyle/>
          <a:p>
            <a:fld id="{7222F642-F0AF-4368-9B61-E7137FCAC2E6}" type="datetime1">
              <a:rPr lang="nl-BE" smtClean="0"/>
              <a:t>23-05-2018</a:t>
            </a:fld>
            <a:endParaRPr lang="nl-BE"/>
          </a:p>
        </p:txBody>
      </p:sp>
      <p:sp>
        <p:nvSpPr>
          <p:cNvPr id="5" name="Tijdelijke aanduiding voor voettekst 4">
            <a:extLst>
              <a:ext uri="{FF2B5EF4-FFF2-40B4-BE49-F238E27FC236}">
                <a16:creationId xmlns:a16="http://schemas.microsoft.com/office/drawing/2014/main" xmlns="" id="{9A04B1CA-7926-4A22-8DFA-67CA2D6A9FC5}"/>
              </a:ext>
            </a:extLst>
          </p:cNvPr>
          <p:cNvSpPr>
            <a:spLocks noGrp="1"/>
          </p:cNvSpPr>
          <p:nvPr>
            <p:ph type="ftr" sz="quarter" idx="11"/>
          </p:nvPr>
        </p:nvSpPr>
        <p:spPr/>
        <p:txBody>
          <a:bodyPr/>
          <a:lstStyle/>
          <a:p>
            <a:r>
              <a:rPr lang="nl-BE"/>
              <a:t>Event OISZ</a:t>
            </a:r>
          </a:p>
        </p:txBody>
      </p:sp>
      <p:sp>
        <p:nvSpPr>
          <p:cNvPr id="6" name="Tijdelijke aanduiding voor dianummer 5">
            <a:extLst>
              <a:ext uri="{FF2B5EF4-FFF2-40B4-BE49-F238E27FC236}">
                <a16:creationId xmlns:a16="http://schemas.microsoft.com/office/drawing/2014/main" xmlns="" id="{578E32D5-2073-4CB4-A9B3-9BE5FD6777E4}"/>
              </a:ext>
            </a:extLst>
          </p:cNvPr>
          <p:cNvSpPr>
            <a:spLocks noGrp="1"/>
          </p:cNvSpPr>
          <p:nvPr>
            <p:ph type="sldNum" sz="quarter" idx="12"/>
          </p:nvPr>
        </p:nvSpPr>
        <p:spPr/>
        <p:txBody>
          <a:bodyPr/>
          <a:lstStyle/>
          <a:p>
            <a:fld id="{F3BF92E8-46C1-4EB1-B580-D60D80977146}" type="slidenum">
              <a:rPr lang="nl-BE" smtClean="0"/>
              <a:t>16</a:t>
            </a:fld>
            <a:endParaRPr lang="nl-BE"/>
          </a:p>
        </p:txBody>
      </p:sp>
      <p:sp>
        <p:nvSpPr>
          <p:cNvPr id="7" name="Rectangle 6">
            <a:extLst>
              <a:ext uri="{FF2B5EF4-FFF2-40B4-BE49-F238E27FC236}">
                <a16:creationId xmlns:a16="http://schemas.microsoft.com/office/drawing/2014/main" xmlns="" id="{317D2494-3981-4985-980A-75118179E8FB}"/>
              </a:ext>
            </a:extLst>
          </p:cNvPr>
          <p:cNvSpPr/>
          <p:nvPr/>
        </p:nvSpPr>
        <p:spPr>
          <a:xfrm>
            <a:off x="35496" y="2996952"/>
            <a:ext cx="3386116" cy="1654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t>Service aux usagers / assurés sociaux</a:t>
            </a:r>
          </a:p>
        </p:txBody>
      </p:sp>
      <p:sp>
        <p:nvSpPr>
          <p:cNvPr id="8" name="Rectangle 7">
            <a:extLst>
              <a:ext uri="{FF2B5EF4-FFF2-40B4-BE49-F238E27FC236}">
                <a16:creationId xmlns:a16="http://schemas.microsoft.com/office/drawing/2014/main" xmlns="" id="{BD70C707-1561-4C66-9DDB-FF3B8F5AA3A1}"/>
              </a:ext>
            </a:extLst>
          </p:cNvPr>
          <p:cNvSpPr/>
          <p:nvPr/>
        </p:nvSpPr>
        <p:spPr>
          <a:xfrm>
            <a:off x="3421612" y="2996952"/>
            <a:ext cx="1748083" cy="16544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t>Optimalisation interne</a:t>
            </a:r>
          </a:p>
        </p:txBody>
      </p:sp>
      <p:sp>
        <p:nvSpPr>
          <p:cNvPr id="9" name="Rectangle 8">
            <a:extLst>
              <a:ext uri="{FF2B5EF4-FFF2-40B4-BE49-F238E27FC236}">
                <a16:creationId xmlns:a16="http://schemas.microsoft.com/office/drawing/2014/main" xmlns="" id="{9C5EBC70-6F1A-4513-B067-B4BBB258DA3A}"/>
              </a:ext>
            </a:extLst>
          </p:cNvPr>
          <p:cNvSpPr/>
          <p:nvPr/>
        </p:nvSpPr>
        <p:spPr>
          <a:xfrm>
            <a:off x="5169695" y="2996952"/>
            <a:ext cx="1760938" cy="16544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t>Support aux politiques sociales</a:t>
            </a:r>
          </a:p>
        </p:txBody>
      </p:sp>
      <p:sp>
        <p:nvSpPr>
          <p:cNvPr id="10" name="Rectangle 9">
            <a:extLst>
              <a:ext uri="{FF2B5EF4-FFF2-40B4-BE49-F238E27FC236}">
                <a16:creationId xmlns:a16="http://schemas.microsoft.com/office/drawing/2014/main" xmlns="" id="{CAE741D8-AF1B-4901-8688-B344F5D5D9C9}"/>
              </a:ext>
            </a:extLst>
          </p:cNvPr>
          <p:cNvSpPr/>
          <p:nvPr/>
        </p:nvSpPr>
        <p:spPr>
          <a:xfrm>
            <a:off x="6930633" y="2998663"/>
            <a:ext cx="2213367" cy="16544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t>Chapitres commun</a:t>
            </a:r>
          </a:p>
        </p:txBody>
      </p:sp>
    </p:spTree>
    <p:extLst>
      <p:ext uri="{BB962C8B-B14F-4D97-AF65-F5344CB8AC3E}">
        <p14:creationId xmlns:p14="http://schemas.microsoft.com/office/powerpoint/2010/main" val="244474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225" y="5417467"/>
            <a:ext cx="657520" cy="583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3" name="Rectangle 2"/>
          <p:cNvSpPr/>
          <p:nvPr/>
        </p:nvSpPr>
        <p:spPr>
          <a:xfrm>
            <a:off x="2030298" y="5421002"/>
            <a:ext cx="657520" cy="58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4" name="Rectangle 3"/>
          <p:cNvSpPr/>
          <p:nvPr/>
        </p:nvSpPr>
        <p:spPr>
          <a:xfrm>
            <a:off x="8039886" y="5417467"/>
            <a:ext cx="657520" cy="58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5" name="Rectangle 4"/>
          <p:cNvSpPr/>
          <p:nvPr/>
        </p:nvSpPr>
        <p:spPr>
          <a:xfrm>
            <a:off x="5962455" y="5417467"/>
            <a:ext cx="657520" cy="58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6" name="Rectangle 5"/>
          <p:cNvSpPr/>
          <p:nvPr/>
        </p:nvSpPr>
        <p:spPr>
          <a:xfrm>
            <a:off x="4033494" y="5417467"/>
            <a:ext cx="657520" cy="58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7" name="Rectangle 6"/>
          <p:cNvSpPr/>
          <p:nvPr/>
        </p:nvSpPr>
        <p:spPr>
          <a:xfrm>
            <a:off x="4033494" y="4826318"/>
            <a:ext cx="657520" cy="1174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8" name="Rectangle 7"/>
          <p:cNvSpPr/>
          <p:nvPr/>
        </p:nvSpPr>
        <p:spPr>
          <a:xfrm>
            <a:off x="2030298" y="5184153"/>
            <a:ext cx="657520" cy="8201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a:solidFill>
                  <a:schemeClr val="tx1"/>
                </a:solidFill>
              </a:rPr>
              <a:t>Processus contractuel</a:t>
            </a:r>
            <a:endParaRPr lang="fr-BE" sz="1200" dirty="0">
              <a:solidFill>
                <a:schemeClr val="tx1"/>
              </a:solidFill>
            </a:endParaRPr>
          </a:p>
        </p:txBody>
      </p:sp>
      <p:sp>
        <p:nvSpPr>
          <p:cNvPr id="9" name="Rectangle 8"/>
          <p:cNvSpPr/>
          <p:nvPr/>
        </p:nvSpPr>
        <p:spPr>
          <a:xfrm>
            <a:off x="2030298" y="4364020"/>
            <a:ext cx="657520" cy="82013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a:solidFill>
                  <a:schemeClr val="tx1"/>
                </a:solidFill>
              </a:rPr>
              <a:t>Cadre budgétaire</a:t>
            </a:r>
            <a:endParaRPr lang="fr-BE" sz="1200" dirty="0">
              <a:solidFill>
                <a:schemeClr val="tx1"/>
              </a:solidFill>
            </a:endParaRPr>
          </a:p>
        </p:txBody>
      </p:sp>
      <p:sp>
        <p:nvSpPr>
          <p:cNvPr id="10" name="Rectangle 9"/>
          <p:cNvSpPr/>
          <p:nvPr/>
        </p:nvSpPr>
        <p:spPr>
          <a:xfrm>
            <a:off x="4033494" y="3383660"/>
            <a:ext cx="657520" cy="144265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a:solidFill>
                  <a:schemeClr val="tx1"/>
                </a:solidFill>
              </a:rPr>
              <a:t>Cadre budgétaire</a:t>
            </a:r>
            <a:endParaRPr lang="fr-BE" sz="1200" dirty="0">
              <a:solidFill>
                <a:schemeClr val="tx1"/>
              </a:solidFill>
            </a:endParaRPr>
          </a:p>
        </p:txBody>
      </p:sp>
      <p:sp>
        <p:nvSpPr>
          <p:cNvPr id="11" name="Rectangle 10"/>
          <p:cNvSpPr/>
          <p:nvPr/>
        </p:nvSpPr>
        <p:spPr>
          <a:xfrm>
            <a:off x="4033493" y="2906883"/>
            <a:ext cx="657520" cy="4784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nl-BE" sz="1200" dirty="0" err="1"/>
              <a:t>Synergies</a:t>
            </a:r>
            <a:endParaRPr lang="fr-BE" sz="1200" dirty="0"/>
          </a:p>
        </p:txBody>
      </p:sp>
      <p:sp>
        <p:nvSpPr>
          <p:cNvPr id="13" name="Rectangle 12"/>
          <p:cNvSpPr/>
          <p:nvPr/>
        </p:nvSpPr>
        <p:spPr>
          <a:xfrm>
            <a:off x="5962454" y="5417467"/>
            <a:ext cx="657520" cy="58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14" name="Rectangle 13"/>
          <p:cNvSpPr/>
          <p:nvPr/>
        </p:nvSpPr>
        <p:spPr>
          <a:xfrm>
            <a:off x="5962454" y="4654868"/>
            <a:ext cx="657520" cy="1345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15" name="Rectangle 14"/>
          <p:cNvSpPr/>
          <p:nvPr/>
        </p:nvSpPr>
        <p:spPr>
          <a:xfrm>
            <a:off x="5962453" y="3291841"/>
            <a:ext cx="657520" cy="136302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a:solidFill>
                  <a:schemeClr val="tx1"/>
                </a:solidFill>
              </a:rPr>
              <a:t>Cadre budgétaire</a:t>
            </a:r>
            <a:endParaRPr lang="fr-BE" sz="1200" dirty="0">
              <a:solidFill>
                <a:schemeClr val="tx1"/>
              </a:solidFill>
            </a:endParaRPr>
          </a:p>
        </p:txBody>
      </p:sp>
      <p:sp>
        <p:nvSpPr>
          <p:cNvPr id="16" name="Rectangle 15"/>
          <p:cNvSpPr/>
          <p:nvPr/>
        </p:nvSpPr>
        <p:spPr>
          <a:xfrm>
            <a:off x="5962452" y="2132856"/>
            <a:ext cx="657520" cy="115898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err="1"/>
              <a:t>Synergies</a:t>
            </a:r>
            <a:endParaRPr lang="fr-BE" sz="1200" dirty="0"/>
          </a:p>
        </p:txBody>
      </p:sp>
      <p:sp>
        <p:nvSpPr>
          <p:cNvPr id="17" name="Rectangle 16"/>
          <p:cNvSpPr/>
          <p:nvPr/>
        </p:nvSpPr>
        <p:spPr>
          <a:xfrm>
            <a:off x="8039885" y="5417467"/>
            <a:ext cx="657520" cy="58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18" name="Rectangle 17"/>
          <p:cNvSpPr/>
          <p:nvPr/>
        </p:nvSpPr>
        <p:spPr>
          <a:xfrm>
            <a:off x="8039884" y="5417467"/>
            <a:ext cx="657520" cy="583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sz="1200"/>
          </a:p>
        </p:txBody>
      </p:sp>
      <p:sp>
        <p:nvSpPr>
          <p:cNvPr id="19" name="Rectangle 18"/>
          <p:cNvSpPr/>
          <p:nvPr/>
        </p:nvSpPr>
        <p:spPr>
          <a:xfrm>
            <a:off x="8039884" y="4543425"/>
            <a:ext cx="657520" cy="1457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a:solidFill>
                  <a:schemeClr val="tx1"/>
                </a:solidFill>
              </a:rPr>
              <a:t>Processus contractuel</a:t>
            </a:r>
            <a:endParaRPr lang="fr-BE" sz="1200" dirty="0">
              <a:solidFill>
                <a:schemeClr val="tx1"/>
              </a:solidFill>
            </a:endParaRPr>
          </a:p>
        </p:txBody>
      </p:sp>
      <p:sp>
        <p:nvSpPr>
          <p:cNvPr id="20" name="Rectangle 19"/>
          <p:cNvSpPr/>
          <p:nvPr/>
        </p:nvSpPr>
        <p:spPr>
          <a:xfrm>
            <a:off x="8039882" y="3128963"/>
            <a:ext cx="657520" cy="141446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a:solidFill>
                  <a:schemeClr val="tx1"/>
                </a:solidFill>
              </a:rPr>
              <a:t>Cadre budgétaire</a:t>
            </a:r>
            <a:endParaRPr lang="fr-BE" sz="1200" dirty="0">
              <a:solidFill>
                <a:schemeClr val="tx1"/>
              </a:solidFill>
            </a:endParaRPr>
          </a:p>
        </p:txBody>
      </p:sp>
      <p:sp>
        <p:nvSpPr>
          <p:cNvPr id="21" name="Rectangle 20"/>
          <p:cNvSpPr/>
          <p:nvPr/>
        </p:nvSpPr>
        <p:spPr>
          <a:xfrm>
            <a:off x="8039880" y="1067142"/>
            <a:ext cx="657520" cy="207383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err="1"/>
              <a:t>Synergies</a:t>
            </a:r>
            <a:endParaRPr lang="fr-BE" sz="1200" dirty="0"/>
          </a:p>
        </p:txBody>
      </p:sp>
      <p:sp>
        <p:nvSpPr>
          <p:cNvPr id="22" name="Rectangle 21"/>
          <p:cNvSpPr/>
          <p:nvPr/>
        </p:nvSpPr>
        <p:spPr>
          <a:xfrm>
            <a:off x="2030298" y="4029075"/>
            <a:ext cx="657520" cy="33494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nl-BE" sz="1200" dirty="0" err="1"/>
              <a:t>Synergies</a:t>
            </a:r>
            <a:endParaRPr lang="fr-BE" sz="1200" dirty="0"/>
          </a:p>
        </p:txBody>
      </p:sp>
      <p:sp>
        <p:nvSpPr>
          <p:cNvPr id="23" name="Rectangle 22"/>
          <p:cNvSpPr/>
          <p:nvPr/>
        </p:nvSpPr>
        <p:spPr>
          <a:xfrm>
            <a:off x="4033493" y="4830250"/>
            <a:ext cx="657520" cy="1174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a:solidFill>
                  <a:schemeClr val="tx1"/>
                </a:solidFill>
              </a:rPr>
              <a:t>Processus contractuel</a:t>
            </a:r>
            <a:endParaRPr lang="fr-BE" sz="1200" dirty="0">
              <a:solidFill>
                <a:schemeClr val="tx1"/>
              </a:solidFill>
            </a:endParaRPr>
          </a:p>
        </p:txBody>
      </p:sp>
      <p:sp>
        <p:nvSpPr>
          <p:cNvPr id="24" name="Rectangle 23"/>
          <p:cNvSpPr/>
          <p:nvPr/>
        </p:nvSpPr>
        <p:spPr>
          <a:xfrm>
            <a:off x="5962452" y="4658800"/>
            <a:ext cx="657520" cy="1345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nl-BE" sz="1200" dirty="0">
                <a:solidFill>
                  <a:schemeClr val="tx1"/>
                </a:solidFill>
              </a:rPr>
              <a:t>Processus contractuel</a:t>
            </a:r>
            <a:endParaRPr lang="fr-BE" sz="1200" dirty="0">
              <a:solidFill>
                <a:schemeClr val="tx1"/>
              </a:solidFill>
            </a:endParaRPr>
          </a:p>
        </p:txBody>
      </p:sp>
      <p:sp>
        <p:nvSpPr>
          <p:cNvPr id="25" name="ZoneTexte 24"/>
          <p:cNvSpPr txBox="1"/>
          <p:nvPr/>
        </p:nvSpPr>
        <p:spPr>
          <a:xfrm>
            <a:off x="1586754" y="569621"/>
            <a:ext cx="1344512" cy="307777"/>
          </a:xfrm>
          <a:prstGeom prst="rect">
            <a:avLst/>
          </a:prstGeom>
          <a:noFill/>
        </p:spPr>
        <p:txBody>
          <a:bodyPr wrap="square" rtlCol="0">
            <a:spAutoFit/>
          </a:bodyPr>
          <a:lstStyle/>
          <a:p>
            <a:pPr algn="ctr"/>
            <a:r>
              <a:rPr lang="nl-BE" sz="1400" b="1" i="1" dirty="0"/>
              <a:t>II : 2006-2009</a:t>
            </a:r>
            <a:endParaRPr lang="fr-BE" sz="1400" b="1" i="1" dirty="0"/>
          </a:p>
        </p:txBody>
      </p:sp>
      <p:sp>
        <p:nvSpPr>
          <p:cNvPr id="26" name="ZoneTexte 25"/>
          <p:cNvSpPr txBox="1"/>
          <p:nvPr/>
        </p:nvSpPr>
        <p:spPr>
          <a:xfrm>
            <a:off x="3589950" y="569620"/>
            <a:ext cx="1344512" cy="307777"/>
          </a:xfrm>
          <a:prstGeom prst="rect">
            <a:avLst/>
          </a:prstGeom>
          <a:noFill/>
        </p:spPr>
        <p:txBody>
          <a:bodyPr wrap="square" rtlCol="0">
            <a:spAutoFit/>
          </a:bodyPr>
          <a:lstStyle/>
          <a:p>
            <a:pPr algn="ctr"/>
            <a:r>
              <a:rPr lang="nl-BE" sz="1400" b="1" i="1" dirty="0"/>
              <a:t>III : 2010-2012</a:t>
            </a:r>
            <a:endParaRPr lang="fr-BE" sz="1400" b="1" i="1" dirty="0"/>
          </a:p>
        </p:txBody>
      </p:sp>
      <p:sp>
        <p:nvSpPr>
          <p:cNvPr id="27" name="ZoneTexte 26"/>
          <p:cNvSpPr txBox="1"/>
          <p:nvPr/>
        </p:nvSpPr>
        <p:spPr>
          <a:xfrm>
            <a:off x="5518909" y="548680"/>
            <a:ext cx="1344512" cy="307777"/>
          </a:xfrm>
          <a:prstGeom prst="rect">
            <a:avLst/>
          </a:prstGeom>
          <a:noFill/>
        </p:spPr>
        <p:txBody>
          <a:bodyPr wrap="square" rtlCol="0">
            <a:spAutoFit/>
          </a:bodyPr>
          <a:lstStyle/>
          <a:p>
            <a:pPr algn="ctr"/>
            <a:r>
              <a:rPr lang="nl-BE" sz="1400" b="1" i="1" dirty="0"/>
              <a:t>IV : 2013-2015</a:t>
            </a:r>
            <a:endParaRPr lang="fr-BE" sz="1400" b="1" i="1" dirty="0"/>
          </a:p>
        </p:txBody>
      </p:sp>
      <p:sp>
        <p:nvSpPr>
          <p:cNvPr id="28" name="ZoneTexte 27"/>
          <p:cNvSpPr txBox="1"/>
          <p:nvPr/>
        </p:nvSpPr>
        <p:spPr>
          <a:xfrm>
            <a:off x="7596336" y="548680"/>
            <a:ext cx="1344512" cy="307777"/>
          </a:xfrm>
          <a:prstGeom prst="rect">
            <a:avLst/>
          </a:prstGeom>
          <a:noFill/>
        </p:spPr>
        <p:txBody>
          <a:bodyPr wrap="square" rtlCol="0">
            <a:spAutoFit/>
          </a:bodyPr>
          <a:lstStyle/>
          <a:p>
            <a:pPr algn="ctr"/>
            <a:r>
              <a:rPr lang="nl-BE" sz="1400" b="1" i="1" dirty="0"/>
              <a:t>V : 2016-2018</a:t>
            </a:r>
            <a:endParaRPr lang="fr-BE" sz="1400" b="1" i="1" dirty="0"/>
          </a:p>
        </p:txBody>
      </p:sp>
      <p:sp>
        <p:nvSpPr>
          <p:cNvPr id="33" name="ZoneTexte 32"/>
          <p:cNvSpPr txBox="1"/>
          <p:nvPr/>
        </p:nvSpPr>
        <p:spPr>
          <a:xfrm>
            <a:off x="-63533" y="569621"/>
            <a:ext cx="1344512" cy="261610"/>
          </a:xfrm>
          <a:prstGeom prst="rect">
            <a:avLst/>
          </a:prstGeom>
          <a:noFill/>
        </p:spPr>
        <p:txBody>
          <a:bodyPr wrap="square" rtlCol="0">
            <a:spAutoFit/>
          </a:bodyPr>
          <a:lstStyle/>
          <a:p>
            <a:pPr algn="ctr"/>
            <a:r>
              <a:rPr lang="nl-BE" sz="1100" b="1" i="1" dirty="0"/>
              <a:t>(I : 2003-2006)</a:t>
            </a:r>
            <a:endParaRPr lang="fr-BE" sz="1100" b="1" i="1" dirty="0"/>
          </a:p>
        </p:txBody>
      </p:sp>
      <p:sp>
        <p:nvSpPr>
          <p:cNvPr id="30" name="Rectangle 29"/>
          <p:cNvSpPr/>
          <p:nvPr/>
        </p:nvSpPr>
        <p:spPr>
          <a:xfrm>
            <a:off x="325225" y="4787116"/>
            <a:ext cx="657520" cy="121363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29" name="Arrow: Right 28">
            <a:extLst>
              <a:ext uri="{FF2B5EF4-FFF2-40B4-BE49-F238E27FC236}">
                <a16:creationId xmlns:a16="http://schemas.microsoft.com/office/drawing/2014/main" xmlns="" id="{15D39AE3-A6C4-4379-BC61-DC4DC27127C5}"/>
              </a:ext>
            </a:extLst>
          </p:cNvPr>
          <p:cNvSpPr/>
          <p:nvPr/>
        </p:nvSpPr>
        <p:spPr>
          <a:xfrm rot="20516781">
            <a:off x="1308962" y="2116632"/>
            <a:ext cx="6501664" cy="421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a:p>
        </p:txBody>
      </p:sp>
    </p:spTree>
    <p:extLst>
      <p:ext uri="{BB962C8B-B14F-4D97-AF65-F5344CB8AC3E}">
        <p14:creationId xmlns:p14="http://schemas.microsoft.com/office/powerpoint/2010/main" val="127294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BD50B37-F39F-4447-A1CB-4965C79C4ADA}"/>
              </a:ext>
            </a:extLst>
          </p:cNvPr>
          <p:cNvSpPr>
            <a:spLocks noGrp="1"/>
          </p:cNvSpPr>
          <p:nvPr>
            <p:ph type="title"/>
          </p:nvPr>
        </p:nvSpPr>
        <p:spPr>
          <a:xfrm>
            <a:off x="457200" y="629816"/>
            <a:ext cx="8229600" cy="1143000"/>
          </a:xfrm>
        </p:spPr>
        <p:txBody>
          <a:bodyPr>
            <a:normAutofit fontScale="90000"/>
          </a:bodyPr>
          <a:lstStyle/>
          <a:p>
            <a:r>
              <a:rPr lang="nl-BE" dirty="0"/>
              <a:t>Evolutie naar meer synergieën rond intern beheer</a:t>
            </a:r>
            <a:endParaRPr lang="en-US" dirty="0"/>
          </a:p>
        </p:txBody>
      </p:sp>
      <p:sp>
        <p:nvSpPr>
          <p:cNvPr id="3" name="Tijdelijke aanduiding voor inhoud 2">
            <a:extLst>
              <a:ext uri="{FF2B5EF4-FFF2-40B4-BE49-F238E27FC236}">
                <a16:creationId xmlns:a16="http://schemas.microsoft.com/office/drawing/2014/main" xmlns="" id="{49B64961-4E95-4020-9E9C-6BBC172BB582}"/>
              </a:ext>
            </a:extLst>
          </p:cNvPr>
          <p:cNvSpPr>
            <a:spLocks noGrp="1"/>
          </p:cNvSpPr>
          <p:nvPr>
            <p:ph idx="1"/>
          </p:nvPr>
        </p:nvSpPr>
        <p:spPr/>
        <p:txBody>
          <a:bodyPr/>
          <a:lstStyle/>
          <a:p>
            <a:pPr marL="109728" indent="0">
              <a:buNone/>
            </a:pPr>
            <a:endParaRPr lang="nl-BE" dirty="0"/>
          </a:p>
          <a:p>
            <a:pPr marL="109728" indent="0">
              <a:buNone/>
            </a:pPr>
            <a:endParaRPr lang="en-US" dirty="0"/>
          </a:p>
        </p:txBody>
      </p:sp>
      <p:sp>
        <p:nvSpPr>
          <p:cNvPr id="4" name="Tijdelijke aanduiding voor datum 3">
            <a:extLst>
              <a:ext uri="{FF2B5EF4-FFF2-40B4-BE49-F238E27FC236}">
                <a16:creationId xmlns:a16="http://schemas.microsoft.com/office/drawing/2014/main" xmlns="" id="{10F6A365-A946-4AA8-9326-1943E21BC803}"/>
              </a:ext>
            </a:extLst>
          </p:cNvPr>
          <p:cNvSpPr>
            <a:spLocks noGrp="1"/>
          </p:cNvSpPr>
          <p:nvPr>
            <p:ph type="dt" sz="half" idx="10"/>
          </p:nvPr>
        </p:nvSpPr>
        <p:spPr/>
        <p:txBody>
          <a:bodyPr/>
          <a:lstStyle/>
          <a:p>
            <a:fld id="{7222F642-F0AF-4368-9B61-E7137FCAC2E6}" type="datetime1">
              <a:rPr lang="nl-BE" smtClean="0"/>
              <a:t>23-05-2018</a:t>
            </a:fld>
            <a:endParaRPr lang="nl-BE"/>
          </a:p>
        </p:txBody>
      </p:sp>
      <p:sp>
        <p:nvSpPr>
          <p:cNvPr id="5" name="Tijdelijke aanduiding voor voettekst 4">
            <a:extLst>
              <a:ext uri="{FF2B5EF4-FFF2-40B4-BE49-F238E27FC236}">
                <a16:creationId xmlns:a16="http://schemas.microsoft.com/office/drawing/2014/main" xmlns="" id="{0DBF996A-9647-4BCC-A0FB-CF1B8BD0CF87}"/>
              </a:ext>
            </a:extLst>
          </p:cNvPr>
          <p:cNvSpPr>
            <a:spLocks noGrp="1"/>
          </p:cNvSpPr>
          <p:nvPr>
            <p:ph type="ftr" sz="quarter" idx="11"/>
          </p:nvPr>
        </p:nvSpPr>
        <p:spPr/>
        <p:txBody>
          <a:bodyPr/>
          <a:lstStyle/>
          <a:p>
            <a:r>
              <a:rPr lang="nl-BE"/>
              <a:t>Event OISZ</a:t>
            </a:r>
          </a:p>
        </p:txBody>
      </p:sp>
      <p:sp>
        <p:nvSpPr>
          <p:cNvPr id="6" name="Tijdelijke aanduiding voor dianummer 5">
            <a:extLst>
              <a:ext uri="{FF2B5EF4-FFF2-40B4-BE49-F238E27FC236}">
                <a16:creationId xmlns:a16="http://schemas.microsoft.com/office/drawing/2014/main" xmlns="" id="{3D576B23-E2CD-4B9C-B39A-534E8109828D}"/>
              </a:ext>
            </a:extLst>
          </p:cNvPr>
          <p:cNvSpPr>
            <a:spLocks noGrp="1"/>
          </p:cNvSpPr>
          <p:nvPr>
            <p:ph type="sldNum" sz="quarter" idx="12"/>
          </p:nvPr>
        </p:nvSpPr>
        <p:spPr/>
        <p:txBody>
          <a:bodyPr/>
          <a:lstStyle/>
          <a:p>
            <a:fld id="{F3BF92E8-46C1-4EB1-B580-D60D80977146}" type="slidenum">
              <a:rPr lang="nl-BE" smtClean="0"/>
              <a:t>18</a:t>
            </a:fld>
            <a:endParaRPr lang="nl-BE"/>
          </a:p>
        </p:txBody>
      </p:sp>
      <p:pic>
        <p:nvPicPr>
          <p:cNvPr id="7" name="Image 2">
            <a:extLst>
              <a:ext uri="{FF2B5EF4-FFF2-40B4-BE49-F238E27FC236}">
                <a16:creationId xmlns:a16="http://schemas.microsoft.com/office/drawing/2014/main" xmlns="" id="{7963818C-6FB6-41C2-90DA-79431962DF3F}"/>
              </a:ext>
            </a:extLst>
          </p:cNvPr>
          <p:cNvPicPr>
            <a:picLocks noChangeAspect="1"/>
          </p:cNvPicPr>
          <p:nvPr/>
        </p:nvPicPr>
        <p:blipFill>
          <a:blip r:embed="rId3"/>
          <a:stretch>
            <a:fillRect/>
          </a:stretch>
        </p:blipFill>
        <p:spPr>
          <a:xfrm>
            <a:off x="7127836" y="2996952"/>
            <a:ext cx="1908660" cy="2507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 4">
            <a:extLst>
              <a:ext uri="{FF2B5EF4-FFF2-40B4-BE49-F238E27FC236}">
                <a16:creationId xmlns:a16="http://schemas.microsoft.com/office/drawing/2014/main" xmlns="" id="{2E12D2BF-95AF-4ABD-BB6A-81D971650DD9}"/>
              </a:ext>
            </a:extLst>
          </p:cNvPr>
          <p:cNvPicPr>
            <a:picLocks noChangeAspect="1"/>
          </p:cNvPicPr>
          <p:nvPr/>
        </p:nvPicPr>
        <p:blipFill>
          <a:blip r:embed="rId4"/>
          <a:stretch>
            <a:fillRect/>
          </a:stretch>
        </p:blipFill>
        <p:spPr>
          <a:xfrm>
            <a:off x="5106906" y="3317104"/>
            <a:ext cx="1858810" cy="2271713"/>
          </a:xfrm>
          <a:prstGeom prst="rect">
            <a:avLst/>
          </a:prstGeom>
        </p:spPr>
      </p:pic>
      <p:pic>
        <p:nvPicPr>
          <p:cNvPr id="9" name="Image 8">
            <a:extLst>
              <a:ext uri="{FF2B5EF4-FFF2-40B4-BE49-F238E27FC236}">
                <a16:creationId xmlns:a16="http://schemas.microsoft.com/office/drawing/2014/main" xmlns="" id="{EE913EDF-5F7A-4912-A557-C91582E75FE8}"/>
              </a:ext>
            </a:extLst>
          </p:cNvPr>
          <p:cNvPicPr>
            <a:picLocks noChangeAspect="1"/>
          </p:cNvPicPr>
          <p:nvPr/>
        </p:nvPicPr>
        <p:blipFill>
          <a:blip r:embed="rId5"/>
          <a:stretch>
            <a:fillRect/>
          </a:stretch>
        </p:blipFill>
        <p:spPr>
          <a:xfrm>
            <a:off x="3021705" y="3616618"/>
            <a:ext cx="1923080" cy="1869233"/>
          </a:xfrm>
          <a:prstGeom prst="rect">
            <a:avLst/>
          </a:prstGeom>
        </p:spPr>
      </p:pic>
      <p:pic>
        <p:nvPicPr>
          <p:cNvPr id="10" name="Image 11">
            <a:extLst>
              <a:ext uri="{FF2B5EF4-FFF2-40B4-BE49-F238E27FC236}">
                <a16:creationId xmlns:a16="http://schemas.microsoft.com/office/drawing/2014/main" xmlns="" id="{F8140F4D-CA87-42FC-AF7E-65868263817B}"/>
              </a:ext>
            </a:extLst>
          </p:cNvPr>
          <p:cNvPicPr>
            <a:picLocks noChangeAspect="1"/>
          </p:cNvPicPr>
          <p:nvPr/>
        </p:nvPicPr>
        <p:blipFill>
          <a:blip r:embed="rId6"/>
          <a:stretch>
            <a:fillRect/>
          </a:stretch>
        </p:blipFill>
        <p:spPr>
          <a:xfrm>
            <a:off x="276980" y="3643791"/>
            <a:ext cx="2200007" cy="1842061"/>
          </a:xfrm>
          <a:prstGeom prst="rect">
            <a:avLst/>
          </a:prstGeom>
        </p:spPr>
      </p:pic>
    </p:spTree>
    <p:extLst>
      <p:ext uri="{BB962C8B-B14F-4D97-AF65-F5344CB8AC3E}">
        <p14:creationId xmlns:p14="http://schemas.microsoft.com/office/powerpoint/2010/main" val="44587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eur droit avec flèche 24"/>
          <p:cNvCxnSpPr/>
          <p:nvPr/>
        </p:nvCxnSpPr>
        <p:spPr>
          <a:xfrm>
            <a:off x="4867925" y="3233196"/>
            <a:ext cx="2356285" cy="12481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5236155" y="3720644"/>
            <a:ext cx="1751870"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a:t>
            </a:r>
            <a:r>
              <a:rPr lang="nl-BE" sz="1200" dirty="0" err="1"/>
              <a:t>Diversité</a:t>
            </a:r>
            <a:endParaRPr lang="fr-BE" sz="1200" dirty="0"/>
          </a:p>
        </p:txBody>
      </p:sp>
      <p:cxnSp>
        <p:nvCxnSpPr>
          <p:cNvPr id="44" name="Connecteur droit avec flèche 43"/>
          <p:cNvCxnSpPr>
            <a:endCxn id="33" idx="7"/>
          </p:cNvCxnSpPr>
          <p:nvPr/>
        </p:nvCxnSpPr>
        <p:spPr>
          <a:xfrm flipH="1">
            <a:off x="1739165" y="3383599"/>
            <a:ext cx="1554612" cy="15695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2996924" y="3338964"/>
            <a:ext cx="404604" cy="22390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3005112" y="2132856"/>
            <a:ext cx="1926405" cy="1279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dirty="0" err="1"/>
              <a:t>Collège</a:t>
            </a:r>
            <a:r>
              <a:rPr lang="nl-BE" sz="1350" dirty="0"/>
              <a:t> des IPSS</a:t>
            </a:r>
            <a:endParaRPr lang="fr-BE" sz="1350" dirty="0"/>
          </a:p>
        </p:txBody>
      </p:sp>
      <p:sp>
        <p:nvSpPr>
          <p:cNvPr id="8" name="Ellipse 7"/>
          <p:cNvSpPr/>
          <p:nvPr/>
        </p:nvSpPr>
        <p:spPr>
          <a:xfrm>
            <a:off x="52175" y="2956973"/>
            <a:ext cx="1621138"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t>Groupe de </a:t>
            </a:r>
            <a:r>
              <a:rPr lang="nl-BE" sz="1200" dirty="0" err="1"/>
              <a:t>projet</a:t>
            </a:r>
            <a:r>
              <a:rPr lang="nl-BE" sz="1200" dirty="0"/>
              <a:t> </a:t>
            </a:r>
            <a:r>
              <a:rPr lang="nl-BE" sz="1200" dirty="0" err="1"/>
              <a:t>Moteur</a:t>
            </a:r>
            <a:r>
              <a:rPr lang="nl-BE" sz="1200" dirty="0"/>
              <a:t> </a:t>
            </a:r>
            <a:r>
              <a:rPr lang="nl-BE" sz="1200" dirty="0" err="1"/>
              <a:t>salarial</a:t>
            </a:r>
            <a:endParaRPr lang="fr-BE" sz="1200" dirty="0"/>
          </a:p>
        </p:txBody>
      </p:sp>
      <p:sp>
        <p:nvSpPr>
          <p:cNvPr id="9" name="Ellipse 8"/>
          <p:cNvSpPr/>
          <p:nvPr/>
        </p:nvSpPr>
        <p:spPr>
          <a:xfrm>
            <a:off x="-23196" y="3869729"/>
            <a:ext cx="1751870"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a:t>
            </a:r>
            <a:r>
              <a:rPr lang="nl-BE" sz="1200" dirty="0" err="1"/>
              <a:t>Recrutements</a:t>
            </a:r>
            <a:endParaRPr lang="fr-BE" sz="1200" dirty="0"/>
          </a:p>
        </p:txBody>
      </p:sp>
      <p:sp>
        <p:nvSpPr>
          <p:cNvPr id="10" name="Ellipse 9"/>
          <p:cNvSpPr/>
          <p:nvPr/>
        </p:nvSpPr>
        <p:spPr>
          <a:xfrm>
            <a:off x="7037254" y="4390437"/>
            <a:ext cx="1739453"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t>Groupe de </a:t>
            </a:r>
            <a:r>
              <a:rPr lang="nl-BE" sz="1200" dirty="0" err="1"/>
              <a:t>projet</a:t>
            </a:r>
            <a:r>
              <a:rPr lang="nl-BE" sz="1200" dirty="0"/>
              <a:t> </a:t>
            </a:r>
            <a:r>
              <a:rPr lang="nl-BE" sz="1200" dirty="0" err="1"/>
              <a:t>logistique</a:t>
            </a:r>
            <a:endParaRPr lang="fr-BE" sz="1200" dirty="0"/>
          </a:p>
        </p:txBody>
      </p:sp>
      <p:sp>
        <p:nvSpPr>
          <p:cNvPr id="11" name="Ellipse 10"/>
          <p:cNvSpPr/>
          <p:nvPr/>
        </p:nvSpPr>
        <p:spPr>
          <a:xfrm>
            <a:off x="7037254" y="3322989"/>
            <a:ext cx="1769918"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t>Groupe de </a:t>
            </a:r>
            <a:r>
              <a:rPr lang="nl-BE" sz="1200" dirty="0" err="1"/>
              <a:t>projet</a:t>
            </a:r>
            <a:r>
              <a:rPr lang="nl-BE" sz="1200" dirty="0"/>
              <a:t> Audit </a:t>
            </a:r>
            <a:r>
              <a:rPr lang="nl-BE" sz="1200" dirty="0" err="1"/>
              <a:t>intene</a:t>
            </a:r>
            <a:endParaRPr lang="fr-BE" sz="1200" dirty="0"/>
          </a:p>
        </p:txBody>
      </p:sp>
      <p:cxnSp>
        <p:nvCxnSpPr>
          <p:cNvPr id="15" name="Connecteur droit avec flèche 14"/>
          <p:cNvCxnSpPr>
            <a:stCxn id="8" idx="7"/>
            <a:endCxn id="7" idx="3"/>
          </p:cNvCxnSpPr>
          <p:nvPr/>
        </p:nvCxnSpPr>
        <p:spPr>
          <a:xfrm>
            <a:off x="1435902" y="3064176"/>
            <a:ext cx="1851326" cy="16048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9" idx="7"/>
            <a:endCxn id="7" idx="3"/>
          </p:cNvCxnSpPr>
          <p:nvPr/>
        </p:nvCxnSpPr>
        <p:spPr>
          <a:xfrm flipV="1">
            <a:off x="1472118" y="3224665"/>
            <a:ext cx="1815110" cy="75226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968315" y="3463145"/>
            <a:ext cx="123721" cy="21148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7" idx="5"/>
            <a:endCxn id="38" idx="1"/>
          </p:cNvCxnSpPr>
          <p:nvPr/>
        </p:nvCxnSpPr>
        <p:spPr>
          <a:xfrm>
            <a:off x="4649402" y="3224665"/>
            <a:ext cx="843309" cy="6031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Ellipse 26"/>
          <p:cNvSpPr/>
          <p:nvPr/>
        </p:nvSpPr>
        <p:spPr>
          <a:xfrm>
            <a:off x="539273" y="1314347"/>
            <a:ext cx="1926405" cy="934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dirty="0" err="1"/>
              <a:t>Partenaires</a:t>
            </a:r>
            <a:r>
              <a:rPr lang="nl-BE" sz="1350" dirty="0"/>
              <a:t> </a:t>
            </a:r>
            <a:r>
              <a:rPr lang="nl-BE" sz="1350" dirty="0" err="1"/>
              <a:t>sociaux</a:t>
            </a:r>
            <a:endParaRPr lang="fr-BE" sz="1350" dirty="0"/>
          </a:p>
        </p:txBody>
      </p:sp>
      <p:sp>
        <p:nvSpPr>
          <p:cNvPr id="28" name="Double flèche horizontale 27"/>
          <p:cNvSpPr/>
          <p:nvPr/>
        </p:nvSpPr>
        <p:spPr>
          <a:xfrm rot="1841398">
            <a:off x="2248061" y="2009566"/>
            <a:ext cx="986319" cy="4777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29" name="Double flèche horizontale 28"/>
          <p:cNvSpPr/>
          <p:nvPr/>
        </p:nvSpPr>
        <p:spPr>
          <a:xfrm rot="8781822">
            <a:off x="4616223" y="2009567"/>
            <a:ext cx="986319" cy="4777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0" name="Ellipse 29"/>
          <p:cNvSpPr/>
          <p:nvPr/>
        </p:nvSpPr>
        <p:spPr>
          <a:xfrm>
            <a:off x="5364924" y="1254417"/>
            <a:ext cx="1926405" cy="934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dirty="0"/>
              <a:t>Gouvernement </a:t>
            </a:r>
            <a:r>
              <a:rPr lang="nl-BE" sz="1350" dirty="0" err="1"/>
              <a:t>fédéral</a:t>
            </a:r>
            <a:endParaRPr lang="fr-BE" sz="1350" dirty="0"/>
          </a:p>
        </p:txBody>
      </p:sp>
      <p:sp>
        <p:nvSpPr>
          <p:cNvPr id="31" name="Double flèche horizontale 30"/>
          <p:cNvSpPr/>
          <p:nvPr/>
        </p:nvSpPr>
        <p:spPr>
          <a:xfrm>
            <a:off x="3161857" y="1400823"/>
            <a:ext cx="1529990" cy="45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3" name="Ellipse 32"/>
          <p:cNvSpPr/>
          <p:nvPr/>
        </p:nvSpPr>
        <p:spPr>
          <a:xfrm>
            <a:off x="243851" y="4845953"/>
            <a:ext cx="1751870"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Shared Service RH</a:t>
            </a:r>
            <a:endParaRPr lang="fr-BE" sz="1200" dirty="0"/>
          </a:p>
        </p:txBody>
      </p:sp>
      <p:sp>
        <p:nvSpPr>
          <p:cNvPr id="34" name="Ellipse 33"/>
          <p:cNvSpPr/>
          <p:nvPr/>
        </p:nvSpPr>
        <p:spPr>
          <a:xfrm>
            <a:off x="5472340" y="5559841"/>
            <a:ext cx="1751870"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a:t>
            </a:r>
            <a:r>
              <a:rPr lang="nl-BE" sz="1200" dirty="0" err="1"/>
              <a:t>NWoW</a:t>
            </a:r>
            <a:endParaRPr lang="fr-BE" sz="1200" dirty="0"/>
          </a:p>
        </p:txBody>
      </p:sp>
      <p:sp>
        <p:nvSpPr>
          <p:cNvPr id="35" name="Ellipse 34"/>
          <p:cNvSpPr/>
          <p:nvPr/>
        </p:nvSpPr>
        <p:spPr>
          <a:xfrm>
            <a:off x="1753769" y="5577986"/>
            <a:ext cx="1751870"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a:t>
            </a:r>
            <a:r>
              <a:rPr lang="nl-BE" sz="1200" dirty="0" err="1"/>
              <a:t>Mesure</a:t>
            </a:r>
            <a:r>
              <a:rPr lang="nl-BE" sz="1200" dirty="0"/>
              <a:t> charge de </a:t>
            </a:r>
            <a:r>
              <a:rPr lang="nl-BE" sz="1200" dirty="0" err="1"/>
              <a:t>travail</a:t>
            </a:r>
            <a:endParaRPr lang="fr-BE" sz="1200" dirty="0"/>
          </a:p>
        </p:txBody>
      </p:sp>
      <p:sp>
        <p:nvSpPr>
          <p:cNvPr id="36" name="Ellipse 35"/>
          <p:cNvSpPr/>
          <p:nvPr/>
        </p:nvSpPr>
        <p:spPr>
          <a:xfrm>
            <a:off x="3613054" y="5577987"/>
            <a:ext cx="1751870"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monitoring </a:t>
            </a:r>
            <a:r>
              <a:rPr lang="nl-BE" sz="1200" dirty="0" err="1"/>
              <a:t>crédits</a:t>
            </a:r>
            <a:r>
              <a:rPr lang="nl-BE" sz="1200" dirty="0"/>
              <a:t> RH</a:t>
            </a:r>
            <a:endParaRPr lang="fr-BE" sz="1200" dirty="0"/>
          </a:p>
        </p:txBody>
      </p:sp>
      <p:sp>
        <p:nvSpPr>
          <p:cNvPr id="41" name="Ellipse 40"/>
          <p:cNvSpPr/>
          <p:nvPr/>
        </p:nvSpPr>
        <p:spPr>
          <a:xfrm>
            <a:off x="2939977" y="4647026"/>
            <a:ext cx="1751870"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a:t>
            </a:r>
            <a:r>
              <a:rPr lang="nl-BE" sz="1200" dirty="0" err="1"/>
              <a:t>gestion</a:t>
            </a:r>
            <a:r>
              <a:rPr lang="nl-BE" sz="1200" dirty="0"/>
              <a:t> des </a:t>
            </a:r>
            <a:r>
              <a:rPr lang="nl-BE" sz="1200" dirty="0" err="1"/>
              <a:t>connaissances</a:t>
            </a:r>
            <a:endParaRPr lang="fr-BE" sz="1200" dirty="0"/>
          </a:p>
        </p:txBody>
      </p:sp>
      <p:sp>
        <p:nvSpPr>
          <p:cNvPr id="42" name="Ellipse 41"/>
          <p:cNvSpPr/>
          <p:nvPr/>
        </p:nvSpPr>
        <p:spPr>
          <a:xfrm>
            <a:off x="1753769" y="3875744"/>
            <a:ext cx="1751870"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Crescendo</a:t>
            </a:r>
            <a:endParaRPr lang="fr-BE" sz="1200" dirty="0"/>
          </a:p>
        </p:txBody>
      </p:sp>
      <p:cxnSp>
        <p:nvCxnSpPr>
          <p:cNvPr id="43" name="Connecteur droit avec flèche 42"/>
          <p:cNvCxnSpPr>
            <a:endCxn id="41" idx="0"/>
          </p:cNvCxnSpPr>
          <p:nvPr/>
        </p:nvCxnSpPr>
        <p:spPr>
          <a:xfrm>
            <a:off x="3789649" y="3434306"/>
            <a:ext cx="26263" cy="12127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endCxn id="11" idx="2"/>
          </p:cNvCxnSpPr>
          <p:nvPr/>
        </p:nvCxnSpPr>
        <p:spPr>
          <a:xfrm>
            <a:off x="4878178" y="3095813"/>
            <a:ext cx="2159076" cy="5931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4602054" y="3411989"/>
            <a:ext cx="858921" cy="12791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endCxn id="34" idx="1"/>
          </p:cNvCxnSpPr>
          <p:nvPr/>
        </p:nvCxnSpPr>
        <p:spPr>
          <a:xfrm>
            <a:off x="4399198" y="3411989"/>
            <a:ext cx="1329698" cy="22550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Ellipse 38"/>
          <p:cNvSpPr/>
          <p:nvPr/>
        </p:nvSpPr>
        <p:spPr>
          <a:xfrm>
            <a:off x="4882218" y="4756369"/>
            <a:ext cx="1823999" cy="732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200" dirty="0"/>
              <a:t>Groupe de </a:t>
            </a:r>
            <a:r>
              <a:rPr lang="nl-BE" sz="1200" dirty="0" err="1"/>
              <a:t>projet</a:t>
            </a:r>
            <a:r>
              <a:rPr lang="nl-BE" sz="1200" dirty="0"/>
              <a:t> Accompagnement</a:t>
            </a:r>
            <a:endParaRPr lang="fr-BE" sz="1200" dirty="0"/>
          </a:p>
        </p:txBody>
      </p:sp>
      <p:pic>
        <p:nvPicPr>
          <p:cNvPr id="63" name="Image 62"/>
          <p:cNvPicPr>
            <a:picLocks noChangeAspect="1"/>
          </p:cNvPicPr>
          <p:nvPr/>
        </p:nvPicPr>
        <p:blipFill>
          <a:blip r:embed="rId3"/>
          <a:stretch>
            <a:fillRect/>
          </a:stretch>
        </p:blipFill>
        <p:spPr>
          <a:xfrm>
            <a:off x="7455882" y="2212307"/>
            <a:ext cx="1664494" cy="942975"/>
          </a:xfrm>
          <a:prstGeom prst="rect">
            <a:avLst/>
          </a:prstGeom>
        </p:spPr>
      </p:pic>
      <p:cxnSp>
        <p:nvCxnSpPr>
          <p:cNvPr id="64" name="Connecteur droit avec flèche 63"/>
          <p:cNvCxnSpPr>
            <a:endCxn id="63" idx="1"/>
          </p:cNvCxnSpPr>
          <p:nvPr/>
        </p:nvCxnSpPr>
        <p:spPr>
          <a:xfrm flipV="1">
            <a:off x="5031514" y="2683795"/>
            <a:ext cx="2424368" cy="2010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7291329" y="1400823"/>
            <a:ext cx="1613625" cy="215444"/>
          </a:xfrm>
          <a:prstGeom prst="rect">
            <a:avLst/>
          </a:prstGeom>
          <a:noFill/>
        </p:spPr>
        <p:txBody>
          <a:bodyPr wrap="square" rtlCol="0">
            <a:spAutoFit/>
          </a:bodyPr>
          <a:lstStyle/>
          <a:p>
            <a:pPr algn="ctr"/>
            <a:r>
              <a:rPr lang="nl-BE" sz="800" i="1" dirty="0"/>
              <a:t>Versie 2016</a:t>
            </a:r>
            <a:endParaRPr lang="fr-BE" sz="800" i="1" dirty="0"/>
          </a:p>
        </p:txBody>
      </p:sp>
    </p:spTree>
    <p:extLst>
      <p:ext uri="{BB962C8B-B14F-4D97-AF65-F5344CB8AC3E}">
        <p14:creationId xmlns:p14="http://schemas.microsoft.com/office/powerpoint/2010/main" val="239220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36912"/>
            <a:ext cx="8229600" cy="1143000"/>
          </a:xfrm>
        </p:spPr>
        <p:txBody>
          <a:bodyPr>
            <a:normAutofit fontScale="90000"/>
          </a:bodyPr>
          <a:lstStyle/>
          <a:p>
            <a:r>
              <a:rPr lang="fr-BE" b="1" dirty="0"/>
              <a:t/>
            </a:r>
            <a:br>
              <a:rPr lang="fr-BE" b="1" dirty="0"/>
            </a:br>
            <a:r>
              <a:rPr lang="nl-BE" b="1" dirty="0"/>
              <a:t>Introductie: algemene basisprincipes van de Bestuursovereenkomst</a:t>
            </a:r>
            <a:endParaRPr lang="en-US" b="1" dirty="0"/>
          </a:p>
        </p:txBody>
      </p:sp>
      <p:sp>
        <p:nvSpPr>
          <p:cNvPr id="6" name="Subtitle 2"/>
          <p:cNvSpPr txBox="1">
            <a:spLocks/>
          </p:cNvSpPr>
          <p:nvPr/>
        </p:nvSpPr>
        <p:spPr>
          <a:xfrm>
            <a:off x="-108520" y="357301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B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4309"/>
          <a:stretch/>
        </p:blipFill>
        <p:spPr>
          <a:xfrm>
            <a:off x="6732240" y="332656"/>
            <a:ext cx="2208078" cy="1944216"/>
          </a:xfrm>
          <a:prstGeom prst="rect">
            <a:avLst/>
          </a:prstGeom>
        </p:spPr>
      </p:pic>
      <p:sp>
        <p:nvSpPr>
          <p:cNvPr id="5" name="Ondertitel 2">
            <a:extLst>
              <a:ext uri="{FF2B5EF4-FFF2-40B4-BE49-F238E27FC236}">
                <a16:creationId xmlns:a16="http://schemas.microsoft.com/office/drawing/2014/main" xmlns="" id="{B93B738B-336D-45E8-89A1-48A4E6A9DBD5}"/>
              </a:ext>
            </a:extLst>
          </p:cNvPr>
          <p:cNvSpPr txBox="1">
            <a:spLocks/>
          </p:cNvSpPr>
          <p:nvPr/>
        </p:nvSpPr>
        <p:spPr>
          <a:xfrm>
            <a:off x="323528" y="4760235"/>
            <a:ext cx="5698976"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000" dirty="0"/>
              <a:t>Event 20 Responsabilisering OISZ</a:t>
            </a:r>
          </a:p>
          <a:p>
            <a:pPr marL="0" indent="0">
              <a:buNone/>
            </a:pPr>
            <a:r>
              <a:rPr lang="nl-BE" sz="2000" dirty="0"/>
              <a:t>Vrijdag 25/05/2018 -09h55</a:t>
            </a:r>
          </a:p>
          <a:p>
            <a:pPr marL="0" indent="0">
              <a:buNone/>
            </a:pPr>
            <a:endParaRPr lang="nl-BE" sz="1400" dirty="0"/>
          </a:p>
          <a:p>
            <a:pPr marL="0" indent="0">
              <a:buNone/>
            </a:pPr>
            <a:r>
              <a:rPr lang="nl-BE" sz="1400" dirty="0"/>
              <a:t>Amaury Legrain (FOD </a:t>
            </a:r>
            <a:r>
              <a:rPr lang="nl-BE" sz="1400" dirty="0" smtClean="0"/>
              <a:t>VVVL</a:t>
            </a:r>
            <a:r>
              <a:rPr lang="nl-BE" sz="1400" dirty="0"/>
              <a:t>)</a:t>
            </a:r>
          </a:p>
          <a:p>
            <a:pPr marL="0" indent="0">
              <a:buNone/>
            </a:pPr>
            <a:r>
              <a:rPr lang="nl-BE" sz="1400" dirty="0"/>
              <a:t>Manu Breynaert (FOD SZ)</a:t>
            </a:r>
          </a:p>
        </p:txBody>
      </p:sp>
    </p:spTree>
    <p:extLst>
      <p:ext uri="{BB962C8B-B14F-4D97-AF65-F5344CB8AC3E}">
        <p14:creationId xmlns:p14="http://schemas.microsoft.com/office/powerpoint/2010/main" val="193530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F64591F-FC78-43A2-9D47-0E54869EE301}"/>
              </a:ext>
            </a:extLst>
          </p:cNvPr>
          <p:cNvSpPr>
            <a:spLocks noGrp="1"/>
          </p:cNvSpPr>
          <p:nvPr>
            <p:ph type="title"/>
          </p:nvPr>
        </p:nvSpPr>
        <p:spPr/>
        <p:txBody>
          <a:bodyPr/>
          <a:lstStyle/>
          <a:p>
            <a:r>
              <a:rPr lang="nl-BE" dirty="0"/>
              <a:t>Ter samenvatting</a:t>
            </a:r>
            <a:endParaRPr lang="en-US" dirty="0"/>
          </a:p>
        </p:txBody>
      </p:sp>
      <p:sp>
        <p:nvSpPr>
          <p:cNvPr id="3" name="Tijdelijke aanduiding voor inhoud 2">
            <a:extLst>
              <a:ext uri="{FF2B5EF4-FFF2-40B4-BE49-F238E27FC236}">
                <a16:creationId xmlns:a16="http://schemas.microsoft.com/office/drawing/2014/main" xmlns="" id="{F7FF31B2-575F-48AA-AB43-A2EF8795BFCC}"/>
              </a:ext>
            </a:extLst>
          </p:cNvPr>
          <p:cNvSpPr>
            <a:spLocks noGrp="1"/>
          </p:cNvSpPr>
          <p:nvPr>
            <p:ph idx="1"/>
          </p:nvPr>
        </p:nvSpPr>
        <p:spPr/>
        <p:txBody>
          <a:bodyPr>
            <a:normAutofit lnSpcReduction="10000"/>
          </a:bodyPr>
          <a:lstStyle/>
          <a:p>
            <a:r>
              <a:rPr lang="nl-BE" dirty="0"/>
              <a:t>BOCA = gericht naar de burger, naar de sociaal verzekerde / gebruiker</a:t>
            </a:r>
          </a:p>
          <a:p>
            <a:r>
              <a:rPr lang="nl-BE" dirty="0"/>
              <a:t>Doelstellingen worden onderhandeld en opgevolgd en aangepast aan de realiteit</a:t>
            </a:r>
          </a:p>
          <a:p>
            <a:r>
              <a:rPr lang="nl-BE" dirty="0"/>
              <a:t>Daarvoor heb je nodig:</a:t>
            </a:r>
          </a:p>
          <a:p>
            <a:pPr lvl="1"/>
            <a:r>
              <a:rPr lang="nl-BE" dirty="0"/>
              <a:t>Autonomie</a:t>
            </a:r>
          </a:p>
          <a:p>
            <a:pPr lvl="1"/>
            <a:r>
              <a:rPr lang="nl-BE" dirty="0"/>
              <a:t>Financieel </a:t>
            </a:r>
            <a:r>
              <a:rPr lang="nl-BE" dirty="0" err="1"/>
              <a:t>meerjarenkader</a:t>
            </a:r>
            <a:endParaRPr lang="nl-BE" dirty="0"/>
          </a:p>
          <a:p>
            <a:pPr lvl="1"/>
            <a:r>
              <a:rPr lang="nl-BE" dirty="0"/>
              <a:t>Relatie Staat – OISZ (verbintenis en verwachting)</a:t>
            </a:r>
          </a:p>
          <a:p>
            <a:r>
              <a:rPr lang="nl-BE" dirty="0"/>
              <a:t>Evolutie naar meer synergieën</a:t>
            </a:r>
          </a:p>
          <a:p>
            <a:endParaRPr lang="en-US" dirty="0"/>
          </a:p>
        </p:txBody>
      </p:sp>
      <p:sp>
        <p:nvSpPr>
          <p:cNvPr id="4" name="Tijdelijke aanduiding voor datum 3">
            <a:extLst>
              <a:ext uri="{FF2B5EF4-FFF2-40B4-BE49-F238E27FC236}">
                <a16:creationId xmlns:a16="http://schemas.microsoft.com/office/drawing/2014/main" xmlns="" id="{A44FC2BA-8467-462E-82D6-0D6893475082}"/>
              </a:ext>
            </a:extLst>
          </p:cNvPr>
          <p:cNvSpPr>
            <a:spLocks noGrp="1"/>
          </p:cNvSpPr>
          <p:nvPr>
            <p:ph type="dt" sz="half" idx="10"/>
          </p:nvPr>
        </p:nvSpPr>
        <p:spPr/>
        <p:txBody>
          <a:bodyPr/>
          <a:lstStyle/>
          <a:p>
            <a:fld id="{7222F642-F0AF-4368-9B61-E7137FCAC2E6}" type="datetime1">
              <a:rPr lang="nl-BE" smtClean="0"/>
              <a:t>23-05-2018</a:t>
            </a:fld>
            <a:endParaRPr lang="nl-BE"/>
          </a:p>
        </p:txBody>
      </p:sp>
      <p:sp>
        <p:nvSpPr>
          <p:cNvPr id="5" name="Tijdelijke aanduiding voor voettekst 4">
            <a:extLst>
              <a:ext uri="{FF2B5EF4-FFF2-40B4-BE49-F238E27FC236}">
                <a16:creationId xmlns:a16="http://schemas.microsoft.com/office/drawing/2014/main" xmlns="" id="{7F402A6E-F5B0-4FA5-8F57-B68754EA0AD9}"/>
              </a:ext>
            </a:extLst>
          </p:cNvPr>
          <p:cNvSpPr>
            <a:spLocks noGrp="1"/>
          </p:cNvSpPr>
          <p:nvPr>
            <p:ph type="ftr" sz="quarter" idx="11"/>
          </p:nvPr>
        </p:nvSpPr>
        <p:spPr/>
        <p:txBody>
          <a:bodyPr/>
          <a:lstStyle/>
          <a:p>
            <a:r>
              <a:rPr lang="nl-BE"/>
              <a:t>Event OISZ</a:t>
            </a:r>
          </a:p>
        </p:txBody>
      </p:sp>
      <p:sp>
        <p:nvSpPr>
          <p:cNvPr id="6" name="Tijdelijke aanduiding voor dianummer 5">
            <a:extLst>
              <a:ext uri="{FF2B5EF4-FFF2-40B4-BE49-F238E27FC236}">
                <a16:creationId xmlns:a16="http://schemas.microsoft.com/office/drawing/2014/main" xmlns="" id="{8C722D9A-FDD3-4BAF-BA6B-66C515BC13D8}"/>
              </a:ext>
            </a:extLst>
          </p:cNvPr>
          <p:cNvSpPr>
            <a:spLocks noGrp="1"/>
          </p:cNvSpPr>
          <p:nvPr>
            <p:ph type="sldNum" sz="quarter" idx="12"/>
          </p:nvPr>
        </p:nvSpPr>
        <p:spPr/>
        <p:txBody>
          <a:bodyPr/>
          <a:lstStyle/>
          <a:p>
            <a:fld id="{F3BF92E8-46C1-4EB1-B580-D60D80977146}" type="slidenum">
              <a:rPr lang="nl-BE" smtClean="0"/>
              <a:t>20</a:t>
            </a:fld>
            <a:endParaRPr lang="nl-BE"/>
          </a:p>
        </p:txBody>
      </p:sp>
    </p:spTree>
    <p:extLst>
      <p:ext uri="{BB962C8B-B14F-4D97-AF65-F5344CB8AC3E}">
        <p14:creationId xmlns:p14="http://schemas.microsoft.com/office/powerpoint/2010/main" val="303575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7401773-958D-47EE-A515-89CDD23F7848}"/>
              </a:ext>
            </a:extLst>
          </p:cNvPr>
          <p:cNvSpPr>
            <a:spLocks noGrp="1"/>
          </p:cNvSpPr>
          <p:nvPr>
            <p:ph type="title"/>
          </p:nvPr>
        </p:nvSpPr>
        <p:spPr/>
        <p:txBody>
          <a:bodyPr/>
          <a:lstStyle/>
          <a:p>
            <a:r>
              <a:rPr lang="nl-BE" dirty="0"/>
              <a:t>Conclusies</a:t>
            </a:r>
            <a:endParaRPr lang="en-US" dirty="0"/>
          </a:p>
        </p:txBody>
      </p:sp>
      <p:sp>
        <p:nvSpPr>
          <p:cNvPr id="3" name="Tijdelijke aanduiding voor inhoud 2">
            <a:extLst>
              <a:ext uri="{FF2B5EF4-FFF2-40B4-BE49-F238E27FC236}">
                <a16:creationId xmlns:a16="http://schemas.microsoft.com/office/drawing/2014/main" xmlns="" id="{E8D781E3-5992-4DEE-8C38-18CF776E8CA3}"/>
              </a:ext>
            </a:extLst>
          </p:cNvPr>
          <p:cNvSpPr>
            <a:spLocks noGrp="1"/>
          </p:cNvSpPr>
          <p:nvPr>
            <p:ph idx="1"/>
          </p:nvPr>
        </p:nvSpPr>
        <p:spPr/>
        <p:txBody>
          <a:bodyPr>
            <a:normAutofit fontScale="92500" lnSpcReduction="20000"/>
          </a:bodyPr>
          <a:lstStyle/>
          <a:p>
            <a:r>
              <a:rPr lang="nl-BE" dirty="0">
                <a:sym typeface="Wingdings" panose="05000000000000000000" pitchFamily="2" charset="2"/>
              </a:rPr>
              <a:t>BOCA = dynamiek voor continue verbetering naar klantgerichtheid en intern efficiëntie</a:t>
            </a:r>
          </a:p>
          <a:p>
            <a:endParaRPr lang="nl-BE" dirty="0">
              <a:sym typeface="Wingdings" panose="05000000000000000000" pitchFamily="2" charset="2"/>
            </a:endParaRPr>
          </a:p>
          <a:p>
            <a:r>
              <a:rPr lang="nl-BE" dirty="0">
                <a:sym typeface="Wingdings" panose="05000000000000000000" pitchFamily="2" charset="2"/>
              </a:rPr>
              <a:t>Mogelijke denkpistes</a:t>
            </a:r>
          </a:p>
          <a:p>
            <a:pPr lvl="1"/>
            <a:r>
              <a:rPr lang="nl-BE" dirty="0">
                <a:sym typeface="Wingdings" panose="05000000000000000000" pitchFamily="2" charset="2"/>
              </a:rPr>
              <a:t>Evoluties naar co-creatie met sociale verzekerde</a:t>
            </a:r>
          </a:p>
          <a:p>
            <a:pPr lvl="1"/>
            <a:r>
              <a:rPr lang="nl-BE" dirty="0">
                <a:sym typeface="Wingdings" panose="05000000000000000000" pitchFamily="2" charset="2"/>
              </a:rPr>
              <a:t>Meer gestructureerde/ gecoördineerde opvolging BOCA door de Staat</a:t>
            </a:r>
          </a:p>
          <a:p>
            <a:pPr lvl="1"/>
            <a:r>
              <a:rPr lang="nl-BE" dirty="0">
                <a:sym typeface="Wingdings" panose="05000000000000000000" pitchFamily="2" charset="2"/>
              </a:rPr>
              <a:t>Transversale </a:t>
            </a:r>
            <a:r>
              <a:rPr lang="nl-BE" dirty="0" err="1">
                <a:sym typeface="Wingdings" panose="05000000000000000000" pitchFamily="2" charset="2"/>
              </a:rPr>
              <a:t>governance</a:t>
            </a:r>
            <a:r>
              <a:rPr lang="nl-BE" dirty="0">
                <a:sym typeface="Wingdings" panose="05000000000000000000" pitchFamily="2" charset="2"/>
              </a:rPr>
              <a:t> voor </a:t>
            </a:r>
            <a:r>
              <a:rPr lang="nl-BE" dirty="0" err="1">
                <a:sym typeface="Wingdings" panose="05000000000000000000" pitchFamily="2" charset="2"/>
              </a:rPr>
              <a:t>synergieën</a:t>
            </a:r>
            <a:endParaRPr lang="nl-BE" dirty="0">
              <a:sym typeface="Wingdings" panose="05000000000000000000" pitchFamily="2" charset="2"/>
            </a:endParaRPr>
          </a:p>
          <a:p>
            <a:pPr lvl="1"/>
            <a:r>
              <a:rPr lang="nl-BE" dirty="0">
                <a:sym typeface="Wingdings" panose="05000000000000000000" pitchFamily="2" charset="2"/>
              </a:rPr>
              <a:t>Brug met andere gerelateerde actoren en </a:t>
            </a:r>
            <a:r>
              <a:rPr lang="nl-BE" dirty="0" err="1">
                <a:sym typeface="Wingdings" panose="05000000000000000000" pitchFamily="2" charset="2"/>
              </a:rPr>
              <a:t>synergieën</a:t>
            </a:r>
            <a:r>
              <a:rPr lang="nl-BE" dirty="0">
                <a:sym typeface="Wingdings" panose="05000000000000000000" pitchFamily="2" charset="2"/>
              </a:rPr>
              <a:t> (</a:t>
            </a:r>
            <a:r>
              <a:rPr lang="nl-BE" dirty="0" err="1">
                <a:sym typeface="Wingdings" panose="05000000000000000000" pitchFamily="2" charset="2"/>
              </a:rPr>
              <a:t>redesign</a:t>
            </a:r>
            <a:r>
              <a:rPr lang="nl-BE" dirty="0">
                <a:sym typeface="Wingdings" panose="05000000000000000000" pitchFamily="2" charset="2"/>
              </a:rPr>
              <a:t>) &gt;&gt;&gt; co-beheer van bepaalde processen en projecten</a:t>
            </a:r>
          </a:p>
        </p:txBody>
      </p:sp>
      <p:sp>
        <p:nvSpPr>
          <p:cNvPr id="4" name="Tijdelijke aanduiding voor datum 3">
            <a:extLst>
              <a:ext uri="{FF2B5EF4-FFF2-40B4-BE49-F238E27FC236}">
                <a16:creationId xmlns:a16="http://schemas.microsoft.com/office/drawing/2014/main" xmlns="" id="{39D5747B-919D-43F7-A114-8F783D6DD9CC}"/>
              </a:ext>
            </a:extLst>
          </p:cNvPr>
          <p:cNvSpPr>
            <a:spLocks noGrp="1"/>
          </p:cNvSpPr>
          <p:nvPr>
            <p:ph type="dt" sz="half" idx="10"/>
          </p:nvPr>
        </p:nvSpPr>
        <p:spPr/>
        <p:txBody>
          <a:bodyPr/>
          <a:lstStyle/>
          <a:p>
            <a:fld id="{7222F642-F0AF-4368-9B61-E7137FCAC2E6}" type="datetime1">
              <a:rPr lang="nl-BE" smtClean="0"/>
              <a:t>23-05-2018</a:t>
            </a:fld>
            <a:endParaRPr lang="nl-BE"/>
          </a:p>
        </p:txBody>
      </p:sp>
      <p:sp>
        <p:nvSpPr>
          <p:cNvPr id="5" name="Tijdelijke aanduiding voor voettekst 4">
            <a:extLst>
              <a:ext uri="{FF2B5EF4-FFF2-40B4-BE49-F238E27FC236}">
                <a16:creationId xmlns:a16="http://schemas.microsoft.com/office/drawing/2014/main" xmlns="" id="{E3444587-056B-4CF5-A3CC-7A08B8842361}"/>
              </a:ext>
            </a:extLst>
          </p:cNvPr>
          <p:cNvSpPr>
            <a:spLocks noGrp="1"/>
          </p:cNvSpPr>
          <p:nvPr>
            <p:ph type="ftr" sz="quarter" idx="11"/>
          </p:nvPr>
        </p:nvSpPr>
        <p:spPr/>
        <p:txBody>
          <a:bodyPr/>
          <a:lstStyle/>
          <a:p>
            <a:r>
              <a:rPr lang="nl-BE"/>
              <a:t>Event OISZ</a:t>
            </a:r>
          </a:p>
        </p:txBody>
      </p:sp>
      <p:sp>
        <p:nvSpPr>
          <p:cNvPr id="6" name="Tijdelijke aanduiding voor dianummer 5">
            <a:extLst>
              <a:ext uri="{FF2B5EF4-FFF2-40B4-BE49-F238E27FC236}">
                <a16:creationId xmlns:a16="http://schemas.microsoft.com/office/drawing/2014/main" xmlns="" id="{DEE420C4-581D-459B-A238-635C92D660E8}"/>
              </a:ext>
            </a:extLst>
          </p:cNvPr>
          <p:cNvSpPr>
            <a:spLocks noGrp="1"/>
          </p:cNvSpPr>
          <p:nvPr>
            <p:ph type="sldNum" sz="quarter" idx="12"/>
          </p:nvPr>
        </p:nvSpPr>
        <p:spPr/>
        <p:txBody>
          <a:bodyPr/>
          <a:lstStyle/>
          <a:p>
            <a:fld id="{F3BF92E8-46C1-4EB1-B580-D60D80977146}" type="slidenum">
              <a:rPr lang="nl-BE" smtClean="0"/>
              <a:t>21</a:t>
            </a:fld>
            <a:endParaRPr lang="nl-BE"/>
          </a:p>
        </p:txBody>
      </p:sp>
    </p:spTree>
    <p:extLst>
      <p:ext uri="{BB962C8B-B14F-4D97-AF65-F5344CB8AC3E}">
        <p14:creationId xmlns:p14="http://schemas.microsoft.com/office/powerpoint/2010/main" val="1284025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426096"/>
            <a:ext cx="8229600" cy="2099890"/>
          </a:xfrm>
        </p:spPr>
        <p:txBody>
          <a:bodyPr>
            <a:normAutofit/>
          </a:bodyPr>
          <a:lstStyle/>
          <a:p>
            <a:r>
              <a:rPr lang="nl-BE" sz="8000" dirty="0"/>
              <a:t>Bedankt!</a:t>
            </a:r>
          </a:p>
        </p:txBody>
      </p:sp>
      <p:sp>
        <p:nvSpPr>
          <p:cNvPr id="4" name="Tijdelijke aanduiding voor datum 3"/>
          <p:cNvSpPr>
            <a:spLocks noGrp="1"/>
          </p:cNvSpPr>
          <p:nvPr>
            <p:ph type="dt" sz="half" idx="10"/>
          </p:nvPr>
        </p:nvSpPr>
        <p:spPr/>
        <p:txBody>
          <a:bodyPr/>
          <a:lstStyle/>
          <a:p>
            <a:fld id="{5F1F43B2-CBA3-4326-9722-5E8C4AFF6026}" type="datetime1">
              <a:rPr lang="nl-BE" smtClean="0"/>
              <a:t>23-05-2018</a:t>
            </a:fld>
            <a:endParaRPr lang="nl-BE"/>
          </a:p>
        </p:txBody>
      </p:sp>
      <p:sp>
        <p:nvSpPr>
          <p:cNvPr id="5" name="Tijdelijke aanduiding voor voettekst 4"/>
          <p:cNvSpPr>
            <a:spLocks noGrp="1"/>
          </p:cNvSpPr>
          <p:nvPr>
            <p:ph type="ftr" sz="quarter" idx="11"/>
          </p:nvPr>
        </p:nvSpPr>
        <p:spPr/>
        <p:txBody>
          <a:bodyPr/>
          <a:lstStyle/>
          <a:p>
            <a:r>
              <a:rPr lang="nl-BE"/>
              <a:t>Event OISZ</a:t>
            </a:r>
          </a:p>
        </p:txBody>
      </p:sp>
      <p:sp>
        <p:nvSpPr>
          <p:cNvPr id="6" name="Tijdelijke aanduiding voor dianummer 5"/>
          <p:cNvSpPr>
            <a:spLocks noGrp="1"/>
          </p:cNvSpPr>
          <p:nvPr>
            <p:ph type="sldNum" sz="quarter" idx="12"/>
          </p:nvPr>
        </p:nvSpPr>
        <p:spPr/>
        <p:txBody>
          <a:bodyPr/>
          <a:lstStyle/>
          <a:p>
            <a:fld id="{F3BF92E8-46C1-4EB1-B580-D60D80977146}" type="slidenum">
              <a:rPr lang="nl-BE" smtClean="0"/>
              <a:t>22</a:t>
            </a:fld>
            <a:endParaRPr lang="nl-BE"/>
          </a:p>
        </p:txBody>
      </p:sp>
      <p:sp>
        <p:nvSpPr>
          <p:cNvPr id="7" name="Tijdelijke aanduiding voor inhoud 2"/>
          <p:cNvSpPr txBox="1">
            <a:spLocks/>
          </p:cNvSpPr>
          <p:nvPr/>
        </p:nvSpPr>
        <p:spPr>
          <a:xfrm>
            <a:off x="457200" y="2996952"/>
            <a:ext cx="8229600" cy="1080120"/>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endParaRPr lang="nl-BE" sz="2400" dirty="0"/>
          </a:p>
          <a:p>
            <a:endParaRPr lang="nl-BE" sz="2400" dirty="0"/>
          </a:p>
          <a:p>
            <a:pPr marL="109728" indent="0">
              <a:buNone/>
            </a:pPr>
            <a:endParaRPr lang="nl-BE" sz="2400" dirty="0"/>
          </a:p>
        </p:txBody>
      </p:sp>
      <p:sp>
        <p:nvSpPr>
          <p:cNvPr id="8" name="Tijdelijke aanduiding voor inhoud 2"/>
          <p:cNvSpPr txBox="1">
            <a:spLocks/>
          </p:cNvSpPr>
          <p:nvPr/>
        </p:nvSpPr>
        <p:spPr>
          <a:xfrm>
            <a:off x="457200" y="4509120"/>
            <a:ext cx="8229600" cy="864096"/>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0" sz="2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nl-BE" sz="2000" dirty="0">
                <a:hlinkClick r:id="rId3"/>
              </a:rPr>
              <a:t>amaury.legrain@sante.belgique.be</a:t>
            </a:r>
          </a:p>
          <a:p>
            <a:pPr marL="109728" indent="0">
              <a:buNone/>
            </a:pPr>
            <a:endParaRPr lang="nl-BE" sz="2000" dirty="0">
              <a:hlinkClick r:id="rId3"/>
            </a:endParaRPr>
          </a:p>
          <a:p>
            <a:pPr marL="109728" indent="0">
              <a:buNone/>
            </a:pPr>
            <a:r>
              <a:rPr lang="nl-BE" sz="2000" dirty="0">
                <a:hlinkClick r:id="rId3"/>
              </a:rPr>
              <a:t>manu.breynaert@minsoc.fed.be</a:t>
            </a:r>
            <a:endParaRPr lang="nl-BE" sz="2000" dirty="0"/>
          </a:p>
        </p:txBody>
      </p:sp>
    </p:spTree>
    <p:extLst>
      <p:ext uri="{BB962C8B-B14F-4D97-AF65-F5344CB8AC3E}">
        <p14:creationId xmlns:p14="http://schemas.microsoft.com/office/powerpoint/2010/main" val="109171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 OISZ: </a:t>
            </a:r>
            <a:r>
              <a:rPr lang="en-US" dirty="0" err="1"/>
              <a:t>Samengevat</a:t>
            </a:r>
            <a:endParaRPr lang="nl-BE" dirty="0"/>
          </a:p>
        </p:txBody>
      </p:sp>
      <p:sp>
        <p:nvSpPr>
          <p:cNvPr id="3" name="Content Placeholder 2"/>
          <p:cNvSpPr>
            <a:spLocks noGrp="1"/>
          </p:cNvSpPr>
          <p:nvPr>
            <p:ph idx="1"/>
          </p:nvPr>
        </p:nvSpPr>
        <p:spPr/>
        <p:txBody>
          <a:bodyPr>
            <a:normAutofit fontScale="85000" lnSpcReduction="20000"/>
          </a:bodyPr>
          <a:lstStyle/>
          <a:p>
            <a:r>
              <a:rPr lang="en-US" dirty="0" err="1"/>
              <a:t>Tussen</a:t>
            </a:r>
            <a:r>
              <a:rPr lang="en-US" dirty="0"/>
              <a:t> de </a:t>
            </a:r>
            <a:r>
              <a:rPr lang="en-US" dirty="0" err="1"/>
              <a:t>Federale</a:t>
            </a:r>
            <a:r>
              <a:rPr lang="en-US" dirty="0"/>
              <a:t> </a:t>
            </a:r>
            <a:r>
              <a:rPr lang="en-US" dirty="0" err="1"/>
              <a:t>Regering</a:t>
            </a:r>
            <a:r>
              <a:rPr lang="en-US" dirty="0"/>
              <a:t> </a:t>
            </a:r>
            <a:r>
              <a:rPr lang="en-US" dirty="0" err="1"/>
              <a:t>en</a:t>
            </a:r>
            <a:r>
              <a:rPr lang="en-US" dirty="0"/>
              <a:t> </a:t>
            </a:r>
            <a:r>
              <a:rPr lang="en-US" dirty="0" err="1"/>
              <a:t>elke</a:t>
            </a:r>
            <a:r>
              <a:rPr lang="en-US" dirty="0"/>
              <a:t> OISZ</a:t>
            </a:r>
          </a:p>
          <a:p>
            <a:r>
              <a:rPr lang="en-US" dirty="0" err="1"/>
              <a:t>Organisatoinele</a:t>
            </a:r>
            <a:r>
              <a:rPr lang="en-US" dirty="0"/>
              <a:t> </a:t>
            </a:r>
            <a:r>
              <a:rPr lang="en-US" dirty="0" err="1"/>
              <a:t>performantie</a:t>
            </a:r>
            <a:endParaRPr lang="en-US" dirty="0"/>
          </a:p>
          <a:p>
            <a:r>
              <a:rPr lang="en-US" dirty="0"/>
              <a:t>13 OISZ</a:t>
            </a:r>
          </a:p>
          <a:p>
            <a:r>
              <a:rPr lang="en-US" dirty="0"/>
              <a:t>12.000 </a:t>
            </a:r>
            <a:r>
              <a:rPr lang="en-US" dirty="0" err="1"/>
              <a:t>medewerkers</a:t>
            </a:r>
            <a:endParaRPr lang="en-US" dirty="0"/>
          </a:p>
          <a:p>
            <a:r>
              <a:rPr lang="en-US" dirty="0" err="1"/>
              <a:t>Operationeel</a:t>
            </a:r>
            <a:r>
              <a:rPr lang="en-US" dirty="0"/>
              <a:t> budget van 1 </a:t>
            </a:r>
            <a:r>
              <a:rPr lang="en-US" dirty="0" err="1"/>
              <a:t>miljard</a:t>
            </a:r>
            <a:r>
              <a:rPr lang="en-US" dirty="0"/>
              <a:t>/</a:t>
            </a:r>
            <a:r>
              <a:rPr lang="en-US" dirty="0" err="1"/>
              <a:t>jaar</a:t>
            </a:r>
            <a:endParaRPr lang="en-US" dirty="0"/>
          </a:p>
          <a:p>
            <a:r>
              <a:rPr lang="en-US" dirty="0" err="1"/>
              <a:t>Periode</a:t>
            </a:r>
            <a:r>
              <a:rPr lang="en-US" dirty="0"/>
              <a:t> van 3 </a:t>
            </a:r>
            <a:r>
              <a:rPr lang="en-US" dirty="0" err="1"/>
              <a:t>jaar</a:t>
            </a:r>
            <a:endParaRPr lang="en-US" dirty="0"/>
          </a:p>
          <a:p>
            <a:endParaRPr lang="en-US" dirty="0"/>
          </a:p>
          <a:p>
            <a:pPr marL="0" indent="0">
              <a:buNone/>
            </a:pPr>
            <a:r>
              <a:rPr lang="nl-BE" dirty="0"/>
              <a:t>W</a:t>
            </a:r>
            <a:r>
              <a:rPr lang="en-US" dirty="0"/>
              <a:t>at </a:t>
            </a:r>
            <a:r>
              <a:rPr lang="en-US" dirty="0" err="1"/>
              <a:t>niet</a:t>
            </a:r>
            <a:r>
              <a:rPr lang="en-US" dirty="0"/>
              <a:t>?</a:t>
            </a:r>
          </a:p>
          <a:p>
            <a:r>
              <a:rPr lang="en-US" dirty="0" err="1"/>
              <a:t>Budgetten</a:t>
            </a:r>
            <a:r>
              <a:rPr lang="en-US" dirty="0"/>
              <a:t>/</a:t>
            </a:r>
            <a:r>
              <a:rPr lang="en-US" dirty="0" err="1"/>
              <a:t>doelstellingen</a:t>
            </a:r>
            <a:r>
              <a:rPr lang="en-US" dirty="0"/>
              <a:t> </a:t>
            </a:r>
            <a:r>
              <a:rPr lang="en-US" dirty="0" err="1"/>
              <a:t>voor</a:t>
            </a:r>
            <a:r>
              <a:rPr lang="en-US" dirty="0"/>
              <a:t> </a:t>
            </a:r>
            <a:r>
              <a:rPr lang="en-US" dirty="0" err="1"/>
              <a:t>sociale</a:t>
            </a:r>
            <a:r>
              <a:rPr lang="en-US" dirty="0"/>
              <a:t> </a:t>
            </a:r>
            <a:r>
              <a:rPr lang="en-US" dirty="0" err="1"/>
              <a:t>voordelen</a:t>
            </a:r>
            <a:endParaRPr lang="en-US" dirty="0"/>
          </a:p>
          <a:p>
            <a:r>
              <a:rPr lang="nl-BE" dirty="0"/>
              <a:t>Effecten op sociaal beleid</a:t>
            </a:r>
            <a:endParaRPr lang="en-US" dirty="0"/>
          </a:p>
          <a:p>
            <a:endParaRPr lang="nl-BE" dirty="0"/>
          </a:p>
        </p:txBody>
      </p:sp>
    </p:spTree>
    <p:extLst>
      <p:ext uri="{BB962C8B-B14F-4D97-AF65-F5344CB8AC3E}">
        <p14:creationId xmlns:p14="http://schemas.microsoft.com/office/powerpoint/2010/main" val="370496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9721C47-414E-44CC-ABB9-16E19FAFCE13}"/>
              </a:ext>
            </a:extLst>
          </p:cNvPr>
          <p:cNvSpPr>
            <a:spLocks noGrp="1"/>
          </p:cNvSpPr>
          <p:nvPr>
            <p:ph type="title"/>
          </p:nvPr>
        </p:nvSpPr>
        <p:spPr/>
        <p:txBody>
          <a:bodyPr/>
          <a:lstStyle/>
          <a:p>
            <a:r>
              <a:rPr lang="nl-BE" dirty="0"/>
              <a:t>Historiek – 5 generaties</a:t>
            </a:r>
            <a:endParaRPr lang="en-US" dirty="0"/>
          </a:p>
        </p:txBody>
      </p:sp>
      <p:sp>
        <p:nvSpPr>
          <p:cNvPr id="3" name="Tijdelijke aanduiding voor inhoud 2">
            <a:extLst>
              <a:ext uri="{FF2B5EF4-FFF2-40B4-BE49-F238E27FC236}">
                <a16:creationId xmlns:a16="http://schemas.microsoft.com/office/drawing/2014/main" xmlns="" id="{2F3999B5-D381-46AF-BCAD-64E2FF747B70}"/>
              </a:ext>
            </a:extLst>
          </p:cNvPr>
          <p:cNvSpPr>
            <a:spLocks noGrp="1"/>
          </p:cNvSpPr>
          <p:nvPr>
            <p:ph idx="1"/>
          </p:nvPr>
        </p:nvSpPr>
        <p:spPr>
          <a:xfrm>
            <a:off x="204371" y="2060848"/>
            <a:ext cx="8229600" cy="2520280"/>
          </a:xfrm>
        </p:spPr>
        <p:txBody>
          <a:bodyPr vert="horz" lIns="91440" tIns="45720" rIns="91440" bIns="45720" rtlCol="0" anchor="t">
            <a:noAutofit/>
          </a:bodyPr>
          <a:lstStyle/>
          <a:p>
            <a:r>
              <a:rPr lang="nl-BE" sz="2400" dirty="0"/>
              <a:t>1</a:t>
            </a:r>
            <a:r>
              <a:rPr lang="nl-BE" sz="2400" baseline="30000" dirty="0"/>
              <a:t>e</a:t>
            </a:r>
            <a:r>
              <a:rPr lang="nl-BE" sz="2400" dirty="0"/>
              <a:t> generatie (2002-2005)</a:t>
            </a:r>
            <a:endParaRPr lang="nl-BE" sz="2400" dirty="0">
              <a:cs typeface="Calibri"/>
            </a:endParaRPr>
          </a:p>
          <a:p>
            <a:r>
              <a:rPr lang="nl-BE" sz="2400" dirty="0"/>
              <a:t>2</a:t>
            </a:r>
            <a:r>
              <a:rPr lang="nl-BE" sz="2400" baseline="30000" dirty="0"/>
              <a:t>e</a:t>
            </a:r>
            <a:r>
              <a:rPr lang="nl-BE" sz="2400" dirty="0"/>
              <a:t> generatie (2006-2009)</a:t>
            </a:r>
            <a:endParaRPr lang="nl-BE" sz="2400" dirty="0">
              <a:cs typeface="Calibri"/>
            </a:endParaRPr>
          </a:p>
          <a:p>
            <a:r>
              <a:rPr lang="nl-BE" sz="2400" dirty="0"/>
              <a:t>3</a:t>
            </a:r>
            <a:r>
              <a:rPr lang="nl-BE" sz="2400" baseline="30000" dirty="0"/>
              <a:t>e</a:t>
            </a:r>
            <a:r>
              <a:rPr lang="nl-BE" sz="2400" dirty="0"/>
              <a:t> generatie (2010-2012)</a:t>
            </a:r>
            <a:endParaRPr lang="nl-BE" sz="2400" dirty="0">
              <a:cs typeface="Calibri"/>
            </a:endParaRPr>
          </a:p>
          <a:p>
            <a:r>
              <a:rPr lang="nl-BE" sz="2400" dirty="0"/>
              <a:t>4</a:t>
            </a:r>
            <a:r>
              <a:rPr lang="en-US" sz="2400" baseline="30000" dirty="0"/>
              <a:t>e</a:t>
            </a:r>
            <a:r>
              <a:rPr lang="en-US" sz="2400" dirty="0"/>
              <a:t> </a:t>
            </a:r>
            <a:r>
              <a:rPr lang="nl-BE" sz="2400" dirty="0"/>
              <a:t>generatie (2013-2015)</a:t>
            </a:r>
            <a:endParaRPr lang="nl-BE" sz="2400" dirty="0">
              <a:cs typeface="Calibri"/>
            </a:endParaRPr>
          </a:p>
          <a:p>
            <a:r>
              <a:rPr lang="nl-BE" sz="2400" dirty="0"/>
              <a:t>5</a:t>
            </a:r>
            <a:r>
              <a:rPr lang="nl-BE" sz="2400" baseline="30000" dirty="0"/>
              <a:t>e</a:t>
            </a:r>
            <a:r>
              <a:rPr lang="nl-BE" sz="2400" dirty="0"/>
              <a:t> generatie (2016-2018)</a:t>
            </a:r>
            <a:endParaRPr lang="nl-BE" sz="2400" dirty="0">
              <a:sym typeface="Wingdings" panose="05000000000000000000" pitchFamily="2" charset="2"/>
            </a:endParaRPr>
          </a:p>
        </p:txBody>
      </p:sp>
      <p:sp>
        <p:nvSpPr>
          <p:cNvPr id="4" name="Tijdelijke aanduiding voor datum 3">
            <a:extLst>
              <a:ext uri="{FF2B5EF4-FFF2-40B4-BE49-F238E27FC236}">
                <a16:creationId xmlns:a16="http://schemas.microsoft.com/office/drawing/2014/main" xmlns="" id="{F4D4DB31-2503-447C-A908-317788C0DFF5}"/>
              </a:ext>
            </a:extLst>
          </p:cNvPr>
          <p:cNvSpPr>
            <a:spLocks noGrp="1"/>
          </p:cNvSpPr>
          <p:nvPr>
            <p:ph type="dt" sz="half" idx="10"/>
          </p:nvPr>
        </p:nvSpPr>
        <p:spPr/>
        <p:txBody>
          <a:bodyPr/>
          <a:lstStyle/>
          <a:p>
            <a:fld id="{7222F642-F0AF-4368-9B61-E7137FCAC2E6}" type="datetime1">
              <a:rPr lang="nl-BE" smtClean="0"/>
              <a:t>23-05-2018</a:t>
            </a:fld>
            <a:endParaRPr lang="nl-BE"/>
          </a:p>
        </p:txBody>
      </p:sp>
      <p:sp>
        <p:nvSpPr>
          <p:cNvPr id="5" name="Tijdelijke aanduiding voor voettekst 4">
            <a:extLst>
              <a:ext uri="{FF2B5EF4-FFF2-40B4-BE49-F238E27FC236}">
                <a16:creationId xmlns:a16="http://schemas.microsoft.com/office/drawing/2014/main" xmlns="" id="{1BD9C5AC-51D9-4969-8DAF-04F86E783BA7}"/>
              </a:ext>
            </a:extLst>
          </p:cNvPr>
          <p:cNvSpPr>
            <a:spLocks noGrp="1"/>
          </p:cNvSpPr>
          <p:nvPr>
            <p:ph type="ftr" sz="quarter" idx="11"/>
          </p:nvPr>
        </p:nvSpPr>
        <p:spPr/>
        <p:txBody>
          <a:bodyPr/>
          <a:lstStyle/>
          <a:p>
            <a:r>
              <a:rPr lang="nl-BE"/>
              <a:t>Event OISZ</a:t>
            </a:r>
          </a:p>
        </p:txBody>
      </p:sp>
      <p:sp>
        <p:nvSpPr>
          <p:cNvPr id="6" name="Tijdelijke aanduiding voor dianummer 5">
            <a:extLst>
              <a:ext uri="{FF2B5EF4-FFF2-40B4-BE49-F238E27FC236}">
                <a16:creationId xmlns:a16="http://schemas.microsoft.com/office/drawing/2014/main" xmlns="" id="{7C1BCABF-B766-48C4-B0F3-CF36EBDB4A03}"/>
              </a:ext>
            </a:extLst>
          </p:cNvPr>
          <p:cNvSpPr>
            <a:spLocks noGrp="1"/>
          </p:cNvSpPr>
          <p:nvPr>
            <p:ph type="sldNum" sz="quarter" idx="12"/>
          </p:nvPr>
        </p:nvSpPr>
        <p:spPr/>
        <p:txBody>
          <a:bodyPr/>
          <a:lstStyle/>
          <a:p>
            <a:fld id="{F3BF92E8-46C1-4EB1-B580-D60D80977146}" type="slidenum">
              <a:rPr lang="nl-BE" smtClean="0"/>
              <a:t>4</a:t>
            </a:fld>
            <a:endParaRPr lang="nl-BE"/>
          </a:p>
        </p:txBody>
      </p:sp>
      <p:sp>
        <p:nvSpPr>
          <p:cNvPr id="7" name="Tijdelijke aanduiding voor inhoud 2">
            <a:extLst>
              <a:ext uri="{FF2B5EF4-FFF2-40B4-BE49-F238E27FC236}">
                <a16:creationId xmlns:a16="http://schemas.microsoft.com/office/drawing/2014/main" xmlns="" id="{31965B05-0381-45D4-8595-5D4205B7952E}"/>
              </a:ext>
            </a:extLst>
          </p:cNvPr>
          <p:cNvSpPr txBox="1">
            <a:spLocks/>
          </p:cNvSpPr>
          <p:nvPr/>
        </p:nvSpPr>
        <p:spPr>
          <a:xfrm>
            <a:off x="214715" y="4725144"/>
            <a:ext cx="8229600" cy="6480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nl-BE" sz="2400" dirty="0">
                <a:sym typeface="Wingdings" panose="05000000000000000000" pitchFamily="2" charset="2"/>
              </a:rPr>
              <a:t> 72 </a:t>
            </a:r>
            <a:r>
              <a:rPr lang="nl-BE" sz="2400" dirty="0" err="1">
                <a:sym typeface="Wingdings" panose="05000000000000000000" pitchFamily="2" charset="2"/>
              </a:rPr>
              <a:t>BOCA’s</a:t>
            </a:r>
            <a:endParaRPr lang="nl-BE" sz="2400" dirty="0"/>
          </a:p>
          <a:p>
            <a:pPr marL="109728" indent="0">
              <a:buFont typeface="Georgia"/>
              <a:buNone/>
            </a:pPr>
            <a:endParaRPr lang="nl-BE" sz="2400" dirty="0">
              <a:sym typeface="Wingdings" panose="05000000000000000000" pitchFamily="2" charset="2"/>
            </a:endParaRPr>
          </a:p>
        </p:txBody>
      </p:sp>
      <p:sp>
        <p:nvSpPr>
          <p:cNvPr id="8" name="Tijdelijke aanduiding voor inhoud 2">
            <a:extLst>
              <a:ext uri="{FF2B5EF4-FFF2-40B4-BE49-F238E27FC236}">
                <a16:creationId xmlns:a16="http://schemas.microsoft.com/office/drawing/2014/main" xmlns="" id="{DF09D15B-D8DA-4421-AC0E-4EF676F41FA4}"/>
              </a:ext>
            </a:extLst>
          </p:cNvPr>
          <p:cNvSpPr txBox="1">
            <a:spLocks/>
          </p:cNvSpPr>
          <p:nvPr/>
        </p:nvSpPr>
        <p:spPr>
          <a:xfrm>
            <a:off x="214715" y="5373216"/>
            <a:ext cx="8229600" cy="6480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nl-BE" sz="2400" dirty="0">
                <a:sym typeface="Wingdings" panose="05000000000000000000" pitchFamily="2" charset="2"/>
              </a:rPr>
              <a:t> Op naar de 6</a:t>
            </a:r>
            <a:r>
              <a:rPr lang="nl-BE" sz="2400" baseline="30000" dirty="0">
                <a:sym typeface="Wingdings" panose="05000000000000000000" pitchFamily="2" charset="2"/>
              </a:rPr>
              <a:t>e</a:t>
            </a:r>
            <a:r>
              <a:rPr lang="nl-BE" sz="2400" dirty="0">
                <a:sym typeface="Wingdings" panose="05000000000000000000" pitchFamily="2" charset="2"/>
              </a:rPr>
              <a:t> generatie!</a:t>
            </a:r>
            <a:endParaRPr lang="nl-BE" sz="2400" dirty="0"/>
          </a:p>
          <a:p>
            <a:pPr marL="109728" indent="0">
              <a:buFont typeface="Georgia"/>
              <a:buNone/>
            </a:pPr>
            <a:endParaRPr lang="nl-BE" sz="2400" dirty="0">
              <a:sym typeface="Wingdings" panose="05000000000000000000" pitchFamily="2" charset="2"/>
            </a:endParaRPr>
          </a:p>
        </p:txBody>
      </p:sp>
      <p:pic>
        <p:nvPicPr>
          <p:cNvPr id="9" name="Afbeelding 9" descr="Afbeelding met tekst&#10;&#10;Beschrijving is gegenereerd met zeer hoge betrouwbaarheid">
            <a:extLst>
              <a:ext uri="{FF2B5EF4-FFF2-40B4-BE49-F238E27FC236}">
                <a16:creationId xmlns:a16="http://schemas.microsoft.com/office/drawing/2014/main" xmlns="" id="{E49980EB-4618-4896-9926-6E3CD0B8B97C}"/>
              </a:ext>
            </a:extLst>
          </p:cNvPr>
          <p:cNvPicPr>
            <a:picLocks noChangeAspect="1"/>
          </p:cNvPicPr>
          <p:nvPr/>
        </p:nvPicPr>
        <p:blipFill>
          <a:blip r:embed="rId3"/>
          <a:stretch>
            <a:fillRect/>
          </a:stretch>
        </p:blipFill>
        <p:spPr>
          <a:xfrm>
            <a:off x="3916751" y="1675760"/>
            <a:ext cx="5229353" cy="3042958"/>
          </a:xfrm>
          <a:prstGeom prst="rect">
            <a:avLst/>
          </a:prstGeom>
        </p:spPr>
      </p:pic>
    </p:spTree>
    <p:extLst>
      <p:ext uri="{BB962C8B-B14F-4D97-AF65-F5344CB8AC3E}">
        <p14:creationId xmlns:p14="http://schemas.microsoft.com/office/powerpoint/2010/main" val="151748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EB2E284-FFF4-4A98-B45E-7AB88587AB2F}"/>
              </a:ext>
            </a:extLst>
          </p:cNvPr>
          <p:cNvSpPr>
            <a:spLocks noGrp="1"/>
          </p:cNvSpPr>
          <p:nvPr>
            <p:ph type="dt" sz="half" idx="10"/>
          </p:nvPr>
        </p:nvSpPr>
        <p:spPr/>
        <p:txBody>
          <a:bodyPr/>
          <a:lstStyle/>
          <a:p>
            <a:fld id="{604A195D-3A7E-4DFB-8B1E-7914D4EE6FDC}" type="datetime1">
              <a:rPr lang="nl-BE" smtClean="0"/>
              <a:t>23-05-2018</a:t>
            </a:fld>
            <a:endParaRPr lang="nl-BE"/>
          </a:p>
        </p:txBody>
      </p:sp>
      <p:sp>
        <p:nvSpPr>
          <p:cNvPr id="3" name="Footer Placeholder 2">
            <a:extLst>
              <a:ext uri="{FF2B5EF4-FFF2-40B4-BE49-F238E27FC236}">
                <a16:creationId xmlns:a16="http://schemas.microsoft.com/office/drawing/2014/main" xmlns="" id="{85726C2E-D154-4785-8244-400FE29682D5}"/>
              </a:ext>
            </a:extLst>
          </p:cNvPr>
          <p:cNvSpPr>
            <a:spLocks noGrp="1"/>
          </p:cNvSpPr>
          <p:nvPr>
            <p:ph type="ftr" sz="quarter" idx="11"/>
          </p:nvPr>
        </p:nvSpPr>
        <p:spPr/>
        <p:txBody>
          <a:bodyPr/>
          <a:lstStyle/>
          <a:p>
            <a:r>
              <a:rPr lang="nl-BE"/>
              <a:t>Event OISZ</a:t>
            </a:r>
          </a:p>
        </p:txBody>
      </p:sp>
      <p:sp>
        <p:nvSpPr>
          <p:cNvPr id="4" name="Slide Number Placeholder 3">
            <a:extLst>
              <a:ext uri="{FF2B5EF4-FFF2-40B4-BE49-F238E27FC236}">
                <a16:creationId xmlns:a16="http://schemas.microsoft.com/office/drawing/2014/main" xmlns="" id="{26F68841-5E61-4504-B2D5-075A48C5A9EB}"/>
              </a:ext>
            </a:extLst>
          </p:cNvPr>
          <p:cNvSpPr>
            <a:spLocks noGrp="1"/>
          </p:cNvSpPr>
          <p:nvPr>
            <p:ph type="sldNum" sz="quarter" idx="12"/>
          </p:nvPr>
        </p:nvSpPr>
        <p:spPr/>
        <p:txBody>
          <a:bodyPr/>
          <a:lstStyle/>
          <a:p>
            <a:fld id="{F3BF92E8-46C1-4EB1-B580-D60D80977146}" type="slidenum">
              <a:rPr lang="nl-BE" smtClean="0"/>
              <a:t>5</a:t>
            </a:fld>
            <a:endParaRPr lang="nl-BE"/>
          </a:p>
        </p:txBody>
      </p:sp>
      <p:pic>
        <p:nvPicPr>
          <p:cNvPr id="3074" name="Picture 2" descr="RÃ©sultat de recherche d'images pour &quot;partenariat&quot;">
            <a:extLst>
              <a:ext uri="{FF2B5EF4-FFF2-40B4-BE49-F238E27FC236}">
                <a16:creationId xmlns:a16="http://schemas.microsoft.com/office/drawing/2014/main" xmlns="" id="{6293E407-B453-464B-A7E1-9F0310FEA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535" y="242088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69658242-F89C-497E-A0B1-AEEC1F769559}"/>
              </a:ext>
            </a:extLst>
          </p:cNvPr>
          <p:cNvSpPr txBox="1"/>
          <p:nvPr/>
        </p:nvSpPr>
        <p:spPr>
          <a:xfrm>
            <a:off x="3717053" y="1069848"/>
            <a:ext cx="2203687" cy="830997"/>
          </a:xfrm>
          <a:prstGeom prst="rect">
            <a:avLst/>
          </a:prstGeom>
          <a:noFill/>
        </p:spPr>
        <p:txBody>
          <a:bodyPr wrap="square" rtlCol="0">
            <a:spAutoFit/>
          </a:bodyPr>
          <a:lstStyle/>
          <a:p>
            <a:pPr algn="ctr"/>
            <a:r>
              <a:rPr lang="fr-BE" sz="2400" dirty="0"/>
              <a:t>Autonomie </a:t>
            </a:r>
          </a:p>
          <a:p>
            <a:pPr algn="ctr"/>
            <a:r>
              <a:rPr lang="fr-BE" sz="2400" dirty="0"/>
              <a:t>de gestion</a:t>
            </a:r>
          </a:p>
        </p:txBody>
      </p:sp>
      <p:sp>
        <p:nvSpPr>
          <p:cNvPr id="7" name="TextBox 6">
            <a:extLst>
              <a:ext uri="{FF2B5EF4-FFF2-40B4-BE49-F238E27FC236}">
                <a16:creationId xmlns:a16="http://schemas.microsoft.com/office/drawing/2014/main" xmlns="" id="{06345FCA-C722-47A9-B3E1-E6F3684C52E4}"/>
              </a:ext>
            </a:extLst>
          </p:cNvPr>
          <p:cNvSpPr txBox="1"/>
          <p:nvPr/>
        </p:nvSpPr>
        <p:spPr>
          <a:xfrm>
            <a:off x="6351671" y="2632297"/>
            <a:ext cx="2585065" cy="830997"/>
          </a:xfrm>
          <a:prstGeom prst="rect">
            <a:avLst/>
          </a:prstGeom>
          <a:noFill/>
        </p:spPr>
        <p:txBody>
          <a:bodyPr wrap="square" rtlCol="0">
            <a:spAutoFit/>
          </a:bodyPr>
          <a:lstStyle/>
          <a:p>
            <a:pPr algn="ctr"/>
            <a:r>
              <a:rPr lang="fr-BE" sz="2400" dirty="0"/>
              <a:t>Objectifs suivis et adaptés</a:t>
            </a:r>
          </a:p>
        </p:txBody>
      </p:sp>
      <p:sp>
        <p:nvSpPr>
          <p:cNvPr id="8" name="TextBox 7">
            <a:extLst>
              <a:ext uri="{FF2B5EF4-FFF2-40B4-BE49-F238E27FC236}">
                <a16:creationId xmlns:a16="http://schemas.microsoft.com/office/drawing/2014/main" xmlns="" id="{B0313E86-9BB7-4FA5-ACF7-C3063C42CE96}"/>
              </a:ext>
            </a:extLst>
          </p:cNvPr>
          <p:cNvSpPr txBox="1"/>
          <p:nvPr/>
        </p:nvSpPr>
        <p:spPr>
          <a:xfrm>
            <a:off x="2244167" y="5554935"/>
            <a:ext cx="2203687" cy="830997"/>
          </a:xfrm>
          <a:prstGeom prst="rect">
            <a:avLst/>
          </a:prstGeom>
          <a:noFill/>
        </p:spPr>
        <p:txBody>
          <a:bodyPr wrap="square" rtlCol="0">
            <a:spAutoFit/>
          </a:bodyPr>
          <a:lstStyle/>
          <a:p>
            <a:pPr algn="ctr"/>
            <a:r>
              <a:rPr lang="fr-BE" sz="2400" dirty="0"/>
              <a:t>Négociation </a:t>
            </a:r>
          </a:p>
          <a:p>
            <a:pPr algn="ctr"/>
            <a:r>
              <a:rPr lang="fr-BE" sz="2400" dirty="0"/>
              <a:t>des objectifs</a:t>
            </a:r>
          </a:p>
        </p:txBody>
      </p:sp>
      <p:sp>
        <p:nvSpPr>
          <p:cNvPr id="9" name="TextBox 8">
            <a:extLst>
              <a:ext uri="{FF2B5EF4-FFF2-40B4-BE49-F238E27FC236}">
                <a16:creationId xmlns:a16="http://schemas.microsoft.com/office/drawing/2014/main" xmlns="" id="{27A312E6-B56E-45FD-BFCA-07D28D18469D}"/>
              </a:ext>
            </a:extLst>
          </p:cNvPr>
          <p:cNvSpPr txBox="1"/>
          <p:nvPr/>
        </p:nvSpPr>
        <p:spPr>
          <a:xfrm>
            <a:off x="5671990" y="5025744"/>
            <a:ext cx="2203687" cy="830997"/>
          </a:xfrm>
          <a:prstGeom prst="rect">
            <a:avLst/>
          </a:prstGeom>
          <a:noFill/>
        </p:spPr>
        <p:txBody>
          <a:bodyPr wrap="square" rtlCol="0">
            <a:spAutoFit/>
          </a:bodyPr>
          <a:lstStyle/>
          <a:p>
            <a:pPr algn="ctr"/>
            <a:r>
              <a:rPr lang="fr-BE" sz="2400" dirty="0"/>
              <a:t>Engagements</a:t>
            </a:r>
          </a:p>
          <a:p>
            <a:pPr algn="ctr"/>
            <a:r>
              <a:rPr lang="fr-BE" sz="2400" dirty="0"/>
              <a:t>de l’Etat</a:t>
            </a:r>
          </a:p>
        </p:txBody>
      </p:sp>
      <p:sp>
        <p:nvSpPr>
          <p:cNvPr id="11" name="TextBox 10">
            <a:extLst>
              <a:ext uri="{FF2B5EF4-FFF2-40B4-BE49-F238E27FC236}">
                <a16:creationId xmlns:a16="http://schemas.microsoft.com/office/drawing/2014/main" xmlns="" id="{3AF9C362-2386-4A8F-A4A5-101AC8324722}"/>
              </a:ext>
            </a:extLst>
          </p:cNvPr>
          <p:cNvSpPr txBox="1"/>
          <p:nvPr/>
        </p:nvSpPr>
        <p:spPr>
          <a:xfrm>
            <a:off x="737642" y="1812939"/>
            <a:ext cx="2203687" cy="1200329"/>
          </a:xfrm>
          <a:prstGeom prst="rect">
            <a:avLst/>
          </a:prstGeom>
          <a:noFill/>
        </p:spPr>
        <p:txBody>
          <a:bodyPr wrap="square" rtlCol="0">
            <a:spAutoFit/>
          </a:bodyPr>
          <a:lstStyle/>
          <a:p>
            <a:pPr algn="ctr"/>
            <a:r>
              <a:rPr lang="fr-BE" sz="2400" dirty="0"/>
              <a:t>Objectifs au service de l’usager</a:t>
            </a:r>
          </a:p>
        </p:txBody>
      </p:sp>
      <p:sp>
        <p:nvSpPr>
          <p:cNvPr id="12" name="TextBox 11">
            <a:extLst>
              <a:ext uri="{FF2B5EF4-FFF2-40B4-BE49-F238E27FC236}">
                <a16:creationId xmlns:a16="http://schemas.microsoft.com/office/drawing/2014/main" xmlns="" id="{F340C77B-309A-4586-BF66-467AD5762382}"/>
              </a:ext>
            </a:extLst>
          </p:cNvPr>
          <p:cNvSpPr txBox="1"/>
          <p:nvPr/>
        </p:nvSpPr>
        <p:spPr>
          <a:xfrm>
            <a:off x="294285" y="3847910"/>
            <a:ext cx="2203687" cy="830997"/>
          </a:xfrm>
          <a:prstGeom prst="rect">
            <a:avLst/>
          </a:prstGeom>
          <a:noFill/>
        </p:spPr>
        <p:txBody>
          <a:bodyPr wrap="square" rtlCol="0">
            <a:spAutoFit/>
          </a:bodyPr>
          <a:lstStyle/>
          <a:p>
            <a:pPr algn="ctr"/>
            <a:r>
              <a:rPr lang="fr-BE" sz="2400" dirty="0"/>
              <a:t>Budgets </a:t>
            </a:r>
          </a:p>
          <a:p>
            <a:pPr algn="ctr"/>
            <a:r>
              <a:rPr lang="fr-BE" sz="2400" dirty="0"/>
              <a:t>pluriannuel</a:t>
            </a:r>
          </a:p>
        </p:txBody>
      </p:sp>
    </p:spTree>
    <p:extLst>
      <p:ext uri="{BB962C8B-B14F-4D97-AF65-F5344CB8AC3E}">
        <p14:creationId xmlns:p14="http://schemas.microsoft.com/office/powerpoint/2010/main" val="178316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6EF84E3-C5CA-4C48-81BD-147AE249AB6C}"/>
              </a:ext>
            </a:extLst>
          </p:cNvPr>
          <p:cNvSpPr>
            <a:spLocks noGrp="1"/>
          </p:cNvSpPr>
          <p:nvPr>
            <p:ph type="title"/>
          </p:nvPr>
        </p:nvSpPr>
        <p:spPr>
          <a:xfrm>
            <a:off x="302840" y="845840"/>
            <a:ext cx="8229600" cy="1143000"/>
          </a:xfrm>
        </p:spPr>
        <p:txBody>
          <a:bodyPr/>
          <a:lstStyle/>
          <a:p>
            <a:r>
              <a:rPr lang="nl-BE" dirty="0"/>
              <a:t>Des objectifs de service chiffrés</a:t>
            </a:r>
            <a:endParaRPr lang="en-US" dirty="0"/>
          </a:p>
        </p:txBody>
      </p:sp>
      <p:sp>
        <p:nvSpPr>
          <p:cNvPr id="4" name="Tijdelijke aanduiding voor datum 3">
            <a:extLst>
              <a:ext uri="{FF2B5EF4-FFF2-40B4-BE49-F238E27FC236}">
                <a16:creationId xmlns:a16="http://schemas.microsoft.com/office/drawing/2014/main" xmlns="" id="{BAA69E26-FDC2-4D85-87C8-E52B86EAFFF2}"/>
              </a:ext>
            </a:extLst>
          </p:cNvPr>
          <p:cNvSpPr>
            <a:spLocks noGrp="1"/>
          </p:cNvSpPr>
          <p:nvPr>
            <p:ph type="dt" sz="half" idx="10"/>
          </p:nvPr>
        </p:nvSpPr>
        <p:spPr/>
        <p:txBody>
          <a:bodyPr/>
          <a:lstStyle/>
          <a:p>
            <a:fld id="{7222F642-F0AF-4368-9B61-E7137FCAC2E6}" type="datetime1">
              <a:rPr lang="nl-BE" smtClean="0"/>
              <a:t>23-05-2018</a:t>
            </a:fld>
            <a:endParaRPr lang="nl-BE"/>
          </a:p>
        </p:txBody>
      </p:sp>
      <p:sp>
        <p:nvSpPr>
          <p:cNvPr id="5" name="Tijdelijke aanduiding voor voettekst 4">
            <a:extLst>
              <a:ext uri="{FF2B5EF4-FFF2-40B4-BE49-F238E27FC236}">
                <a16:creationId xmlns:a16="http://schemas.microsoft.com/office/drawing/2014/main" xmlns="" id="{9A04B1CA-7926-4A22-8DFA-67CA2D6A9FC5}"/>
              </a:ext>
            </a:extLst>
          </p:cNvPr>
          <p:cNvSpPr>
            <a:spLocks noGrp="1"/>
          </p:cNvSpPr>
          <p:nvPr>
            <p:ph type="ftr" sz="quarter" idx="11"/>
          </p:nvPr>
        </p:nvSpPr>
        <p:spPr/>
        <p:txBody>
          <a:bodyPr/>
          <a:lstStyle/>
          <a:p>
            <a:r>
              <a:rPr lang="nl-BE"/>
              <a:t>Event OISZ</a:t>
            </a:r>
          </a:p>
        </p:txBody>
      </p:sp>
      <p:sp>
        <p:nvSpPr>
          <p:cNvPr id="6" name="Tijdelijke aanduiding voor dianummer 5">
            <a:extLst>
              <a:ext uri="{FF2B5EF4-FFF2-40B4-BE49-F238E27FC236}">
                <a16:creationId xmlns:a16="http://schemas.microsoft.com/office/drawing/2014/main" xmlns="" id="{578E32D5-2073-4CB4-A9B3-9BE5FD6777E4}"/>
              </a:ext>
            </a:extLst>
          </p:cNvPr>
          <p:cNvSpPr>
            <a:spLocks noGrp="1"/>
          </p:cNvSpPr>
          <p:nvPr>
            <p:ph type="sldNum" sz="quarter" idx="12"/>
          </p:nvPr>
        </p:nvSpPr>
        <p:spPr/>
        <p:txBody>
          <a:bodyPr/>
          <a:lstStyle/>
          <a:p>
            <a:fld id="{F3BF92E8-46C1-4EB1-B580-D60D80977146}" type="slidenum">
              <a:rPr lang="nl-BE" smtClean="0"/>
              <a:t>6</a:t>
            </a:fld>
            <a:endParaRPr lang="nl-BE"/>
          </a:p>
        </p:txBody>
      </p:sp>
      <p:sp>
        <p:nvSpPr>
          <p:cNvPr id="7" name="Rectangle 6">
            <a:extLst>
              <a:ext uri="{FF2B5EF4-FFF2-40B4-BE49-F238E27FC236}">
                <a16:creationId xmlns:a16="http://schemas.microsoft.com/office/drawing/2014/main" xmlns="" id="{317D2494-3981-4985-980A-75118179E8FB}"/>
              </a:ext>
            </a:extLst>
          </p:cNvPr>
          <p:cNvSpPr/>
          <p:nvPr/>
        </p:nvSpPr>
        <p:spPr>
          <a:xfrm>
            <a:off x="755576" y="2924944"/>
            <a:ext cx="3602140"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t>Service aux usagers / assurés sociaux</a:t>
            </a:r>
          </a:p>
        </p:txBody>
      </p:sp>
      <p:sp>
        <p:nvSpPr>
          <p:cNvPr id="8" name="Rectangle 7">
            <a:extLst>
              <a:ext uri="{FF2B5EF4-FFF2-40B4-BE49-F238E27FC236}">
                <a16:creationId xmlns:a16="http://schemas.microsoft.com/office/drawing/2014/main" xmlns="" id="{BD70C707-1561-4C66-9DDB-FF3B8F5AA3A1}"/>
              </a:ext>
            </a:extLst>
          </p:cNvPr>
          <p:cNvSpPr/>
          <p:nvPr/>
        </p:nvSpPr>
        <p:spPr>
          <a:xfrm>
            <a:off x="4357716" y="2924944"/>
            <a:ext cx="1764884" cy="1440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t>Optimalisation interne</a:t>
            </a:r>
          </a:p>
        </p:txBody>
      </p:sp>
      <p:sp>
        <p:nvSpPr>
          <p:cNvPr id="9" name="Rectangle 8">
            <a:extLst>
              <a:ext uri="{FF2B5EF4-FFF2-40B4-BE49-F238E27FC236}">
                <a16:creationId xmlns:a16="http://schemas.microsoft.com/office/drawing/2014/main" xmlns="" id="{9C5EBC70-6F1A-4513-B067-B4BBB258DA3A}"/>
              </a:ext>
            </a:extLst>
          </p:cNvPr>
          <p:cNvSpPr/>
          <p:nvPr/>
        </p:nvSpPr>
        <p:spPr>
          <a:xfrm>
            <a:off x="6105799" y="2924944"/>
            <a:ext cx="1850577" cy="1440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t>Support aux politiques sociales</a:t>
            </a:r>
          </a:p>
        </p:txBody>
      </p:sp>
    </p:spTree>
    <p:extLst>
      <p:ext uri="{BB962C8B-B14F-4D97-AF65-F5344CB8AC3E}">
        <p14:creationId xmlns:p14="http://schemas.microsoft.com/office/powerpoint/2010/main" val="337675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C02271E-DE15-4D65-BC71-BBBE79C3E571}"/>
              </a:ext>
            </a:extLst>
          </p:cNvPr>
          <p:cNvSpPr>
            <a:spLocks noGrp="1"/>
          </p:cNvSpPr>
          <p:nvPr>
            <p:ph type="dt" sz="half" idx="10"/>
          </p:nvPr>
        </p:nvSpPr>
        <p:spPr/>
        <p:txBody>
          <a:bodyPr/>
          <a:lstStyle/>
          <a:p>
            <a:fld id="{604A195D-3A7E-4DFB-8B1E-7914D4EE6FDC}" type="datetime1">
              <a:rPr lang="nl-BE" smtClean="0"/>
              <a:t>23-05-2018</a:t>
            </a:fld>
            <a:endParaRPr lang="nl-BE"/>
          </a:p>
        </p:txBody>
      </p:sp>
      <p:sp>
        <p:nvSpPr>
          <p:cNvPr id="3" name="Footer Placeholder 2">
            <a:extLst>
              <a:ext uri="{FF2B5EF4-FFF2-40B4-BE49-F238E27FC236}">
                <a16:creationId xmlns:a16="http://schemas.microsoft.com/office/drawing/2014/main" xmlns="" id="{9A0C76A0-D643-4016-A67F-7EDEA1A30554}"/>
              </a:ext>
            </a:extLst>
          </p:cNvPr>
          <p:cNvSpPr>
            <a:spLocks noGrp="1"/>
          </p:cNvSpPr>
          <p:nvPr>
            <p:ph type="ftr" sz="quarter" idx="11"/>
          </p:nvPr>
        </p:nvSpPr>
        <p:spPr/>
        <p:txBody>
          <a:bodyPr/>
          <a:lstStyle/>
          <a:p>
            <a:r>
              <a:rPr lang="nl-BE"/>
              <a:t>Event OISZ</a:t>
            </a:r>
          </a:p>
        </p:txBody>
      </p:sp>
      <p:sp>
        <p:nvSpPr>
          <p:cNvPr id="4" name="Slide Number Placeholder 3">
            <a:extLst>
              <a:ext uri="{FF2B5EF4-FFF2-40B4-BE49-F238E27FC236}">
                <a16:creationId xmlns:a16="http://schemas.microsoft.com/office/drawing/2014/main" xmlns="" id="{A2F1C477-EA73-424D-96C6-57287C56725F}"/>
              </a:ext>
            </a:extLst>
          </p:cNvPr>
          <p:cNvSpPr>
            <a:spLocks noGrp="1"/>
          </p:cNvSpPr>
          <p:nvPr>
            <p:ph type="sldNum" sz="quarter" idx="12"/>
          </p:nvPr>
        </p:nvSpPr>
        <p:spPr/>
        <p:txBody>
          <a:bodyPr/>
          <a:lstStyle/>
          <a:p>
            <a:fld id="{F3BF92E8-46C1-4EB1-B580-D60D80977146}" type="slidenum">
              <a:rPr lang="nl-BE" smtClean="0"/>
              <a:t>7</a:t>
            </a:fld>
            <a:endParaRPr lang="nl-BE"/>
          </a:p>
        </p:txBody>
      </p:sp>
      <p:pic>
        <p:nvPicPr>
          <p:cNvPr id="5" name="Picture 4">
            <a:extLst>
              <a:ext uri="{FF2B5EF4-FFF2-40B4-BE49-F238E27FC236}">
                <a16:creationId xmlns:a16="http://schemas.microsoft.com/office/drawing/2014/main" xmlns="" id="{F6FEBC08-6C14-48E8-AD63-B73500677E4D}"/>
              </a:ext>
            </a:extLst>
          </p:cNvPr>
          <p:cNvPicPr>
            <a:picLocks noChangeAspect="1"/>
          </p:cNvPicPr>
          <p:nvPr/>
        </p:nvPicPr>
        <p:blipFill>
          <a:blip r:embed="rId3"/>
          <a:stretch>
            <a:fillRect/>
          </a:stretch>
        </p:blipFill>
        <p:spPr>
          <a:xfrm>
            <a:off x="314669" y="461149"/>
            <a:ext cx="1733894" cy="1733894"/>
          </a:xfrm>
          <a:prstGeom prst="rect">
            <a:avLst/>
          </a:prstGeom>
          <a:ln>
            <a:noFill/>
          </a:ln>
          <a:effectLst>
            <a:softEdge rad="112500"/>
          </a:effectLst>
        </p:spPr>
      </p:pic>
      <p:pic>
        <p:nvPicPr>
          <p:cNvPr id="1026" name="Picture 2" descr="RÃ©sultat de recherche d'images pour &quot;accueil du public&quot;">
            <a:extLst>
              <a:ext uri="{FF2B5EF4-FFF2-40B4-BE49-F238E27FC236}">
                <a16:creationId xmlns:a16="http://schemas.microsoft.com/office/drawing/2014/main" xmlns="" id="{E1B56AC8-7C9F-4483-AFCF-231650ED44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612648"/>
            <a:ext cx="2146345" cy="14308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9BC6522-3AB9-4A6B-8FFF-58EA890774C1}"/>
              </a:ext>
            </a:extLst>
          </p:cNvPr>
          <p:cNvPicPr>
            <a:picLocks noChangeAspect="1"/>
          </p:cNvPicPr>
          <p:nvPr/>
        </p:nvPicPr>
        <p:blipFill>
          <a:blip r:embed="rId5"/>
          <a:stretch>
            <a:fillRect/>
          </a:stretch>
        </p:blipFill>
        <p:spPr>
          <a:xfrm>
            <a:off x="6415194" y="504444"/>
            <a:ext cx="2530833" cy="1573535"/>
          </a:xfrm>
          <a:prstGeom prst="ellipse">
            <a:avLst/>
          </a:prstGeom>
          <a:ln>
            <a:noFill/>
          </a:ln>
          <a:effectLst>
            <a:softEdge rad="112500"/>
          </a:effectLst>
        </p:spPr>
      </p:pic>
      <p:sp>
        <p:nvSpPr>
          <p:cNvPr id="10" name="TextBox 9">
            <a:extLst>
              <a:ext uri="{FF2B5EF4-FFF2-40B4-BE49-F238E27FC236}">
                <a16:creationId xmlns:a16="http://schemas.microsoft.com/office/drawing/2014/main" xmlns="" id="{85895CC9-3620-447C-8490-BEB721CAE9CD}"/>
              </a:ext>
            </a:extLst>
          </p:cNvPr>
          <p:cNvSpPr txBox="1"/>
          <p:nvPr/>
        </p:nvSpPr>
        <p:spPr>
          <a:xfrm>
            <a:off x="6302705" y="1935713"/>
            <a:ext cx="2659703" cy="646331"/>
          </a:xfrm>
          <a:prstGeom prst="rect">
            <a:avLst/>
          </a:prstGeom>
          <a:noFill/>
        </p:spPr>
        <p:txBody>
          <a:bodyPr wrap="none" rtlCol="0">
            <a:spAutoFit/>
          </a:bodyPr>
          <a:lstStyle/>
          <a:p>
            <a:pPr algn="ctr"/>
            <a:r>
              <a:rPr lang="fr-BE" dirty="0"/>
              <a:t>Rapidité et qualité</a:t>
            </a:r>
          </a:p>
          <a:p>
            <a:pPr algn="ctr"/>
            <a:r>
              <a:rPr lang="fr-BE" dirty="0"/>
              <a:t>de réponse aux question</a:t>
            </a:r>
          </a:p>
        </p:txBody>
      </p:sp>
      <p:sp>
        <p:nvSpPr>
          <p:cNvPr id="13" name="TextBox 12">
            <a:extLst>
              <a:ext uri="{FF2B5EF4-FFF2-40B4-BE49-F238E27FC236}">
                <a16:creationId xmlns:a16="http://schemas.microsoft.com/office/drawing/2014/main" xmlns="" id="{D96FE87E-DCCD-4CF4-A3A3-148EF8C6AAB0}"/>
              </a:ext>
            </a:extLst>
          </p:cNvPr>
          <p:cNvSpPr txBox="1"/>
          <p:nvPr/>
        </p:nvSpPr>
        <p:spPr>
          <a:xfrm>
            <a:off x="3584655" y="2014721"/>
            <a:ext cx="1960793" cy="646331"/>
          </a:xfrm>
          <a:prstGeom prst="rect">
            <a:avLst/>
          </a:prstGeom>
          <a:noFill/>
        </p:spPr>
        <p:txBody>
          <a:bodyPr wrap="none" rtlCol="0">
            <a:spAutoFit/>
          </a:bodyPr>
          <a:lstStyle/>
          <a:p>
            <a:pPr algn="ctr"/>
            <a:r>
              <a:rPr lang="fr-BE" dirty="0"/>
              <a:t>Accueil physique </a:t>
            </a:r>
          </a:p>
          <a:p>
            <a:pPr algn="ctr"/>
            <a:r>
              <a:rPr lang="fr-BE" dirty="0"/>
              <a:t>et téléphonique</a:t>
            </a:r>
          </a:p>
        </p:txBody>
      </p:sp>
      <p:sp>
        <p:nvSpPr>
          <p:cNvPr id="14" name="TextBox 13">
            <a:extLst>
              <a:ext uri="{FF2B5EF4-FFF2-40B4-BE49-F238E27FC236}">
                <a16:creationId xmlns:a16="http://schemas.microsoft.com/office/drawing/2014/main" xmlns="" id="{BE8A4742-49AF-420B-BE25-E987F64F4FA0}"/>
              </a:ext>
            </a:extLst>
          </p:cNvPr>
          <p:cNvSpPr txBox="1"/>
          <p:nvPr/>
        </p:nvSpPr>
        <p:spPr>
          <a:xfrm>
            <a:off x="132403" y="2100718"/>
            <a:ext cx="2358338" cy="646331"/>
          </a:xfrm>
          <a:prstGeom prst="rect">
            <a:avLst/>
          </a:prstGeom>
          <a:noFill/>
        </p:spPr>
        <p:txBody>
          <a:bodyPr wrap="none" rtlCol="0">
            <a:spAutoFit/>
          </a:bodyPr>
          <a:lstStyle/>
          <a:p>
            <a:r>
              <a:rPr lang="fr-BE" dirty="0"/>
              <a:t>Information générale</a:t>
            </a:r>
          </a:p>
          <a:p>
            <a:r>
              <a:rPr lang="fr-BE" dirty="0"/>
              <a:t>sur ls droits sociaux</a:t>
            </a:r>
          </a:p>
        </p:txBody>
      </p:sp>
      <p:pic>
        <p:nvPicPr>
          <p:cNvPr id="11" name="Picture 10">
            <a:extLst>
              <a:ext uri="{FF2B5EF4-FFF2-40B4-BE49-F238E27FC236}">
                <a16:creationId xmlns:a16="http://schemas.microsoft.com/office/drawing/2014/main" xmlns="" id="{2B8F77D9-25B4-408C-A8AF-647B9F6518D6}"/>
              </a:ext>
            </a:extLst>
          </p:cNvPr>
          <p:cNvPicPr>
            <a:picLocks noChangeAspect="1"/>
          </p:cNvPicPr>
          <p:nvPr/>
        </p:nvPicPr>
        <p:blipFill>
          <a:blip r:embed="rId6"/>
          <a:stretch>
            <a:fillRect/>
          </a:stretch>
        </p:blipFill>
        <p:spPr>
          <a:xfrm>
            <a:off x="7048317" y="2728369"/>
            <a:ext cx="1238423" cy="962159"/>
          </a:xfrm>
          <a:prstGeom prst="rect">
            <a:avLst/>
          </a:prstGeom>
        </p:spPr>
      </p:pic>
      <p:sp>
        <p:nvSpPr>
          <p:cNvPr id="12" name="Rectangle 11">
            <a:extLst>
              <a:ext uri="{FF2B5EF4-FFF2-40B4-BE49-F238E27FC236}">
                <a16:creationId xmlns:a16="http://schemas.microsoft.com/office/drawing/2014/main" xmlns="" id="{B96EC0BF-FBD0-4D95-B5E0-1339DCB476B5}"/>
              </a:ext>
            </a:extLst>
          </p:cNvPr>
          <p:cNvSpPr/>
          <p:nvPr/>
        </p:nvSpPr>
        <p:spPr>
          <a:xfrm>
            <a:off x="5346556" y="3770717"/>
            <a:ext cx="4572000" cy="646331"/>
          </a:xfrm>
          <a:prstGeom prst="rect">
            <a:avLst/>
          </a:prstGeom>
        </p:spPr>
        <p:txBody>
          <a:bodyPr>
            <a:spAutoFit/>
          </a:bodyPr>
          <a:lstStyle/>
          <a:p>
            <a:pPr algn="ctr"/>
            <a:r>
              <a:rPr lang="fr-BE" dirty="0"/>
              <a:t>Rapidité et qualité</a:t>
            </a:r>
          </a:p>
          <a:p>
            <a:pPr algn="ctr"/>
            <a:r>
              <a:rPr lang="fr-BE" dirty="0"/>
              <a:t>de décision/payement</a:t>
            </a:r>
          </a:p>
        </p:txBody>
      </p:sp>
      <p:pic>
        <p:nvPicPr>
          <p:cNvPr id="15" name="Picture 14">
            <a:extLst>
              <a:ext uri="{FF2B5EF4-FFF2-40B4-BE49-F238E27FC236}">
                <a16:creationId xmlns:a16="http://schemas.microsoft.com/office/drawing/2014/main" xmlns="" id="{03F643FB-AEA6-43D5-ADA4-F1BA342C3ED8}"/>
              </a:ext>
            </a:extLst>
          </p:cNvPr>
          <p:cNvPicPr>
            <a:picLocks noChangeAspect="1"/>
          </p:cNvPicPr>
          <p:nvPr/>
        </p:nvPicPr>
        <p:blipFill>
          <a:blip r:embed="rId7"/>
          <a:stretch>
            <a:fillRect/>
          </a:stretch>
        </p:blipFill>
        <p:spPr>
          <a:xfrm>
            <a:off x="225909" y="2728369"/>
            <a:ext cx="1911414" cy="1275779"/>
          </a:xfrm>
          <a:prstGeom prst="rect">
            <a:avLst/>
          </a:prstGeom>
        </p:spPr>
      </p:pic>
      <p:sp>
        <p:nvSpPr>
          <p:cNvPr id="20" name="TextBox 19">
            <a:extLst>
              <a:ext uri="{FF2B5EF4-FFF2-40B4-BE49-F238E27FC236}">
                <a16:creationId xmlns:a16="http://schemas.microsoft.com/office/drawing/2014/main" xmlns="" id="{21A022AC-289E-44F9-89E0-D2997DC4EEDF}"/>
              </a:ext>
            </a:extLst>
          </p:cNvPr>
          <p:cNvSpPr txBox="1"/>
          <p:nvPr/>
        </p:nvSpPr>
        <p:spPr>
          <a:xfrm>
            <a:off x="118165" y="3978837"/>
            <a:ext cx="2300630" cy="646331"/>
          </a:xfrm>
          <a:prstGeom prst="rect">
            <a:avLst/>
          </a:prstGeom>
          <a:noFill/>
        </p:spPr>
        <p:txBody>
          <a:bodyPr wrap="none" rtlCol="0">
            <a:spAutoFit/>
          </a:bodyPr>
          <a:lstStyle/>
          <a:p>
            <a:pPr algn="ctr"/>
            <a:r>
              <a:rPr lang="fr-BE" dirty="0"/>
              <a:t>Gestion électronique</a:t>
            </a:r>
          </a:p>
          <a:p>
            <a:pPr algn="ctr"/>
            <a:r>
              <a:rPr lang="fr-BE" dirty="0"/>
              <a:t>des droits</a:t>
            </a:r>
          </a:p>
        </p:txBody>
      </p:sp>
      <p:pic>
        <p:nvPicPr>
          <p:cNvPr id="1034" name="Picture 10" descr="RÃ©sultat de recherche d'images pour &quot;enquete de satisfaction&quot;">
            <a:extLst>
              <a:ext uri="{FF2B5EF4-FFF2-40B4-BE49-F238E27FC236}">
                <a16:creationId xmlns:a16="http://schemas.microsoft.com/office/drawing/2014/main" xmlns="" id="{CA9ED630-318D-4A76-8545-19EDB91315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9380" y="4801340"/>
            <a:ext cx="1746352" cy="123271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96479A5-FA65-48CA-8339-D91AB76E1E65}"/>
              </a:ext>
            </a:extLst>
          </p:cNvPr>
          <p:cNvSpPr/>
          <p:nvPr/>
        </p:nvSpPr>
        <p:spPr>
          <a:xfrm>
            <a:off x="5343698" y="6095185"/>
            <a:ext cx="4572000" cy="646331"/>
          </a:xfrm>
          <a:prstGeom prst="rect">
            <a:avLst/>
          </a:prstGeom>
        </p:spPr>
        <p:txBody>
          <a:bodyPr>
            <a:spAutoFit/>
          </a:bodyPr>
          <a:lstStyle/>
          <a:p>
            <a:pPr algn="ctr"/>
            <a:r>
              <a:rPr lang="fr-BE" dirty="0"/>
              <a:t>Mesurer la satisfaction</a:t>
            </a:r>
          </a:p>
          <a:p>
            <a:pPr algn="ctr"/>
            <a:r>
              <a:rPr lang="fr-BE" dirty="0"/>
              <a:t>vis-à-vis du service</a:t>
            </a:r>
          </a:p>
        </p:txBody>
      </p:sp>
      <p:pic>
        <p:nvPicPr>
          <p:cNvPr id="1036" name="Picture 12" descr="RÃ©sultat de recherche d'images pour &quot;plaintes&quot;">
            <a:extLst>
              <a:ext uri="{FF2B5EF4-FFF2-40B4-BE49-F238E27FC236}">
                <a16:creationId xmlns:a16="http://schemas.microsoft.com/office/drawing/2014/main" xmlns="" id="{CBFDB991-1B1B-404E-9BEE-684CD0A21A3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4734" y="4909207"/>
            <a:ext cx="2074366" cy="123386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xmlns="" id="{027B4825-FB92-4DEF-B1E2-23EDE200E4A4}"/>
              </a:ext>
            </a:extLst>
          </p:cNvPr>
          <p:cNvSpPr/>
          <p:nvPr/>
        </p:nvSpPr>
        <p:spPr>
          <a:xfrm>
            <a:off x="2279052" y="6122197"/>
            <a:ext cx="4572000" cy="646331"/>
          </a:xfrm>
          <a:prstGeom prst="rect">
            <a:avLst/>
          </a:prstGeom>
        </p:spPr>
        <p:txBody>
          <a:bodyPr>
            <a:spAutoFit/>
          </a:bodyPr>
          <a:lstStyle/>
          <a:p>
            <a:pPr algn="ctr"/>
            <a:r>
              <a:rPr lang="fr-BE" dirty="0"/>
              <a:t>Rapidité et qualité</a:t>
            </a:r>
          </a:p>
          <a:p>
            <a:pPr algn="ctr"/>
            <a:r>
              <a:rPr lang="fr-BE" dirty="0"/>
              <a:t>dans la gestion des plaintes</a:t>
            </a:r>
          </a:p>
        </p:txBody>
      </p:sp>
      <p:pic>
        <p:nvPicPr>
          <p:cNvPr id="16" name="Picture 15">
            <a:extLst>
              <a:ext uri="{FF2B5EF4-FFF2-40B4-BE49-F238E27FC236}">
                <a16:creationId xmlns:a16="http://schemas.microsoft.com/office/drawing/2014/main" xmlns="" id="{AEF705A8-7D41-4E10-90EF-B9C4AA8C9ED9}"/>
              </a:ext>
            </a:extLst>
          </p:cNvPr>
          <p:cNvPicPr>
            <a:picLocks noChangeAspect="1"/>
          </p:cNvPicPr>
          <p:nvPr/>
        </p:nvPicPr>
        <p:blipFill>
          <a:blip r:embed="rId10"/>
          <a:stretch>
            <a:fillRect/>
          </a:stretch>
        </p:blipFill>
        <p:spPr>
          <a:xfrm>
            <a:off x="892526" y="4798066"/>
            <a:ext cx="1244797" cy="1239265"/>
          </a:xfrm>
          <a:prstGeom prst="rect">
            <a:avLst/>
          </a:prstGeom>
        </p:spPr>
      </p:pic>
      <p:sp>
        <p:nvSpPr>
          <p:cNvPr id="26" name="Rectangle 25">
            <a:extLst>
              <a:ext uri="{FF2B5EF4-FFF2-40B4-BE49-F238E27FC236}">
                <a16:creationId xmlns:a16="http://schemas.microsoft.com/office/drawing/2014/main" xmlns="" id="{8179013E-B869-48F3-8DE9-FCFE4124D032}"/>
              </a:ext>
            </a:extLst>
          </p:cNvPr>
          <p:cNvSpPr/>
          <p:nvPr/>
        </p:nvSpPr>
        <p:spPr>
          <a:xfrm>
            <a:off x="-760625" y="6070029"/>
            <a:ext cx="4572000" cy="646331"/>
          </a:xfrm>
          <a:prstGeom prst="rect">
            <a:avLst/>
          </a:prstGeom>
        </p:spPr>
        <p:txBody>
          <a:bodyPr>
            <a:spAutoFit/>
          </a:bodyPr>
          <a:lstStyle/>
          <a:p>
            <a:pPr algn="ctr"/>
            <a:r>
              <a:rPr lang="fr-BE" dirty="0"/>
              <a:t>Rapidité et qualité</a:t>
            </a:r>
          </a:p>
          <a:p>
            <a:pPr algn="ctr"/>
            <a:r>
              <a:rPr lang="fr-BE" dirty="0"/>
              <a:t>dans la gestion des indus</a:t>
            </a:r>
          </a:p>
        </p:txBody>
      </p:sp>
      <p:pic>
        <p:nvPicPr>
          <p:cNvPr id="1038" name="Picture 14" descr="RÃ©sultat de recherche d'images pour &quot;people&quot;">
            <a:extLst>
              <a:ext uri="{FF2B5EF4-FFF2-40B4-BE49-F238E27FC236}">
                <a16:creationId xmlns:a16="http://schemas.microsoft.com/office/drawing/2014/main" xmlns="" id="{E0D7716C-F514-469D-B62E-55493973464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56135" y="2403750"/>
            <a:ext cx="3617831" cy="240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2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87DC2F-84F4-4E4A-9BFC-642CEAC0D9E0}"/>
              </a:ext>
            </a:extLst>
          </p:cNvPr>
          <p:cNvSpPr>
            <a:spLocks noGrp="1"/>
          </p:cNvSpPr>
          <p:nvPr>
            <p:ph type="dt" sz="half" idx="10"/>
          </p:nvPr>
        </p:nvSpPr>
        <p:spPr/>
        <p:txBody>
          <a:bodyPr/>
          <a:lstStyle/>
          <a:p>
            <a:fld id="{604A195D-3A7E-4DFB-8B1E-7914D4EE6FDC}" type="datetime1">
              <a:rPr lang="nl-BE" smtClean="0"/>
              <a:t>23-05-2018</a:t>
            </a:fld>
            <a:endParaRPr lang="nl-BE"/>
          </a:p>
        </p:txBody>
      </p:sp>
      <p:sp>
        <p:nvSpPr>
          <p:cNvPr id="3" name="Footer Placeholder 2">
            <a:extLst>
              <a:ext uri="{FF2B5EF4-FFF2-40B4-BE49-F238E27FC236}">
                <a16:creationId xmlns:a16="http://schemas.microsoft.com/office/drawing/2014/main" xmlns="" id="{0F6237BA-1F59-42C5-9972-4E36E23D40E4}"/>
              </a:ext>
            </a:extLst>
          </p:cNvPr>
          <p:cNvSpPr>
            <a:spLocks noGrp="1"/>
          </p:cNvSpPr>
          <p:nvPr>
            <p:ph type="ftr" sz="quarter" idx="11"/>
          </p:nvPr>
        </p:nvSpPr>
        <p:spPr/>
        <p:txBody>
          <a:bodyPr/>
          <a:lstStyle/>
          <a:p>
            <a:r>
              <a:rPr lang="nl-BE"/>
              <a:t>Event OISZ</a:t>
            </a:r>
          </a:p>
        </p:txBody>
      </p:sp>
      <p:sp>
        <p:nvSpPr>
          <p:cNvPr id="4" name="Slide Number Placeholder 3">
            <a:extLst>
              <a:ext uri="{FF2B5EF4-FFF2-40B4-BE49-F238E27FC236}">
                <a16:creationId xmlns:a16="http://schemas.microsoft.com/office/drawing/2014/main" xmlns="" id="{98DA3106-D493-4BD9-B1B8-4BCB077862B7}"/>
              </a:ext>
            </a:extLst>
          </p:cNvPr>
          <p:cNvSpPr>
            <a:spLocks noGrp="1"/>
          </p:cNvSpPr>
          <p:nvPr>
            <p:ph type="sldNum" sz="quarter" idx="12"/>
          </p:nvPr>
        </p:nvSpPr>
        <p:spPr/>
        <p:txBody>
          <a:bodyPr/>
          <a:lstStyle/>
          <a:p>
            <a:fld id="{F3BF92E8-46C1-4EB1-B580-D60D80977146}" type="slidenum">
              <a:rPr lang="nl-BE" smtClean="0"/>
              <a:t>8</a:t>
            </a:fld>
            <a:endParaRPr lang="nl-BE"/>
          </a:p>
        </p:txBody>
      </p:sp>
      <p:pic>
        <p:nvPicPr>
          <p:cNvPr id="5" name="Picture 14" descr="RÃ©sultat de recherche d'images pour &quot;people&quot;">
            <a:extLst>
              <a:ext uri="{FF2B5EF4-FFF2-40B4-BE49-F238E27FC236}">
                <a16:creationId xmlns:a16="http://schemas.microsoft.com/office/drawing/2014/main" xmlns="" id="{85B390F6-D100-4C68-96B8-67839D570E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04664"/>
            <a:ext cx="3617831" cy="2404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Ã©sultat de recherche d'images pour &quot;enquete de satisfaction&quot;">
            <a:extLst>
              <a:ext uri="{FF2B5EF4-FFF2-40B4-BE49-F238E27FC236}">
                <a16:creationId xmlns:a16="http://schemas.microsoft.com/office/drawing/2014/main" xmlns="" id="{EC91A1F7-4E66-46C3-B37A-89408384D0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6832" y="4134483"/>
            <a:ext cx="1746352" cy="1232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9F3E612A-E77A-4DE3-A538-E5E45055C0D1}"/>
              </a:ext>
            </a:extLst>
          </p:cNvPr>
          <p:cNvSpPr/>
          <p:nvPr/>
        </p:nvSpPr>
        <p:spPr>
          <a:xfrm>
            <a:off x="5374008" y="5573320"/>
            <a:ext cx="4572000" cy="646331"/>
          </a:xfrm>
          <a:prstGeom prst="rect">
            <a:avLst/>
          </a:prstGeom>
        </p:spPr>
        <p:txBody>
          <a:bodyPr>
            <a:spAutoFit/>
          </a:bodyPr>
          <a:lstStyle/>
          <a:p>
            <a:pPr algn="ctr"/>
            <a:r>
              <a:rPr lang="fr-BE" dirty="0"/>
              <a:t>Objectifs en matière</a:t>
            </a:r>
          </a:p>
          <a:p>
            <a:pPr algn="ctr"/>
            <a:r>
              <a:rPr lang="fr-BE" dirty="0"/>
              <a:t>de satisfaction</a:t>
            </a:r>
          </a:p>
        </p:txBody>
      </p:sp>
      <p:pic>
        <p:nvPicPr>
          <p:cNvPr id="2050" name="Picture 2" descr="RÃ©sultat de recherche d'images pour &quot;social media&quot;">
            <a:extLst>
              <a:ext uri="{FF2B5EF4-FFF2-40B4-BE49-F238E27FC236}">
                <a16:creationId xmlns:a16="http://schemas.microsoft.com/office/drawing/2014/main" xmlns="" id="{5FD718F4-49A0-46F4-A247-82CFEDBF39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28" y="4055970"/>
            <a:ext cx="2480337" cy="144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2671C03-33BD-4A49-842A-ED7EBA1D8ACD}"/>
              </a:ext>
            </a:extLst>
          </p:cNvPr>
          <p:cNvSpPr/>
          <p:nvPr/>
        </p:nvSpPr>
        <p:spPr>
          <a:xfrm>
            <a:off x="-962696" y="5555292"/>
            <a:ext cx="4572000" cy="646331"/>
          </a:xfrm>
          <a:prstGeom prst="rect">
            <a:avLst/>
          </a:prstGeom>
        </p:spPr>
        <p:txBody>
          <a:bodyPr>
            <a:spAutoFit/>
          </a:bodyPr>
          <a:lstStyle/>
          <a:p>
            <a:pPr algn="ctr"/>
            <a:r>
              <a:rPr lang="fr-BE" dirty="0"/>
              <a:t>Utilisation</a:t>
            </a:r>
          </a:p>
          <a:p>
            <a:pPr algn="ctr"/>
            <a:r>
              <a:rPr lang="fr-BE" dirty="0"/>
              <a:t>des médias sociaux</a:t>
            </a:r>
          </a:p>
        </p:txBody>
      </p:sp>
      <p:pic>
        <p:nvPicPr>
          <p:cNvPr id="2052" name="Picture 4" descr="RÃ©sultat de recherche d'images pour &quot;co creation&quot;">
            <a:extLst>
              <a:ext uri="{FF2B5EF4-FFF2-40B4-BE49-F238E27FC236}">
                <a16:creationId xmlns:a16="http://schemas.microsoft.com/office/drawing/2014/main" xmlns="" id="{C1A99445-5711-4955-A231-315C3F97A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731" y="4026943"/>
            <a:ext cx="2609850" cy="1447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724AA17B-8680-47E6-AA69-2A1751FDA1D0}"/>
              </a:ext>
            </a:extLst>
          </p:cNvPr>
          <p:cNvSpPr/>
          <p:nvPr/>
        </p:nvSpPr>
        <p:spPr>
          <a:xfrm>
            <a:off x="2205656" y="5564306"/>
            <a:ext cx="4572000" cy="646331"/>
          </a:xfrm>
          <a:prstGeom prst="rect">
            <a:avLst/>
          </a:prstGeom>
        </p:spPr>
        <p:txBody>
          <a:bodyPr>
            <a:spAutoFit/>
          </a:bodyPr>
          <a:lstStyle/>
          <a:p>
            <a:pPr algn="ctr"/>
            <a:r>
              <a:rPr lang="fr-BE" dirty="0" err="1"/>
              <a:t>Co-création</a:t>
            </a:r>
            <a:r>
              <a:rPr lang="fr-BE" dirty="0"/>
              <a:t> / participation </a:t>
            </a:r>
          </a:p>
          <a:p>
            <a:pPr algn="ctr"/>
            <a:r>
              <a:rPr lang="fr-BE" dirty="0"/>
              <a:t>dans l’innovation</a:t>
            </a:r>
          </a:p>
        </p:txBody>
      </p:sp>
      <p:sp>
        <p:nvSpPr>
          <p:cNvPr id="9" name="Arrow: Down 8">
            <a:extLst>
              <a:ext uri="{FF2B5EF4-FFF2-40B4-BE49-F238E27FC236}">
                <a16:creationId xmlns:a16="http://schemas.microsoft.com/office/drawing/2014/main" xmlns="" id="{BD0FD587-390D-4DEF-83CD-00B4C84767C1}"/>
              </a:ext>
            </a:extLst>
          </p:cNvPr>
          <p:cNvSpPr/>
          <p:nvPr/>
        </p:nvSpPr>
        <p:spPr>
          <a:xfrm>
            <a:off x="7290792" y="3179057"/>
            <a:ext cx="720080" cy="1033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Arrow: Down 13">
            <a:extLst>
              <a:ext uri="{FF2B5EF4-FFF2-40B4-BE49-F238E27FC236}">
                <a16:creationId xmlns:a16="http://schemas.microsoft.com/office/drawing/2014/main" xmlns="" id="{733FCAE3-6868-4750-9B55-C404CDB2C2A8}"/>
              </a:ext>
            </a:extLst>
          </p:cNvPr>
          <p:cNvSpPr/>
          <p:nvPr/>
        </p:nvSpPr>
        <p:spPr>
          <a:xfrm>
            <a:off x="4131616" y="3155638"/>
            <a:ext cx="720080" cy="1033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Arrow: Down 14">
            <a:extLst>
              <a:ext uri="{FF2B5EF4-FFF2-40B4-BE49-F238E27FC236}">
                <a16:creationId xmlns:a16="http://schemas.microsoft.com/office/drawing/2014/main" xmlns="" id="{EDAEFFC8-2222-4054-A8CE-E99D722554CC}"/>
              </a:ext>
            </a:extLst>
          </p:cNvPr>
          <p:cNvSpPr/>
          <p:nvPr/>
        </p:nvSpPr>
        <p:spPr>
          <a:xfrm>
            <a:off x="1078632" y="3230122"/>
            <a:ext cx="720080" cy="1033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7721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01DD743B-74A2-4D72-B9A9-7F1DF1C2E6F4}"/>
              </a:ext>
            </a:extLst>
          </p:cNvPr>
          <p:cNvSpPr>
            <a:spLocks noGrp="1"/>
          </p:cNvSpPr>
          <p:nvPr>
            <p:ph type="title"/>
          </p:nvPr>
        </p:nvSpPr>
        <p:spPr>
          <a:xfrm>
            <a:off x="241989" y="753791"/>
            <a:ext cx="8229600" cy="1069848"/>
          </a:xfrm>
        </p:spPr>
        <p:txBody>
          <a:bodyPr/>
          <a:lstStyle/>
          <a:p>
            <a:r>
              <a:rPr lang="fr-BE" dirty="0"/>
              <a:t>Des objectifs négociés</a:t>
            </a:r>
          </a:p>
        </p:txBody>
      </p:sp>
      <p:sp>
        <p:nvSpPr>
          <p:cNvPr id="2" name="Date Placeholder 1">
            <a:extLst>
              <a:ext uri="{FF2B5EF4-FFF2-40B4-BE49-F238E27FC236}">
                <a16:creationId xmlns:a16="http://schemas.microsoft.com/office/drawing/2014/main" xmlns="" id="{9C73FDA6-AD57-4DFA-A66D-21DED5D86680}"/>
              </a:ext>
            </a:extLst>
          </p:cNvPr>
          <p:cNvSpPr>
            <a:spLocks noGrp="1"/>
          </p:cNvSpPr>
          <p:nvPr>
            <p:ph type="dt" sz="half" idx="10"/>
          </p:nvPr>
        </p:nvSpPr>
        <p:spPr/>
        <p:txBody>
          <a:bodyPr/>
          <a:lstStyle/>
          <a:p>
            <a:fld id="{604A195D-3A7E-4DFB-8B1E-7914D4EE6FDC}" type="datetime1">
              <a:rPr lang="nl-BE" smtClean="0"/>
              <a:t>23-05-2018</a:t>
            </a:fld>
            <a:endParaRPr lang="nl-BE"/>
          </a:p>
        </p:txBody>
      </p:sp>
      <p:sp>
        <p:nvSpPr>
          <p:cNvPr id="3" name="Footer Placeholder 2">
            <a:extLst>
              <a:ext uri="{FF2B5EF4-FFF2-40B4-BE49-F238E27FC236}">
                <a16:creationId xmlns:a16="http://schemas.microsoft.com/office/drawing/2014/main" xmlns="" id="{6FD25AFB-577C-4543-A60C-23F4BE616F97}"/>
              </a:ext>
            </a:extLst>
          </p:cNvPr>
          <p:cNvSpPr>
            <a:spLocks noGrp="1"/>
          </p:cNvSpPr>
          <p:nvPr>
            <p:ph type="ftr" sz="quarter" idx="11"/>
          </p:nvPr>
        </p:nvSpPr>
        <p:spPr/>
        <p:txBody>
          <a:bodyPr/>
          <a:lstStyle/>
          <a:p>
            <a:r>
              <a:rPr lang="nl-BE"/>
              <a:t>Event OISZ</a:t>
            </a:r>
          </a:p>
        </p:txBody>
      </p:sp>
      <p:sp>
        <p:nvSpPr>
          <p:cNvPr id="4" name="Slide Number Placeholder 3">
            <a:extLst>
              <a:ext uri="{FF2B5EF4-FFF2-40B4-BE49-F238E27FC236}">
                <a16:creationId xmlns:a16="http://schemas.microsoft.com/office/drawing/2014/main" xmlns="" id="{F830CF04-6D77-4468-8883-CB9EACED955F}"/>
              </a:ext>
            </a:extLst>
          </p:cNvPr>
          <p:cNvSpPr>
            <a:spLocks noGrp="1"/>
          </p:cNvSpPr>
          <p:nvPr>
            <p:ph type="sldNum" sz="quarter" idx="12"/>
          </p:nvPr>
        </p:nvSpPr>
        <p:spPr/>
        <p:txBody>
          <a:bodyPr/>
          <a:lstStyle/>
          <a:p>
            <a:fld id="{F3BF92E8-46C1-4EB1-B580-D60D80977146}" type="slidenum">
              <a:rPr lang="nl-BE" smtClean="0"/>
              <a:t>9</a:t>
            </a:fld>
            <a:endParaRPr lang="nl-BE"/>
          </a:p>
        </p:txBody>
      </p:sp>
      <p:sp>
        <p:nvSpPr>
          <p:cNvPr id="5" name="Rectangle 4">
            <a:extLst>
              <a:ext uri="{FF2B5EF4-FFF2-40B4-BE49-F238E27FC236}">
                <a16:creationId xmlns:a16="http://schemas.microsoft.com/office/drawing/2014/main" xmlns="" id="{36B89519-DE5A-4316-9992-C1493621249E}"/>
              </a:ext>
            </a:extLst>
          </p:cNvPr>
          <p:cNvSpPr/>
          <p:nvPr/>
        </p:nvSpPr>
        <p:spPr>
          <a:xfrm>
            <a:off x="3569023" y="1844824"/>
            <a:ext cx="18379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BILATERALE</a:t>
            </a:r>
          </a:p>
        </p:txBody>
      </p:sp>
      <p:sp>
        <p:nvSpPr>
          <p:cNvPr id="6" name="Rectangle 5">
            <a:extLst>
              <a:ext uri="{FF2B5EF4-FFF2-40B4-BE49-F238E27FC236}">
                <a16:creationId xmlns:a16="http://schemas.microsoft.com/office/drawing/2014/main" xmlns="" id="{6E2C0B0B-A6F3-4440-A0E0-6C2C3A4A3555}"/>
              </a:ext>
            </a:extLst>
          </p:cNvPr>
          <p:cNvSpPr/>
          <p:nvPr/>
        </p:nvSpPr>
        <p:spPr>
          <a:xfrm>
            <a:off x="3563888" y="3537012"/>
            <a:ext cx="18379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TRILATERALE</a:t>
            </a:r>
          </a:p>
        </p:txBody>
      </p:sp>
      <p:sp>
        <p:nvSpPr>
          <p:cNvPr id="7" name="Rectangle 6">
            <a:extLst>
              <a:ext uri="{FF2B5EF4-FFF2-40B4-BE49-F238E27FC236}">
                <a16:creationId xmlns:a16="http://schemas.microsoft.com/office/drawing/2014/main" xmlns="" id="{E21C1E86-911E-4332-8014-7B2753975EFB}"/>
              </a:ext>
            </a:extLst>
          </p:cNvPr>
          <p:cNvSpPr/>
          <p:nvPr/>
        </p:nvSpPr>
        <p:spPr>
          <a:xfrm>
            <a:off x="3563888" y="5229200"/>
            <a:ext cx="18379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TRILATERALE</a:t>
            </a:r>
          </a:p>
        </p:txBody>
      </p:sp>
      <p:sp>
        <p:nvSpPr>
          <p:cNvPr id="8" name="Arrow: Down 7">
            <a:extLst>
              <a:ext uri="{FF2B5EF4-FFF2-40B4-BE49-F238E27FC236}">
                <a16:creationId xmlns:a16="http://schemas.microsoft.com/office/drawing/2014/main" xmlns="" id="{7A8B42F3-2575-4B06-AA0B-F4A8D6BE0BE4}"/>
              </a:ext>
            </a:extLst>
          </p:cNvPr>
          <p:cNvSpPr/>
          <p:nvPr/>
        </p:nvSpPr>
        <p:spPr>
          <a:xfrm>
            <a:off x="4230824" y="2839212"/>
            <a:ext cx="504056" cy="567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Arrow: Down 8">
            <a:extLst>
              <a:ext uri="{FF2B5EF4-FFF2-40B4-BE49-F238E27FC236}">
                <a16:creationId xmlns:a16="http://schemas.microsoft.com/office/drawing/2014/main" xmlns="" id="{256947AE-E6C9-4477-B477-C6408D33C86F}"/>
              </a:ext>
            </a:extLst>
          </p:cNvPr>
          <p:cNvSpPr/>
          <p:nvPr/>
        </p:nvSpPr>
        <p:spPr>
          <a:xfrm>
            <a:off x="4230824" y="4531400"/>
            <a:ext cx="504056" cy="567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Picture 4" descr="RÃ©sultat de recherche d'images pour &quot;etat belge&quot;">
            <a:extLst>
              <a:ext uri="{FF2B5EF4-FFF2-40B4-BE49-F238E27FC236}">
                <a16:creationId xmlns:a16="http://schemas.microsoft.com/office/drawing/2014/main" xmlns="" id="{E8F68D5C-7ABB-4CCE-A886-286156E18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318" y="2035581"/>
            <a:ext cx="1619250" cy="1981200"/>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Left 10">
            <a:extLst>
              <a:ext uri="{FF2B5EF4-FFF2-40B4-BE49-F238E27FC236}">
                <a16:creationId xmlns:a16="http://schemas.microsoft.com/office/drawing/2014/main" xmlns="" id="{1AA17A31-317A-400E-93BA-6FCFAD4484D7}"/>
              </a:ext>
            </a:extLst>
          </p:cNvPr>
          <p:cNvSpPr/>
          <p:nvPr/>
        </p:nvSpPr>
        <p:spPr>
          <a:xfrm>
            <a:off x="5721255" y="3139535"/>
            <a:ext cx="1144428" cy="846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xmlns="" id="{2BC55D14-26DE-48C1-BCF3-D6F1ECF7511C}"/>
              </a:ext>
            </a:extLst>
          </p:cNvPr>
          <p:cNvSpPr/>
          <p:nvPr/>
        </p:nvSpPr>
        <p:spPr>
          <a:xfrm>
            <a:off x="7012979" y="4117354"/>
            <a:ext cx="1837928" cy="69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Attentes de l’Etat</a:t>
            </a:r>
          </a:p>
        </p:txBody>
      </p:sp>
      <p:sp>
        <p:nvSpPr>
          <p:cNvPr id="27" name="Rectangle 26">
            <a:extLst>
              <a:ext uri="{FF2B5EF4-FFF2-40B4-BE49-F238E27FC236}">
                <a16:creationId xmlns:a16="http://schemas.microsoft.com/office/drawing/2014/main" xmlns="" id="{ED77F570-4F07-4A26-9DE8-8AB2AD1D5169}"/>
              </a:ext>
            </a:extLst>
          </p:cNvPr>
          <p:cNvSpPr/>
          <p:nvPr/>
        </p:nvSpPr>
        <p:spPr>
          <a:xfrm>
            <a:off x="7012979" y="4963448"/>
            <a:ext cx="1837928" cy="69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Cadre budgétaire</a:t>
            </a:r>
          </a:p>
        </p:txBody>
      </p:sp>
      <p:sp>
        <p:nvSpPr>
          <p:cNvPr id="28" name="Rectangle 27">
            <a:extLst>
              <a:ext uri="{FF2B5EF4-FFF2-40B4-BE49-F238E27FC236}">
                <a16:creationId xmlns:a16="http://schemas.microsoft.com/office/drawing/2014/main" xmlns="" id="{0EC35CA5-FA86-4BE4-983F-F4DD7D2FCB4F}"/>
              </a:ext>
            </a:extLst>
          </p:cNvPr>
          <p:cNvSpPr/>
          <p:nvPr/>
        </p:nvSpPr>
        <p:spPr>
          <a:xfrm>
            <a:off x="259104" y="4148065"/>
            <a:ext cx="1837928" cy="950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Proposition d’objectifs et de budget</a:t>
            </a:r>
            <a:endParaRPr lang="fr-BE" dirty="0"/>
          </a:p>
        </p:txBody>
      </p:sp>
      <p:sp>
        <p:nvSpPr>
          <p:cNvPr id="29" name="Arrow: Left 28">
            <a:extLst>
              <a:ext uri="{FF2B5EF4-FFF2-40B4-BE49-F238E27FC236}">
                <a16:creationId xmlns:a16="http://schemas.microsoft.com/office/drawing/2014/main" xmlns="" id="{0942CFC5-0B52-4BF9-AFD0-645C19CAA160}"/>
              </a:ext>
            </a:extLst>
          </p:cNvPr>
          <p:cNvSpPr/>
          <p:nvPr/>
        </p:nvSpPr>
        <p:spPr>
          <a:xfrm rot="10800000">
            <a:off x="2271856" y="3122966"/>
            <a:ext cx="1144428" cy="846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r="24309"/>
          <a:stretch/>
        </p:blipFill>
        <p:spPr>
          <a:xfrm>
            <a:off x="282003" y="2431989"/>
            <a:ext cx="1745678" cy="1537072"/>
          </a:xfrm>
          <a:prstGeom prst="rect">
            <a:avLst/>
          </a:prstGeom>
        </p:spPr>
      </p:pic>
      <p:sp>
        <p:nvSpPr>
          <p:cNvPr id="18" name="Rectangle 17">
            <a:extLst>
              <a:ext uri="{FF2B5EF4-FFF2-40B4-BE49-F238E27FC236}">
                <a16:creationId xmlns:a16="http://schemas.microsoft.com/office/drawing/2014/main" xmlns="" id="{0EC35CA5-FA86-4BE4-983F-F4DD7D2FCB4F}"/>
              </a:ext>
            </a:extLst>
          </p:cNvPr>
          <p:cNvSpPr/>
          <p:nvPr/>
        </p:nvSpPr>
        <p:spPr>
          <a:xfrm>
            <a:off x="259104" y="5277913"/>
            <a:ext cx="1837928" cy="784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Synergies</a:t>
            </a:r>
          </a:p>
        </p:txBody>
      </p:sp>
    </p:spTree>
    <p:extLst>
      <p:ext uri="{BB962C8B-B14F-4D97-AF65-F5344CB8AC3E}">
        <p14:creationId xmlns:p14="http://schemas.microsoft.com/office/powerpoint/2010/main" val="1017501199"/>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2018-10-15T22:00:00+00:00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Citoyen</TermName>
          <TermId xmlns="http://schemas.microsoft.com/office/infopath/2007/PartnerControls">3d4050dd-0cb5-49a7-892e-7750ff79cdf8</TermId>
        </TermInfo>
        <TermInfo xmlns="http://schemas.microsoft.com/office/infopath/2007/PartnerControls">
          <TermName xmlns="http://schemas.microsoft.com/office/infopath/2007/PartnerControls">Professionnel de la santé</TermName>
          <TermId xmlns="http://schemas.microsoft.com/office/infopath/2007/PartnerControls">2ad223cb-5dec-4759-add4-b89b36632398</TermId>
        </TermInfo>
        <TermInfo xmlns="http://schemas.microsoft.com/office/infopath/2007/PartnerControls">
          <TermName xmlns="http://schemas.microsoft.com/office/infopath/2007/PartnerControls">Etablissements et services de soins</TermName>
          <TermId xmlns="http://schemas.microsoft.com/office/infopath/2007/PartnerControls">0da91f66-aff5-4716-a8aa-e753c394a07a</TermId>
        </TermInfo>
        <TermInfo xmlns="http://schemas.microsoft.com/office/infopath/2007/PartnerControls">
          <TermName xmlns="http://schemas.microsoft.com/office/infopath/2007/PartnerControls">Mutualités</TermName>
          <TermId xmlns="http://schemas.microsoft.com/office/infopath/2007/PartnerControls">a6cbed05-adf5-4226-bcb7-ef5cdc788bf2</TermId>
        </TermInfo>
        <TermInfo xmlns="http://schemas.microsoft.com/office/infopath/2007/PartnerControls">
          <TermName xmlns="http://schemas.microsoft.com/office/infopath/2007/PartnerControls">Offices de tarification</TermName>
          <TermId xmlns="http://schemas.microsoft.com/office/infopath/2007/PartnerControls">4bb33f56-03f5-4ba0-9463-66d4d20d6cd9</TermId>
        </TermInfo>
        <TermInfo xmlns="http://schemas.microsoft.com/office/infopath/2007/PartnerControls">
          <TermName xmlns="http://schemas.microsoft.com/office/infopath/2007/PartnerControls">Industrie</TermName>
          <TermId xmlns="http://schemas.microsoft.com/office/infopath/2007/PartnerControls">0fd8deda-8b7f-4d6b-995d-df45f6357d9a</TermId>
        </TermInfo>
        <TermInfo xmlns="http://schemas.microsoft.com/office/infopath/2007/PartnerControls">
          <TermName xmlns="http://schemas.microsoft.com/office/infopath/2007/PartnerControls">Compagnie d'assurance</TermName>
          <TermId xmlns="http://schemas.microsoft.com/office/infopath/2007/PartnerControls">1654d7dc-46d9-43de-859a-5bcbe1303e97</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Français</TermName>
          <TermId xmlns="http://schemas.microsoft.com/office/infopath/2007/PartnerControls">aa2269b8-11bd-4cc9-9267-801806817e60</TermId>
        </TermInfo>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22</Value>
      <Value>21</Value>
      <Value>20</Value>
      <Value>63</Value>
      <Value>12</Value>
      <Value>8</Value>
      <Value>25</Value>
      <Value>24</Value>
      <Value>23</Value>
    </TaxCatchAll>
    <RIDocSummary xmlns="f15eea43-7fa7-45cf-8dc0-d5244e2cd467">Algemene principes van de bestuursovereenkomst - Principes généraux du contrat d’administration</RIDocSummary>
    <RIThemeTaxHTField0 xmlns="f15eea43-7fa7-45cf-8dc0-d5244e2cd467">
      <Terms xmlns="http://schemas.microsoft.com/office/infopath/2007/PartnerControl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Props1.xml><?xml version="1.0" encoding="utf-8"?>
<ds:datastoreItem xmlns:ds="http://schemas.openxmlformats.org/officeDocument/2006/customXml" ds:itemID="{ADAAE820-701D-4FDA-8BE0-5075C6CDAA7B}"/>
</file>

<file path=customXml/itemProps2.xml><?xml version="1.0" encoding="utf-8"?>
<ds:datastoreItem xmlns:ds="http://schemas.openxmlformats.org/officeDocument/2006/customXml" ds:itemID="{3EFA3DA8-FF5D-4FF0-88F8-FE234EB7121C}"/>
</file>

<file path=customXml/itemProps3.xml><?xml version="1.0" encoding="utf-8"?>
<ds:datastoreItem xmlns:ds="http://schemas.openxmlformats.org/officeDocument/2006/customXml" ds:itemID="{43713FFD-EFDE-4F8C-A64C-D98A2283AD5B}"/>
</file>

<file path=docProps/app.xml><?xml version="1.0" encoding="utf-8"?>
<Properties xmlns="http://schemas.openxmlformats.org/officeDocument/2006/extended-properties" xmlns:vt="http://schemas.openxmlformats.org/officeDocument/2006/docPropsVTypes">
  <Template>Template</Template>
  <TotalTime>0</TotalTime>
  <Words>1462</Words>
  <Application>Microsoft Office PowerPoint</Application>
  <PresentationFormat>On-screen Show (4:3)</PresentationFormat>
  <Paragraphs>368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Template</vt:lpstr>
      <vt:lpstr>PowerPoint Presentation</vt:lpstr>
      <vt:lpstr> Introductie: algemene basisprincipes van de Bestuursovereenkomst</vt:lpstr>
      <vt:lpstr>BO OISZ: Samengevat</vt:lpstr>
      <vt:lpstr>Historiek – 5 generaties</vt:lpstr>
      <vt:lpstr>PowerPoint Presentation</vt:lpstr>
      <vt:lpstr>Des objectifs de service chiffrés</vt:lpstr>
      <vt:lpstr>PowerPoint Presentation</vt:lpstr>
      <vt:lpstr>PowerPoint Presentation</vt:lpstr>
      <vt:lpstr>Des objectifs négociés</vt:lpstr>
      <vt:lpstr>Attentes de l’Etat</vt:lpstr>
      <vt:lpstr>Des budgets pour des objectifs</vt:lpstr>
      <vt:lpstr>Des objectifs suivis et adaptés</vt:lpstr>
      <vt:lpstr>Flexibiliteit: Aanpassen mogelijk</vt:lpstr>
      <vt:lpstr>Autonomie als basisvoorwaarde</vt:lpstr>
      <vt:lpstr>Un contrat a double-sens</vt:lpstr>
      <vt:lpstr>Une nouvelle réalité transversale</vt:lpstr>
      <vt:lpstr>PowerPoint Presentation</vt:lpstr>
      <vt:lpstr>Evolutie naar meer synergieën rond intern beheer</vt:lpstr>
      <vt:lpstr>PowerPoint Presentation</vt:lpstr>
      <vt:lpstr>Ter samenvatting</vt:lpstr>
      <vt:lpstr>Conclusies</vt:lpstr>
      <vt:lpstr>Bedankt!</vt:lpstr>
    </vt:vector>
  </TitlesOfParts>
  <Company>R.I.Z.I.V. - I.N.A.M.I.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jaar responsabilisering en autonomie van de OISZ / 20 ans de responsabilisation et d’autonomie des IPSS</dc:title>
  <dc:creator>Lawrence De Marneffe</dc:creator>
  <cp:lastModifiedBy>Nadia Amira</cp:lastModifiedBy>
  <cp:revision>39</cp:revision>
  <dcterms:created xsi:type="dcterms:W3CDTF">2018-04-03T09:05:23Z</dcterms:created>
  <dcterms:modified xsi:type="dcterms:W3CDTF">2018-05-23T20:09:11Z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20;#Citoyen|3d4050dd-0cb5-49a7-892e-7750ff79cdf8;#25;#Professionnel de la santé|2ad223cb-5dec-4759-add4-b89b36632398;#22;#Etablissements et services de soins|0da91f66-aff5-4716-a8aa-e753c394a07a;#24;#Mutualités|a6cbed05-adf5-4226-bcb7-ef5cdc788bf2;#63;#Offices de tarification|4bb33f56-03f5-4ba0-9463-66d4d20d6cd9;#23;#Industrie|0fd8deda-8b7f-4d6b-995d-df45f6357d9a;#21;#Compagnie d'assurance|1654d7dc-46d9-43de-859a-5bcbe1303e97</vt:lpwstr>
  </property>
  <property fmtid="{D5CDD505-2E9C-101B-9397-08002B2CF9AE}" pid="4" name="RITheme">
    <vt:lpwstr/>
  </property>
  <property fmtid="{D5CDD505-2E9C-101B-9397-08002B2CF9AE}" pid="5" name="RILanguage">
    <vt:lpwstr>8;#Français|aa2269b8-11bd-4cc9-9267-801806817e60;#12;#Néerlandais|1daba039-17e6-4993-bb2c-50e1d16ef364</vt:lpwstr>
  </property>
  <property fmtid="{D5CDD505-2E9C-101B-9397-08002B2CF9AE}" pid="6" name="RIDocType">
    <vt:lpwstr/>
  </property>
  <property fmtid="{D5CDD505-2E9C-101B-9397-08002B2CF9AE}" pid="7" name="Publication type for documents">
    <vt:lpwstr/>
  </property>
</Properties>
</file>