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olors1.xml" ContentType="application/vnd.ms-office.chartcolorstyle+xml"/>
  <Override PartName="/ppt/charts/style1.xml" ContentType="application/vnd.ms-office.chart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298" r:id="rId5"/>
    <p:sldId id="282" r:id="rId6"/>
    <p:sldId id="276" r:id="rId7"/>
    <p:sldId id="303" r:id="rId8"/>
    <p:sldId id="304" r:id="rId9"/>
    <p:sldId id="315" r:id="rId10"/>
    <p:sldId id="306" r:id="rId11"/>
    <p:sldId id="307" r:id="rId12"/>
    <p:sldId id="308" r:id="rId13"/>
    <p:sldId id="309" r:id="rId14"/>
    <p:sldId id="310" r:id="rId15"/>
    <p:sldId id="278" r:id="rId16"/>
    <p:sldId id="279" r:id="rId17"/>
    <p:sldId id="280" r:id="rId18"/>
    <p:sldId id="313" r:id="rId19"/>
    <p:sldId id="281" r:id="rId20"/>
    <p:sldId id="305" r:id="rId21"/>
    <p:sldId id="283" r:id="rId22"/>
    <p:sldId id="284" r:id="rId23"/>
    <p:sldId id="296" r:id="rId24"/>
    <p:sldId id="285" r:id="rId25"/>
    <p:sldId id="266" r:id="rId26"/>
    <p:sldId id="287" r:id="rId27"/>
    <p:sldId id="297" r:id="rId28"/>
    <p:sldId id="312" r:id="rId29"/>
    <p:sldId id="314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Robben (KSZ-BCSS)" initials="FR(" lastIdx="1" clrIdx="0">
    <p:extLst/>
  </p:cmAuthor>
  <p:cmAuthor id="2" name="Sanne Miseur (KSZ-BCSS)" initials="SM(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1" d="100"/>
          <a:sy n="91" d="100"/>
        </p:scale>
        <p:origin x="-120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Documenten\Documenten%20website\Uitgewisselde%20bericht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25371828521428E-2"/>
          <c:y val="7.407407407407407E-2"/>
          <c:w val="0.87753018372703417"/>
          <c:h val="0.841674686497521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'[Uitgewisselde berichten.xlsx]Sheet1'!$A$1:$A$7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'[Uitgewisselde berichten.xlsx]Sheet1'!$B$1:$B$7</c:f>
              <c:numCache>
                <c:formatCode>General</c:formatCode>
                <c:ptCount val="7"/>
                <c:pt idx="0">
                  <c:v>722.55194400000005</c:v>
                </c:pt>
                <c:pt idx="1">
                  <c:v>784.05499599999996</c:v>
                </c:pt>
                <c:pt idx="2">
                  <c:v>945.51228600000002</c:v>
                </c:pt>
                <c:pt idx="3">
                  <c:v>1005.868869</c:v>
                </c:pt>
                <c:pt idx="4">
                  <c:v>1072.5498259999999</c:v>
                </c:pt>
                <c:pt idx="5">
                  <c:v>1109.5771130000001</c:v>
                </c:pt>
                <c:pt idx="6">
                  <c:v>1116.728304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83-4EDE-8D58-54A3B413A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705984"/>
        <c:axId val="47419904"/>
      </c:lineChart>
      <c:catAx>
        <c:axId val="5770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7419904"/>
        <c:crosses val="autoZero"/>
        <c:auto val="1"/>
        <c:lblAlgn val="ctr"/>
        <c:lblOffset val="100"/>
        <c:noMultiLvlLbl val="0"/>
      </c:catAx>
      <c:valAx>
        <c:axId val="47419904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770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EA0A4-FC70-4343-86F8-141D9E757163}" type="datetimeFigureOut">
              <a:rPr lang="nl-BE" smtClean="0"/>
              <a:t>23-05-2018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3CDC7-44A0-4BDC-8D00-A2136F7B79D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811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BC17D-7774-43FE-987C-7D682A3CD72E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4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CDC7-44A0-4BDC-8D00-A2136F7B79DA}" type="slidenum">
              <a:rPr lang="nl-BE" smtClean="0"/>
              <a:t>7</a:t>
            </a:fld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421554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C1B34-521A-49E6-8A4D-8F381790AD7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7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2"/>
          <a:stretch/>
        </p:blipFill>
        <p:spPr>
          <a:xfrm>
            <a:off x="1147907" y="287205"/>
            <a:ext cx="6808469" cy="60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051"/>
            <a:ext cx="8229600" cy="634082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0" kern="1200" dirty="0">
                <a:solidFill>
                  <a:srgbClr val="0087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 b="0"/>
            </a:lvl4pPr>
            <a:lvl5pPr>
              <a:defRPr sz="1800" b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4335"/>
            <a:ext cx="2133600" cy="393665"/>
          </a:xfr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fr-FR" smtClean="0"/>
              <a:t>25/05/2018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8053913" y="5912681"/>
            <a:ext cx="89958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1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61202"/>
            <a:ext cx="8229600" cy="57606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481041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fr-FR" smtClean="0"/>
              <a:t>25/05/2018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8053913" y="5912681"/>
            <a:ext cx="89958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40470"/>
            <a:ext cx="6696744" cy="69624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845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845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25/05/2018</a:t>
            </a:r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9230E-FFBB-4CCB-ABD7-198084EDE768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39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627"/>
            <a:ext cx="8229600" cy="578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75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25/05/2018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8053913" y="5912681"/>
            <a:ext cx="899587" cy="79208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505200" y="649287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2D13F0A-9D12-40B2-9A0D-F71E91851488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05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lang="en-US" sz="3200" b="0" kern="1200" dirty="0">
          <a:solidFill>
            <a:srgbClr val="0087B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Uhrv5k6rXAhXCwxQKHdI0BKoQjRwIBw&amp;url=https://awaken-love.net/more-womens-testimonies/&amp;psig=AOvVaw0JWu2tptL-mxlSapAPOOvk&amp;ust=15100648121917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url?sa=i&amp;rct=j&amp;q=&amp;esrc=s&amp;source=images&amp;cd=&amp;cad=rja&amp;uact=8&amp;ved=0ahUKEwiUhrv5k6rXAhXCwxQKHdI0BKoQjRwIBw&amp;url=https://awaken-love.net/more-womens-testimonies/&amp;psig=AOvVaw0JWu2tptL-mxlSapAPOOvk&amp;ust=151006481219179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5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>
                <a:sym typeface="Arial" charset="0"/>
              </a:rPr>
              <a:t>Etat d'avancement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fr-BE"/>
              <a:t>21,8 millions de personnes inscrites dans le répertoire des références </a:t>
            </a:r>
          </a:p>
          <a:p>
            <a:pPr>
              <a:defRPr/>
            </a:pPr>
            <a:r>
              <a:rPr lang="fr-BE"/>
              <a:t>242,5 millions de dossiers actifs dans le répertoire des références</a:t>
            </a:r>
          </a:p>
          <a:p>
            <a:pPr>
              <a:defRPr/>
            </a:pPr>
            <a:r>
              <a:rPr lang="fr-BE"/>
              <a:t>chaque personne est en moyenne connue auprès de 12,89 acteurs</a:t>
            </a:r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/>
          </a:p>
          <a:p>
            <a:pPr>
              <a:defRPr/>
            </a:pPr>
            <a:r>
              <a:rPr lang="fr-BE"/>
              <a:t>1.116.728.304 messages échangés en 2017</a:t>
            </a:r>
          </a:p>
          <a:p>
            <a:pPr>
              <a:defRPr/>
            </a:pPr>
            <a:endParaRPr lang="fr-FR" altLang="en-US" dirty="0" smtClean="0"/>
          </a:p>
          <a:p>
            <a:pPr>
              <a:defRPr/>
            </a:pPr>
            <a:endParaRPr lang="fr-FR" altLang="en-US" dirty="0" smtClean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786569"/>
              </p:ext>
            </p:extLst>
          </p:nvPr>
        </p:nvGraphicFramePr>
        <p:xfrm>
          <a:off x="899592" y="2492896"/>
          <a:ext cx="5472608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7543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Etat d'avancement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856"/>
            <a:ext cx="8928992" cy="554000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34792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Etat d'avancement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6" y="980728"/>
            <a:ext cx="8932200" cy="3816424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8381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Etat d'avancement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968720" cy="432048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38107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Etat d'avancement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7"/>
            <a:ext cx="8928992" cy="39868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30588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996"/>
            <a:ext cx="8229600" cy="634082"/>
          </a:xfrm>
        </p:spPr>
        <p:txBody>
          <a:bodyPr/>
          <a:lstStyle/>
          <a:p>
            <a:r>
              <a:rPr lang="fr-BE" dirty="0"/>
              <a:t>Modélisation des données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et </a:t>
            </a:r>
            <a:r>
              <a:rPr lang="fr-BE" dirty="0"/>
              <a:t>« </a:t>
            </a:r>
            <a:r>
              <a:rPr lang="fr-BE" dirty="0" err="1"/>
              <a:t>only</a:t>
            </a:r>
            <a:r>
              <a:rPr lang="fr-BE" dirty="0"/>
              <a:t> once 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altLang="en-US" dirty="0" smtClean="0"/>
          </a:p>
          <a:p>
            <a:r>
              <a:rPr lang="fr-BE" u="sng" dirty="0"/>
              <a:t>modélisation</a:t>
            </a:r>
            <a:r>
              <a:rPr lang="fr-BE" dirty="0"/>
              <a:t> des informations (« philosophie des blocs Lego »)</a:t>
            </a:r>
          </a:p>
          <a:p>
            <a:pPr lvl="1"/>
            <a:r>
              <a:rPr lang="fr-BE" dirty="0"/>
              <a:t>d'une façon qui se rapproche le plus possible de la réalité</a:t>
            </a:r>
          </a:p>
          <a:p>
            <a:pPr lvl="1"/>
            <a:r>
              <a:rPr lang="fr-BE" dirty="0"/>
              <a:t>de sorte qu'elles puissent être utilisées de manière </a:t>
            </a:r>
            <a:r>
              <a:rPr lang="fr-BE" u="sng" dirty="0"/>
              <a:t>multifonctionnelle</a:t>
            </a:r>
            <a:r>
              <a:rPr lang="fr-BE" dirty="0"/>
              <a:t> </a:t>
            </a:r>
          </a:p>
          <a:p>
            <a:endParaRPr lang="nl-BE" altLang="en-US" dirty="0" smtClean="0"/>
          </a:p>
          <a:p>
            <a:r>
              <a:rPr lang="fr-BE" u="sng" dirty="0"/>
              <a:t>collecte unique des informations</a:t>
            </a:r>
            <a:r>
              <a:rPr lang="fr-BE" dirty="0"/>
              <a:t> auprès des citoyens et des entreprises en coordination avec tous les acteurs</a:t>
            </a:r>
          </a:p>
          <a:p>
            <a:pPr lvl="1"/>
            <a:r>
              <a:rPr lang="fr-BE" dirty="0"/>
              <a:t>via un canal choisi par les citoyens et les entreprises</a:t>
            </a:r>
          </a:p>
          <a:p>
            <a:pPr lvl="1"/>
            <a:r>
              <a:rPr lang="fr-BE" dirty="0"/>
              <a:t>de préférence d'application à application</a:t>
            </a:r>
          </a:p>
          <a:p>
            <a:pPr lvl="1"/>
            <a:r>
              <a:rPr lang="fr-BE" dirty="0"/>
              <a:t>avec la possibilité d'un contrôle de qualité par celui chez qui les informations sont recueillies avant le transfert des informations</a:t>
            </a:r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38523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Répartition des tâches et réutilisation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u="sng"/>
              <a:t>répartition des tâches</a:t>
            </a:r>
            <a:r>
              <a:rPr lang="fr-BE"/>
              <a:t> entre les acteurs du secteur social en ce qui concerne</a:t>
            </a:r>
          </a:p>
          <a:p>
            <a:pPr lvl="1"/>
            <a:r>
              <a:rPr lang="fr-BE"/>
              <a:t>la collecte</a:t>
            </a:r>
          </a:p>
          <a:p>
            <a:pPr lvl="1"/>
            <a:r>
              <a:rPr lang="fr-BE"/>
              <a:t>la validation</a:t>
            </a:r>
          </a:p>
          <a:p>
            <a:pPr lvl="1"/>
            <a:r>
              <a:rPr lang="fr-BE"/>
              <a:t>la gestion</a:t>
            </a:r>
          </a:p>
          <a:p>
            <a:pPr lvl="1"/>
            <a:r>
              <a:rPr lang="fr-BE"/>
              <a:t>l’enregistrement des informations dans des sources authentiques</a:t>
            </a:r>
          </a:p>
          <a:p>
            <a:pPr lvl="1"/>
            <a:r>
              <a:rPr lang="fr-BE"/>
              <a:t>l'initiative de l’échange de données (pull et push)</a:t>
            </a:r>
          </a:p>
          <a:p>
            <a:endParaRPr lang="nl-BE" altLang="en-US" dirty="0" smtClean="0"/>
          </a:p>
          <a:p>
            <a:r>
              <a:rPr lang="fr-BE"/>
              <a:t>obligation de </a:t>
            </a:r>
            <a:r>
              <a:rPr lang="fr-BE" u="sng"/>
              <a:t>signaler les erreurs présumées</a:t>
            </a:r>
            <a:r>
              <a:rPr lang="fr-BE"/>
              <a:t> dans les informations à l’acteur chargé de les valider</a:t>
            </a:r>
          </a:p>
          <a:p>
            <a:endParaRPr lang="nl-BE" altLang="en-US" dirty="0" smtClean="0"/>
          </a:p>
          <a:p>
            <a:r>
              <a:rPr lang="fr-BE" u="sng"/>
              <a:t>utilisation proactive des informations</a:t>
            </a:r>
            <a:r>
              <a:rPr lang="fr-BE"/>
              <a:t> pour</a:t>
            </a:r>
          </a:p>
          <a:p>
            <a:pPr lvl="1"/>
            <a:r>
              <a:rPr lang="fr-BE"/>
              <a:t>l’octroi automatique de droits</a:t>
            </a:r>
          </a:p>
          <a:p>
            <a:pPr lvl="1"/>
            <a:r>
              <a:rPr lang="fr-BE"/>
              <a:t>la pré-introduction de données lors de la collecte d’informations</a:t>
            </a:r>
          </a:p>
          <a:p>
            <a:pPr lvl="1"/>
            <a:r>
              <a:rPr lang="fr-BE"/>
              <a:t>la communication ciblée d’informations aux intéressés</a:t>
            </a:r>
          </a:p>
          <a:p>
            <a:endParaRPr lang="nl-BE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2878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Customer centricity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92500"/>
          </a:bodyPr>
          <a:lstStyle/>
          <a:p>
            <a:r>
              <a:rPr lang="fr-BE" u="sng"/>
              <a:t>services intégrés</a:t>
            </a:r>
          </a:p>
          <a:p>
            <a:pPr lvl="1"/>
            <a:r>
              <a:rPr lang="fr-BE"/>
              <a:t>adaptés à la situation concrète de l’utilisateur et si possible personnalisés</a:t>
            </a:r>
          </a:p>
          <a:p>
            <a:pPr lvl="1"/>
            <a:r>
              <a:rPr lang="fr-BE"/>
              <a:t>proposés à l'occasion d'</a:t>
            </a:r>
            <a:r>
              <a:rPr lang="fr-BE" u="sng"/>
              <a:t>événements</a:t>
            </a:r>
            <a:r>
              <a:rPr lang="fr-BE"/>
              <a:t> se produisant au cours de la vie de l’utilisateur (naissance, école, travail, déménagement, maladie, pension, décès, création d'une entreprise, …)</a:t>
            </a:r>
          </a:p>
          <a:p>
            <a:pPr lvl="1"/>
            <a:r>
              <a:rPr lang="fr-BE"/>
              <a:t>tous niveaux de pouvoir, services publics et instances privées confondus</a:t>
            </a:r>
          </a:p>
          <a:p>
            <a:r>
              <a:rPr lang="fr-BE"/>
              <a:t>axés sur les propres processus</a:t>
            </a:r>
          </a:p>
          <a:p>
            <a:r>
              <a:rPr lang="fr-BE"/>
              <a:t>avec un </a:t>
            </a:r>
            <a:r>
              <a:rPr lang="fr-BE" u="sng"/>
              <a:t>minimum de coûts et de formalités administratives</a:t>
            </a:r>
          </a:p>
          <a:p>
            <a:r>
              <a:rPr lang="fr-BE"/>
              <a:t>si possible offerts de manière automatique</a:t>
            </a:r>
          </a:p>
          <a:p>
            <a:r>
              <a:rPr lang="fr-BE"/>
              <a:t>avec un apport actif de l'utilisateur (selfservice - autonomie - suivi)</a:t>
            </a:r>
          </a:p>
          <a:p>
            <a:r>
              <a:rPr lang="fr-BE"/>
              <a:t>offerts de manière performante et conviviale</a:t>
            </a:r>
          </a:p>
          <a:p>
            <a:r>
              <a:rPr lang="fr-BE"/>
              <a:t>fiables, sécurisés et disponibles en permanence</a:t>
            </a:r>
          </a:p>
          <a:p>
            <a:r>
              <a:rPr lang="fr-BE"/>
              <a:t>via les </a:t>
            </a:r>
            <a:r>
              <a:rPr lang="fr-BE" u="sng"/>
              <a:t>canaux choisis par l’utilisateur</a:t>
            </a:r>
            <a:r>
              <a:rPr lang="fr-BE"/>
              <a:t> (voie électronique, voie électronique mobile, téléphone, contact direct, ...)</a:t>
            </a:r>
          </a:p>
          <a:p>
            <a:endParaRPr lang="fr-B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3862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Customer centricity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33822"/>
            <a:ext cx="6161910" cy="5788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5" y="1030751"/>
            <a:ext cx="1370240" cy="400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0009" b="36678"/>
          <a:stretch/>
        </p:blipFill>
        <p:spPr>
          <a:xfrm>
            <a:off x="243211" y="2264488"/>
            <a:ext cx="1218393" cy="290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812" y="3281053"/>
            <a:ext cx="1147353" cy="467444"/>
          </a:xfrm>
          <a:prstGeom prst="rect">
            <a:avLst/>
          </a:prstGeom>
        </p:spPr>
      </p:pic>
      <p:pic>
        <p:nvPicPr>
          <p:cNvPr id="1032" name="Picture 8" descr="Afbeeldingsresultaat voor ebox bur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2" y="3215614"/>
            <a:ext cx="1386367" cy="7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&quot;horeca@work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69" y="875027"/>
            <a:ext cx="1423039" cy="7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&quot;break@work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43031" r="18013" b="34949"/>
          <a:stretch/>
        </p:blipFill>
        <p:spPr bwMode="auto">
          <a:xfrm>
            <a:off x="7706896" y="2322163"/>
            <a:ext cx="1399184" cy="2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41" y="4692227"/>
            <a:ext cx="1430028" cy="315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306" y="4484113"/>
            <a:ext cx="1316365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Sécurité &amp; privacy by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fr-BE"/>
              <a:t>toute communication de données à caractère personnel à des tiers requiert une </a:t>
            </a:r>
            <a:r>
              <a:rPr lang="fr-BE" u="sng"/>
              <a:t>autorisation du Comité de sécurité de l’information</a:t>
            </a:r>
          </a:p>
          <a:p>
            <a:endParaRPr lang="nl-BE" altLang="en-US" dirty="0" smtClean="0"/>
          </a:p>
          <a:p>
            <a:r>
              <a:rPr lang="fr-BE"/>
              <a:t>les autorisations de communication de données à caractère personnel sont publiques</a:t>
            </a:r>
          </a:p>
          <a:p>
            <a:endParaRPr lang="nl-BE" altLang="en-US" dirty="0" smtClean="0"/>
          </a:p>
          <a:p>
            <a:r>
              <a:rPr lang="fr-BE"/>
              <a:t>tout échange électronique concret de données à caractère personnel fait l'objet d'un </a:t>
            </a:r>
            <a:r>
              <a:rPr lang="fr-BE" u="sng"/>
              <a:t>contrôle préventif</a:t>
            </a:r>
            <a:r>
              <a:rPr lang="fr-BE"/>
              <a:t> de la conformité aux autorisations en vigueur par la BCSS</a:t>
            </a:r>
          </a:p>
          <a:p>
            <a:endParaRPr lang="nl-BE" altLang="en-US" dirty="0" smtClean="0"/>
          </a:p>
          <a:p>
            <a:r>
              <a:rPr lang="fr-BE" u="sng"/>
              <a:t>service de sécurité de l'information</a:t>
            </a:r>
            <a:r>
              <a:rPr lang="fr-BE"/>
              <a:t> auprès de chaque acteur, avec une mission de conseil, de stimulation, de documentation et de contrôle</a:t>
            </a:r>
          </a:p>
          <a:p>
            <a:endParaRPr lang="nl-BE" altLang="en-US" dirty="0" smtClean="0"/>
          </a:p>
          <a:p>
            <a:r>
              <a:rPr lang="fr-BE"/>
              <a:t>ensemble de mesures structurelles, organisationnelles, juridiques et techniques qui sont décrites dans des </a:t>
            </a:r>
            <a:r>
              <a:rPr lang="fr-BE" u="sng"/>
              <a:t>policies</a:t>
            </a:r>
            <a:r>
              <a:rPr lang="fr-BE"/>
              <a:t> sur la base de la norme ISO 27xxx</a:t>
            </a:r>
          </a:p>
          <a:p>
            <a:endParaRPr lang="nl-BE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25826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rmAutofit/>
          </a:bodyPr>
          <a:lstStyle/>
          <a:p>
            <a:r>
              <a:rPr lang="fr-BE" sz="4400" b="1"/>
              <a:t>20 ans de responsabilisation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08520" y="357301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32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Evolution et état d'avancement sur le plan de l’ICT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6732240" y="332656"/>
            <a:ext cx="2208078" cy="1944216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9353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Sécurité &amp; privacy by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/>
              <a:t>soutien par une série de </a:t>
            </a:r>
            <a:r>
              <a:rPr lang="fr-BE" u="sng"/>
              <a:t>services de base</a:t>
            </a:r>
            <a:r>
              <a:rPr lang="fr-BE"/>
              <a:t> communs relatifs à la sécurité de l'information (gestion des utilisateurs et des accès, chiffrement, ...)</a:t>
            </a:r>
          </a:p>
          <a:p>
            <a:endParaRPr lang="nl-BE" altLang="en-US" dirty="0" smtClean="0"/>
          </a:p>
          <a:p>
            <a:r>
              <a:rPr lang="fr-BE"/>
              <a:t>tout échange électronique de données à caractère personnel fait l’objet de </a:t>
            </a:r>
            <a:r>
              <a:rPr lang="fr-BE" u="sng"/>
              <a:t>logging</a:t>
            </a:r>
            <a:r>
              <a:rPr lang="fr-BE"/>
              <a:t> afin de pouvoir éventuellement tracer par la suite tout usage impropre</a:t>
            </a:r>
          </a:p>
          <a:p>
            <a:endParaRPr lang="nl-BE" altLang="en-US" dirty="0"/>
          </a:p>
          <a:p>
            <a:r>
              <a:rPr lang="fr-BE"/>
              <a:t>chaque fois que les informations sont utilisées pour une décision, les informations utilisées sont communiquées lors de la notification de la décision</a:t>
            </a:r>
          </a:p>
          <a:p>
            <a:endParaRPr lang="nl-BE" altLang="en-US" dirty="0"/>
          </a:p>
          <a:p>
            <a:r>
              <a:rPr lang="fr-BE"/>
              <a:t>toute personne a un </a:t>
            </a:r>
            <a:r>
              <a:rPr lang="fr-BE" u="sng"/>
              <a:t>droit d’accès</a:t>
            </a:r>
            <a:r>
              <a:rPr lang="fr-BE"/>
              <a:t> et, si les données sont incorrectes, de </a:t>
            </a:r>
            <a:r>
              <a:rPr lang="fr-BE" u="sng"/>
              <a:t>rectification</a:t>
            </a:r>
            <a:r>
              <a:rPr lang="fr-BE"/>
              <a:t> de ses propres données à caractère personnel</a:t>
            </a:r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31793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eze powerpoint afbeelding afbeeldingen figuur figuren &#10;            bevat: ICT IT PUSH PERSPECTIEF STRATEGIE HENDERSON VENKATRAMAN ICT MANAGEMEN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7950268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Mise en œuvre stratégique de l’ICT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8053913" y="5912681"/>
            <a:ext cx="89958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Gouvernance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/>
              <a:t>vision,  principes de base et certains projets sont repris dans les </a:t>
            </a:r>
            <a:r>
              <a:rPr lang="fr-BE" u="sng"/>
              <a:t>dispositions communes</a:t>
            </a:r>
            <a:r>
              <a:rPr lang="fr-BE"/>
              <a:t> des </a:t>
            </a:r>
            <a:r>
              <a:rPr lang="fr-BE" u="sng"/>
              <a:t>contrats d’administration</a:t>
            </a:r>
            <a:r>
              <a:rPr lang="fr-BE"/>
              <a:t> de toutes les IPSS</a:t>
            </a:r>
          </a:p>
          <a:p>
            <a:pPr>
              <a:defRPr/>
            </a:pPr>
            <a:endParaRPr lang="nl-BE" dirty="0" smtClean="0"/>
          </a:p>
          <a:p>
            <a:r>
              <a:rPr lang="fr-BE"/>
              <a:t>le </a:t>
            </a:r>
            <a:r>
              <a:rPr lang="fr-BE" u="sng"/>
              <a:t>Comité général de coordination</a:t>
            </a:r>
            <a:r>
              <a:rPr lang="fr-BE"/>
              <a:t> élabore chaque année un programme coordonné de priorités à partir de l’input de tous les acteurs du secteur social</a:t>
            </a:r>
          </a:p>
          <a:p>
            <a:pPr>
              <a:defRPr/>
            </a:pPr>
            <a:endParaRPr lang="nl-BE" dirty="0" smtClean="0"/>
          </a:p>
          <a:p>
            <a:pPr>
              <a:defRPr/>
            </a:pPr>
            <a:r>
              <a:rPr lang="fr-BE"/>
              <a:t>le </a:t>
            </a:r>
            <a:r>
              <a:rPr lang="fr-BE" u="sng"/>
              <a:t>Comité de gestion de la BCSS</a:t>
            </a:r>
            <a:r>
              <a:rPr lang="fr-BE"/>
              <a:t> est composé de représentants des différents acteurs du secteur social de sorte à</a:t>
            </a:r>
          </a:p>
          <a:p>
            <a:pPr lvl="1">
              <a:defRPr/>
            </a:pPr>
            <a:r>
              <a:rPr lang="fr-BE">
                <a:sym typeface="Arial" charset="0"/>
              </a:rPr>
              <a:t>bénéficier de leur confiance</a:t>
            </a:r>
          </a:p>
          <a:p>
            <a:pPr lvl="1">
              <a:defRPr/>
            </a:pPr>
            <a:r>
              <a:rPr lang="fr-BE">
                <a:sym typeface="Arial" charset="0"/>
              </a:rPr>
              <a:t>garantir un fonctionnement orienté vers le client</a:t>
            </a:r>
          </a:p>
          <a:p>
            <a:endParaRPr lang="nl-BE" dirty="0" smtClean="0"/>
          </a:p>
          <a:p>
            <a:r>
              <a:rPr lang="fr-BE"/>
              <a:t>de nombreux « shared services » via l’</a:t>
            </a:r>
            <a:r>
              <a:rPr lang="fr-BE" u="sng"/>
              <a:t>asbl Smals</a:t>
            </a:r>
            <a:r>
              <a:rPr lang="fr-BE"/>
              <a:t>, dont les IPSS sont membres et gestionnaires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4214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fr-BE"/>
              <a:t>Effet Nexus</a:t>
            </a:r>
          </a:p>
        </p:txBody>
      </p:sp>
      <p:pic>
        <p:nvPicPr>
          <p:cNvPr id="65539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049338"/>
            <a:ext cx="618490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6607175" y="599757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sz="1400"/>
              <a:t>Source: MIT Sloan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1530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Réutilisation du modèle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en Belgique</a:t>
            </a:r>
          </a:p>
          <a:p>
            <a:pPr lvl="1"/>
            <a:r>
              <a:rPr lang="fr-BE"/>
              <a:t>Régions et Communautés</a:t>
            </a:r>
          </a:p>
          <a:p>
            <a:pPr lvl="2"/>
            <a:r>
              <a:rPr lang="fr-BE"/>
              <a:t>Intégrateur de service flamand</a:t>
            </a:r>
          </a:p>
          <a:p>
            <a:pPr lvl="2"/>
            <a:r>
              <a:rPr lang="fr-BE"/>
              <a:t>Banque Carrefour pour la Wallonie et la Fédération Wallonie-Bruxelles</a:t>
            </a:r>
          </a:p>
          <a:p>
            <a:pPr lvl="2"/>
            <a:r>
              <a:rPr lang="fr-BE"/>
              <a:t>Fidus (Bruxelles)</a:t>
            </a:r>
          </a:p>
          <a:p>
            <a:pPr lvl="1"/>
            <a:r>
              <a:rPr lang="fr-BE"/>
              <a:t>Plate-forme eHealth</a:t>
            </a:r>
          </a:p>
          <a:p>
            <a:r>
              <a:rPr lang="fr-BE"/>
              <a:t>source d'inspiration pour les développements à l’étranger, principalement à l’initiative de la Banque mondiale</a:t>
            </a:r>
          </a:p>
          <a:p>
            <a:pPr lvl="1"/>
            <a:r>
              <a:rPr lang="fr-BE"/>
              <a:t>Argentine</a:t>
            </a:r>
          </a:p>
          <a:p>
            <a:pPr lvl="1"/>
            <a:r>
              <a:rPr lang="fr-BE"/>
              <a:t>Bulgarie</a:t>
            </a:r>
          </a:p>
          <a:p>
            <a:pPr lvl="1"/>
            <a:r>
              <a:rPr lang="fr-BE"/>
              <a:t>Pays-Bas</a:t>
            </a:r>
          </a:p>
          <a:p>
            <a:pPr lvl="1"/>
            <a:r>
              <a:rPr lang="fr-BE"/>
              <a:t>Japon</a:t>
            </a:r>
          </a:p>
          <a:p>
            <a:pPr lvl="1"/>
            <a:r>
              <a:rPr lang="fr-BE"/>
              <a:t>Union européenne</a:t>
            </a:r>
          </a:p>
          <a:p>
            <a:pPr lvl="1"/>
            <a:r>
              <a:rPr lang="fr-BE"/>
              <a:t>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4892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Synergie : G-Cloud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7504" y="1844824"/>
            <a:ext cx="8640960" cy="4680520"/>
          </a:xfrm>
          <a:prstGeom prst="roundRect">
            <a:avLst>
              <a:gd name="adj" fmla="val 28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79512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59632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652120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32240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812360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339752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36281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44199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0001" y="5319571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Infrastructure matérielle</a:t>
            </a:r>
          </a:p>
          <a:p>
            <a:pPr lvl="0" algn="ctr">
              <a:defRPr/>
            </a:pPr>
            <a:r>
              <a:rPr kumimoji="0" lang="fr-BE" sz="2400" b="0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lang="fr-BE" sz="2400">
                <a:solidFill>
                  <a:srgbClr val="364C9D"/>
                </a:solidFill>
              </a:rPr>
              <a:t>centers  |  Computing </a:t>
            </a:r>
            <a:r>
              <a:rPr kumimoji="0" lang="fr-BE" sz="2400" b="0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|  Network  |</a:t>
            </a:r>
            <a:r>
              <a:rPr lang="fr-BE" sz="2400">
                <a:solidFill>
                  <a:srgbClr val="364C9D"/>
                </a:solidFill>
                <a:latin typeface="Calibri"/>
                <a:ea typeface="+mn-ea"/>
                <a:cs typeface="+mn-cs"/>
              </a:rPr>
              <a:t>  </a:t>
            </a:r>
            <a:r>
              <a:rPr kumimoji="0" lang="fr-BE" sz="2400" b="0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Storage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0766" y="4190706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Infrastructure logicielle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Virtualisation  |   Security   | 	Mail	|   VoIP	     | …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79512" y="3044200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Plateformes applicatives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Open Source | IBM | Microsoft| Oracle | SAS | …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60001" y="1914309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200" b="1">
                <a:solidFill>
                  <a:srgbClr val="364C9D"/>
                </a:solidFill>
                <a:latin typeface="Calibri"/>
              </a:rPr>
              <a:t>Applications standard &amp; composants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Site web | Gestion des accès | Logiciel de traduction | …</a:t>
            </a:r>
          </a:p>
        </p:txBody>
      </p:sp>
      <p:sp>
        <p:nvSpPr>
          <p:cNvPr id="43" name="TextBox 42"/>
          <p:cNvSpPr txBox="1"/>
          <p:nvPr/>
        </p:nvSpPr>
        <p:spPr>
          <a:xfrm rot="2777394">
            <a:off x="8160020" y="3197878"/>
            <a:ext cx="1030942" cy="401479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cap="none" normalizeH="0" baseline="0" noProof="0" dirty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Partage</a:t>
            </a:r>
          </a:p>
        </p:txBody>
      </p:sp>
      <p:sp>
        <p:nvSpPr>
          <p:cNvPr id="44" name="TextBox 43"/>
          <p:cNvSpPr txBox="1"/>
          <p:nvPr/>
        </p:nvSpPr>
        <p:spPr>
          <a:xfrm rot="2777394">
            <a:off x="8160020" y="4350006"/>
            <a:ext cx="1030942" cy="401479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cap="none" normalizeH="0" baseline="0" noProof="0" dirty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Partage</a:t>
            </a:r>
          </a:p>
        </p:txBody>
      </p:sp>
      <p:sp>
        <p:nvSpPr>
          <p:cNvPr id="45" name="TextBox 44"/>
          <p:cNvSpPr txBox="1"/>
          <p:nvPr/>
        </p:nvSpPr>
        <p:spPr>
          <a:xfrm rot="2777394">
            <a:off x="8160020" y="5502134"/>
            <a:ext cx="1030942" cy="401479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cap="none" normalizeH="0" baseline="0" noProof="0" dirty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Partage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7504" y="764704"/>
            <a:ext cx="8640960" cy="10801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Applications métier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Core business (déclarations, processus métier, ...)</a:t>
            </a:r>
          </a:p>
        </p:txBody>
      </p:sp>
      <p:sp>
        <p:nvSpPr>
          <p:cNvPr id="46" name="TextBox 45"/>
          <p:cNvSpPr txBox="1"/>
          <p:nvPr/>
        </p:nvSpPr>
        <p:spPr>
          <a:xfrm rot="2777394">
            <a:off x="8160020" y="2062921"/>
            <a:ext cx="1030942" cy="401479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cap="none" normalizeH="0" baseline="0" noProof="0" dirty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Partage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30313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Avantages G-Cloud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u="sng"/>
              <a:t>effets d’économie d’échelle</a:t>
            </a:r>
          </a:p>
          <a:p>
            <a:pPr lvl="1"/>
            <a:r>
              <a:rPr lang="fr-BE"/>
              <a:t>efficacité accrue</a:t>
            </a:r>
          </a:p>
          <a:p>
            <a:pPr lvl="1"/>
            <a:r>
              <a:rPr lang="fr-BE"/>
              <a:t>qualité accrue</a:t>
            </a:r>
          </a:p>
          <a:p>
            <a:pPr lvl="1"/>
            <a:r>
              <a:rPr lang="fr-BE"/>
              <a:t>disponibilité accrue</a:t>
            </a:r>
          </a:p>
          <a:p>
            <a:pPr lvl="1"/>
            <a:r>
              <a:rPr lang="fr-BE"/>
              <a:t>coût inférieur (infrastructure, licences de logiciels, supervision, ...)</a:t>
            </a:r>
          </a:p>
          <a:p>
            <a:endParaRPr lang="fr-BE" dirty="0" smtClean="0"/>
          </a:p>
          <a:p>
            <a:r>
              <a:rPr lang="fr-BE"/>
              <a:t>respect de la confidentialité et </a:t>
            </a:r>
            <a:r>
              <a:rPr lang="fr-BE" u="sng"/>
              <a:t>protection des données</a:t>
            </a:r>
          </a:p>
          <a:p>
            <a:endParaRPr lang="fr-BE" dirty="0" smtClean="0"/>
          </a:p>
          <a:p>
            <a:r>
              <a:rPr lang="fr-BE" u="sng"/>
              <a:t>axé davantage sur le business</a:t>
            </a:r>
            <a:r>
              <a:rPr lang="fr-BE"/>
              <a:t> et flexibilité pour atteindre les objectifs</a:t>
            </a:r>
          </a:p>
          <a:p>
            <a:pPr lvl="0"/>
            <a:endParaRPr lang="fr-BE" dirty="0" smtClean="0"/>
          </a:p>
          <a:p>
            <a:pPr lvl="0"/>
            <a:r>
              <a:rPr lang="fr-BE"/>
              <a:t>plus de poids vis-à-vis des fournisseurs</a:t>
            </a:r>
          </a:p>
          <a:p>
            <a:endParaRPr lang="fr-BE" dirty="0" smtClean="0"/>
          </a:p>
          <a:p>
            <a:r>
              <a:rPr lang="fr-BE" u="sng"/>
              <a:t>mutualisation</a:t>
            </a:r>
            <a:r>
              <a:rPr lang="fr-BE"/>
              <a:t> des connaissances et des ressources</a:t>
            </a:r>
          </a:p>
          <a:p>
            <a:pPr lvl="0"/>
            <a:endParaRPr lang="fr-BE" dirty="0" smtClean="0"/>
          </a:p>
          <a:p>
            <a:pPr lvl="0"/>
            <a:r>
              <a:rPr lang="fr-BE" u="sng"/>
              <a:t>évolution technologique</a:t>
            </a:r>
            <a:r>
              <a:rPr lang="fr-BE"/>
              <a:t> disponible plus rapidement pour tous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156322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011238"/>
            <a:ext cx="8543925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Transformation</a:t>
            </a:r>
          </a:p>
        </p:txBody>
      </p:sp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6607175" y="599757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sz="1400"/>
              <a:t>Source : Booz Allen Hamilton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4740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Facteurs critiques de succès</a:t>
            </a:r>
          </a:p>
        </p:txBody>
      </p:sp>
      <p:sp>
        <p:nvSpPr>
          <p:cNvPr id="5" name="Hexagon 4"/>
          <p:cNvSpPr/>
          <p:nvPr/>
        </p:nvSpPr>
        <p:spPr>
          <a:xfrm>
            <a:off x="1079777" y="2225441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Collaborer en confiance</a:t>
            </a:r>
          </a:p>
        </p:txBody>
      </p:sp>
      <p:sp>
        <p:nvSpPr>
          <p:cNvPr id="6" name="Hexagon 5"/>
          <p:cNvSpPr/>
          <p:nvPr/>
        </p:nvSpPr>
        <p:spPr>
          <a:xfrm>
            <a:off x="2590800" y="2998098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Recherche active de synergies</a:t>
            </a:r>
          </a:p>
        </p:txBody>
      </p:sp>
      <p:sp>
        <p:nvSpPr>
          <p:cNvPr id="7" name="Hexagon 6"/>
          <p:cNvSpPr/>
          <p:nvPr/>
        </p:nvSpPr>
        <p:spPr>
          <a:xfrm>
            <a:off x="1068348" y="3734022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Respect des principes de base</a:t>
            </a:r>
          </a:p>
        </p:txBody>
      </p:sp>
      <p:sp>
        <p:nvSpPr>
          <p:cNvPr id="8" name="Hexagon 7"/>
          <p:cNvSpPr/>
          <p:nvPr/>
        </p:nvSpPr>
        <p:spPr>
          <a:xfrm>
            <a:off x="2590800" y="4509120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Architecture ICT de qualité</a:t>
            </a:r>
          </a:p>
        </p:txBody>
      </p:sp>
      <p:sp>
        <p:nvSpPr>
          <p:cNvPr id="9" name="Hexagon 8"/>
          <p:cNvSpPr/>
          <p:nvPr/>
        </p:nvSpPr>
        <p:spPr>
          <a:xfrm>
            <a:off x="4113252" y="3745452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/>
              <a:t>Centré sur les tâches </a:t>
            </a:r>
            <a:r>
              <a:rPr lang="fr-BE" sz="1600" dirty="0" err="1" smtClean="0"/>
              <a:t>fonda-mentales</a:t>
            </a:r>
            <a:r>
              <a:rPr lang="fr-BE" sz="1600" dirty="0" smtClean="0"/>
              <a:t> </a:t>
            </a:r>
            <a:endParaRPr lang="fr-BE" sz="1600" dirty="0"/>
          </a:p>
        </p:txBody>
      </p:sp>
      <p:sp>
        <p:nvSpPr>
          <p:cNvPr id="10" name="Hexagon 9"/>
          <p:cNvSpPr/>
          <p:nvPr/>
        </p:nvSpPr>
        <p:spPr>
          <a:xfrm>
            <a:off x="4090392" y="2225442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Optimisation de la chaîne de processus</a:t>
            </a:r>
          </a:p>
        </p:txBody>
      </p:sp>
      <p:sp>
        <p:nvSpPr>
          <p:cNvPr id="11" name="Hexagon 10"/>
          <p:cNvSpPr/>
          <p:nvPr/>
        </p:nvSpPr>
        <p:spPr>
          <a:xfrm>
            <a:off x="5606058" y="2975238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err="1" smtClean="0"/>
              <a:t>Développe-ment</a:t>
            </a:r>
            <a:r>
              <a:rPr lang="fr-BE" sz="1600" dirty="0" smtClean="0"/>
              <a:t> </a:t>
            </a:r>
            <a:r>
              <a:rPr lang="fr-BE" sz="1600" dirty="0"/>
              <a:t>agile et réception</a:t>
            </a:r>
          </a:p>
        </p:txBody>
      </p:sp>
      <p:sp>
        <p:nvSpPr>
          <p:cNvPr id="12" name="Hexagon 11"/>
          <p:cNvSpPr/>
          <p:nvPr/>
        </p:nvSpPr>
        <p:spPr>
          <a:xfrm>
            <a:off x="5606058" y="1459721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Equilibre stabilité - changement</a:t>
            </a:r>
          </a:p>
        </p:txBody>
      </p:sp>
      <p:sp>
        <p:nvSpPr>
          <p:cNvPr id="13" name="Hexagon 12"/>
          <p:cNvSpPr/>
          <p:nvPr/>
        </p:nvSpPr>
        <p:spPr>
          <a:xfrm>
            <a:off x="2582333" y="1493589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Penser à la valeur ajoutée</a:t>
            </a:r>
          </a:p>
        </p:txBody>
      </p:sp>
      <p:sp>
        <p:nvSpPr>
          <p:cNvPr id="14" name="Hexagon 13"/>
          <p:cNvSpPr/>
          <p:nvPr/>
        </p:nvSpPr>
        <p:spPr>
          <a:xfrm>
            <a:off x="5635704" y="4490755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RGPD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24394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1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Parties concernées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7584" y="5559623"/>
            <a:ext cx="2910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/>
              <a:t>&gt; 220.000 employeurs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16196" y="2823318"/>
            <a:ext cx="3283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/>
              <a:t>&gt; 1 million d'indépendants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0128" y="2823319"/>
            <a:ext cx="2739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/>
              <a:t>&gt; 11 millions de citoyens</a:t>
            </a:r>
          </a:p>
        </p:txBody>
      </p:sp>
      <p:pic>
        <p:nvPicPr>
          <p:cNvPr id="12" name="Picture 4" descr="Afbeeldingsresultaat voor crowdfund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14" y="991888"/>
            <a:ext cx="1861048" cy="1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cons.iconarchive.com/icons/aha-soft/large-user/512/Notar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36" y="1180738"/>
            <a:ext cx="1483348" cy="14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75" y="1180738"/>
            <a:ext cx="1483348" cy="1483348"/>
          </a:xfrm>
          <a:prstGeom prst="rect">
            <a:avLst/>
          </a:prstGeom>
        </p:spPr>
      </p:pic>
      <p:pic>
        <p:nvPicPr>
          <p:cNvPr id="17" name="Picture 4" descr="http://iconizer.net/files/Free_Business_Desktop_Icons/orig/Compan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52" y="3717032"/>
            <a:ext cx="1861048" cy="1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13" y="3697287"/>
            <a:ext cx="1862336" cy="18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89" y="3697287"/>
            <a:ext cx="1861048" cy="1861048"/>
          </a:xfrm>
          <a:prstGeom prst="rect">
            <a:avLst/>
          </a:prstGeom>
        </p:spPr>
      </p:pic>
      <p:sp>
        <p:nvSpPr>
          <p:cNvPr id="20" name="Rectangle 10"/>
          <p:cNvSpPr/>
          <p:nvPr/>
        </p:nvSpPr>
        <p:spPr>
          <a:xfrm>
            <a:off x="4294024" y="5559623"/>
            <a:ext cx="3288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2400"/>
              <a:t>3.000 acteurs chargés de</a:t>
            </a:r>
          </a:p>
          <a:p>
            <a:pPr algn="ctr"/>
            <a:r>
              <a:rPr lang="fr-BE" sz="2400"/>
              <a:t>la protection sociale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968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520" y="140470"/>
            <a:ext cx="8640960" cy="696242"/>
          </a:xfrm>
        </p:spPr>
        <p:txBody>
          <a:bodyPr>
            <a:noAutofit/>
          </a:bodyPr>
          <a:lstStyle/>
          <a:p>
            <a:r>
              <a:rPr lang="fr-BE"/>
              <a:t>Importance d’une gestion adéquate de l’information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BE" sz="2800" u="sng" dirty="0"/>
              <a:t>Efficacité de la politique</a:t>
            </a:r>
          </a:p>
          <a:p>
            <a:endParaRPr lang="nl-BE" dirty="0" smtClean="0"/>
          </a:p>
          <a:p>
            <a:r>
              <a:rPr lang="fr-BE" dirty="0"/>
              <a:t>systèmes d'information pour</a:t>
            </a:r>
          </a:p>
          <a:p>
            <a:pPr lvl="1"/>
            <a:r>
              <a:rPr lang="fr-BE" dirty="0"/>
              <a:t>l’appui à la politique</a:t>
            </a:r>
          </a:p>
          <a:p>
            <a:pPr lvl="1"/>
            <a:r>
              <a:rPr lang="fr-BE" dirty="0"/>
              <a:t>la recherche</a:t>
            </a:r>
          </a:p>
          <a:p>
            <a:pPr lvl="1"/>
            <a:r>
              <a:rPr lang="fr-BE" dirty="0"/>
              <a:t>l’évaluation de la politique</a:t>
            </a:r>
          </a:p>
          <a:p>
            <a:endParaRPr lang="nl-BE" dirty="0" smtClean="0"/>
          </a:p>
          <a:p>
            <a:r>
              <a:rPr lang="fr-BE" dirty="0"/>
              <a:t>la mise en œuvre stratégique des systèmes d'information pour</a:t>
            </a:r>
          </a:p>
          <a:p>
            <a:pPr lvl="1"/>
            <a:r>
              <a:rPr lang="fr-BE" dirty="0"/>
              <a:t>éviter le non-recours aux droits (octroi automatique)</a:t>
            </a:r>
          </a:p>
          <a:p>
            <a:pPr lvl="1"/>
            <a:r>
              <a:rPr lang="fr-BE" dirty="0"/>
              <a:t>l’inclusion sociale</a:t>
            </a:r>
          </a:p>
          <a:p>
            <a:pPr lvl="1"/>
            <a:r>
              <a:rPr lang="fr-BE" dirty="0"/>
              <a:t>éviter et lutter contre la fraude</a:t>
            </a:r>
          </a:p>
          <a:p>
            <a:pPr lvl="1"/>
            <a:r>
              <a:rPr lang="fr-BE" dirty="0"/>
              <a:t>la continuité de l’octroi de droits</a:t>
            </a:r>
          </a:p>
          <a:p>
            <a:pPr lvl="1"/>
            <a:r>
              <a:rPr lang="fr-BE" dirty="0"/>
              <a:t>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BE" sz="2800" u="sng" dirty="0"/>
              <a:t>Exécution efficace de la politique</a:t>
            </a:r>
          </a:p>
          <a:p>
            <a:endParaRPr lang="fr-BE" dirty="0" smtClean="0"/>
          </a:p>
          <a:p>
            <a:r>
              <a:rPr lang="fr-BE" dirty="0" smtClean="0"/>
              <a:t>excellence </a:t>
            </a:r>
            <a:r>
              <a:rPr lang="fr-BE" dirty="0"/>
              <a:t>opérationnelle</a:t>
            </a:r>
          </a:p>
          <a:p>
            <a:r>
              <a:rPr lang="fr-BE" dirty="0"/>
              <a:t>gestion et protection des données</a:t>
            </a:r>
          </a:p>
          <a:p>
            <a:pPr lvl="1"/>
            <a:r>
              <a:rPr lang="fr-BE" dirty="0"/>
              <a:t>collecte unique et validation</a:t>
            </a:r>
          </a:p>
          <a:p>
            <a:pPr lvl="1"/>
            <a:r>
              <a:rPr lang="fr-BE" dirty="0"/>
              <a:t>correctes et disponibles à temps</a:t>
            </a:r>
          </a:p>
          <a:p>
            <a:pPr lvl="1"/>
            <a:r>
              <a:rPr lang="fr-BE" dirty="0"/>
              <a:t>réutilisables et partagées (« philosophie des blocs Lego »)</a:t>
            </a:r>
          </a:p>
          <a:p>
            <a:r>
              <a:rPr lang="fr-BE" dirty="0"/>
              <a:t>processus</a:t>
            </a:r>
          </a:p>
          <a:p>
            <a:pPr lvl="1"/>
            <a:r>
              <a:rPr lang="fr-BE" dirty="0"/>
              <a:t>déterminé par les évènements</a:t>
            </a:r>
          </a:p>
          <a:p>
            <a:pPr lvl="1"/>
            <a:r>
              <a:rPr lang="fr-BE" dirty="0"/>
              <a:t>chaînes de processus </a:t>
            </a:r>
          </a:p>
          <a:p>
            <a:pPr lvl="1"/>
            <a:r>
              <a:rPr lang="fr-BE" dirty="0"/>
              <a:t>répartition des tâches entre acteurs en fonction des compétences</a:t>
            </a:r>
          </a:p>
          <a:p>
            <a:r>
              <a:rPr lang="fr-BE" dirty="0"/>
              <a:t>architecture</a:t>
            </a:r>
          </a:p>
          <a:p>
            <a:pPr lvl="1"/>
            <a:r>
              <a:rPr lang="fr-BE" dirty="0"/>
              <a:t>Architecture Orientée Service</a:t>
            </a:r>
          </a:p>
          <a:p>
            <a:pPr lvl="1"/>
            <a:r>
              <a:rPr lang="fr-BE" dirty="0"/>
              <a:t>modularité et encapsulation</a:t>
            </a:r>
          </a:p>
          <a:p>
            <a:pPr lvl="1"/>
            <a:r>
              <a:rPr lang="fr-BE" dirty="0"/>
              <a:t>synergies via technologies cloud et container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36579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Réseau d’échange de données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  <p:grpSp>
        <p:nvGrpSpPr>
          <p:cNvPr id="5" name="Group 30720"/>
          <p:cNvGrpSpPr>
            <a:grpSpLocks/>
          </p:cNvGrpSpPr>
          <p:nvPr/>
        </p:nvGrpSpPr>
        <p:grpSpPr bwMode="auto">
          <a:xfrm>
            <a:off x="775073" y="1052736"/>
            <a:ext cx="7264400" cy="5111750"/>
            <a:chOff x="387375" y="1114698"/>
            <a:chExt cx="7263209" cy="5111774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 bwMode="auto">
            <a:xfrm>
              <a:off x="3617407" y="2637118"/>
              <a:ext cx="1603112" cy="1598620"/>
            </a:xfrm>
            <a:custGeom>
              <a:avLst/>
              <a:gdLst>
                <a:gd name="connsiteX0" fmla="*/ 0 w 2861953"/>
                <a:gd name="connsiteY0" fmla="*/ 1426830 h 2853660"/>
                <a:gd name="connsiteX1" fmla="*/ 1430977 w 2861953"/>
                <a:gd name="connsiteY1" fmla="*/ 0 h 2853660"/>
                <a:gd name="connsiteX2" fmla="*/ 2861954 w 2861953"/>
                <a:gd name="connsiteY2" fmla="*/ 1426830 h 2853660"/>
                <a:gd name="connsiteX3" fmla="*/ 1430977 w 2861953"/>
                <a:gd name="connsiteY3" fmla="*/ 2853660 h 2853660"/>
                <a:gd name="connsiteX4" fmla="*/ 0 w 2861953"/>
                <a:gd name="connsiteY4" fmla="*/ 1426830 h 28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1953" h="2853660">
                  <a:moveTo>
                    <a:pt x="0" y="1426830"/>
                  </a:moveTo>
                  <a:cubicBezTo>
                    <a:pt x="0" y="638814"/>
                    <a:pt x="640670" y="0"/>
                    <a:pt x="1430977" y="0"/>
                  </a:cubicBezTo>
                  <a:cubicBezTo>
                    <a:pt x="2221284" y="0"/>
                    <a:pt x="2861954" y="638814"/>
                    <a:pt x="2861954" y="1426830"/>
                  </a:cubicBezTo>
                  <a:cubicBezTo>
                    <a:pt x="2861954" y="2214846"/>
                    <a:pt x="2221284" y="2853660"/>
                    <a:pt x="1430977" y="2853660"/>
                  </a:cubicBezTo>
                  <a:cubicBezTo>
                    <a:pt x="640670" y="2853660"/>
                    <a:pt x="0" y="2214846"/>
                    <a:pt x="0" y="1426830"/>
                  </a:cubicBez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501673" tIns="500459" rIns="501673" bIns="500459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 bwMode="auto">
            <a:xfrm>
              <a:off x="4011043" y="1378224"/>
              <a:ext cx="831714" cy="827092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/>
                <a:t>SFP</a:t>
              </a: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 bwMode="auto">
            <a:xfrm>
              <a:off x="4704667" y="1441725"/>
              <a:ext cx="833300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/>
                <a:t>INASTI &amp; CASTI</a:t>
              </a:r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5252264" y="1792564"/>
              <a:ext cx="831714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/>
                <a:t>SPF SS</a:t>
              </a:r>
            </a:p>
          </p:txBody>
        </p:sp>
        <p:sp>
          <p:nvSpPr>
            <p:cNvPr id="11" name="Freeform 10"/>
            <p:cNvSpPr>
              <a:spLocks noChangeAspect="1"/>
            </p:cNvSpPr>
            <p:nvPr/>
          </p:nvSpPr>
          <p:spPr bwMode="auto">
            <a:xfrm>
              <a:off x="5652249" y="2314854"/>
              <a:ext cx="833301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300"/>
                <a:t>SPP IS &amp; CPAS</a:t>
              </a: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2226985" y="2322791"/>
              <a:ext cx="4418875" cy="3219466"/>
              <a:chOff x="2301773" y="2382290"/>
              <a:chExt cx="3966559" cy="2924917"/>
            </a:xfrm>
          </p:grpSpPr>
          <p:sp>
            <p:nvSpPr>
              <p:cNvPr id="23" name="Freeform 22"/>
              <p:cNvSpPr>
                <a:spLocks noChangeAspect="1"/>
              </p:cNvSpPr>
              <p:nvPr/>
            </p:nvSpPr>
            <p:spPr bwMode="auto">
              <a:xfrm>
                <a:off x="5518903" y="2950544"/>
                <a:ext cx="749429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FAMI-FED</a:t>
                </a:r>
              </a:p>
            </p:txBody>
          </p:sp>
          <p:sp>
            <p:nvSpPr>
              <p:cNvPr id="24" name="Freeform 23"/>
              <p:cNvSpPr>
                <a:spLocks noChangeAspect="1"/>
              </p:cNvSpPr>
              <p:nvPr/>
            </p:nvSpPr>
            <p:spPr bwMode="auto">
              <a:xfrm>
                <a:off x="5488983" y="3514470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300"/>
                  <a:t>FEDRIS &amp; assu-reurs</a:t>
                </a:r>
              </a:p>
            </p:txBody>
          </p:sp>
          <p:sp>
            <p:nvSpPr>
              <p:cNvPr id="25" name="Freeform 24"/>
              <p:cNvSpPr>
                <a:spLocks noChangeAspect="1"/>
              </p:cNvSpPr>
              <p:nvPr/>
            </p:nvSpPr>
            <p:spPr bwMode="auto">
              <a:xfrm>
                <a:off x="5145613" y="3951477"/>
                <a:ext cx="750854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ONVA &amp; CSV</a:t>
                </a:r>
              </a:p>
            </p:txBody>
          </p:sp>
          <p:sp>
            <p:nvSpPr>
              <p:cNvPr id="26" name="Freeform 25"/>
              <p:cNvSpPr>
                <a:spLocks noChangeAspect="1"/>
              </p:cNvSpPr>
              <p:nvPr/>
            </p:nvSpPr>
            <p:spPr bwMode="auto">
              <a:xfrm>
                <a:off x="4740979" y="4317812"/>
                <a:ext cx="748005" cy="742767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200"/>
                  <a:t>Reg. nat.</a:t>
                </a:r>
              </a:p>
            </p:txBody>
          </p:sp>
          <p:sp>
            <p:nvSpPr>
              <p:cNvPr id="27" name="Freeform 26"/>
              <p:cNvSpPr>
                <a:spLocks noChangeAspect="1"/>
              </p:cNvSpPr>
              <p:nvPr/>
            </p:nvSpPr>
            <p:spPr bwMode="auto">
              <a:xfrm>
                <a:off x="4196717" y="4564439"/>
                <a:ext cx="750854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200"/>
                  <a:t>Commu-nautés</a:t>
                </a:r>
              </a:p>
            </p:txBody>
          </p:sp>
          <p:sp>
            <p:nvSpPr>
              <p:cNvPr id="28" name="Freeform 27"/>
              <p:cNvSpPr>
                <a:spLocks noChangeAspect="1"/>
              </p:cNvSpPr>
              <p:nvPr/>
            </p:nvSpPr>
            <p:spPr bwMode="auto">
              <a:xfrm>
                <a:off x="3615411" y="4564439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Ré-gions</a:t>
                </a:r>
              </a:p>
            </p:txBody>
          </p:sp>
          <p:sp>
            <p:nvSpPr>
              <p:cNvPr id="29" name="Freeform 28"/>
              <p:cNvSpPr>
                <a:spLocks noChangeAspect="1"/>
              </p:cNvSpPr>
              <p:nvPr/>
            </p:nvSpPr>
            <p:spPr bwMode="auto">
              <a:xfrm>
                <a:off x="3075423" y="4368291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INAMI</a:t>
                </a:r>
              </a:p>
            </p:txBody>
          </p:sp>
          <p:sp>
            <p:nvSpPr>
              <p:cNvPr id="30" name="Freeform 29"/>
              <p:cNvSpPr>
                <a:spLocks noChangeAspect="1"/>
              </p:cNvSpPr>
              <p:nvPr/>
            </p:nvSpPr>
            <p:spPr bwMode="auto">
              <a:xfrm>
                <a:off x="2622347" y="4016378"/>
                <a:ext cx="749429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CIN &amp; CS</a:t>
                </a:r>
              </a:p>
            </p:txBody>
          </p:sp>
          <p:sp>
            <p:nvSpPr>
              <p:cNvPr id="31" name="Freeform 30"/>
              <p:cNvSpPr>
                <a:spLocks noChangeAspect="1"/>
              </p:cNvSpPr>
              <p:nvPr/>
            </p:nvSpPr>
            <p:spPr bwMode="auto">
              <a:xfrm>
                <a:off x="2364463" y="3517354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ONEM &amp; OA</a:t>
                </a:r>
              </a:p>
            </p:txBody>
          </p:sp>
          <p:sp>
            <p:nvSpPr>
              <p:cNvPr id="32" name="Freeform 31"/>
              <p:cNvSpPr>
                <a:spLocks noChangeAspect="1"/>
              </p:cNvSpPr>
              <p:nvPr/>
            </p:nvSpPr>
            <p:spPr bwMode="auto">
              <a:xfrm>
                <a:off x="2301773" y="2930352"/>
                <a:ext cx="749429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SPF ETCS</a:t>
                </a:r>
              </a:p>
            </p:txBody>
          </p:sp>
          <p:sp>
            <p:nvSpPr>
              <p:cNvPr id="33" name="Freeform 32"/>
              <p:cNvSpPr>
                <a:spLocks noChangeAspect="1"/>
              </p:cNvSpPr>
              <p:nvPr/>
            </p:nvSpPr>
            <p:spPr bwMode="auto">
              <a:xfrm>
                <a:off x="2402932" y="2382290"/>
                <a:ext cx="749429" cy="742767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AIS &amp; FSE</a:t>
                </a:r>
              </a:p>
            </p:txBody>
          </p:sp>
        </p:grpSp>
        <p:sp>
          <p:nvSpPr>
            <p:cNvPr id="13" name="Freeform 12"/>
            <p:cNvSpPr>
              <a:spLocks noChangeAspect="1"/>
            </p:cNvSpPr>
            <p:nvPr/>
          </p:nvSpPr>
          <p:spPr bwMode="auto">
            <a:xfrm>
              <a:off x="2738077" y="1811614"/>
              <a:ext cx="833301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/>
                <a:t>ONSS</a:t>
              </a:r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auto">
            <a:xfrm>
              <a:off x="3306308" y="1449663"/>
              <a:ext cx="833301" cy="827091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200"/>
                <a:t>SIGEDIS</a:t>
              </a:r>
            </a:p>
          </p:txBody>
        </p:sp>
        <p:pic>
          <p:nvPicPr>
            <p:cNvPr id="15" name="Picture 3" descr="C:\Documents and Settings\a21\Local Settings\Temporary Internet Files\Content.IE5\TKSAXZ7R\MC900438779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4869160"/>
              <a:ext cx="1630362" cy="13573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75" y="4941168"/>
              <a:ext cx="2384425" cy="1150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114698"/>
              <a:ext cx="1422400" cy="9461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30719"/>
            <p:cNvGrpSpPr>
              <a:grpSpLocks/>
            </p:cNvGrpSpPr>
            <p:nvPr/>
          </p:nvGrpSpPr>
          <p:grpSpPr bwMode="auto">
            <a:xfrm>
              <a:off x="685774" y="1312311"/>
              <a:ext cx="1768186" cy="3661503"/>
              <a:chOff x="-19805" y="1011589"/>
              <a:chExt cx="1768186" cy="3661503"/>
            </a:xfrm>
          </p:grpSpPr>
          <p:sp>
            <p:nvSpPr>
              <p:cNvPr id="20" name="Freeform 19"/>
              <p:cNvSpPr>
                <a:spLocks noChangeAspect="1"/>
              </p:cNvSpPr>
              <p:nvPr/>
            </p:nvSpPr>
            <p:spPr bwMode="auto">
              <a:xfrm>
                <a:off x="291912" y="3436861"/>
                <a:ext cx="1266001" cy="1236231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300">
                    <a:latin typeface="Calibri Light" panose="020F0302020204030204" pitchFamily="34" charset="0"/>
                  </a:rPr>
                  <a:t>Services publics fédéraux</a:t>
                </a:r>
              </a:p>
            </p:txBody>
          </p:sp>
          <p:sp>
            <p:nvSpPr>
              <p:cNvPr id="21" name="Freeform 20"/>
              <p:cNvSpPr>
                <a:spLocks noChangeAspect="1"/>
              </p:cNvSpPr>
              <p:nvPr/>
            </p:nvSpPr>
            <p:spPr bwMode="auto">
              <a:xfrm>
                <a:off x="537317" y="1011589"/>
                <a:ext cx="1211064" cy="1179517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Entreprises d’utilité publique et transports, ....</a:t>
                </a:r>
                <a:r>
                  <a:rPr lang="fr-BE" sz="1400" dirty="0">
                    <a:latin typeface="Calibri Light" panose="020F0302020204030204" pitchFamily="34" charset="0"/>
                    <a:cs typeface="Arial" charset="0"/>
                  </a:rPr>
                  <a:t> </a:t>
                </a:r>
              </a:p>
            </p:txBody>
          </p:sp>
          <p:sp>
            <p:nvSpPr>
              <p:cNvPr id="22" name="Freeform 21"/>
              <p:cNvSpPr>
                <a:spLocks noChangeAspect="1"/>
              </p:cNvSpPr>
              <p:nvPr/>
            </p:nvSpPr>
            <p:spPr bwMode="auto">
              <a:xfrm>
                <a:off x="-19805" y="2151616"/>
                <a:ext cx="1280989" cy="1247665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>
                    <a:latin typeface="Calibri Light" panose="020F0302020204030204" pitchFamily="34" charset="0"/>
                  </a:rPr>
                  <a:t>Villes &amp; communes</a:t>
                </a:r>
              </a:p>
            </p:txBody>
          </p:sp>
        </p:grpSp>
        <p:pic>
          <p:nvPicPr>
            <p:cNvPr id="19" name="Picture 30"/>
            <p:cNvPicPr preferRelativeResize="0"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394" y="3132961"/>
              <a:ext cx="1213654" cy="58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05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Fonction de régie de la BCSS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>
                <a:sym typeface="Arial" charset="0"/>
              </a:rPr>
              <a:t>définir et diffuser</a:t>
            </a:r>
          </a:p>
          <a:p>
            <a:pPr lvl="1"/>
            <a:r>
              <a:rPr lang="fr-BE">
                <a:sym typeface="Arial" charset="0"/>
              </a:rPr>
              <a:t>la </a:t>
            </a:r>
            <a:r>
              <a:rPr lang="fr-BE" u="sng">
                <a:sym typeface="Arial" charset="0"/>
              </a:rPr>
              <a:t>vision</a:t>
            </a:r>
            <a:r>
              <a:rPr lang="fr-BE">
                <a:sym typeface="Arial" charset="0"/>
              </a:rPr>
              <a:t> en matière de prestation de services électronique intégrée dans le secteur social</a:t>
            </a:r>
          </a:p>
          <a:p>
            <a:pPr lvl="1"/>
            <a:r>
              <a:rPr lang="fr-BE">
                <a:sym typeface="Arial" charset="0"/>
              </a:rPr>
              <a:t>les </a:t>
            </a:r>
            <a:r>
              <a:rPr lang="fr-BE" u="sng">
                <a:sym typeface="Arial" charset="0"/>
              </a:rPr>
              <a:t>principes de base</a:t>
            </a:r>
            <a:r>
              <a:rPr lang="fr-BE">
                <a:sym typeface="Arial" charset="0"/>
              </a:rPr>
              <a:t> communs en matière de gestion et de sécurité de l'information</a:t>
            </a:r>
          </a:p>
          <a:p>
            <a:r>
              <a:rPr lang="fr-BE">
                <a:sym typeface="Arial" charset="0"/>
              </a:rPr>
              <a:t>coordonner l'</a:t>
            </a:r>
            <a:r>
              <a:rPr lang="fr-BE" u="sng">
                <a:sym typeface="Arial" charset="0"/>
              </a:rPr>
              <a:t>optimisation des processus</a:t>
            </a:r>
          </a:p>
          <a:p>
            <a:r>
              <a:rPr lang="fr-BE" u="sng">
                <a:sym typeface="Arial" charset="0"/>
              </a:rPr>
              <a:t>gestion de programmes et projets</a:t>
            </a:r>
          </a:p>
          <a:p>
            <a:r>
              <a:rPr lang="fr-BE">
                <a:sym typeface="Arial" charset="0"/>
              </a:rPr>
              <a:t>déterminer, implémenter et gérer la </a:t>
            </a:r>
            <a:r>
              <a:rPr lang="fr-BE" u="sng">
                <a:sym typeface="Arial" charset="0"/>
              </a:rPr>
              <a:t>plateforme de collaboration électronique</a:t>
            </a:r>
            <a:r>
              <a:rPr lang="fr-BE">
                <a:sym typeface="Arial" charset="0"/>
              </a:rPr>
              <a:t> sécurisée</a:t>
            </a:r>
          </a:p>
          <a:p>
            <a:r>
              <a:rPr lang="fr-BE" u="sng">
                <a:sym typeface="Arial" charset="0"/>
              </a:rPr>
              <a:t>gestion du changement, formation et coaching</a:t>
            </a:r>
          </a:p>
          <a:p>
            <a:r>
              <a:rPr lang="fr-BE">
                <a:sym typeface="Arial" charset="0"/>
              </a:rPr>
              <a:t>gestion d'un </a:t>
            </a:r>
            <a:r>
              <a:rPr lang="fr-BE" u="sng">
                <a:sym typeface="Arial" charset="0"/>
              </a:rPr>
              <a:t>répertoire des références</a:t>
            </a:r>
            <a:r>
              <a:rPr lang="fr-BE">
                <a:sym typeface="Arial" charset="0"/>
              </a:rPr>
              <a:t> comme base pour l'organisation de l'échange électronique de données</a:t>
            </a:r>
          </a:p>
          <a:p>
            <a:r>
              <a:rPr lang="fr-BE">
                <a:sym typeface="Arial" charset="0"/>
              </a:rPr>
              <a:t>intervenir en tant que </a:t>
            </a:r>
            <a:r>
              <a:rPr lang="fr-BE" u="sng">
                <a:sym typeface="Arial" charset="0"/>
              </a:rPr>
              <a:t>tiers de confiance</a:t>
            </a:r>
            <a:r>
              <a:rPr lang="fr-BE">
                <a:sym typeface="Arial" charset="0"/>
              </a:rPr>
              <a:t> pour le codage et l'anonymisation de données</a:t>
            </a:r>
          </a:p>
          <a:p>
            <a:endParaRPr lang="nl-BE" dirty="0" smtClean="0"/>
          </a:p>
          <a:p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381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Simplification de processus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16606" y="1893527"/>
            <a:ext cx="954113" cy="7438"/>
          </a:xfrm>
          <a:prstGeom prst="straightConnector1">
            <a:avLst/>
          </a:prstGeom>
          <a:ln w="1079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80254" y="2282275"/>
            <a:ext cx="2363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600"/>
              <a:t>800 formulaires papier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3928" y="2299883"/>
            <a:ext cx="29416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600"/>
              <a:t>220 processus électroniques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8085" y="4949940"/>
            <a:ext cx="8113859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69875" lvl="1" indent="-182563"/>
            <a:r>
              <a:rPr lang="fr-BE" dirty="0">
                <a:sym typeface="Arial" charset="0"/>
              </a:rPr>
              <a:t>=&gt; limité à 3 moments et si possible d'application à application</a:t>
            </a:r>
          </a:p>
          <a:p>
            <a:pPr marL="444500" lvl="2" indent="-174625"/>
            <a:r>
              <a:rPr lang="fr-BE" dirty="0">
                <a:sym typeface="Arial" charset="0"/>
              </a:rPr>
              <a:t>- la </a:t>
            </a:r>
            <a:r>
              <a:rPr lang="fr-BE" u="sng" dirty="0">
                <a:sym typeface="Arial" charset="0"/>
              </a:rPr>
              <a:t>déclaration immédiate</a:t>
            </a:r>
            <a:r>
              <a:rPr lang="fr-BE" dirty="0">
                <a:sym typeface="Arial" charset="0"/>
              </a:rPr>
              <a:t> d'emploi et de préavis (uniquement par voie électronique)</a:t>
            </a:r>
          </a:p>
          <a:p>
            <a:pPr marL="444500" lvl="2" indent="-174625"/>
            <a:r>
              <a:rPr lang="fr-BE" dirty="0">
                <a:sym typeface="Arial" charset="0"/>
              </a:rPr>
              <a:t>- la </a:t>
            </a:r>
            <a:r>
              <a:rPr lang="fr-BE" u="sng" dirty="0">
                <a:sym typeface="Arial" charset="0"/>
              </a:rPr>
              <a:t>déclaration trimestrielle</a:t>
            </a:r>
            <a:r>
              <a:rPr lang="fr-BE" dirty="0">
                <a:sym typeface="Arial" charset="0"/>
              </a:rPr>
              <a:t> relative au salaire et au temps de travail (uniquement par voie électronique)</a:t>
            </a:r>
          </a:p>
          <a:p>
            <a:pPr marL="444500" lvl="2" indent="-174625"/>
            <a:r>
              <a:rPr lang="fr-BE" dirty="0" smtClean="0">
                <a:sym typeface="Arial" charset="0"/>
              </a:rPr>
              <a:t>- la </a:t>
            </a:r>
            <a:r>
              <a:rPr lang="fr-BE" dirty="0">
                <a:sym typeface="Arial" charset="0"/>
              </a:rPr>
              <a:t>survenance d'un </a:t>
            </a:r>
            <a:r>
              <a:rPr lang="fr-BE" u="sng" dirty="0">
                <a:sym typeface="Arial" charset="0"/>
              </a:rPr>
              <a:t>risque social</a:t>
            </a:r>
            <a:r>
              <a:rPr lang="fr-BE" dirty="0">
                <a:sym typeface="Arial" charset="0"/>
              </a:rPr>
              <a:t> (par voie électronique ou sur papier</a:t>
            </a:r>
            <a:r>
              <a:rPr lang="fr-BE" dirty="0" smtClean="0">
                <a:sym typeface="Arial" charset="0"/>
              </a:rPr>
              <a:t>)</a:t>
            </a:r>
          </a:p>
          <a:p>
            <a:pPr marL="444500" lvl="2" indent="-174625"/>
            <a:endParaRPr lang="fr-BE" dirty="0">
              <a:sym typeface="Arial" charset="0"/>
            </a:endParaRPr>
          </a:p>
        </p:txBody>
      </p:sp>
      <p:pic>
        <p:nvPicPr>
          <p:cNvPr id="38" name="Picture 13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44" y="3748955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43" y="3642388"/>
            <a:ext cx="861087" cy="8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3106001" y="4101855"/>
            <a:ext cx="954113" cy="7438"/>
          </a:xfrm>
          <a:prstGeom prst="straightConnector1">
            <a:avLst/>
          </a:prstGeom>
          <a:ln w="1079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82684" y="4503475"/>
            <a:ext cx="2258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600"/>
              <a:t>80 formulaires papier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104319" y="4515250"/>
            <a:ext cx="2763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600"/>
              <a:t>30 processus électroniques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820" y="9545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entre 3.000 acteurs concernés par la protection </a:t>
            </a:r>
            <a:r>
              <a:rPr lang="fr-BE" dirty="0" smtClean="0"/>
              <a:t>sociale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1820" y="2938495"/>
            <a:ext cx="799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entre 3.000 acteurs concernés par la protection sociale d’une part et 220.000 employeurs d’autre </a:t>
            </a:r>
            <a:r>
              <a:rPr lang="fr-BE" dirty="0" smtClean="0"/>
              <a:t>part</a:t>
            </a:r>
            <a:endParaRPr lang="en-US" dirty="0"/>
          </a:p>
        </p:txBody>
      </p:sp>
      <p:pic>
        <p:nvPicPr>
          <p:cNvPr id="23" name="Picture 13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96" y="1508072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43" y="1396727"/>
            <a:ext cx="861087" cy="8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8749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Simplification de processus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>
                <a:sym typeface="Arial" charset="0"/>
              </a:rPr>
              <a:t>messages électroniques en moyenne réduits à 1/3 des rubriques des formulaires papier</a:t>
            </a:r>
          </a:p>
          <a:p>
            <a:endParaRPr lang="nl-BE" altLang="en-US" dirty="0" smtClean="0">
              <a:sym typeface="Arial" charset="0"/>
            </a:endParaRPr>
          </a:p>
          <a:p>
            <a:endParaRPr lang="nl-BE" altLang="en-US" dirty="0">
              <a:sym typeface="Arial" charset="0"/>
            </a:endParaRPr>
          </a:p>
          <a:p>
            <a:endParaRPr lang="nl-BE" altLang="en-US" dirty="0" smtClean="0">
              <a:sym typeface="Arial" charset="0"/>
            </a:endParaRPr>
          </a:p>
          <a:p>
            <a:endParaRPr lang="nl-BE" altLang="en-US" dirty="0">
              <a:sym typeface="Arial" charset="0"/>
            </a:endParaRPr>
          </a:p>
          <a:p>
            <a:r>
              <a:rPr lang="fr-BE">
                <a:sym typeface="Arial" charset="0"/>
              </a:rPr>
              <a:t>Bureau du plan : les charges pour les entreprises sur le plan des formalités administratives dans le secteur social ont diminué de &gt; 1 milliard € par an</a:t>
            </a:r>
          </a:p>
          <a:p>
            <a:pPr marL="0" indent="0">
              <a:buNone/>
            </a:pPr>
            <a:endParaRPr lang="nl-B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BE">
                <a:solidFill>
                  <a:srgbClr val="FF0000"/>
                </a:solidFill>
              </a:rPr>
              <a:t>			</a:t>
            </a:r>
            <a:r>
              <a:rPr lang="fr-BE" sz="3600"/>
              <a:t>1 milliard €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  <p:pic>
        <p:nvPicPr>
          <p:cNvPr id="5" name="Picture 13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00" y="1836440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00" y="1988840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00" y="2141240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95" y="2032004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200391" y="2338225"/>
            <a:ext cx="954113" cy="7438"/>
          </a:xfrm>
          <a:prstGeom prst="straightConnector1">
            <a:avLst/>
          </a:prstGeom>
          <a:ln w="1079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700719" y="5013176"/>
            <a:ext cx="1296144" cy="866587"/>
            <a:chOff x="1619672" y="5061460"/>
            <a:chExt cx="1296144" cy="86658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619672" y="5061461"/>
              <a:ext cx="1296144" cy="86658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619672" y="5061460"/>
              <a:ext cx="1296144" cy="8665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21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Extension progressive</a:t>
            </a:r>
          </a:p>
        </p:txBody>
      </p:sp>
      <p:sp>
        <p:nvSpPr>
          <p:cNvPr id="5" name="Freeform 4"/>
          <p:cNvSpPr>
            <a:spLocks noChangeAspect="1"/>
          </p:cNvSpPr>
          <p:nvPr/>
        </p:nvSpPr>
        <p:spPr bwMode="auto">
          <a:xfrm>
            <a:off x="3851275" y="2935288"/>
            <a:ext cx="1603375" cy="1598612"/>
          </a:xfrm>
          <a:custGeom>
            <a:avLst/>
            <a:gdLst>
              <a:gd name="connsiteX0" fmla="*/ 0 w 2861953"/>
              <a:gd name="connsiteY0" fmla="*/ 1426830 h 2853660"/>
              <a:gd name="connsiteX1" fmla="*/ 1430977 w 2861953"/>
              <a:gd name="connsiteY1" fmla="*/ 0 h 2853660"/>
              <a:gd name="connsiteX2" fmla="*/ 2861954 w 2861953"/>
              <a:gd name="connsiteY2" fmla="*/ 1426830 h 2853660"/>
              <a:gd name="connsiteX3" fmla="*/ 1430977 w 2861953"/>
              <a:gd name="connsiteY3" fmla="*/ 2853660 h 2853660"/>
              <a:gd name="connsiteX4" fmla="*/ 0 w 2861953"/>
              <a:gd name="connsiteY4" fmla="*/ 1426830 h 28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1953" h="2853660">
                <a:moveTo>
                  <a:pt x="0" y="1426830"/>
                </a:moveTo>
                <a:cubicBezTo>
                  <a:pt x="0" y="638814"/>
                  <a:pt x="640670" y="0"/>
                  <a:pt x="1430977" y="0"/>
                </a:cubicBezTo>
                <a:cubicBezTo>
                  <a:pt x="2221284" y="0"/>
                  <a:pt x="2861954" y="638814"/>
                  <a:pt x="2861954" y="1426830"/>
                </a:cubicBezTo>
                <a:cubicBezTo>
                  <a:pt x="2861954" y="2214846"/>
                  <a:pt x="2221284" y="2853660"/>
                  <a:pt x="1430977" y="2853660"/>
                </a:cubicBezTo>
                <a:cubicBezTo>
                  <a:pt x="640670" y="2853660"/>
                  <a:pt x="0" y="2214846"/>
                  <a:pt x="0" y="1426830"/>
                </a:cubicBez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501673" tIns="500459" rIns="501673" bIns="500459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Freeform 5"/>
          <p:cNvSpPr>
            <a:spLocks noChangeAspect="1"/>
          </p:cNvSpPr>
          <p:nvPr/>
        </p:nvSpPr>
        <p:spPr bwMode="auto">
          <a:xfrm>
            <a:off x="4244975" y="1676400"/>
            <a:ext cx="831850" cy="827088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SFP</a:t>
            </a:r>
          </a:p>
        </p:txBody>
      </p:sp>
      <p:sp>
        <p:nvSpPr>
          <p:cNvPr id="7" name="Freeform 6"/>
          <p:cNvSpPr>
            <a:spLocks noChangeAspect="1"/>
          </p:cNvSpPr>
          <p:nvPr/>
        </p:nvSpPr>
        <p:spPr bwMode="auto">
          <a:xfrm>
            <a:off x="4938713" y="1739900"/>
            <a:ext cx="833437" cy="82550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INASTI &amp; CASTI</a:t>
            </a:r>
          </a:p>
        </p:txBody>
      </p:sp>
      <p:sp>
        <p:nvSpPr>
          <p:cNvPr id="8" name="Freeform 7"/>
          <p:cNvSpPr>
            <a:spLocks noChangeAspect="1"/>
          </p:cNvSpPr>
          <p:nvPr/>
        </p:nvSpPr>
        <p:spPr bwMode="auto">
          <a:xfrm>
            <a:off x="5486400" y="2090738"/>
            <a:ext cx="831850" cy="82550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SPF SS</a:t>
            </a:r>
          </a:p>
        </p:txBody>
      </p:sp>
      <p:sp>
        <p:nvSpPr>
          <p:cNvPr id="9" name="Freeform 8"/>
          <p:cNvSpPr>
            <a:spLocks noChangeAspect="1"/>
          </p:cNvSpPr>
          <p:nvPr/>
        </p:nvSpPr>
        <p:spPr bwMode="auto">
          <a:xfrm>
            <a:off x="5886450" y="2613025"/>
            <a:ext cx="833438" cy="82550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300"/>
              <a:t>SPP IS &amp; CPAS</a:t>
            </a:r>
          </a:p>
        </p:txBody>
      </p:sp>
      <p:sp>
        <p:nvSpPr>
          <p:cNvPr id="21" name="Freeform 20"/>
          <p:cNvSpPr>
            <a:spLocks noChangeAspect="1"/>
          </p:cNvSpPr>
          <p:nvPr/>
        </p:nvSpPr>
        <p:spPr bwMode="auto">
          <a:xfrm>
            <a:off x="6045200" y="3246438"/>
            <a:ext cx="835025" cy="81915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FAMI-FED</a:t>
            </a:r>
          </a:p>
        </p:txBody>
      </p:sp>
      <p:sp>
        <p:nvSpPr>
          <p:cNvPr id="22" name="Freeform 21"/>
          <p:cNvSpPr>
            <a:spLocks noChangeAspect="1"/>
          </p:cNvSpPr>
          <p:nvPr/>
        </p:nvSpPr>
        <p:spPr bwMode="auto">
          <a:xfrm>
            <a:off x="6011863" y="3867151"/>
            <a:ext cx="835025" cy="817563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300"/>
              <a:t>FEDRIS &amp; assu-reurs</a:t>
            </a:r>
          </a:p>
        </p:txBody>
      </p:sp>
      <p:sp>
        <p:nvSpPr>
          <p:cNvPr id="23" name="Freeform 22"/>
          <p:cNvSpPr>
            <a:spLocks noChangeAspect="1"/>
          </p:cNvSpPr>
          <p:nvPr/>
        </p:nvSpPr>
        <p:spPr bwMode="auto">
          <a:xfrm>
            <a:off x="5629275" y="4348163"/>
            <a:ext cx="836613" cy="81915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ONVA &amp; CSV</a:t>
            </a:r>
          </a:p>
        </p:txBody>
      </p:sp>
      <p:sp>
        <p:nvSpPr>
          <p:cNvPr id="24" name="Freeform 23"/>
          <p:cNvSpPr>
            <a:spLocks noChangeAspect="1"/>
          </p:cNvSpPr>
          <p:nvPr/>
        </p:nvSpPr>
        <p:spPr bwMode="auto">
          <a:xfrm>
            <a:off x="5178425" y="4751388"/>
            <a:ext cx="833438" cy="817562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200"/>
              <a:t>Reg. nat.</a:t>
            </a:r>
          </a:p>
        </p:txBody>
      </p:sp>
      <p:sp>
        <p:nvSpPr>
          <p:cNvPr id="25" name="Freeform 24"/>
          <p:cNvSpPr>
            <a:spLocks noChangeAspect="1"/>
          </p:cNvSpPr>
          <p:nvPr/>
        </p:nvSpPr>
        <p:spPr bwMode="auto">
          <a:xfrm>
            <a:off x="4572000" y="5022850"/>
            <a:ext cx="836613" cy="817563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200" dirty="0" err="1" smtClean="0"/>
              <a:t>Commu-nautés</a:t>
            </a:r>
            <a:endParaRPr lang="fr-BE" sz="1200" dirty="0"/>
          </a:p>
        </p:txBody>
      </p:sp>
      <p:sp>
        <p:nvSpPr>
          <p:cNvPr id="26" name="Freeform 25"/>
          <p:cNvSpPr>
            <a:spLocks noChangeAspect="1"/>
          </p:cNvSpPr>
          <p:nvPr/>
        </p:nvSpPr>
        <p:spPr bwMode="auto">
          <a:xfrm>
            <a:off x="3924300" y="5022850"/>
            <a:ext cx="835025" cy="817563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Ré-gions</a:t>
            </a:r>
          </a:p>
        </p:txBody>
      </p:sp>
      <p:sp>
        <p:nvSpPr>
          <p:cNvPr id="27" name="Freeform 26"/>
          <p:cNvSpPr>
            <a:spLocks noChangeAspect="1"/>
          </p:cNvSpPr>
          <p:nvPr/>
        </p:nvSpPr>
        <p:spPr bwMode="auto">
          <a:xfrm>
            <a:off x="3322638" y="4806950"/>
            <a:ext cx="835025" cy="817563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INAMI</a:t>
            </a:r>
          </a:p>
        </p:txBody>
      </p:sp>
      <p:sp>
        <p:nvSpPr>
          <p:cNvPr id="28" name="Freeform 27"/>
          <p:cNvSpPr>
            <a:spLocks noChangeAspect="1"/>
          </p:cNvSpPr>
          <p:nvPr/>
        </p:nvSpPr>
        <p:spPr bwMode="auto">
          <a:xfrm>
            <a:off x="2817813" y="4419600"/>
            <a:ext cx="835025" cy="81915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CIN &amp; CS</a:t>
            </a:r>
          </a:p>
        </p:txBody>
      </p:sp>
      <p:sp>
        <p:nvSpPr>
          <p:cNvPr id="29" name="Freeform 28"/>
          <p:cNvSpPr>
            <a:spLocks noChangeAspect="1"/>
          </p:cNvSpPr>
          <p:nvPr/>
        </p:nvSpPr>
        <p:spPr bwMode="auto">
          <a:xfrm>
            <a:off x="2530475" y="3870325"/>
            <a:ext cx="835025" cy="817563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ONEM &amp; OA</a:t>
            </a:r>
          </a:p>
        </p:txBody>
      </p:sp>
      <p:sp>
        <p:nvSpPr>
          <p:cNvPr id="30" name="Freeform 29"/>
          <p:cNvSpPr>
            <a:spLocks noChangeAspect="1"/>
          </p:cNvSpPr>
          <p:nvPr/>
        </p:nvSpPr>
        <p:spPr bwMode="auto">
          <a:xfrm>
            <a:off x="2460625" y="3224213"/>
            <a:ext cx="835025" cy="81915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SPF ETCS</a:t>
            </a:r>
          </a:p>
        </p:txBody>
      </p:sp>
      <p:sp>
        <p:nvSpPr>
          <p:cNvPr id="31" name="Freeform 30"/>
          <p:cNvSpPr>
            <a:spLocks noChangeAspect="1"/>
          </p:cNvSpPr>
          <p:nvPr/>
        </p:nvSpPr>
        <p:spPr bwMode="auto">
          <a:xfrm>
            <a:off x="2573338" y="2620962"/>
            <a:ext cx="835025" cy="817562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AIS &amp; FSE</a:t>
            </a:r>
          </a:p>
        </p:txBody>
      </p:sp>
      <p:sp>
        <p:nvSpPr>
          <p:cNvPr id="11" name="Freeform 10"/>
          <p:cNvSpPr>
            <a:spLocks noChangeAspect="1"/>
          </p:cNvSpPr>
          <p:nvPr/>
        </p:nvSpPr>
        <p:spPr bwMode="auto">
          <a:xfrm>
            <a:off x="2971800" y="2109788"/>
            <a:ext cx="833438" cy="82550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ONSS</a:t>
            </a:r>
          </a:p>
        </p:txBody>
      </p:sp>
      <p:sp>
        <p:nvSpPr>
          <p:cNvPr id="12" name="Freeform 11"/>
          <p:cNvSpPr>
            <a:spLocks noChangeAspect="1"/>
          </p:cNvSpPr>
          <p:nvPr/>
        </p:nvSpPr>
        <p:spPr bwMode="auto">
          <a:xfrm>
            <a:off x="3540125" y="1747838"/>
            <a:ext cx="833438" cy="827087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200"/>
              <a:t>SIGEDIS</a:t>
            </a:r>
          </a:p>
        </p:txBody>
      </p:sp>
      <p:pic>
        <p:nvPicPr>
          <p:cNvPr id="13" name="Picture 3" descr="C:\Documents and Settings\a21\Local Settings\Temporary Internet Files\Content.IE5\TKSAXZ7R\MC9004387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20" y="5167319"/>
            <a:ext cx="1630629" cy="1357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239327"/>
            <a:ext cx="2384816" cy="1150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80" y="1412875"/>
            <a:ext cx="1422633" cy="946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0719"/>
          <p:cNvGrpSpPr>
            <a:grpSpLocks/>
          </p:cNvGrpSpPr>
          <p:nvPr/>
        </p:nvGrpSpPr>
        <p:grpSpPr bwMode="auto">
          <a:xfrm>
            <a:off x="919161" y="1570997"/>
            <a:ext cx="1768476" cy="3700976"/>
            <a:chOff x="-19805" y="972099"/>
            <a:chExt cx="1768186" cy="3700993"/>
          </a:xfrm>
        </p:grpSpPr>
        <p:sp>
          <p:nvSpPr>
            <p:cNvPr id="18" name="Freeform 17"/>
            <p:cNvSpPr>
              <a:spLocks noChangeAspect="1"/>
            </p:cNvSpPr>
            <p:nvPr/>
          </p:nvSpPr>
          <p:spPr bwMode="auto">
            <a:xfrm>
              <a:off x="291912" y="3436861"/>
              <a:ext cx="1266001" cy="1236231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300">
                  <a:latin typeface="Calibri Light" panose="020F0302020204030204" pitchFamily="34" charset="0"/>
                </a:rPr>
                <a:t>Services publics fédéraux</a:t>
              </a:r>
            </a:p>
          </p:txBody>
        </p:sp>
        <p:sp>
          <p:nvSpPr>
            <p:cNvPr id="19" name="Freeform 18"/>
            <p:cNvSpPr>
              <a:spLocks noChangeAspect="1"/>
            </p:cNvSpPr>
            <p:nvPr/>
          </p:nvSpPr>
          <p:spPr bwMode="auto">
            <a:xfrm>
              <a:off x="537317" y="972099"/>
              <a:ext cx="1211064" cy="1179517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Entreprises d’utilité publique et transports, ...</a:t>
              </a:r>
              <a:r>
                <a:rPr lang="fr-BE" sz="1400">
                  <a:latin typeface="Calibri Light" panose="020F0302020204030204" pitchFamily="34" charset="0"/>
                  <a:cs typeface="Arial" charset="0"/>
                </a:rPr>
                <a:t> </a:t>
              </a:r>
            </a:p>
          </p:txBody>
        </p:sp>
        <p:sp>
          <p:nvSpPr>
            <p:cNvPr id="20" name="Freeform 19"/>
            <p:cNvSpPr>
              <a:spLocks noChangeAspect="1"/>
            </p:cNvSpPr>
            <p:nvPr/>
          </p:nvSpPr>
          <p:spPr bwMode="auto">
            <a:xfrm>
              <a:off x="-19805" y="2151616"/>
              <a:ext cx="1280989" cy="1247665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>
                  <a:latin typeface="Calibri Light" panose="020F0302020204030204" pitchFamily="34" charset="0"/>
                </a:rPr>
                <a:t>Villes &amp; communes</a:t>
              </a:r>
            </a:p>
          </p:txBody>
        </p:sp>
      </p:grpSp>
      <p:pic>
        <p:nvPicPr>
          <p:cNvPr id="17" name="Picture 30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90" y="3431129"/>
            <a:ext cx="1213853" cy="58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3054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2018-10-15T22:00:00+00:00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Citoyen</TermName>
          <TermId xmlns="http://schemas.microsoft.com/office/infopath/2007/PartnerControls">3d4050dd-0cb5-49a7-892e-7750ff79cdf8</TermId>
        </TermInfo>
        <TermInfo xmlns="http://schemas.microsoft.com/office/infopath/2007/PartnerControls">
          <TermName xmlns="http://schemas.microsoft.com/office/infopath/2007/PartnerControls">Professionnel de la santé</TermName>
          <TermId xmlns="http://schemas.microsoft.com/office/infopath/2007/PartnerControls">2ad223cb-5dec-4759-add4-b89b36632398</TermId>
        </TermInfo>
        <TermInfo xmlns="http://schemas.microsoft.com/office/infopath/2007/PartnerControls">
          <TermName xmlns="http://schemas.microsoft.com/office/infopath/2007/PartnerControls">Etablissements et services de soins</TermName>
          <TermId xmlns="http://schemas.microsoft.com/office/infopath/2007/PartnerControls">0da91f66-aff5-4716-a8aa-e753c394a07a</TermId>
        </TermInfo>
        <TermInfo xmlns="http://schemas.microsoft.com/office/infopath/2007/PartnerControls">
          <TermName xmlns="http://schemas.microsoft.com/office/infopath/2007/PartnerControls">Mutualités</TermName>
          <TermId xmlns="http://schemas.microsoft.com/office/infopath/2007/PartnerControls">a6cbed05-adf5-4226-bcb7-ef5cdc788bf2</TermId>
        </TermInfo>
        <TermInfo xmlns="http://schemas.microsoft.com/office/infopath/2007/PartnerControls">
          <TermName xmlns="http://schemas.microsoft.com/office/infopath/2007/PartnerControls">Offices de tarification</TermName>
          <TermId xmlns="http://schemas.microsoft.com/office/infopath/2007/PartnerControls">4bb33f56-03f5-4ba0-9463-66d4d20d6cd9</TermId>
        </TermInfo>
        <TermInfo xmlns="http://schemas.microsoft.com/office/infopath/2007/PartnerControls">
          <TermName xmlns="http://schemas.microsoft.com/office/infopath/2007/PartnerControls">Industrie</TermName>
          <TermId xmlns="http://schemas.microsoft.com/office/infopath/2007/PartnerControls">0fd8deda-8b7f-4d6b-995d-df45f6357d9a</TermId>
        </TermInfo>
        <TermInfo xmlns="http://schemas.microsoft.com/office/infopath/2007/PartnerControls">
          <TermName xmlns="http://schemas.microsoft.com/office/infopath/2007/PartnerControls">Compagnie d'assurance</TermName>
          <TermId xmlns="http://schemas.microsoft.com/office/infopath/2007/PartnerControls">1654d7dc-46d9-43de-859a-5bcbe1303e97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Français</TermName>
          <TermId xmlns="http://schemas.microsoft.com/office/infopath/2007/PartnerControls">aa2269b8-11bd-4cc9-9267-801806817e60</TermId>
        </TermInfo>
        <TermInfo xmlns="http://schemas.microsoft.com/office/infopath/2007/PartnerControls">
          <TermName xmlns="http://schemas.microsoft.com/office/infopath/2007/PartnerControls">Néerlandais</TermName>
          <TermId xmlns="http://schemas.microsoft.com/office/infopath/2007/PartnerControls">1daba039-17e6-4993-bb2c-50e1d16ef364</TermId>
        </TermInfo>
      </Terms>
    </RILanguageTaxHTField0>
    <cc6d4d0f41a44532aeb7bee41b15f208 xmlns="61fd8d87-ea47-44bb-afd6-b4d99b1d9c1f">
      <Terms xmlns="http://schemas.microsoft.com/office/infopath/2007/PartnerControls"/>
    </cc6d4d0f41a44532aeb7bee41b15f208>
    <TaxCatchAll xmlns="61fd8d87-ea47-44bb-afd6-b4d99b1d9c1f">
      <Value>22</Value>
      <Value>21</Value>
      <Value>20</Value>
      <Value>63</Value>
      <Value>12</Value>
      <Value>8</Value>
      <Value>25</Value>
      <Value>24</Value>
      <Value>23</Value>
    </TaxCatchAll>
    <RIDocSummary xmlns="f15eea43-7fa7-45cf-8dc0-d5244e2cd467">Evolutie en stand van zaken op het vlak van ICT - Évolution et état d’avancement sur le plan de l’ICT</RIDocSummary>
    <RIThemeTaxHTField0 xmlns="f15eea43-7fa7-45cf-8dc0-d5244e2cd467">
      <Terms xmlns="http://schemas.microsoft.com/office/infopath/2007/PartnerControls"/>
    </RIThemeTaxHTField0>
    <PublishingExpirationDate xmlns="http://schemas.microsoft.com/sharepoint/v3" xsi:nil="true"/>
    <RIDocTypeTaxHTField0 xmlns="f15eea43-7fa7-45cf-8dc0-d5244e2cd467">
      <Terms xmlns="http://schemas.microsoft.com/office/infopath/2007/PartnerControls"/>
    </RIDocTypeTaxHTField0>
    <PublishingStartDate xmlns="http://schemas.microsoft.com/sharepoint/v3" xsi:nil="true"/>
    <gde733b7de1f426ba66c11d7c4a6ad8f xmlns="61fd8d87-ea47-44bb-afd6-b4d99b1d9c1f" xsi:nil="true"/>
  </documentManagement>
</p:properties>
</file>

<file path=customXml/itemProps1.xml><?xml version="1.0" encoding="utf-8"?>
<ds:datastoreItem xmlns:ds="http://schemas.openxmlformats.org/officeDocument/2006/customXml" ds:itemID="{3C08B1DD-268C-46D8-A352-BE7FC43083E2}"/>
</file>

<file path=customXml/itemProps2.xml><?xml version="1.0" encoding="utf-8"?>
<ds:datastoreItem xmlns:ds="http://schemas.openxmlformats.org/officeDocument/2006/customXml" ds:itemID="{13EFB4D1-E728-4302-BD29-B5BFA3FC8785}"/>
</file>

<file path=customXml/itemProps3.xml><?xml version="1.0" encoding="utf-8"?>
<ds:datastoreItem xmlns:ds="http://schemas.openxmlformats.org/officeDocument/2006/customXml" ds:itemID="{AF40C18B-17AE-46F5-87AA-BFD327696F8F}"/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1264</Words>
  <Application>Microsoft Office PowerPoint</Application>
  <PresentationFormat>On-screen Show (4:3)</PresentationFormat>
  <Paragraphs>283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Template</vt:lpstr>
      <vt:lpstr>PowerPoint Presentation</vt:lpstr>
      <vt:lpstr>20 ans de responsabilisation</vt:lpstr>
      <vt:lpstr>Parties concernées</vt:lpstr>
      <vt:lpstr>Importance d’une gestion adéquate de l’information</vt:lpstr>
      <vt:lpstr>Réseau d’échange de données</vt:lpstr>
      <vt:lpstr>Fonction de régie de la BCSS</vt:lpstr>
      <vt:lpstr>Simplification de processus</vt:lpstr>
      <vt:lpstr>Simplification de processus</vt:lpstr>
      <vt:lpstr>Extension progressive</vt:lpstr>
      <vt:lpstr>Etat d'avancement</vt:lpstr>
      <vt:lpstr>Etat d'avancement </vt:lpstr>
      <vt:lpstr>Etat d'avancement </vt:lpstr>
      <vt:lpstr>Etat d'avancement</vt:lpstr>
      <vt:lpstr>Etat d'avancement</vt:lpstr>
      <vt:lpstr>Modélisation des données  et « only once »</vt:lpstr>
      <vt:lpstr>Répartition des tâches et réutilisation</vt:lpstr>
      <vt:lpstr>Customer centricity</vt:lpstr>
      <vt:lpstr>Customer centricity</vt:lpstr>
      <vt:lpstr>Sécurité &amp; privacy by design</vt:lpstr>
      <vt:lpstr>Sécurité &amp; privacy by design</vt:lpstr>
      <vt:lpstr>Mise en œuvre stratégique de l’ICT</vt:lpstr>
      <vt:lpstr>Gouvernance</vt:lpstr>
      <vt:lpstr>Effet Nexus</vt:lpstr>
      <vt:lpstr>Réutilisation du modèle</vt:lpstr>
      <vt:lpstr>Synergie : G-Cloud</vt:lpstr>
      <vt:lpstr>Avantages G-Cloud</vt:lpstr>
      <vt:lpstr>Transformation</vt:lpstr>
      <vt:lpstr>Facteurs critiques de succès</vt:lpstr>
      <vt:lpstr>PowerPoint Presentation</vt:lpstr>
    </vt:vector>
  </TitlesOfParts>
  <Company>R.I.Z.I.V. - I.N.A.M.I.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jaar responsabilisering en autonomie van de OISZ / 20 ans de responsabilisation et d’autonomie des IPSS</dc:title>
  <dc:creator>Lawrence De Marneffe</dc:creator>
  <cp:lastModifiedBy>Nadia Amira</cp:lastModifiedBy>
  <cp:revision>68</cp:revision>
  <cp:lastPrinted>2018-05-18T07:27:19Z</cp:lastPrinted>
  <dcterms:created xsi:type="dcterms:W3CDTF">2018-04-03T09:05:23Z</dcterms:created>
  <dcterms:modified xsi:type="dcterms:W3CDTF">2018-05-23T19:49:18Z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0x01010068B932EBA4214624B1E6C758B674AA3900878AE0BF14248048B0F623A599AB54C9</vt:lpwstr>
  </property>
  <property fmtid="{D5CDD505-2E9C-101B-9397-08002B2CF9AE}" pid="3" name="RITargetGroup">
    <vt:lpwstr>20;#Citoyen|3d4050dd-0cb5-49a7-892e-7750ff79cdf8;#25;#Professionnel de la santé|2ad223cb-5dec-4759-add4-b89b36632398;#22;#Etablissements et services de soins|0da91f66-aff5-4716-a8aa-e753c394a07a;#24;#Mutualités|a6cbed05-adf5-4226-bcb7-ef5cdc788bf2;#63;#Offices de tarification|4bb33f56-03f5-4ba0-9463-66d4d20d6cd9;#23;#Industrie|0fd8deda-8b7f-4d6b-995d-df45f6357d9a;#21;#Compagnie d'assurance|1654d7dc-46d9-43de-859a-5bcbe1303e97</vt:lpwstr>
  </property>
  <property fmtid="{D5CDD505-2E9C-101B-9397-08002B2CF9AE}" pid="4" name="RITheme">
    <vt:lpwstr/>
  </property>
  <property fmtid="{D5CDD505-2E9C-101B-9397-08002B2CF9AE}" pid="5" name="RILanguage">
    <vt:lpwstr>8;#Français|aa2269b8-11bd-4cc9-9267-801806817e60;#12;#Néerlandais|1daba039-17e6-4993-bb2c-50e1d16ef364</vt:lpwstr>
  </property>
  <property fmtid="{D5CDD505-2E9C-101B-9397-08002B2CF9AE}" pid="6" name="RIDocType">
    <vt:lpwstr/>
  </property>
  <property fmtid="{D5CDD505-2E9C-101B-9397-08002B2CF9AE}" pid="7" name="Publication type for documents">
    <vt:lpwstr/>
  </property>
</Properties>
</file>