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4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charts/style15.xml" ContentType="application/vnd.ms-office.chart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notesMasters/notesMaster1.xml" ContentType="application/vnd.openxmlformats-officedocument.presentationml.notesMaster+xml"/>
  <Override PartName="/ppt/charts/style8.xml" ContentType="application/vnd.ms-office.chartstyle+xml"/>
  <Override PartName="/ppt/charts/chart9.xml" ContentType="application/vnd.openxmlformats-officedocument.drawingml.chart+xml"/>
  <Override PartName="/ppt/charts/colors8.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5.xml" ContentType="application/vnd.ms-office.chartcolorstyle+xml"/>
  <Override PartName="/ppt/charts/chart15.xml" ContentType="application/vnd.openxmlformats-officedocument.drawingml.chart+xml"/>
  <Override PartName="/ppt/charts/colors14.xml" ContentType="application/vnd.ms-office.chartcolorstyle+xml"/>
  <Override PartName="/ppt/charts/style11.xml" ContentType="application/vnd.ms-office.chartstyle+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hart12.xml" ContentType="application/vnd.openxmlformats-officedocument.drawingml.chart+xml"/>
  <Override PartName="/ppt/charts/colors13.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2.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303" r:id="rId35"/>
    <p:sldId id="293" r:id="rId36"/>
    <p:sldId id="294" r:id="rId37"/>
    <p:sldId id="295" r:id="rId38"/>
    <p:sldId id="296" r:id="rId39"/>
    <p:sldId id="297" r:id="rId40"/>
    <p:sldId id="304" r:id="rId41"/>
    <p:sldId id="299" r:id="rId42"/>
    <p:sldId id="300" r:id="rId43"/>
    <p:sldId id="301"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03" autoAdjust="0"/>
  </p:normalViewPr>
  <p:slideViewPr>
    <p:cSldViewPr showGuides="1">
      <p:cViewPr varScale="1">
        <p:scale>
          <a:sx n="70" d="100"/>
          <a:sy n="70" d="100"/>
        </p:scale>
        <p:origin x="181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onemrva.priv\winsmb01\HBAC_DATA_OFFICE\410_DATA_OFFICE\Kost_Calcul_Prix\KOSTPRIJS_HISTORIEK\kost2017\DOC\ppt\synthese_kostprijs%20RV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TOTALE WERKINGSKOSTEN 2017</a:t>
            </a:r>
          </a:p>
        </c:rich>
      </c:tx>
      <c:layout>
        <c:manualLayout>
          <c:xMode val="edge"/>
          <c:yMode val="edge"/>
          <c:x val="0.24524999999999994"/>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b="1" dirty="0"/>
              <a:t>TOTALE WERKINGSKOSTEN </a:t>
            </a:r>
            <a:r>
              <a:rPr lang="nl-BE" b="1" u="none" dirty="0"/>
              <a:t>ENTITEITEN</a:t>
            </a:r>
            <a:r>
              <a:rPr lang="nl-BE" b="1" dirty="0"/>
              <a:t> 2017</a:t>
            </a:r>
          </a:p>
        </c:rich>
      </c:tx>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'staven WB'!$C$6</c:f>
              <c:strCache>
                <c:ptCount val="1"/>
                <c:pt idx="0">
                  <c:v>Operationele kosten</c:v>
                </c:pt>
              </c:strCache>
            </c:strRef>
          </c:tx>
          <c:spPr>
            <a:solidFill>
              <a:schemeClr val="accent1"/>
            </a:solidFill>
            <a:ln>
              <a:noFill/>
            </a:ln>
            <a:effectLst/>
          </c:spPr>
          <c:invertIfNegative val="0"/>
          <c:dLbls>
            <c:delete val="1"/>
          </c:dLbls>
          <c:cat>
            <c:strRef>
              <c:f>'staven WB'!$B$7:$B$22</c:f>
              <c:strCache>
                <c:ptCount val="16"/>
                <c:pt idx="0">
                  <c:v>Antwerpen</c:v>
                </c:pt>
                <c:pt idx="1">
                  <c:v>Turnhout</c:v>
                </c:pt>
                <c:pt idx="2">
                  <c:v>Leuven</c:v>
                </c:pt>
                <c:pt idx="3">
                  <c:v>Brugge</c:v>
                </c:pt>
                <c:pt idx="4">
                  <c:v>Kortrijk</c:v>
                </c:pt>
                <c:pt idx="5">
                  <c:v>Gent</c:v>
                </c:pt>
                <c:pt idx="6">
                  <c:v>Hasselt</c:v>
                </c:pt>
                <c:pt idx="7">
                  <c:v>Nivelles</c:v>
                </c:pt>
                <c:pt idx="8">
                  <c:v>Charleroi</c:v>
                </c:pt>
                <c:pt idx="9">
                  <c:v>Mons</c:v>
                </c:pt>
                <c:pt idx="10">
                  <c:v>La Louvière</c:v>
                </c:pt>
                <c:pt idx="11">
                  <c:v>Liège</c:v>
                </c:pt>
                <c:pt idx="12">
                  <c:v>Verviers</c:v>
                </c:pt>
                <c:pt idx="13">
                  <c:v>Arlon</c:v>
                </c:pt>
                <c:pt idx="14">
                  <c:v>Namur</c:v>
                </c:pt>
                <c:pt idx="15">
                  <c:v>Brussel</c:v>
                </c:pt>
              </c:strCache>
            </c:strRef>
          </c:cat>
          <c:val>
            <c:numRef>
              <c:f>'staven WB'!$C$7:$C$22</c:f>
              <c:numCache>
                <c:formatCode>#,##0\ "€"</c:formatCode>
                <c:ptCount val="16"/>
                <c:pt idx="0">
                  <c:v>12161123.550000001</c:v>
                </c:pt>
                <c:pt idx="1">
                  <c:v>5176627.8600000003</c:v>
                </c:pt>
                <c:pt idx="2">
                  <c:v>9059144.8399999999</c:v>
                </c:pt>
                <c:pt idx="3">
                  <c:v>6967228.9900000002</c:v>
                </c:pt>
                <c:pt idx="4">
                  <c:v>7967902.4699999997</c:v>
                </c:pt>
                <c:pt idx="5">
                  <c:v>16441768.43</c:v>
                </c:pt>
                <c:pt idx="6">
                  <c:v>11757815.890000001</c:v>
                </c:pt>
                <c:pt idx="7">
                  <c:v>3504887.52</c:v>
                </c:pt>
                <c:pt idx="8">
                  <c:v>7263524.2599999998</c:v>
                </c:pt>
                <c:pt idx="9">
                  <c:v>8988180.4800000004</c:v>
                </c:pt>
                <c:pt idx="10">
                  <c:v>3886335.51</c:v>
                </c:pt>
                <c:pt idx="11">
                  <c:v>11535013.08</c:v>
                </c:pt>
                <c:pt idx="12">
                  <c:v>4073267.15</c:v>
                </c:pt>
                <c:pt idx="13">
                  <c:v>3485570.77</c:v>
                </c:pt>
                <c:pt idx="14">
                  <c:v>5260521.46</c:v>
                </c:pt>
                <c:pt idx="15">
                  <c:v>11754865.16</c:v>
                </c:pt>
              </c:numCache>
            </c:numRef>
          </c:val>
          <c:extLst>
            <c:ext xmlns:c16="http://schemas.microsoft.com/office/drawing/2014/chart" uri="{C3380CC4-5D6E-409C-BE32-E72D297353CC}">
              <c16:uniqueId val="{00000000-2B31-4392-B914-BB744EBAB217}"/>
            </c:ext>
          </c:extLst>
        </c:ser>
        <c:ser>
          <c:idx val="1"/>
          <c:order val="1"/>
          <c:tx>
            <c:strRef>
              <c:f>'staven WB'!$D$6</c:f>
              <c:strCache>
                <c:ptCount val="1"/>
                <c:pt idx="0">
                  <c:v>Support-kosten</c:v>
                </c:pt>
              </c:strCache>
            </c:strRef>
          </c:tx>
          <c:spPr>
            <a:solidFill>
              <a:schemeClr val="accent2"/>
            </a:solidFill>
            <a:ln>
              <a:noFill/>
            </a:ln>
            <a:effectLst/>
          </c:spPr>
          <c:invertIfNegative val="0"/>
          <c:dLbls>
            <c:delete val="1"/>
          </c:dLbls>
          <c:cat>
            <c:strRef>
              <c:f>'staven WB'!$B$7:$B$22</c:f>
              <c:strCache>
                <c:ptCount val="16"/>
                <c:pt idx="0">
                  <c:v>Antwerpen</c:v>
                </c:pt>
                <c:pt idx="1">
                  <c:v>Turnhout</c:v>
                </c:pt>
                <c:pt idx="2">
                  <c:v>Leuven</c:v>
                </c:pt>
                <c:pt idx="3">
                  <c:v>Brugge</c:v>
                </c:pt>
                <c:pt idx="4">
                  <c:v>Kortrijk</c:v>
                </c:pt>
                <c:pt idx="5">
                  <c:v>Gent</c:v>
                </c:pt>
                <c:pt idx="6">
                  <c:v>Hasselt</c:v>
                </c:pt>
                <c:pt idx="7">
                  <c:v>Nivelles</c:v>
                </c:pt>
                <c:pt idx="8">
                  <c:v>Charleroi</c:v>
                </c:pt>
                <c:pt idx="9">
                  <c:v>Mons</c:v>
                </c:pt>
                <c:pt idx="10">
                  <c:v>La Louvière</c:v>
                </c:pt>
                <c:pt idx="11">
                  <c:v>Liège</c:v>
                </c:pt>
                <c:pt idx="12">
                  <c:v>Verviers</c:v>
                </c:pt>
                <c:pt idx="13">
                  <c:v>Arlon</c:v>
                </c:pt>
                <c:pt idx="14">
                  <c:v>Namur</c:v>
                </c:pt>
                <c:pt idx="15">
                  <c:v>Brussel</c:v>
                </c:pt>
              </c:strCache>
            </c:strRef>
          </c:cat>
          <c:val>
            <c:numRef>
              <c:f>'staven WB'!$D$7:$D$22</c:f>
              <c:numCache>
                <c:formatCode>#,##0\ "€"</c:formatCode>
                <c:ptCount val="16"/>
                <c:pt idx="0">
                  <c:v>1749158.75</c:v>
                </c:pt>
                <c:pt idx="1">
                  <c:v>581862.22</c:v>
                </c:pt>
                <c:pt idx="2">
                  <c:v>1075602.98</c:v>
                </c:pt>
                <c:pt idx="3">
                  <c:v>922697.41</c:v>
                </c:pt>
                <c:pt idx="4">
                  <c:v>1465721.06</c:v>
                </c:pt>
                <c:pt idx="5">
                  <c:v>2448316.92</c:v>
                </c:pt>
                <c:pt idx="6">
                  <c:v>1429091.19</c:v>
                </c:pt>
                <c:pt idx="7">
                  <c:v>558824.05000000005</c:v>
                </c:pt>
                <c:pt idx="8">
                  <c:v>1293878.97</c:v>
                </c:pt>
                <c:pt idx="9">
                  <c:v>1857211.44</c:v>
                </c:pt>
                <c:pt idx="10">
                  <c:v>1019574.29</c:v>
                </c:pt>
                <c:pt idx="11">
                  <c:v>2138513.39</c:v>
                </c:pt>
                <c:pt idx="12">
                  <c:v>550358.68999999994</c:v>
                </c:pt>
                <c:pt idx="13">
                  <c:v>436093.21</c:v>
                </c:pt>
                <c:pt idx="14">
                  <c:v>679391.54</c:v>
                </c:pt>
                <c:pt idx="15">
                  <c:v>1521647.65</c:v>
                </c:pt>
              </c:numCache>
            </c:numRef>
          </c:val>
          <c:extLst>
            <c:ext xmlns:c16="http://schemas.microsoft.com/office/drawing/2014/chart" uri="{C3380CC4-5D6E-409C-BE32-E72D297353CC}">
              <c16:uniqueId val="{00000001-2B31-4392-B914-BB744EBAB217}"/>
            </c:ext>
          </c:extLst>
        </c:ser>
        <c:dLbls>
          <c:showLegendKey val="0"/>
          <c:showVal val="1"/>
          <c:showCatName val="0"/>
          <c:showSerName val="0"/>
          <c:showPercent val="0"/>
          <c:showBubbleSize val="0"/>
        </c:dLbls>
        <c:gapWidth val="150"/>
        <c:overlap val="100"/>
        <c:axId val="511786520"/>
        <c:axId val="511779304"/>
      </c:barChart>
      <c:catAx>
        <c:axId val="511786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79304"/>
        <c:crosses val="autoZero"/>
        <c:auto val="1"/>
        <c:lblAlgn val="ctr"/>
        <c:lblOffset val="100"/>
        <c:noMultiLvlLbl val="0"/>
      </c:catAx>
      <c:valAx>
        <c:axId val="51177930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8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b="1">
                <a:solidFill>
                  <a:srgbClr val="FF0000"/>
                </a:solidFill>
              </a:rPr>
              <a:t>INPUT</a:t>
            </a:r>
            <a:r>
              <a:rPr lang="nl-BE" b="1"/>
              <a:t> =</a:t>
            </a:r>
            <a:r>
              <a:rPr lang="nl-BE" b="1" baseline="0"/>
              <a:t> </a:t>
            </a:r>
            <a:r>
              <a:rPr lang="nl-BE" b="1"/>
              <a:t>WERKINGSKOSTEN   (full-cost)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handhaving!$C$6</c:f>
              <c:strCache>
                <c:ptCount val="1"/>
                <c:pt idx="0">
                  <c:v>Buitendiensten</c:v>
                </c:pt>
              </c:strCache>
            </c:strRef>
          </c:tx>
          <c:spPr>
            <a:solidFill>
              <a:schemeClr val="accent2"/>
            </a:solidFill>
            <a:ln>
              <a:noFill/>
            </a:ln>
            <a:effectLst/>
          </c:spPr>
          <c:invertIfNegative val="0"/>
          <c:dLbls>
            <c:delete val="1"/>
          </c:dLbls>
          <c:cat>
            <c:numRef>
              <c:f>handhaving!$B$7:$B$9</c:f>
              <c:numCache>
                <c:formatCode>General</c:formatCode>
                <c:ptCount val="3"/>
                <c:pt idx="0">
                  <c:v>2015</c:v>
                </c:pt>
                <c:pt idx="1">
                  <c:v>2016</c:v>
                </c:pt>
                <c:pt idx="2">
                  <c:v>2017</c:v>
                </c:pt>
              </c:numCache>
            </c:numRef>
          </c:cat>
          <c:val>
            <c:numRef>
              <c:f>handhaving!$C$7:$C$9</c:f>
              <c:numCache>
                <c:formatCode>#,##0\ "€"</c:formatCode>
                <c:ptCount val="3"/>
                <c:pt idx="0">
                  <c:v>27958158.699999999</c:v>
                </c:pt>
                <c:pt idx="1">
                  <c:v>27883479</c:v>
                </c:pt>
                <c:pt idx="2">
                  <c:v>25902670.77</c:v>
                </c:pt>
              </c:numCache>
            </c:numRef>
          </c:val>
          <c:extLst>
            <c:ext xmlns:c16="http://schemas.microsoft.com/office/drawing/2014/chart" uri="{C3380CC4-5D6E-409C-BE32-E72D297353CC}">
              <c16:uniqueId val="{00000000-9A16-44AF-98DA-07BA6E3D9827}"/>
            </c:ext>
          </c:extLst>
        </c:ser>
        <c:ser>
          <c:idx val="2"/>
          <c:order val="2"/>
          <c:tx>
            <c:strRef>
              <c:f>handhaving!$D$6</c:f>
              <c:strCache>
                <c:ptCount val="1"/>
                <c:pt idx="0">
                  <c:v>HB-CCD</c:v>
                </c:pt>
              </c:strCache>
            </c:strRef>
          </c:tx>
          <c:spPr>
            <a:solidFill>
              <a:schemeClr val="accent3"/>
            </a:solidFill>
            <a:ln>
              <a:noFill/>
            </a:ln>
            <a:effectLst/>
          </c:spPr>
          <c:invertIfNegative val="0"/>
          <c:dLbls>
            <c:delete val="1"/>
          </c:dLbls>
          <c:cat>
            <c:numRef>
              <c:f>handhaving!$B$7:$B$9</c:f>
              <c:numCache>
                <c:formatCode>General</c:formatCode>
                <c:ptCount val="3"/>
                <c:pt idx="0">
                  <c:v>2015</c:v>
                </c:pt>
                <c:pt idx="1">
                  <c:v>2016</c:v>
                </c:pt>
                <c:pt idx="2">
                  <c:v>2017</c:v>
                </c:pt>
              </c:numCache>
            </c:numRef>
          </c:cat>
          <c:val>
            <c:numRef>
              <c:f>handhaving!$D$7:$D$9</c:f>
              <c:numCache>
                <c:formatCode>#,##0\ "€"</c:formatCode>
                <c:ptCount val="3"/>
                <c:pt idx="0">
                  <c:v>2324131.29</c:v>
                </c:pt>
                <c:pt idx="1">
                  <c:v>2793200.02</c:v>
                </c:pt>
                <c:pt idx="2">
                  <c:v>3303897.71</c:v>
                </c:pt>
              </c:numCache>
            </c:numRef>
          </c:val>
          <c:extLst>
            <c:ext xmlns:c16="http://schemas.microsoft.com/office/drawing/2014/chart" uri="{C3380CC4-5D6E-409C-BE32-E72D297353CC}">
              <c16:uniqueId val="{00000001-9A16-44AF-98DA-07BA6E3D9827}"/>
            </c:ext>
          </c:extLst>
        </c:ser>
        <c:ser>
          <c:idx val="3"/>
          <c:order val="3"/>
          <c:tx>
            <c:strRef>
              <c:f>handhaving!$E$6</c:f>
              <c:strCache>
                <c:ptCount val="1"/>
                <c:pt idx="0">
                  <c:v>HB-andere</c:v>
                </c:pt>
              </c:strCache>
            </c:strRef>
          </c:tx>
          <c:spPr>
            <a:solidFill>
              <a:schemeClr val="accent4"/>
            </a:solidFill>
            <a:ln>
              <a:noFill/>
            </a:ln>
            <a:effectLst/>
          </c:spPr>
          <c:invertIfNegative val="0"/>
          <c:dLbls>
            <c:delete val="1"/>
          </c:dLbls>
          <c:cat>
            <c:numRef>
              <c:f>handhaving!$B$7:$B$9</c:f>
              <c:numCache>
                <c:formatCode>General</c:formatCode>
                <c:ptCount val="3"/>
                <c:pt idx="0">
                  <c:v>2015</c:v>
                </c:pt>
                <c:pt idx="1">
                  <c:v>2016</c:v>
                </c:pt>
                <c:pt idx="2">
                  <c:v>2017</c:v>
                </c:pt>
              </c:numCache>
            </c:numRef>
          </c:cat>
          <c:val>
            <c:numRef>
              <c:f>handhaving!$E$7:$E$9</c:f>
              <c:numCache>
                <c:formatCode>#,##0\ "€"</c:formatCode>
                <c:ptCount val="3"/>
                <c:pt idx="0">
                  <c:v>3836039.0700000031</c:v>
                </c:pt>
                <c:pt idx="1">
                  <c:v>4475752.16</c:v>
                </c:pt>
                <c:pt idx="2">
                  <c:v>4787502.6100000041</c:v>
                </c:pt>
              </c:numCache>
            </c:numRef>
          </c:val>
          <c:extLst>
            <c:ext xmlns:c16="http://schemas.microsoft.com/office/drawing/2014/chart" uri="{C3380CC4-5D6E-409C-BE32-E72D297353CC}">
              <c16:uniqueId val="{00000002-9A16-44AF-98DA-07BA6E3D9827}"/>
            </c:ext>
          </c:extLst>
        </c:ser>
        <c:dLbls>
          <c:showLegendKey val="0"/>
          <c:showVal val="1"/>
          <c:showCatName val="0"/>
          <c:showSerName val="0"/>
          <c:showPercent val="0"/>
          <c:showBubbleSize val="0"/>
        </c:dLbls>
        <c:gapWidth val="150"/>
        <c:overlap val="100"/>
        <c:axId val="511786520"/>
        <c:axId val="511779304"/>
        <c:extLst>
          <c:ext xmlns:c15="http://schemas.microsoft.com/office/drawing/2012/chart" uri="{02D57815-91ED-43cb-92C2-25804820EDAC}">
            <c15:filteredBarSeries>
              <c15:ser>
                <c:idx val="0"/>
                <c:order val="0"/>
                <c:tx>
                  <c:strRef>
                    <c:extLst>
                      <c:ext uri="{02D57815-91ED-43cb-92C2-25804820EDAC}">
                        <c15:formulaRef>
                          <c15:sqref>handhaving!$B$6</c15:sqref>
                        </c15:formulaRef>
                      </c:ext>
                    </c:extLst>
                    <c:strCache>
                      <c:ptCount val="1"/>
                      <c:pt idx="0">
                        <c:v>Jaar</c:v>
                      </c:pt>
                    </c:strCache>
                  </c:strRef>
                </c:tx>
                <c:spPr>
                  <a:solidFill>
                    <a:schemeClr val="accent1"/>
                  </a:solidFill>
                  <a:ln>
                    <a:noFill/>
                  </a:ln>
                  <a:effectLst/>
                </c:spPr>
                <c:invertIfNegative val="0"/>
                <c:dLbls>
                  <c:delete val="1"/>
                </c:dLbls>
                <c:cat>
                  <c:numRef>
                    <c:extLst>
                      <c:ext uri="{02D57815-91ED-43cb-92C2-25804820EDAC}">
                        <c15:formulaRef>
                          <c15:sqref>handhaving!$B$7:$B$9</c15:sqref>
                        </c15:formulaRef>
                      </c:ext>
                    </c:extLst>
                    <c:numCache>
                      <c:formatCode>General</c:formatCode>
                      <c:ptCount val="3"/>
                      <c:pt idx="0">
                        <c:v>2015</c:v>
                      </c:pt>
                      <c:pt idx="1">
                        <c:v>2016</c:v>
                      </c:pt>
                      <c:pt idx="2">
                        <c:v>2017</c:v>
                      </c:pt>
                    </c:numCache>
                  </c:numRef>
                </c:cat>
                <c:val>
                  <c:numRef>
                    <c:extLst>
                      <c:ext uri="{02D57815-91ED-43cb-92C2-25804820EDAC}">
                        <c15:formulaRef>
                          <c15:sqref>handhaving!$B$7:$B$9</c15:sqref>
                        </c15:formulaRef>
                      </c:ext>
                    </c:extLst>
                    <c:numCache>
                      <c:formatCode>General</c:formatCode>
                      <c:ptCount val="3"/>
                      <c:pt idx="0">
                        <c:v>2015</c:v>
                      </c:pt>
                      <c:pt idx="1">
                        <c:v>2016</c:v>
                      </c:pt>
                      <c:pt idx="2">
                        <c:v>2017</c:v>
                      </c:pt>
                    </c:numCache>
                  </c:numRef>
                </c:val>
                <c:extLst>
                  <c:ext xmlns:c16="http://schemas.microsoft.com/office/drawing/2014/chart" uri="{C3380CC4-5D6E-409C-BE32-E72D297353CC}">
                    <c16:uniqueId val="{00000009-9A16-44AF-98DA-07BA6E3D9827}"/>
                  </c:ext>
                </c:extLst>
              </c15:ser>
            </c15:filteredBarSeries>
          </c:ext>
        </c:extLst>
      </c:barChart>
      <c:lineChart>
        <c:grouping val="standard"/>
        <c:varyColors val="0"/>
        <c:ser>
          <c:idx val="4"/>
          <c:order val="4"/>
          <c:tx>
            <c:strRef>
              <c:f>handhaving!$F$6</c:f>
              <c:strCache>
                <c:ptCount val="1"/>
                <c:pt idx="0">
                  <c:v>Totaal</c:v>
                </c:pt>
              </c:strCache>
            </c:strRef>
          </c:tx>
          <c:spPr>
            <a:ln w="28575" cap="rnd">
              <a:solidFill>
                <a:schemeClr val="accent5"/>
              </a:solidFill>
              <a:round/>
            </a:ln>
            <a:effectLst/>
          </c:spPr>
          <c:marker>
            <c:symbol val="none"/>
          </c:marker>
          <c:dPt>
            <c:idx val="1"/>
            <c:marker>
              <c:symbol val="none"/>
            </c:marker>
            <c:bubble3D val="0"/>
            <c:spPr>
              <a:ln w="28575" cap="rnd">
                <a:noFill/>
                <a:round/>
              </a:ln>
              <a:effectLst/>
            </c:spPr>
            <c:extLst>
              <c:ext xmlns:c16="http://schemas.microsoft.com/office/drawing/2014/chart" uri="{C3380CC4-5D6E-409C-BE32-E72D297353CC}">
                <c16:uniqueId val="{00000004-9A16-44AF-98DA-07BA6E3D9827}"/>
              </c:ext>
            </c:extLst>
          </c:dPt>
          <c:dPt>
            <c:idx val="2"/>
            <c:marker>
              <c:symbol val="none"/>
            </c:marker>
            <c:bubble3D val="0"/>
            <c:spPr>
              <a:ln w="28575" cap="rnd">
                <a:noFill/>
                <a:round/>
              </a:ln>
              <a:effectLst/>
            </c:spPr>
            <c:extLst>
              <c:ext xmlns:c16="http://schemas.microsoft.com/office/drawing/2014/chart" uri="{C3380CC4-5D6E-409C-BE32-E72D297353CC}">
                <c16:uniqueId val="{00000006-9A16-44AF-98DA-07BA6E3D9827}"/>
              </c:ext>
            </c:extLst>
          </c:dPt>
          <c:dLbls>
            <c:dLbl>
              <c:idx val="0"/>
              <c:layout>
                <c:manualLayout>
                  <c:x val="-6.2626252664240406E-2"/>
                  <c:y val="-4.1608876560332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16-44AF-98DA-07BA6E3D9827}"/>
                </c:ext>
              </c:extLst>
            </c:dLbl>
            <c:dLbl>
              <c:idx val="1"/>
              <c:layout>
                <c:manualLayout>
                  <c:x val="-5.8585849266547481E-2"/>
                  <c:y val="-3.2362459546925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16-44AF-98DA-07BA6E3D9827}"/>
                </c:ext>
              </c:extLst>
            </c:dLbl>
            <c:dLbl>
              <c:idx val="2"/>
              <c:layout>
                <c:manualLayout>
                  <c:x val="-5.8585849266547481E-2"/>
                  <c:y val="-3.6985668053629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16-44AF-98DA-07BA6E3D98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handhaving!$B$7:$B$9</c:f>
              <c:numCache>
                <c:formatCode>General</c:formatCode>
                <c:ptCount val="3"/>
                <c:pt idx="0">
                  <c:v>2015</c:v>
                </c:pt>
                <c:pt idx="1">
                  <c:v>2016</c:v>
                </c:pt>
                <c:pt idx="2">
                  <c:v>2017</c:v>
                </c:pt>
              </c:numCache>
            </c:numRef>
          </c:cat>
          <c:val>
            <c:numRef>
              <c:f>handhaving!$F$7:$F$9</c:f>
              <c:numCache>
                <c:formatCode>#,##0\ "€"</c:formatCode>
                <c:ptCount val="3"/>
                <c:pt idx="0">
                  <c:v>34118329.060000002</c:v>
                </c:pt>
                <c:pt idx="1">
                  <c:v>35152431.18</c:v>
                </c:pt>
                <c:pt idx="2">
                  <c:v>33994071.090000004</c:v>
                </c:pt>
              </c:numCache>
            </c:numRef>
          </c:val>
          <c:smooth val="0"/>
          <c:extLst>
            <c:ext xmlns:c16="http://schemas.microsoft.com/office/drawing/2014/chart" uri="{C3380CC4-5D6E-409C-BE32-E72D297353CC}">
              <c16:uniqueId val="{00000008-9A16-44AF-98DA-07BA6E3D9827}"/>
            </c:ext>
          </c:extLst>
        </c:ser>
        <c:dLbls>
          <c:showLegendKey val="0"/>
          <c:showVal val="0"/>
          <c:showCatName val="0"/>
          <c:showSerName val="0"/>
          <c:showPercent val="0"/>
          <c:showBubbleSize val="0"/>
        </c:dLbls>
        <c:marker val="1"/>
        <c:smooth val="0"/>
        <c:axId val="511786520"/>
        <c:axId val="511779304"/>
      </c:lineChart>
      <c:catAx>
        <c:axId val="511786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79304"/>
        <c:crosses val="autoZero"/>
        <c:auto val="1"/>
        <c:lblAlgn val="ctr"/>
        <c:lblOffset val="100"/>
        <c:noMultiLvlLbl val="0"/>
      </c:catAx>
      <c:valAx>
        <c:axId val="5117793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86520"/>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b="1">
                <a:solidFill>
                  <a:srgbClr val="FF0000"/>
                </a:solidFill>
              </a:rPr>
              <a:t>RESULTAAT</a:t>
            </a:r>
            <a:r>
              <a:rPr lang="nl-BE" b="1"/>
              <a:t> =</a:t>
            </a:r>
            <a:r>
              <a:rPr lang="nl-BE" b="1" baseline="0"/>
              <a:t> KOSTPRIJS/eenheid product</a:t>
            </a:r>
            <a:endParaRPr lang="nl-BE" b="1"/>
          </a:p>
        </c:rich>
      </c:tx>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handhaving!$C$82</c:f>
              <c:strCache>
                <c:ptCount val="1"/>
                <c:pt idx="0">
                  <c:v>Operationele kosten</c:v>
                </c:pt>
              </c:strCache>
            </c:strRef>
          </c:tx>
          <c:spPr>
            <a:solidFill>
              <a:schemeClr val="accent2"/>
            </a:solidFill>
            <a:ln>
              <a:noFill/>
            </a:ln>
            <a:effectLst/>
          </c:spPr>
          <c:invertIfNegative val="0"/>
          <c:dLbls>
            <c:delete val="1"/>
          </c:dLbls>
          <c:cat>
            <c:numRef>
              <c:f>handhaving!$B$83:$B$85</c:f>
              <c:numCache>
                <c:formatCode>General</c:formatCode>
                <c:ptCount val="3"/>
                <c:pt idx="0">
                  <c:v>2015</c:v>
                </c:pt>
                <c:pt idx="1">
                  <c:v>2016</c:v>
                </c:pt>
                <c:pt idx="2">
                  <c:v>2017</c:v>
                </c:pt>
              </c:numCache>
            </c:numRef>
          </c:cat>
          <c:val>
            <c:numRef>
              <c:f>handhaving!$C$83:$C$85</c:f>
              <c:numCache>
                <c:formatCode>#,##0.00\ "€"</c:formatCode>
                <c:ptCount val="3"/>
                <c:pt idx="0">
                  <c:v>295.14</c:v>
                </c:pt>
                <c:pt idx="1">
                  <c:v>283.79000000000002</c:v>
                </c:pt>
                <c:pt idx="2">
                  <c:v>276.08</c:v>
                </c:pt>
              </c:numCache>
            </c:numRef>
          </c:val>
          <c:extLst>
            <c:ext xmlns:c16="http://schemas.microsoft.com/office/drawing/2014/chart" uri="{C3380CC4-5D6E-409C-BE32-E72D297353CC}">
              <c16:uniqueId val="{00000000-3504-4316-9BDD-2491AC8DCD61}"/>
            </c:ext>
          </c:extLst>
        </c:ser>
        <c:ser>
          <c:idx val="2"/>
          <c:order val="2"/>
          <c:tx>
            <c:strRef>
              <c:f>handhaving!$D$82</c:f>
              <c:strCache>
                <c:ptCount val="1"/>
                <c:pt idx="0">
                  <c:v>Support-kosten</c:v>
                </c:pt>
              </c:strCache>
            </c:strRef>
          </c:tx>
          <c:spPr>
            <a:solidFill>
              <a:schemeClr val="accent3"/>
            </a:solidFill>
            <a:ln>
              <a:noFill/>
            </a:ln>
            <a:effectLst/>
          </c:spPr>
          <c:invertIfNegative val="0"/>
          <c:dLbls>
            <c:delete val="1"/>
          </c:dLbls>
          <c:cat>
            <c:numRef>
              <c:f>handhaving!$B$83:$B$85</c:f>
              <c:numCache>
                <c:formatCode>General</c:formatCode>
                <c:ptCount val="3"/>
                <c:pt idx="0">
                  <c:v>2015</c:v>
                </c:pt>
                <c:pt idx="1">
                  <c:v>2016</c:v>
                </c:pt>
                <c:pt idx="2">
                  <c:v>2017</c:v>
                </c:pt>
              </c:numCache>
            </c:numRef>
          </c:cat>
          <c:val>
            <c:numRef>
              <c:f>handhaving!$D$83:$D$85</c:f>
              <c:numCache>
                <c:formatCode>#,##0.00\ "€"</c:formatCode>
                <c:ptCount val="3"/>
                <c:pt idx="0">
                  <c:v>62.95</c:v>
                </c:pt>
                <c:pt idx="1">
                  <c:v>71.47</c:v>
                </c:pt>
                <c:pt idx="2">
                  <c:v>72.77</c:v>
                </c:pt>
              </c:numCache>
            </c:numRef>
          </c:val>
          <c:extLst>
            <c:ext xmlns:c16="http://schemas.microsoft.com/office/drawing/2014/chart" uri="{C3380CC4-5D6E-409C-BE32-E72D297353CC}">
              <c16:uniqueId val="{00000001-3504-4316-9BDD-2491AC8DCD61}"/>
            </c:ext>
          </c:extLst>
        </c:ser>
        <c:dLbls>
          <c:showLegendKey val="0"/>
          <c:showVal val="1"/>
          <c:showCatName val="0"/>
          <c:showSerName val="0"/>
          <c:showPercent val="0"/>
          <c:showBubbleSize val="0"/>
        </c:dLbls>
        <c:gapWidth val="150"/>
        <c:overlap val="100"/>
        <c:axId val="511786520"/>
        <c:axId val="511779304"/>
        <c:extLst>
          <c:ext xmlns:c15="http://schemas.microsoft.com/office/drawing/2012/chart" uri="{02D57815-91ED-43cb-92C2-25804820EDAC}">
            <c15:filteredBarSeries>
              <c15:ser>
                <c:idx val="0"/>
                <c:order val="0"/>
                <c:tx>
                  <c:strRef>
                    <c:extLst>
                      <c:ext uri="{02D57815-91ED-43cb-92C2-25804820EDAC}">
                        <c15:formulaRef>
                          <c15:sqref>handhaving!$B$82</c15:sqref>
                        </c15:formulaRef>
                      </c:ext>
                    </c:extLst>
                    <c:strCache>
                      <c:ptCount val="1"/>
                      <c:pt idx="0">
                        <c:v>Jaar</c:v>
                      </c:pt>
                    </c:strCache>
                  </c:strRef>
                </c:tx>
                <c:spPr>
                  <a:solidFill>
                    <a:schemeClr val="accent1"/>
                  </a:solidFill>
                  <a:ln>
                    <a:noFill/>
                  </a:ln>
                  <a:effectLst/>
                </c:spPr>
                <c:invertIfNegative val="0"/>
                <c:dLbls>
                  <c:delete val="1"/>
                </c:dLbls>
                <c:cat>
                  <c:numRef>
                    <c:extLst>
                      <c:ext uri="{02D57815-91ED-43cb-92C2-25804820EDAC}">
                        <c15:formulaRef>
                          <c15:sqref>handhaving!$B$83:$B$85</c15:sqref>
                        </c15:formulaRef>
                      </c:ext>
                    </c:extLst>
                    <c:numCache>
                      <c:formatCode>General</c:formatCode>
                      <c:ptCount val="3"/>
                      <c:pt idx="0">
                        <c:v>2015</c:v>
                      </c:pt>
                      <c:pt idx="1">
                        <c:v>2016</c:v>
                      </c:pt>
                      <c:pt idx="2">
                        <c:v>2017</c:v>
                      </c:pt>
                    </c:numCache>
                  </c:numRef>
                </c:cat>
                <c:val>
                  <c:numRef>
                    <c:extLst>
                      <c:ext uri="{02D57815-91ED-43cb-92C2-25804820EDAC}">
                        <c15:formulaRef>
                          <c15:sqref>handhaving!$B$83:$B$85</c15:sqref>
                        </c15:formulaRef>
                      </c:ext>
                    </c:extLst>
                    <c:numCache>
                      <c:formatCode>General</c:formatCode>
                      <c:ptCount val="3"/>
                      <c:pt idx="0">
                        <c:v>2015</c:v>
                      </c:pt>
                      <c:pt idx="1">
                        <c:v>2016</c:v>
                      </c:pt>
                      <c:pt idx="2">
                        <c:v>2017</c:v>
                      </c:pt>
                    </c:numCache>
                  </c:numRef>
                </c:val>
                <c:extLst>
                  <c:ext xmlns:c16="http://schemas.microsoft.com/office/drawing/2014/chart" uri="{C3380CC4-5D6E-409C-BE32-E72D297353CC}">
                    <c16:uniqueId val="{00000006-3504-4316-9BDD-2491AC8DCD61}"/>
                  </c:ext>
                </c:extLst>
              </c15:ser>
            </c15:filteredBarSeries>
          </c:ext>
        </c:extLst>
      </c:barChart>
      <c:lineChart>
        <c:grouping val="standard"/>
        <c:varyColors val="0"/>
        <c:ser>
          <c:idx val="3"/>
          <c:order val="3"/>
          <c:tx>
            <c:strRef>
              <c:f>handhaving!$F$82</c:f>
              <c:strCache>
                <c:ptCount val="1"/>
                <c:pt idx="0">
                  <c:v>Totaal</c:v>
                </c:pt>
              </c:strCache>
            </c:strRef>
          </c:tx>
          <c:spPr>
            <a:ln w="28575" cap="rnd">
              <a:noFill/>
              <a:round/>
            </a:ln>
            <a:effectLst/>
          </c:spPr>
          <c:marker>
            <c:symbol val="none"/>
          </c:marker>
          <c:dLbls>
            <c:dLbl>
              <c:idx val="0"/>
              <c:layout>
                <c:manualLayout>
                  <c:x val="-5.2525244170008083E-2"/>
                  <c:y val="-5.0855293573740176E-2"/>
                </c:manualLayout>
              </c:layout>
              <c:tx>
                <c:rich>
                  <a:bodyPr/>
                  <a:lstStyle/>
                  <a:p>
                    <a:fld id="{3007112D-C157-45B4-8697-09A7616A2D4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504-4316-9BDD-2491AC8DCD61}"/>
                </c:ext>
              </c:extLst>
            </c:dLbl>
            <c:dLbl>
              <c:idx val="1"/>
              <c:layout>
                <c:manualLayout>
                  <c:x val="-5.0505042471161693E-2"/>
                  <c:y val="-5.0855293573740197E-2"/>
                </c:manualLayout>
              </c:layout>
              <c:tx>
                <c:rich>
                  <a:bodyPr/>
                  <a:lstStyle/>
                  <a:p>
                    <a:fld id="{0ACF6D2D-63DB-4C6C-B699-AA617A4916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504-4316-9BDD-2491AC8DCD61}"/>
                </c:ext>
              </c:extLst>
            </c:dLbl>
            <c:dLbl>
              <c:idx val="2"/>
              <c:layout>
                <c:manualLayout>
                  <c:x val="-5.0505042471161624E-2"/>
                  <c:y val="-4.6232085067036542E-2"/>
                </c:manualLayout>
              </c:layout>
              <c:tx>
                <c:rich>
                  <a:bodyPr/>
                  <a:lstStyle/>
                  <a:p>
                    <a:fld id="{546C7061-0D82-40E0-9E83-77482660A9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504-4316-9BDD-2491AC8DCD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handhaving!$B$83:$B$85</c:f>
              <c:numCache>
                <c:formatCode>General</c:formatCode>
                <c:ptCount val="3"/>
                <c:pt idx="0">
                  <c:v>2015</c:v>
                </c:pt>
                <c:pt idx="1">
                  <c:v>2016</c:v>
                </c:pt>
                <c:pt idx="2">
                  <c:v>2017</c:v>
                </c:pt>
              </c:numCache>
            </c:numRef>
          </c:cat>
          <c:val>
            <c:numRef>
              <c:f>handhaving!$F$83:$F$85</c:f>
              <c:numCache>
                <c:formatCode>#,##0.00\ "€"</c:formatCode>
                <c:ptCount val="3"/>
                <c:pt idx="0">
                  <c:v>358.09</c:v>
                </c:pt>
                <c:pt idx="1">
                  <c:v>355.26</c:v>
                </c:pt>
                <c:pt idx="2">
                  <c:v>348.84999999999997</c:v>
                </c:pt>
              </c:numCache>
            </c:numRef>
          </c:val>
          <c:smooth val="0"/>
          <c:extLst>
            <c:ext xmlns:c15="http://schemas.microsoft.com/office/drawing/2012/chart" uri="{02D57815-91ED-43cb-92C2-25804820EDAC}">
              <c15:datalabelsRange>
                <c15:f>handhaving!$F$83:$F$85</c15:f>
                <c15:dlblRangeCache>
                  <c:ptCount val="3"/>
                  <c:pt idx="0">
                    <c:v>358,09 €</c:v>
                  </c:pt>
                  <c:pt idx="1">
                    <c:v>355,26 €</c:v>
                  </c:pt>
                  <c:pt idx="2">
                    <c:v>348,85 €</c:v>
                  </c:pt>
                </c15:dlblRangeCache>
              </c15:datalabelsRange>
            </c:ext>
            <c:ext xmlns:c16="http://schemas.microsoft.com/office/drawing/2014/chart" uri="{C3380CC4-5D6E-409C-BE32-E72D297353CC}">
              <c16:uniqueId val="{00000005-3504-4316-9BDD-2491AC8DCD61}"/>
            </c:ext>
          </c:extLst>
        </c:ser>
        <c:dLbls>
          <c:showLegendKey val="0"/>
          <c:showVal val="0"/>
          <c:showCatName val="0"/>
          <c:showSerName val="0"/>
          <c:showPercent val="0"/>
          <c:showBubbleSize val="0"/>
        </c:dLbls>
        <c:marker val="1"/>
        <c:smooth val="0"/>
        <c:axId val="511786520"/>
        <c:axId val="511779304"/>
      </c:lineChart>
      <c:catAx>
        <c:axId val="511786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79304"/>
        <c:crosses val="autoZero"/>
        <c:auto val="1"/>
        <c:lblAlgn val="ctr"/>
        <c:lblOffset val="100"/>
        <c:noMultiLvlLbl val="0"/>
      </c:catAx>
      <c:valAx>
        <c:axId val="511779304"/>
        <c:scaling>
          <c:orientation val="minMax"/>
        </c:scaling>
        <c:delete val="0"/>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8652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FF0000"/>
                </a:solidFill>
              </a:rPr>
              <a:t>OUTPUT </a:t>
            </a:r>
            <a:r>
              <a:rPr lang="en-US" b="1" dirty="0"/>
              <a:t>= </a:t>
            </a:r>
            <a:r>
              <a:rPr lang="en-US" b="1" baseline="0" dirty="0"/>
              <a:t>EENHEDEN PRODUCT</a:t>
            </a:r>
            <a:endParaRPr lang="en-US" b="1" dirty="0"/>
          </a:p>
        </c:rich>
      </c:tx>
      <c:layout>
        <c:manualLayout>
          <c:xMode val="edge"/>
          <c:yMode val="edge"/>
          <c:x val="0.13837410013327048"/>
          <c:y val="4.89795918367346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handhaving!$C$36</c:f>
              <c:strCache>
                <c:ptCount val="1"/>
                <c:pt idx="0">
                  <c:v>Aantal afgewerkte controledossies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handhaving!$B$22:$B$24</c:f>
              <c:numCache>
                <c:formatCode>General</c:formatCode>
                <c:ptCount val="3"/>
                <c:pt idx="0">
                  <c:v>2015</c:v>
                </c:pt>
                <c:pt idx="1">
                  <c:v>2016</c:v>
                </c:pt>
                <c:pt idx="2">
                  <c:v>2017</c:v>
                </c:pt>
              </c:numCache>
            </c:numRef>
          </c:cat>
          <c:val>
            <c:numRef>
              <c:f>handhaving!$C$37:$C$39</c:f>
              <c:numCache>
                <c:formatCode>#,##0</c:formatCode>
                <c:ptCount val="3"/>
                <c:pt idx="0">
                  <c:v>95279</c:v>
                </c:pt>
                <c:pt idx="1">
                  <c:v>98949</c:v>
                </c:pt>
                <c:pt idx="2">
                  <c:v>97446</c:v>
                </c:pt>
              </c:numCache>
            </c:numRef>
          </c:val>
          <c:extLst>
            <c:ext xmlns:c16="http://schemas.microsoft.com/office/drawing/2014/chart" uri="{C3380CC4-5D6E-409C-BE32-E72D297353CC}">
              <c16:uniqueId val="{00000000-BC20-40D8-BC6C-B30E87A71B59}"/>
            </c:ext>
          </c:extLst>
        </c:ser>
        <c:dLbls>
          <c:showLegendKey val="0"/>
          <c:showVal val="1"/>
          <c:showCatName val="0"/>
          <c:showSerName val="0"/>
          <c:showPercent val="0"/>
          <c:showBubbleSize val="0"/>
        </c:dLbls>
        <c:gapWidth val="150"/>
        <c:shape val="box"/>
        <c:axId val="511786520"/>
        <c:axId val="511779304"/>
        <c:axId val="0"/>
      </c:bar3DChart>
      <c:catAx>
        <c:axId val="511786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79304"/>
        <c:crosses val="autoZero"/>
        <c:auto val="1"/>
        <c:lblAlgn val="ctr"/>
        <c:lblOffset val="100"/>
        <c:noMultiLvlLbl val="0"/>
      </c:catAx>
      <c:valAx>
        <c:axId val="511779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8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42278585662654E-2"/>
          <c:y val="3.5542184864642112E-2"/>
          <c:w val="0.93895890673240312"/>
          <c:h val="0.894530400194821"/>
        </c:manualLayout>
      </c:layout>
      <c:areaChart>
        <c:grouping val="standard"/>
        <c:varyColors val="0"/>
        <c:ser>
          <c:idx val="1"/>
          <c:order val="1"/>
          <c:tx>
            <c:strRef>
              <c:f>Sheet1!$A$3</c:f>
              <c:strCache>
                <c:ptCount val="1"/>
                <c:pt idx="0">
                  <c:v>Beschikbaar 4 U.I. (%)</c:v>
                </c:pt>
              </c:strCache>
            </c:strRef>
          </c:tx>
          <c:spPr>
            <a:solidFill>
              <a:schemeClr val="accent2"/>
            </a:solidFill>
            <a:ln>
              <a:noFill/>
            </a:ln>
            <a:effectLst/>
          </c:spPr>
          <c:cat>
            <c:strRef>
              <c:f>Sheet1!$B$1:$AF$1</c:f>
              <c:strCache>
                <c:ptCount val="31"/>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strCache>
            </c:strRef>
          </c:cat>
          <c:val>
            <c:numRef>
              <c:f>Sheet1!$B$3:$AG$3</c:f>
              <c:numCache>
                <c:formatCode>General</c:formatCode>
                <c:ptCount val="32"/>
                <c:pt idx="0">
                  <c:v>0.9</c:v>
                </c:pt>
                <c:pt idx="1">
                  <c:v>0.70000000000000062</c:v>
                </c:pt>
                <c:pt idx="2">
                  <c:v>1.4</c:v>
                </c:pt>
                <c:pt idx="3">
                  <c:v>0.9</c:v>
                </c:pt>
                <c:pt idx="4">
                  <c:v>0.65000000000000091</c:v>
                </c:pt>
                <c:pt idx="5">
                  <c:v>0.5</c:v>
                </c:pt>
                <c:pt idx="6">
                  <c:v>0.56000000000000005</c:v>
                </c:pt>
                <c:pt idx="7">
                  <c:v>0.33000000000000046</c:v>
                </c:pt>
                <c:pt idx="8">
                  <c:v>0.58000000000000007</c:v>
                </c:pt>
                <c:pt idx="9">
                  <c:v>0.3200000000000004</c:v>
                </c:pt>
                <c:pt idx="10">
                  <c:v>0.27</c:v>
                </c:pt>
                <c:pt idx="11">
                  <c:v>0.24000000000000016</c:v>
                </c:pt>
                <c:pt idx="12">
                  <c:v>0.25</c:v>
                </c:pt>
                <c:pt idx="13">
                  <c:v>0.25</c:v>
                </c:pt>
                <c:pt idx="14">
                  <c:v>0.24000000000000016</c:v>
                </c:pt>
                <c:pt idx="15">
                  <c:v>0.17</c:v>
                </c:pt>
                <c:pt idx="16">
                  <c:v>0.16</c:v>
                </c:pt>
                <c:pt idx="17">
                  <c:v>0.2</c:v>
                </c:pt>
                <c:pt idx="18">
                  <c:v>0.16</c:v>
                </c:pt>
                <c:pt idx="19">
                  <c:v>0.14000000000000001</c:v>
                </c:pt>
                <c:pt idx="20">
                  <c:v>0.14000000000000001</c:v>
                </c:pt>
                <c:pt idx="21">
                  <c:v>0.13</c:v>
                </c:pt>
                <c:pt idx="22">
                  <c:v>0.14000000000000001</c:v>
                </c:pt>
                <c:pt idx="23">
                  <c:v>0.15000000000000016</c:v>
                </c:pt>
                <c:pt idx="24">
                  <c:v>0.13</c:v>
                </c:pt>
                <c:pt idx="25">
                  <c:v>0.14000000000000001</c:v>
                </c:pt>
                <c:pt idx="26">
                  <c:v>0.14000000000000001</c:v>
                </c:pt>
                <c:pt idx="27">
                  <c:v>0.11</c:v>
                </c:pt>
                <c:pt idx="28">
                  <c:v>0.05</c:v>
                </c:pt>
                <c:pt idx="29">
                  <c:v>7.0000000000000021E-2</c:v>
                </c:pt>
                <c:pt idx="30">
                  <c:v>8.0000000000000043E-2</c:v>
                </c:pt>
                <c:pt idx="31">
                  <c:v>8.0000000000000043E-2</c:v>
                </c:pt>
              </c:numCache>
            </c:numRef>
          </c:val>
          <c:extLst>
            <c:ext xmlns:c16="http://schemas.microsoft.com/office/drawing/2014/chart" uri="{C3380CC4-5D6E-409C-BE32-E72D297353CC}">
              <c16:uniqueId val="{00000000-7B04-4F61-BC7E-6E33AD3AED23}"/>
            </c:ext>
          </c:extLst>
        </c:ser>
        <c:dLbls>
          <c:showLegendKey val="0"/>
          <c:showVal val="0"/>
          <c:showCatName val="0"/>
          <c:showSerName val="0"/>
          <c:showPercent val="0"/>
          <c:showBubbleSize val="0"/>
        </c:dLbls>
        <c:axId val="173065728"/>
        <c:axId val="173067264"/>
      </c:areaChart>
      <c:lineChart>
        <c:grouping val="standard"/>
        <c:varyColors val="0"/>
        <c:ser>
          <c:idx val="0"/>
          <c:order val="0"/>
          <c:tx>
            <c:strRef>
              <c:f>Sheet1!$A$2</c:f>
              <c:strCache>
                <c:ptCount val="1"/>
                <c:pt idx="0">
                  <c:v>Max. marge (0,8% 1989-  0,4% 1995- 0,3% 2009- 0,2% 2013)</c:v>
                </c:pt>
              </c:strCache>
            </c:strRef>
          </c:tx>
          <c:spPr>
            <a:ln w="28575" cap="rnd">
              <a:solidFill>
                <a:schemeClr val="accent1"/>
              </a:solidFill>
              <a:round/>
            </a:ln>
            <a:effectLst/>
          </c:spPr>
          <c:marker>
            <c:symbol val="none"/>
          </c:marker>
          <c:cat>
            <c:strRef>
              <c:f>Sheet1!$B$1:$AFG$1</c:f>
              <c:strCache>
                <c:ptCount val="32"/>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pt idx="31">
                  <c:v>17</c:v>
                </c:pt>
              </c:strCache>
            </c:strRef>
          </c:cat>
          <c:val>
            <c:numRef>
              <c:f>Sheet1!$B$2:$AG$2</c:f>
              <c:numCache>
                <c:formatCode>General</c:formatCode>
                <c:ptCount val="32"/>
                <c:pt idx="0">
                  <c:v>0</c:v>
                </c:pt>
                <c:pt idx="3">
                  <c:v>0.8</c:v>
                </c:pt>
                <c:pt idx="4">
                  <c:v>0.8</c:v>
                </c:pt>
                <c:pt idx="5">
                  <c:v>0.8</c:v>
                </c:pt>
                <c:pt idx="6">
                  <c:v>0.8</c:v>
                </c:pt>
                <c:pt idx="7">
                  <c:v>0.8</c:v>
                </c:pt>
                <c:pt idx="8">
                  <c:v>0.8</c:v>
                </c:pt>
                <c:pt idx="9">
                  <c:v>0.4</c:v>
                </c:pt>
                <c:pt idx="10">
                  <c:v>0.4</c:v>
                </c:pt>
                <c:pt idx="11">
                  <c:v>0.4</c:v>
                </c:pt>
                <c:pt idx="12">
                  <c:v>0.4</c:v>
                </c:pt>
                <c:pt idx="13">
                  <c:v>0.4</c:v>
                </c:pt>
                <c:pt idx="14">
                  <c:v>0.4</c:v>
                </c:pt>
                <c:pt idx="15">
                  <c:v>0.4</c:v>
                </c:pt>
                <c:pt idx="16">
                  <c:v>0.4</c:v>
                </c:pt>
                <c:pt idx="17">
                  <c:v>0.4</c:v>
                </c:pt>
                <c:pt idx="18">
                  <c:v>0.4</c:v>
                </c:pt>
                <c:pt idx="19">
                  <c:v>0.4</c:v>
                </c:pt>
                <c:pt idx="20">
                  <c:v>0.4</c:v>
                </c:pt>
                <c:pt idx="21">
                  <c:v>0.4</c:v>
                </c:pt>
                <c:pt idx="22">
                  <c:v>0.4</c:v>
                </c:pt>
                <c:pt idx="23">
                  <c:v>0.30000000000000032</c:v>
                </c:pt>
                <c:pt idx="24">
                  <c:v>0.30000000000000032</c:v>
                </c:pt>
                <c:pt idx="25">
                  <c:v>0.30000000000000032</c:v>
                </c:pt>
                <c:pt idx="26">
                  <c:v>0.30000000000000032</c:v>
                </c:pt>
                <c:pt idx="27">
                  <c:v>0.2</c:v>
                </c:pt>
                <c:pt idx="28">
                  <c:v>0.2</c:v>
                </c:pt>
                <c:pt idx="29">
                  <c:v>0.2</c:v>
                </c:pt>
                <c:pt idx="30">
                  <c:v>0.2</c:v>
                </c:pt>
                <c:pt idx="31">
                  <c:v>0.2</c:v>
                </c:pt>
              </c:numCache>
            </c:numRef>
          </c:val>
          <c:smooth val="0"/>
          <c:extLst>
            <c:ext xmlns:c16="http://schemas.microsoft.com/office/drawing/2014/chart" uri="{C3380CC4-5D6E-409C-BE32-E72D297353CC}">
              <c16:uniqueId val="{00000001-7B04-4F61-BC7E-6E33AD3AED23}"/>
            </c:ext>
          </c:extLst>
        </c:ser>
        <c:dLbls>
          <c:showLegendKey val="0"/>
          <c:showVal val="0"/>
          <c:showCatName val="0"/>
          <c:showSerName val="0"/>
          <c:showPercent val="0"/>
          <c:showBubbleSize val="0"/>
        </c:dLbls>
        <c:marker val="1"/>
        <c:smooth val="0"/>
        <c:axId val="173065728"/>
        <c:axId val="173067264"/>
      </c:lineChart>
      <c:catAx>
        <c:axId val="17306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067264"/>
        <c:crosses val="autoZero"/>
        <c:auto val="0"/>
        <c:lblAlgn val="ctr"/>
        <c:lblOffset val="100"/>
        <c:tickLblSkip val="1"/>
        <c:tickMarkSkip val="1"/>
        <c:noMultiLvlLbl val="0"/>
      </c:catAx>
      <c:valAx>
        <c:axId val="17306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065728"/>
        <c:crosses val="autoZero"/>
        <c:crossBetween val="midCat"/>
      </c:valAx>
      <c:spPr>
        <a:noFill/>
        <a:ln>
          <a:noFill/>
        </a:ln>
        <a:effectLst/>
      </c:spPr>
    </c:plotArea>
    <c:legend>
      <c:legendPos val="b"/>
      <c:layout>
        <c:manualLayout>
          <c:xMode val="edge"/>
          <c:yMode val="edge"/>
          <c:x val="0.1269308415181096"/>
          <c:y val="0.17535757051578052"/>
          <c:w val="0.82008496640469897"/>
          <c:h val="9.52403057043643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Blad1!$AB$1</c:f>
              <c:strCache>
                <c:ptCount val="1"/>
                <c:pt idx="0">
                  <c:v>Norm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Blad1!$AA$2:$AA$22</c:f>
              <c:numCache>
                <c:formatCode>General</c:formatCode>
                <c:ptCount val="21"/>
                <c:pt idx="0">
                  <c:v>2012</c:v>
                </c:pt>
                <c:pt idx="3">
                  <c:v>2013</c:v>
                </c:pt>
                <c:pt idx="6">
                  <c:v>2014</c:v>
                </c:pt>
                <c:pt idx="9">
                  <c:v>2015</c:v>
                </c:pt>
                <c:pt idx="12">
                  <c:v>2016</c:v>
                </c:pt>
                <c:pt idx="15">
                  <c:v>2017</c:v>
                </c:pt>
                <c:pt idx="18">
                  <c:v>2018</c:v>
                </c:pt>
              </c:numCache>
            </c:numRef>
          </c:cat>
          <c:val>
            <c:numRef>
              <c:f>Blad1!$AB$2:$AB$21</c:f>
              <c:numCache>
                <c:formatCode>General</c:formatCode>
                <c:ptCount val="20"/>
                <c:pt idx="0" formatCode="#,##0.0">
                  <c:v>101.6</c:v>
                </c:pt>
                <c:pt idx="3" formatCode="#,##0.0">
                  <c:v>101.6</c:v>
                </c:pt>
                <c:pt idx="6" formatCode="#,##0.0">
                  <c:v>133.6</c:v>
                </c:pt>
                <c:pt idx="9" formatCode="#,##0.0">
                  <c:v>96.9</c:v>
                </c:pt>
                <c:pt idx="12" formatCode="#,##0.0">
                  <c:v>94</c:v>
                </c:pt>
                <c:pt idx="15" formatCode="#,##0.0">
                  <c:v>134</c:v>
                </c:pt>
                <c:pt idx="18" formatCode="#,##0.0">
                  <c:v>149.602</c:v>
                </c:pt>
              </c:numCache>
            </c:numRef>
          </c:val>
          <c:extLst>
            <c:ext xmlns:c16="http://schemas.microsoft.com/office/drawing/2014/chart" uri="{C3380CC4-5D6E-409C-BE32-E72D297353CC}">
              <c16:uniqueId val="{00000000-9CCE-485C-8857-37341F9350F6}"/>
            </c:ext>
          </c:extLst>
        </c:ser>
        <c:dLbls>
          <c:showLegendKey val="0"/>
          <c:showVal val="0"/>
          <c:showCatName val="0"/>
          <c:showSerName val="0"/>
          <c:showPercent val="0"/>
          <c:showBubbleSize val="0"/>
        </c:dLbls>
        <c:gapWidth val="0"/>
        <c:overlap val="-76"/>
        <c:axId val="511786520"/>
        <c:axId val="511779304"/>
      </c:barChart>
      <c:barChart>
        <c:barDir val="col"/>
        <c:grouping val="stacked"/>
        <c:varyColors val="0"/>
        <c:ser>
          <c:idx val="3"/>
          <c:order val="1"/>
          <c:tx>
            <c:strRef>
              <c:f>Blad1!$AC$1</c:f>
              <c:strCache>
                <c:ptCount val="1"/>
                <c:pt idx="0">
                  <c:v>Realisaties beheer</c:v>
                </c:pt>
              </c:strCache>
            </c:strRef>
          </c:tx>
          <c:spPr>
            <a:solidFill>
              <a:schemeClr val="accent2">
                <a:lumMod val="60000"/>
                <a:lumOff val="40000"/>
              </a:schemeClr>
            </a:solidFill>
            <a:ln>
              <a:noFill/>
            </a:ln>
            <a:effectLst/>
          </c:spPr>
          <c:invertIfNegative val="0"/>
          <c:cat>
            <c:numRef>
              <c:f>Blad1!$AA$2:$AA$22</c:f>
              <c:numCache>
                <c:formatCode>General</c:formatCode>
                <c:ptCount val="21"/>
                <c:pt idx="0">
                  <c:v>2012</c:v>
                </c:pt>
                <c:pt idx="3">
                  <c:v>2013</c:v>
                </c:pt>
                <c:pt idx="6">
                  <c:v>2014</c:v>
                </c:pt>
                <c:pt idx="9">
                  <c:v>2015</c:v>
                </c:pt>
                <c:pt idx="12">
                  <c:v>2016</c:v>
                </c:pt>
                <c:pt idx="15">
                  <c:v>2017</c:v>
                </c:pt>
                <c:pt idx="18">
                  <c:v>2018</c:v>
                </c:pt>
              </c:numCache>
            </c:numRef>
          </c:cat>
          <c:val>
            <c:numRef>
              <c:f>Blad1!$AC$2:$AC$21</c:f>
              <c:numCache>
                <c:formatCode>#,##0.0</c:formatCode>
                <c:ptCount val="20"/>
                <c:pt idx="1">
                  <c:v>93.4</c:v>
                </c:pt>
                <c:pt idx="4">
                  <c:v>119</c:v>
                </c:pt>
                <c:pt idx="7">
                  <c:v>107.6</c:v>
                </c:pt>
                <c:pt idx="10">
                  <c:v>82.3</c:v>
                </c:pt>
                <c:pt idx="13">
                  <c:v>100.8</c:v>
                </c:pt>
                <c:pt idx="16">
                  <c:v>130</c:v>
                </c:pt>
              </c:numCache>
            </c:numRef>
          </c:val>
          <c:extLst>
            <c:ext xmlns:c16="http://schemas.microsoft.com/office/drawing/2014/chart" uri="{C3380CC4-5D6E-409C-BE32-E72D297353CC}">
              <c16:uniqueId val="{00000001-9CCE-485C-8857-37341F9350F6}"/>
            </c:ext>
          </c:extLst>
        </c:ser>
        <c:ser>
          <c:idx val="4"/>
          <c:order val="2"/>
          <c:tx>
            <c:strRef>
              <c:f>Blad1!$AD$1</c:f>
              <c:strCache>
                <c:ptCount val="1"/>
                <c:pt idx="0">
                  <c:v>Realisaties opdrachten</c:v>
                </c:pt>
              </c:strCache>
            </c:strRef>
          </c:tx>
          <c:spPr>
            <a:solidFill>
              <a:schemeClr val="accent2">
                <a:lumMod val="75000"/>
              </a:schemeClr>
            </a:solidFill>
            <a:ln>
              <a:noFill/>
            </a:ln>
            <a:effectLst/>
          </c:spPr>
          <c:invertIfNegative val="0"/>
          <c:cat>
            <c:numRef>
              <c:f>Blad1!$AA$2:$AA$21</c:f>
              <c:numCache>
                <c:formatCode>General</c:formatCode>
                <c:ptCount val="20"/>
                <c:pt idx="0">
                  <c:v>2012</c:v>
                </c:pt>
                <c:pt idx="3">
                  <c:v>2013</c:v>
                </c:pt>
                <c:pt idx="6">
                  <c:v>2014</c:v>
                </c:pt>
                <c:pt idx="9">
                  <c:v>2015</c:v>
                </c:pt>
                <c:pt idx="12">
                  <c:v>2016</c:v>
                </c:pt>
                <c:pt idx="15">
                  <c:v>2017</c:v>
                </c:pt>
                <c:pt idx="18">
                  <c:v>2018</c:v>
                </c:pt>
              </c:numCache>
            </c:numRef>
          </c:cat>
          <c:val>
            <c:numRef>
              <c:f>Blad1!$AD$2:$AD$21</c:f>
              <c:numCache>
                <c:formatCode>#,##0.0</c:formatCode>
                <c:ptCount val="20"/>
                <c:pt idx="1">
                  <c:v>124.9</c:v>
                </c:pt>
                <c:pt idx="4">
                  <c:v>190.6</c:v>
                </c:pt>
                <c:pt idx="7">
                  <c:v>157.30000000000001</c:v>
                </c:pt>
                <c:pt idx="10">
                  <c:v>89.4</c:v>
                </c:pt>
                <c:pt idx="13">
                  <c:v>198.3</c:v>
                </c:pt>
                <c:pt idx="16">
                  <c:v>140.9</c:v>
                </c:pt>
              </c:numCache>
            </c:numRef>
          </c:val>
          <c:extLst>
            <c:ext xmlns:c16="http://schemas.microsoft.com/office/drawing/2014/chart" uri="{C3380CC4-5D6E-409C-BE32-E72D297353CC}">
              <c16:uniqueId val="{00000002-9CCE-485C-8857-37341F9350F6}"/>
            </c:ext>
          </c:extLst>
        </c:ser>
        <c:dLbls>
          <c:showLegendKey val="0"/>
          <c:showVal val="0"/>
          <c:showCatName val="0"/>
          <c:showSerName val="0"/>
          <c:showPercent val="0"/>
          <c:showBubbleSize val="0"/>
        </c:dLbls>
        <c:gapWidth val="0"/>
        <c:overlap val="100"/>
        <c:axId val="491425600"/>
        <c:axId val="491426584"/>
      </c:barChart>
      <c:lineChart>
        <c:grouping val="standard"/>
        <c:varyColors val="0"/>
        <c:ser>
          <c:idx val="0"/>
          <c:order val="3"/>
          <c:tx>
            <c:strRef>
              <c:f>Blad1!$AE$1</c:f>
              <c:strCache>
                <c:ptCount val="1"/>
              </c:strCache>
            </c:strRef>
          </c:tx>
          <c:spPr>
            <a:ln w="28575" cap="rnd">
              <a:noFill/>
              <a:round/>
            </a:ln>
            <a:effectLst/>
          </c:spPr>
          <c:marker>
            <c:symbol val="none"/>
          </c:marker>
          <c:dLbls>
            <c:dLbl>
              <c:idx val="1"/>
              <c:layout>
                <c:manualLayout>
                  <c:x val="-3.8360583443330543E-2"/>
                  <c:y val="-3.7898353198545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CE-485C-8857-37341F9350F6}"/>
                </c:ext>
              </c:extLst>
            </c:dLbl>
            <c:dLbl>
              <c:idx val="4"/>
              <c:layout>
                <c:manualLayout>
                  <c:x val="-3.8360583443330543E-2"/>
                  <c:y val="-2.7562438689850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CE-485C-8857-37341F9350F6}"/>
                </c:ext>
              </c:extLst>
            </c:dLbl>
            <c:dLbl>
              <c:idx val="7"/>
              <c:layout>
                <c:manualLayout>
                  <c:x val="-3.8360583443330543E-2"/>
                  <c:y val="-3.1007743526082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CE-485C-8857-37341F9350F6}"/>
                </c:ext>
              </c:extLst>
            </c:dLbl>
            <c:dLbl>
              <c:idx val="10"/>
              <c:layout>
                <c:manualLayout>
                  <c:x val="-3.8360583443330543E-2"/>
                  <c:y val="-2.7562438689850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CE-485C-8857-37341F9350F6}"/>
                </c:ext>
              </c:extLst>
            </c:dLbl>
            <c:dLbl>
              <c:idx val="13"/>
              <c:layout>
                <c:manualLayout>
                  <c:x val="-4.0379561519295309E-2"/>
                  <c:y val="-3.789835319854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CE-485C-8857-37341F9350F6}"/>
                </c:ext>
              </c:extLst>
            </c:dLbl>
            <c:dLbl>
              <c:idx val="16"/>
              <c:layout>
                <c:manualLayout>
                  <c:x val="-3.8360583443330543E-2"/>
                  <c:y val="-3.1007743526082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CE-485C-8857-37341F9350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Blad1!$AA$2:$AA$21</c:f>
              <c:numCache>
                <c:formatCode>General</c:formatCode>
                <c:ptCount val="20"/>
                <c:pt idx="0">
                  <c:v>2012</c:v>
                </c:pt>
                <c:pt idx="3">
                  <c:v>2013</c:v>
                </c:pt>
                <c:pt idx="6">
                  <c:v>2014</c:v>
                </c:pt>
                <c:pt idx="9">
                  <c:v>2015</c:v>
                </c:pt>
                <c:pt idx="12">
                  <c:v>2016</c:v>
                </c:pt>
                <c:pt idx="15">
                  <c:v>2017</c:v>
                </c:pt>
                <c:pt idx="18">
                  <c:v>2018</c:v>
                </c:pt>
              </c:numCache>
            </c:numRef>
          </c:cat>
          <c:val>
            <c:numRef>
              <c:f>Blad1!$AE$2:$AE$21</c:f>
              <c:numCache>
                <c:formatCode>#,##0.0</c:formatCode>
                <c:ptCount val="20"/>
                <c:pt idx="1">
                  <c:v>218.3</c:v>
                </c:pt>
                <c:pt idx="4">
                  <c:v>309.60000000000002</c:v>
                </c:pt>
                <c:pt idx="7">
                  <c:v>264.89999999999998</c:v>
                </c:pt>
                <c:pt idx="10">
                  <c:v>171.7</c:v>
                </c:pt>
                <c:pt idx="13">
                  <c:v>299.10000000000002</c:v>
                </c:pt>
                <c:pt idx="16">
                  <c:v>270.89999999999998</c:v>
                </c:pt>
              </c:numCache>
            </c:numRef>
          </c:val>
          <c:smooth val="0"/>
          <c:extLst>
            <c:ext xmlns:c16="http://schemas.microsoft.com/office/drawing/2014/chart" uri="{C3380CC4-5D6E-409C-BE32-E72D297353CC}">
              <c16:uniqueId val="{00000009-9CCE-485C-8857-37341F9350F6}"/>
            </c:ext>
          </c:extLst>
        </c:ser>
        <c:dLbls>
          <c:showLegendKey val="0"/>
          <c:showVal val="0"/>
          <c:showCatName val="0"/>
          <c:showSerName val="0"/>
          <c:showPercent val="0"/>
          <c:showBubbleSize val="0"/>
        </c:dLbls>
        <c:marker val="1"/>
        <c:smooth val="0"/>
        <c:axId val="511786520"/>
        <c:axId val="511779304"/>
      </c:lineChart>
      <c:catAx>
        <c:axId val="511786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79304"/>
        <c:crosses val="autoZero"/>
        <c:auto val="1"/>
        <c:lblAlgn val="ctr"/>
        <c:lblOffset val="100"/>
        <c:noMultiLvlLbl val="0"/>
      </c:catAx>
      <c:valAx>
        <c:axId val="511779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86520"/>
        <c:crosses val="autoZero"/>
        <c:crossBetween val="between"/>
      </c:valAx>
      <c:valAx>
        <c:axId val="491426584"/>
        <c:scaling>
          <c:orientation val="minMax"/>
        </c:scaling>
        <c:delete val="1"/>
        <c:axPos val="r"/>
        <c:numFmt formatCode="#,##0.0" sourceLinked="1"/>
        <c:majorTickMark val="out"/>
        <c:minorTickMark val="none"/>
        <c:tickLblPos val="nextTo"/>
        <c:crossAx val="491425600"/>
        <c:crosses val="max"/>
        <c:crossBetween val="between"/>
      </c:valAx>
      <c:catAx>
        <c:axId val="491425600"/>
        <c:scaling>
          <c:orientation val="minMax"/>
        </c:scaling>
        <c:delete val="1"/>
        <c:axPos val="b"/>
        <c:numFmt formatCode="General" sourceLinked="1"/>
        <c:majorTickMark val="out"/>
        <c:minorTickMark val="none"/>
        <c:tickLblPos val="nextTo"/>
        <c:crossAx val="491426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 PER KOSTENSOORT </a:t>
            </a:r>
          </a:p>
        </c:rich>
      </c:tx>
      <c:layout>
        <c:manualLayout>
          <c:xMode val="edge"/>
          <c:yMode val="edge"/>
          <c:x val="0.24840459121714265"/>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 KOSTENPLAATS</a:t>
            </a:r>
          </a:p>
        </c:rich>
      </c:tx>
      <c:layout>
        <c:manualLayout>
          <c:xMode val="edge"/>
          <c:yMode val="edge"/>
          <c:x val="0.24524999999999994"/>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 BASISOPDRACHT</a:t>
            </a:r>
          </a:p>
        </c:rich>
      </c:tx>
      <c:layout>
        <c:manualLayout>
          <c:xMode val="edge"/>
          <c:yMode val="edge"/>
          <c:x val="0.24524999999999994"/>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 PER KOSTENSOORT </a:t>
            </a:r>
          </a:p>
        </c:rich>
      </c:tx>
      <c:layout>
        <c:manualLayout>
          <c:xMode val="edge"/>
          <c:yMode val="edge"/>
          <c:x val="0.24840459121714265"/>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51-433D-8BF9-51A2C05A2F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51-433D-8BF9-51A2C05A2F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51-433D-8BF9-51A2C05A2F79}"/>
              </c:ext>
            </c:extLst>
          </c:dPt>
          <c:dLbls>
            <c:dLbl>
              <c:idx val="0"/>
              <c:layout>
                <c:manualLayout>
                  <c:x val="5.9697725284339358E-2"/>
                  <c:y val="-7.86358996792067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51-433D-8BF9-51A2C05A2F79}"/>
                </c:ext>
              </c:extLst>
            </c:dLbl>
            <c:dLbl>
              <c:idx val="1"/>
              <c:layout>
                <c:manualLayout>
                  <c:x val="-4.2352143482064744E-2"/>
                  <c:y val="2.7145304753572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51-433D-8BF9-51A2C05A2F79}"/>
                </c:ext>
              </c:extLst>
            </c:dLbl>
            <c:dLbl>
              <c:idx val="2"/>
              <c:layout>
                <c:manualLayout>
                  <c:x val="-5.0584864391951055E-2"/>
                  <c:y val="2.58424467774861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51-433D-8BF9-51A2C05A2F7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taarten!$C$6:$E$6</c:f>
              <c:strCache>
                <c:ptCount val="3"/>
                <c:pt idx="0">
                  <c:v>Personeel</c:v>
                </c:pt>
                <c:pt idx="1">
                  <c:v>Informatica</c:v>
                </c:pt>
                <c:pt idx="2">
                  <c:v>Andere</c:v>
                </c:pt>
              </c:strCache>
            </c:strRef>
          </c:cat>
          <c:val>
            <c:numRef>
              <c:f>taarten!$C$7:$E$7</c:f>
              <c:numCache>
                <c:formatCode>#,##0</c:formatCode>
                <c:ptCount val="3"/>
                <c:pt idx="0">
                  <c:v>176961427.12</c:v>
                </c:pt>
                <c:pt idx="1">
                  <c:v>30141512.760000002</c:v>
                </c:pt>
                <c:pt idx="2">
                  <c:v>20280447.460000001</c:v>
                </c:pt>
              </c:numCache>
            </c:numRef>
          </c:val>
          <c:extLst>
            <c:ext xmlns:c16="http://schemas.microsoft.com/office/drawing/2014/chart" uri="{C3380CC4-5D6E-409C-BE32-E72D297353CC}">
              <c16:uniqueId val="{00000006-5D51-433D-8BF9-51A2C05A2F7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 KOSTENPLAATS</a:t>
            </a:r>
          </a:p>
        </c:rich>
      </c:tx>
      <c:layout>
        <c:manualLayout>
          <c:xMode val="edge"/>
          <c:yMode val="edge"/>
          <c:x val="0.24524999999999994"/>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45-42E5-AD43-A24B6B52BA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45-42E5-AD43-A24B6B52BA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45-42E5-AD43-A24B6B52BAD8}"/>
              </c:ext>
            </c:extLst>
          </c:dPt>
          <c:dLbls>
            <c:dLbl>
              <c:idx val="0"/>
              <c:layout>
                <c:manualLayout>
                  <c:x val="5.9697725284339358E-2"/>
                  <c:y val="-7.86358996792067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45-42E5-AD43-A24B6B52BAD8}"/>
                </c:ext>
              </c:extLst>
            </c:dLbl>
            <c:dLbl>
              <c:idx val="1"/>
              <c:layout>
                <c:manualLayout>
                  <c:x val="-4.2352143482064744E-2"/>
                  <c:y val="2.7145304753572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A45-42E5-AD43-A24B6B52BAD8}"/>
                </c:ext>
              </c:extLst>
            </c:dLbl>
            <c:dLbl>
              <c:idx val="2"/>
              <c:layout>
                <c:manualLayout>
                  <c:x val="-5.0584864391951055E-2"/>
                  <c:y val="2.58424467774861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45-42E5-AD43-A24B6B52BAD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taarten!$C$23:$E$23</c:f>
              <c:strCache>
                <c:ptCount val="3"/>
                <c:pt idx="0">
                  <c:v>Hoofdbestuur</c:v>
                </c:pt>
                <c:pt idx="1">
                  <c:v>Buitendiensten</c:v>
                </c:pt>
                <c:pt idx="2">
                  <c:v>Overige</c:v>
                </c:pt>
              </c:strCache>
            </c:strRef>
          </c:cat>
          <c:val>
            <c:numRef>
              <c:f>taarten!$C$24:$E$24</c:f>
              <c:numCache>
                <c:formatCode>#,##0</c:formatCode>
                <c:ptCount val="3"/>
                <c:pt idx="0">
                  <c:v>71819532.170000002</c:v>
                </c:pt>
                <c:pt idx="1">
                  <c:v>149011721.19</c:v>
                </c:pt>
                <c:pt idx="2">
                  <c:v>6552133.9800000004</c:v>
                </c:pt>
              </c:numCache>
            </c:numRef>
          </c:val>
          <c:extLst>
            <c:ext xmlns:c16="http://schemas.microsoft.com/office/drawing/2014/chart" uri="{C3380CC4-5D6E-409C-BE32-E72D297353CC}">
              <c16:uniqueId val="{00000006-BA45-42E5-AD43-A24B6B52BAD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 BASISOPDRACHT</a:t>
            </a:r>
          </a:p>
        </c:rich>
      </c:tx>
      <c:layout>
        <c:manualLayout>
          <c:xMode val="edge"/>
          <c:yMode val="edge"/>
          <c:x val="0.24524999999999994"/>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80-4128-93E1-DE5F34155B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80-4128-93E1-DE5F34155B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80-4128-93E1-DE5F34155BE5}"/>
              </c:ext>
            </c:extLst>
          </c:dPt>
          <c:dLbls>
            <c:dLbl>
              <c:idx val="0"/>
              <c:layout>
                <c:manualLayout>
                  <c:x val="5.9697725284339358E-2"/>
                  <c:y val="-7.86358996792067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780-4128-93E1-DE5F34155BE5}"/>
                </c:ext>
              </c:extLst>
            </c:dLbl>
            <c:dLbl>
              <c:idx val="1"/>
              <c:layout>
                <c:manualLayout>
                  <c:x val="-4.2352143482064744E-2"/>
                  <c:y val="2.7145304753572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780-4128-93E1-DE5F34155BE5}"/>
                </c:ext>
              </c:extLst>
            </c:dLbl>
            <c:dLbl>
              <c:idx val="2"/>
              <c:delete val="1"/>
              <c:extLst>
                <c:ext xmlns:c15="http://schemas.microsoft.com/office/drawing/2012/chart" uri="{CE6537A1-D6FC-4f65-9D91-7224C49458BB}"/>
                <c:ext xmlns:c16="http://schemas.microsoft.com/office/drawing/2014/chart" uri="{C3380CC4-5D6E-409C-BE32-E72D297353CC}">
                  <c16:uniqueId val="{00000005-1780-4128-93E1-DE5F34155BE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taarten!$C$40:$E$40</c:f>
              <c:strCache>
                <c:ptCount val="2"/>
                <c:pt idx="0">
                  <c:v>Operationeel</c:v>
                </c:pt>
                <c:pt idx="1">
                  <c:v>Support</c:v>
                </c:pt>
              </c:strCache>
            </c:strRef>
          </c:cat>
          <c:val>
            <c:numRef>
              <c:f>taarten!$C$41:$E$41</c:f>
              <c:numCache>
                <c:formatCode>#,##0</c:formatCode>
                <c:ptCount val="3"/>
                <c:pt idx="0">
                  <c:v>181171702.11000001</c:v>
                </c:pt>
                <c:pt idx="1">
                  <c:v>46211685.229999997</c:v>
                </c:pt>
                <c:pt idx="2">
                  <c:v>0</c:v>
                </c:pt>
              </c:numCache>
            </c:numRef>
          </c:val>
          <c:extLst>
            <c:ext xmlns:c16="http://schemas.microsoft.com/office/drawing/2014/chart" uri="{C3380CC4-5D6E-409C-BE32-E72D297353CC}">
              <c16:uniqueId val="{00000006-1780-4128-93E1-DE5F34155BE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TOTALE WERKINGSKOSTEN 2015-2017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'staven 3j'!$C$6</c:f>
              <c:strCache>
                <c:ptCount val="1"/>
                <c:pt idx="0">
                  <c:v>2015</c:v>
                </c:pt>
              </c:strCache>
            </c:strRef>
          </c:tx>
          <c:spPr>
            <a:solidFill>
              <a:schemeClr val="accent1"/>
            </a:solidFill>
            <a:ln>
              <a:noFill/>
            </a:ln>
            <a:effectLst/>
            <a:sp3d/>
          </c:spPr>
          <c:invertIfNegative val="0"/>
          <c:dLbls>
            <c:delete val="1"/>
          </c:dLbls>
          <c:cat>
            <c:strRef>
              <c:f>'staven 3j'!$B$7:$B$9</c:f>
              <c:strCache>
                <c:ptCount val="3"/>
                <c:pt idx="0">
                  <c:v>Hoofdbestuur</c:v>
                </c:pt>
                <c:pt idx="1">
                  <c:v>Buitendiensten</c:v>
                </c:pt>
                <c:pt idx="2">
                  <c:v>Overige</c:v>
                </c:pt>
              </c:strCache>
            </c:strRef>
          </c:cat>
          <c:val>
            <c:numRef>
              <c:f>'staven 3j'!$C$7:$C$9</c:f>
              <c:numCache>
                <c:formatCode>#,##0\ "€"</c:formatCode>
                <c:ptCount val="3"/>
                <c:pt idx="0">
                  <c:v>67694101.670000002</c:v>
                </c:pt>
                <c:pt idx="1">
                  <c:v>185882324.27000001</c:v>
                </c:pt>
                <c:pt idx="2">
                  <c:v>31123734.920000002</c:v>
                </c:pt>
              </c:numCache>
            </c:numRef>
          </c:val>
          <c:extLst>
            <c:ext xmlns:c16="http://schemas.microsoft.com/office/drawing/2014/chart" uri="{C3380CC4-5D6E-409C-BE32-E72D297353CC}">
              <c16:uniqueId val="{00000000-31A6-43B0-B4FB-B2DF7C5941BA}"/>
            </c:ext>
          </c:extLst>
        </c:ser>
        <c:ser>
          <c:idx val="2"/>
          <c:order val="1"/>
          <c:tx>
            <c:strRef>
              <c:f>'staven 3j'!$D$6</c:f>
              <c:strCache>
                <c:ptCount val="1"/>
                <c:pt idx="0">
                  <c:v>2016</c:v>
                </c:pt>
              </c:strCache>
            </c:strRef>
          </c:tx>
          <c:spPr>
            <a:solidFill>
              <a:schemeClr val="accent3"/>
            </a:solidFill>
            <a:ln>
              <a:noFill/>
            </a:ln>
            <a:effectLst/>
            <a:sp3d/>
          </c:spPr>
          <c:invertIfNegative val="0"/>
          <c:dLbls>
            <c:delete val="1"/>
          </c:dLbls>
          <c:val>
            <c:numRef>
              <c:f>'staven 3j'!$D$7:$D$9</c:f>
              <c:numCache>
                <c:formatCode>#,##0\ "€"</c:formatCode>
                <c:ptCount val="3"/>
                <c:pt idx="0">
                  <c:v>68115434.709999993</c:v>
                </c:pt>
                <c:pt idx="1">
                  <c:v>159638625.93000001</c:v>
                </c:pt>
                <c:pt idx="2">
                  <c:v>22588358.48</c:v>
                </c:pt>
              </c:numCache>
            </c:numRef>
          </c:val>
          <c:extLst>
            <c:ext xmlns:c16="http://schemas.microsoft.com/office/drawing/2014/chart" uri="{C3380CC4-5D6E-409C-BE32-E72D297353CC}">
              <c16:uniqueId val="{00000001-31A6-43B0-B4FB-B2DF7C5941BA}"/>
            </c:ext>
          </c:extLst>
        </c:ser>
        <c:ser>
          <c:idx val="1"/>
          <c:order val="2"/>
          <c:tx>
            <c:strRef>
              <c:f>'staven 3j'!$E$6</c:f>
              <c:strCache>
                <c:ptCount val="1"/>
                <c:pt idx="0">
                  <c:v>2017</c:v>
                </c:pt>
              </c:strCache>
            </c:strRef>
          </c:tx>
          <c:spPr>
            <a:solidFill>
              <a:schemeClr val="accent2"/>
            </a:solidFill>
            <a:ln>
              <a:noFill/>
            </a:ln>
            <a:effectLst/>
            <a:sp3d/>
          </c:spPr>
          <c:invertIfNegative val="0"/>
          <c:dLbls>
            <c:delete val="1"/>
          </c:dLbls>
          <c:val>
            <c:numRef>
              <c:f>'staven 3j'!$E$7:$E$9</c:f>
              <c:numCache>
                <c:formatCode>#,##0\ "€"</c:formatCode>
                <c:ptCount val="3"/>
                <c:pt idx="0">
                  <c:v>71819532.170000002</c:v>
                </c:pt>
                <c:pt idx="1">
                  <c:v>149011721.19</c:v>
                </c:pt>
                <c:pt idx="2">
                  <c:v>6552133.9800000004</c:v>
                </c:pt>
              </c:numCache>
            </c:numRef>
          </c:val>
          <c:extLst>
            <c:ext xmlns:c16="http://schemas.microsoft.com/office/drawing/2014/chart" uri="{C3380CC4-5D6E-409C-BE32-E72D297353CC}">
              <c16:uniqueId val="{00000002-31A6-43B0-B4FB-B2DF7C5941BA}"/>
            </c:ext>
          </c:extLst>
        </c:ser>
        <c:dLbls>
          <c:showLegendKey val="0"/>
          <c:showVal val="1"/>
          <c:showCatName val="0"/>
          <c:showSerName val="0"/>
          <c:showPercent val="0"/>
          <c:showBubbleSize val="0"/>
        </c:dLbls>
        <c:gapWidth val="150"/>
        <c:shape val="box"/>
        <c:axId val="511786520"/>
        <c:axId val="511779304"/>
        <c:axId val="0"/>
      </c:bar3DChart>
      <c:catAx>
        <c:axId val="511786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79304"/>
        <c:crosses val="autoZero"/>
        <c:auto val="1"/>
        <c:lblAlgn val="ctr"/>
        <c:lblOffset val="100"/>
        <c:noMultiLvlLbl val="0"/>
      </c:catAx>
      <c:valAx>
        <c:axId val="51177930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8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WERKINGSKOSTEN </a:t>
            </a:r>
            <a:r>
              <a:rPr lang="en-US" b="1" u="none" dirty="0"/>
              <a:t>OPERATIONELE OPDRACHTEN </a:t>
            </a:r>
            <a:r>
              <a:rPr lang="en-US" b="1" dirty="0"/>
              <a:t>2015-2017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'staven 3j'!$C$25</c:f>
              <c:strCache>
                <c:ptCount val="1"/>
                <c:pt idx="0">
                  <c:v>2015</c:v>
                </c:pt>
              </c:strCache>
            </c:strRef>
          </c:tx>
          <c:spPr>
            <a:solidFill>
              <a:schemeClr val="accent1"/>
            </a:solidFill>
            <a:ln>
              <a:noFill/>
            </a:ln>
            <a:effectLst/>
            <a:sp3d/>
          </c:spPr>
          <c:invertIfNegative val="0"/>
          <c:dLbls>
            <c:delete val="1"/>
          </c:dLbls>
          <c:cat>
            <c:strRef>
              <c:f>'staven 3j'!$B$26:$B$33</c:f>
              <c:strCache>
                <c:ptCount val="8"/>
                <c:pt idx="0">
                  <c:v>Financiële opdrachten</c:v>
                </c:pt>
                <c:pt idx="1">
                  <c:v>Toekennen uitkeringsrecht</c:v>
                </c:pt>
                <c:pt idx="2">
                  <c:v>Controleren</c:v>
                </c:pt>
                <c:pt idx="3">
                  <c:v>Uitbouw informatiesysteem</c:v>
                </c:pt>
                <c:pt idx="4">
                  <c:v>Informatieopdrachten</c:v>
                </c:pt>
                <c:pt idx="5">
                  <c:v>Beleids- en beheersopdrachten</c:v>
                </c:pt>
                <c:pt idx="6">
                  <c:v>Gerechtelijke betwistingen</c:v>
                </c:pt>
                <c:pt idx="7">
                  <c:v>Specifieke opdrachten</c:v>
                </c:pt>
              </c:strCache>
            </c:strRef>
          </c:cat>
          <c:val>
            <c:numRef>
              <c:f>'staven 3j'!$C$26:$C$33</c:f>
              <c:numCache>
                <c:formatCode>#,##0\ "€"</c:formatCode>
                <c:ptCount val="8"/>
                <c:pt idx="0">
                  <c:v>11357730.76</c:v>
                </c:pt>
                <c:pt idx="1">
                  <c:v>65145120.740000002</c:v>
                </c:pt>
                <c:pt idx="2">
                  <c:v>63841537.789999999</c:v>
                </c:pt>
                <c:pt idx="3">
                  <c:v>22249559.5</c:v>
                </c:pt>
                <c:pt idx="4">
                  <c:v>27993345.289999999</c:v>
                </c:pt>
                <c:pt idx="5">
                  <c:v>36183600.549999997</c:v>
                </c:pt>
                <c:pt idx="6">
                  <c:v>3874022.53</c:v>
                </c:pt>
                <c:pt idx="7">
                  <c:v>7290519.1299999999</c:v>
                </c:pt>
              </c:numCache>
            </c:numRef>
          </c:val>
          <c:extLst>
            <c:ext xmlns:c16="http://schemas.microsoft.com/office/drawing/2014/chart" uri="{C3380CC4-5D6E-409C-BE32-E72D297353CC}">
              <c16:uniqueId val="{00000000-C336-4AE9-A83B-0CCFA8AE0D59}"/>
            </c:ext>
          </c:extLst>
        </c:ser>
        <c:ser>
          <c:idx val="2"/>
          <c:order val="1"/>
          <c:tx>
            <c:strRef>
              <c:f>'staven 3j'!$D$25</c:f>
              <c:strCache>
                <c:ptCount val="1"/>
                <c:pt idx="0">
                  <c:v>2016</c:v>
                </c:pt>
              </c:strCache>
            </c:strRef>
          </c:tx>
          <c:spPr>
            <a:solidFill>
              <a:schemeClr val="accent3"/>
            </a:solidFill>
            <a:ln>
              <a:noFill/>
            </a:ln>
            <a:effectLst/>
            <a:sp3d/>
          </c:spPr>
          <c:invertIfNegative val="0"/>
          <c:dLbls>
            <c:delete val="1"/>
          </c:dLbls>
          <c:cat>
            <c:strRef>
              <c:f>'staven 3j'!$B$26:$B$33</c:f>
              <c:strCache>
                <c:ptCount val="8"/>
                <c:pt idx="0">
                  <c:v>Financiële opdrachten</c:v>
                </c:pt>
                <c:pt idx="1">
                  <c:v>Toekennen uitkeringsrecht</c:v>
                </c:pt>
                <c:pt idx="2">
                  <c:v>Controleren</c:v>
                </c:pt>
                <c:pt idx="3">
                  <c:v>Uitbouw informatiesysteem</c:v>
                </c:pt>
                <c:pt idx="4">
                  <c:v>Informatieopdrachten</c:v>
                </c:pt>
                <c:pt idx="5">
                  <c:v>Beleids- en beheersopdrachten</c:v>
                </c:pt>
                <c:pt idx="6">
                  <c:v>Gerechtelijke betwistingen</c:v>
                </c:pt>
                <c:pt idx="7">
                  <c:v>Specifieke opdrachten</c:v>
                </c:pt>
              </c:strCache>
            </c:strRef>
          </c:cat>
          <c:val>
            <c:numRef>
              <c:f>'staven 3j'!$D$26:$D$33</c:f>
              <c:numCache>
                <c:formatCode>#,##0\ "€"</c:formatCode>
                <c:ptCount val="8"/>
                <c:pt idx="0">
                  <c:v>11307768.23</c:v>
                </c:pt>
                <c:pt idx="1">
                  <c:v>59902360.829999998</c:v>
                </c:pt>
                <c:pt idx="2">
                  <c:v>49238911.359999999</c:v>
                </c:pt>
                <c:pt idx="3">
                  <c:v>22205019.399999999</c:v>
                </c:pt>
                <c:pt idx="4">
                  <c:v>25011538.809999999</c:v>
                </c:pt>
                <c:pt idx="5">
                  <c:v>25970600.579999998</c:v>
                </c:pt>
                <c:pt idx="6">
                  <c:v>3502366.69</c:v>
                </c:pt>
                <c:pt idx="7">
                  <c:v>5850796.4100000001</c:v>
                </c:pt>
              </c:numCache>
            </c:numRef>
          </c:val>
          <c:extLst>
            <c:ext xmlns:c16="http://schemas.microsoft.com/office/drawing/2014/chart" uri="{C3380CC4-5D6E-409C-BE32-E72D297353CC}">
              <c16:uniqueId val="{00000001-C336-4AE9-A83B-0CCFA8AE0D59}"/>
            </c:ext>
          </c:extLst>
        </c:ser>
        <c:ser>
          <c:idx val="1"/>
          <c:order val="2"/>
          <c:tx>
            <c:strRef>
              <c:f>'staven 3j'!$E$25</c:f>
              <c:strCache>
                <c:ptCount val="1"/>
                <c:pt idx="0">
                  <c:v>2017</c:v>
                </c:pt>
              </c:strCache>
            </c:strRef>
          </c:tx>
          <c:spPr>
            <a:solidFill>
              <a:schemeClr val="accent2"/>
            </a:solidFill>
            <a:ln>
              <a:noFill/>
            </a:ln>
            <a:effectLst/>
            <a:sp3d/>
          </c:spPr>
          <c:invertIfNegative val="0"/>
          <c:dLbls>
            <c:delete val="1"/>
          </c:dLbls>
          <c:cat>
            <c:strRef>
              <c:f>'staven 3j'!$B$26:$B$33</c:f>
              <c:strCache>
                <c:ptCount val="8"/>
                <c:pt idx="0">
                  <c:v>Financiële opdrachten</c:v>
                </c:pt>
                <c:pt idx="1">
                  <c:v>Toekennen uitkeringsrecht</c:v>
                </c:pt>
                <c:pt idx="2">
                  <c:v>Controleren</c:v>
                </c:pt>
                <c:pt idx="3">
                  <c:v>Uitbouw informatiesysteem</c:v>
                </c:pt>
                <c:pt idx="4">
                  <c:v>Informatieopdrachten</c:v>
                </c:pt>
                <c:pt idx="5">
                  <c:v>Beleids- en beheersopdrachten</c:v>
                </c:pt>
                <c:pt idx="6">
                  <c:v>Gerechtelijke betwistingen</c:v>
                </c:pt>
                <c:pt idx="7">
                  <c:v>Specifieke opdrachten</c:v>
                </c:pt>
              </c:strCache>
            </c:strRef>
          </c:cat>
          <c:val>
            <c:numRef>
              <c:f>'staven 3j'!$E$26:$E$33</c:f>
              <c:numCache>
                <c:formatCode>#,##0\ "€"</c:formatCode>
                <c:ptCount val="8"/>
                <c:pt idx="0">
                  <c:v>10468428.6</c:v>
                </c:pt>
                <c:pt idx="1">
                  <c:v>60192469.479999997</c:v>
                </c:pt>
                <c:pt idx="2">
                  <c:v>46151467.020000003</c:v>
                </c:pt>
                <c:pt idx="3">
                  <c:v>23251253.609999999</c:v>
                </c:pt>
                <c:pt idx="4">
                  <c:v>23803202.149999999</c:v>
                </c:pt>
                <c:pt idx="5">
                  <c:v>8004395</c:v>
                </c:pt>
                <c:pt idx="6">
                  <c:v>3564995.84</c:v>
                </c:pt>
                <c:pt idx="7">
                  <c:v>5735490.4100000001</c:v>
                </c:pt>
              </c:numCache>
            </c:numRef>
          </c:val>
          <c:extLst>
            <c:ext xmlns:c16="http://schemas.microsoft.com/office/drawing/2014/chart" uri="{C3380CC4-5D6E-409C-BE32-E72D297353CC}">
              <c16:uniqueId val="{00000002-C336-4AE9-A83B-0CCFA8AE0D59}"/>
            </c:ext>
          </c:extLst>
        </c:ser>
        <c:dLbls>
          <c:showLegendKey val="0"/>
          <c:showVal val="1"/>
          <c:showCatName val="0"/>
          <c:showSerName val="0"/>
          <c:showPercent val="0"/>
          <c:showBubbleSize val="0"/>
        </c:dLbls>
        <c:gapWidth val="150"/>
        <c:shape val="box"/>
        <c:axId val="511786520"/>
        <c:axId val="511779304"/>
        <c:axId val="0"/>
      </c:bar3DChart>
      <c:catAx>
        <c:axId val="511786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79304"/>
        <c:crosses val="autoZero"/>
        <c:auto val="1"/>
        <c:lblAlgn val="ctr"/>
        <c:lblOffset val="100"/>
        <c:noMultiLvlLbl val="0"/>
      </c:catAx>
      <c:valAx>
        <c:axId val="51177930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78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0.70973</cdr:x>
      <cdr:y>0.38365</cdr:y>
    </cdr:from>
    <cdr:to>
      <cdr:x>0.96369</cdr:x>
      <cdr:y>0.54885</cdr:y>
    </cdr:to>
    <cdr:sp macro="" textlink="">
      <cdr:nvSpPr>
        <cdr:cNvPr id="3" name="Tekstballon: rechthoek met afgeronde hoeken 2">
          <a:extLst xmlns:a="http://schemas.openxmlformats.org/drawingml/2006/main">
            <a:ext uri="{FF2B5EF4-FFF2-40B4-BE49-F238E27FC236}">
              <a16:creationId xmlns:a16="http://schemas.microsoft.com/office/drawing/2014/main" id="{33379B4A-2C83-47FC-9A83-E75FA4190B3E}"/>
            </a:ext>
          </a:extLst>
        </cdr:cNvPr>
        <cdr:cNvSpPr/>
      </cdr:nvSpPr>
      <cdr:spPr>
        <a:xfrm xmlns:a="http://schemas.openxmlformats.org/drawingml/2006/main">
          <a:off x="5672764" y="1413238"/>
          <a:ext cx="2029872" cy="608541"/>
        </a:xfrm>
        <a:prstGeom xmlns:a="http://schemas.openxmlformats.org/drawingml/2006/main" prst="wedgeRoundRectCallout">
          <a:avLst>
            <a:gd name="adj1" fmla="val 11094"/>
            <a:gd name="adj2" fmla="val 203850"/>
            <a:gd name="adj3" fmla="val 16667"/>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nl-BE" sz="1600" dirty="0"/>
            <a:t>Derde responsabilisering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EA0A4-FC70-4343-86F8-141D9E757163}" type="datetimeFigureOut">
              <a:rPr lang="nl-BE" smtClean="0"/>
              <a:t>18/05/2018</a:t>
            </a:fld>
            <a:endParaRPr lang="nl-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3CDC7-44A0-4BDC-8D00-A2136F7B79DA}" type="slidenum">
              <a:rPr lang="nl-BE" smtClean="0"/>
              <a:t>‹nr.›</a:t>
            </a:fld>
            <a:endParaRPr lang="nl-BE"/>
          </a:p>
        </p:txBody>
      </p:sp>
    </p:spTree>
    <p:extLst>
      <p:ext uri="{BB962C8B-B14F-4D97-AF65-F5344CB8AC3E}">
        <p14:creationId xmlns:p14="http://schemas.microsoft.com/office/powerpoint/2010/main" val="107811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3</a:t>
            </a:fld>
            <a:endParaRPr lang="en-US"/>
          </a:p>
        </p:txBody>
      </p:sp>
    </p:spTree>
    <p:extLst>
      <p:ext uri="{BB962C8B-B14F-4D97-AF65-F5344CB8AC3E}">
        <p14:creationId xmlns:p14="http://schemas.microsoft.com/office/powerpoint/2010/main" val="322018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2A4B3-77A2-4957-A4EC-ADBF1A39513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18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2A4B3-77A2-4957-A4EC-ADBF1A39513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11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2A4B3-77A2-4957-A4EC-ADBF1A39513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4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2A4B3-77A2-4957-A4EC-ADBF1A39513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97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3812A4B3-77A2-4957-A4EC-ADBF1A39513F}" type="slidenum">
              <a:rPr lang="nl-BE" smtClean="0"/>
              <a:pPr/>
              <a:t>22</a:t>
            </a:fld>
            <a:endParaRPr lang="nl-BE"/>
          </a:p>
        </p:txBody>
      </p:sp>
    </p:spTree>
    <p:extLst>
      <p:ext uri="{BB962C8B-B14F-4D97-AF65-F5344CB8AC3E}">
        <p14:creationId xmlns:p14="http://schemas.microsoft.com/office/powerpoint/2010/main" val="106359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3812A4B3-77A2-4957-A4EC-ADBF1A39513F}" type="slidenum">
              <a:rPr lang="nl-BE" smtClean="0"/>
              <a:pPr/>
              <a:t>23</a:t>
            </a:fld>
            <a:endParaRPr lang="nl-BE"/>
          </a:p>
        </p:txBody>
      </p:sp>
    </p:spTree>
    <p:extLst>
      <p:ext uri="{BB962C8B-B14F-4D97-AF65-F5344CB8AC3E}">
        <p14:creationId xmlns:p14="http://schemas.microsoft.com/office/powerpoint/2010/main" val="4030343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6275" y="808038"/>
            <a:ext cx="5384800" cy="4040187"/>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3812A4B3-77A2-4957-A4EC-ADBF1A39513F}" type="slidenum">
              <a:rPr lang="nl-BE" smtClean="0"/>
              <a:pPr/>
              <a:t>25</a:t>
            </a:fld>
            <a:endParaRPr lang="nl-BE"/>
          </a:p>
        </p:txBody>
      </p:sp>
    </p:spTree>
    <p:extLst>
      <p:ext uri="{BB962C8B-B14F-4D97-AF65-F5344CB8AC3E}">
        <p14:creationId xmlns:p14="http://schemas.microsoft.com/office/powerpoint/2010/main" val="429983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lnSpc>
                <a:spcPct val="80000"/>
              </a:lnSpc>
            </a:pPr>
            <a:r>
              <a:rPr lang="nl-NL" sz="2000" dirty="0" err="1">
                <a:solidFill>
                  <a:srgbClr val="F79646"/>
                </a:solidFill>
              </a:rPr>
              <a:t>Beheersbegroting</a:t>
            </a:r>
            <a:r>
              <a:rPr lang="nl-NL" sz="2000" dirty="0">
                <a:solidFill>
                  <a:srgbClr val="F79646"/>
                </a:solidFill>
              </a:rPr>
              <a:t>:</a:t>
            </a:r>
            <a:endParaRPr lang="nl-BE" sz="2000" dirty="0"/>
          </a:p>
          <a:p>
            <a:pPr lvl="3">
              <a:lnSpc>
                <a:spcPct val="80000"/>
              </a:lnSpc>
              <a:spcBef>
                <a:spcPts val="0"/>
              </a:spcBef>
            </a:pPr>
            <a:r>
              <a:rPr lang="nl-BE" sz="1600" dirty="0">
                <a:solidFill>
                  <a:prstClr val="black"/>
                </a:solidFill>
              </a:rPr>
              <a:t>groepering uitgaven en ontvangsten m.b.t. de </a:t>
            </a:r>
            <a:r>
              <a:rPr lang="nl-BE" sz="1600" b="1" dirty="0">
                <a:solidFill>
                  <a:prstClr val="black"/>
                </a:solidFill>
              </a:rPr>
              <a:t>werking</a:t>
            </a:r>
            <a:r>
              <a:rPr lang="nl-BE" sz="1600" dirty="0">
                <a:solidFill>
                  <a:prstClr val="black"/>
                </a:solidFill>
              </a:rPr>
              <a:t> van de OISZ</a:t>
            </a:r>
          </a:p>
          <a:p>
            <a:pPr lvl="3">
              <a:lnSpc>
                <a:spcPct val="80000"/>
              </a:lnSpc>
            </a:pPr>
            <a:r>
              <a:rPr lang="nl-BE" sz="1600" dirty="0"/>
              <a:t>bevat l</a:t>
            </a:r>
            <a:r>
              <a:rPr lang="nl-BE" sz="1600" b="1" dirty="0"/>
              <a:t>imitatieve</a:t>
            </a:r>
            <a:r>
              <a:rPr lang="nl-BE" sz="1600" dirty="0"/>
              <a:t> kredieten (behalve enkele uitzonderingen)</a:t>
            </a:r>
          </a:p>
          <a:p>
            <a:pPr lvl="3">
              <a:lnSpc>
                <a:spcPct val="80000"/>
              </a:lnSpc>
            </a:pPr>
            <a:r>
              <a:rPr lang="nl-BE" sz="1600" dirty="0">
                <a:solidFill>
                  <a:prstClr val="black"/>
                </a:solidFill>
              </a:rPr>
              <a:t>uitvoering</a:t>
            </a:r>
            <a:r>
              <a:rPr lang="nl-BE" sz="1600" b="1" dirty="0">
                <a:solidFill>
                  <a:prstClr val="black"/>
                </a:solidFill>
              </a:rPr>
              <a:t> kredietherschikkingen</a:t>
            </a:r>
            <a:r>
              <a:rPr lang="nl-BE" sz="1600" dirty="0">
                <a:solidFill>
                  <a:prstClr val="black"/>
                </a:solidFill>
              </a:rPr>
              <a:t> tijdens begrotingsjaar</a:t>
            </a:r>
          </a:p>
          <a:p>
            <a:pPr lvl="4">
              <a:lnSpc>
                <a:spcPct val="80000"/>
              </a:lnSpc>
              <a:buFont typeface="Wingdings" panose="05000000000000000000" pitchFamily="2" charset="2"/>
              <a:buChar char="Ø"/>
            </a:pPr>
            <a:r>
              <a:rPr lang="nl-BE" sz="1600" i="1" dirty="0">
                <a:solidFill>
                  <a:prstClr val="black"/>
                </a:solidFill>
              </a:rPr>
              <a:t>mits gunstig advies regeringscommissaris begroting</a:t>
            </a:r>
            <a:endParaRPr lang="nl-BE" sz="1600" dirty="0">
              <a:solidFill>
                <a:prstClr val="black"/>
              </a:solidFill>
            </a:endParaRPr>
          </a:p>
          <a:p>
            <a:pPr lvl="3">
              <a:lnSpc>
                <a:spcPct val="80000"/>
              </a:lnSpc>
            </a:pPr>
            <a:r>
              <a:rPr lang="nl-BE" sz="1600" b="1" u="sng" dirty="0">
                <a:solidFill>
                  <a:prstClr val="black"/>
                </a:solidFill>
              </a:rPr>
              <a:t>WEL</a:t>
            </a:r>
            <a:r>
              <a:rPr lang="nl-BE" sz="1600" b="1" dirty="0">
                <a:solidFill>
                  <a:prstClr val="black"/>
                </a:solidFill>
              </a:rPr>
              <a:t> kredietoverdrachten </a:t>
            </a:r>
            <a:r>
              <a:rPr lang="nl-BE" sz="1600" dirty="0">
                <a:solidFill>
                  <a:prstClr val="black"/>
                </a:solidFill>
              </a:rPr>
              <a:t>naar volgend begrotingsjaar</a:t>
            </a:r>
          </a:p>
          <a:p>
            <a:pPr lvl="4">
              <a:lnSpc>
                <a:spcPct val="80000"/>
              </a:lnSpc>
              <a:buFont typeface="Wingdings" panose="05000000000000000000" pitchFamily="2" charset="2"/>
              <a:buChar char="Ø"/>
            </a:pPr>
            <a:r>
              <a:rPr lang="nl-BE" sz="1600" i="1" dirty="0">
                <a:solidFill>
                  <a:prstClr val="black"/>
                </a:solidFill>
              </a:rPr>
              <a:t>voor zover deze nodig zijn voor de uitvoering van het investeringsprogramma</a:t>
            </a:r>
          </a:p>
          <a:p>
            <a:pPr lvl="4">
              <a:lnSpc>
                <a:spcPct val="80000"/>
              </a:lnSpc>
              <a:buFont typeface="Wingdings" panose="05000000000000000000" pitchFamily="2" charset="2"/>
              <a:buChar char="Ø"/>
            </a:pPr>
            <a:r>
              <a:rPr lang="nl-BE" sz="1600" i="1" dirty="0">
                <a:solidFill>
                  <a:prstClr val="black"/>
                </a:solidFill>
              </a:rPr>
              <a:t>mits gunstig advies regeringscommissaris van begroting</a:t>
            </a:r>
          </a:p>
          <a:p>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27</a:t>
            </a:fld>
            <a:endParaRPr lang="nl-BE"/>
          </a:p>
        </p:txBody>
      </p:sp>
    </p:spTree>
    <p:extLst>
      <p:ext uri="{BB962C8B-B14F-4D97-AF65-F5344CB8AC3E}">
        <p14:creationId xmlns:p14="http://schemas.microsoft.com/office/powerpoint/2010/main" val="307824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2400" dirty="0">
                <a:solidFill>
                  <a:schemeClr val="accent6"/>
                </a:solidFill>
              </a:rPr>
              <a:t>Soepeler financieel beheer (BUITEN het algemeen kader van het globaal financieel beheer)</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000" i="0" u="none" strike="noStrike" kern="1200" cap="none" spc="0" normalizeH="0" baseline="0" noProof="0" dirty="0">
                <a:ln>
                  <a:noFill/>
                </a:ln>
                <a:solidFill>
                  <a:srgbClr val="F79646"/>
                </a:solidFill>
                <a:effectLst/>
                <a:uLnTx/>
                <a:uFillTx/>
                <a:latin typeface="+mn-lt"/>
                <a:ea typeface="+mn-ea"/>
                <a:cs typeface="+mn-cs"/>
              </a:rPr>
              <a:t>Efficiënt eigen financieel beheer OISZ:</a:t>
            </a:r>
            <a:r>
              <a:rPr kumimoji="0" lang="nl-BE" sz="2000" i="0" u="none" strike="noStrike" kern="1200" cap="none" spc="0" normalizeH="0" baseline="0" noProof="0" dirty="0">
                <a:ln>
                  <a:noFill/>
                </a:ln>
                <a:solidFill>
                  <a:prstClr val="black"/>
                </a:solidFill>
                <a:effectLst/>
                <a:uLnTx/>
                <a:uFillTx/>
                <a:latin typeface="+mn-lt"/>
                <a:ea typeface="+mn-ea"/>
                <a:cs typeface="+mn-cs"/>
              </a:rPr>
              <a:t> </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mn-lt"/>
              </a:rPr>
              <a:t>beheer van liquiditeiten</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mn-lt"/>
              </a:rPr>
              <a:t>beheer van financiële reserves</a:t>
            </a:r>
            <a:endParaRPr kumimoji="0" lang="nl-BE" sz="1600" b="0" i="0" u="none" strike="noStrike" kern="1200" cap="none" spc="0" normalizeH="0" baseline="0" noProof="0" dirty="0">
              <a:ln>
                <a:noFill/>
              </a:ln>
              <a:solidFill>
                <a:prstClr val="black"/>
              </a:solidFill>
              <a:effectLst/>
              <a:uLnTx/>
              <a:uFillTx/>
              <a:latin typeface="+mn-lt"/>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1600" b="0" i="0" u="none" strike="noStrike" kern="1200" cap="none" spc="0" normalizeH="0" baseline="0" noProof="0" dirty="0">
                <a:ln>
                  <a:noFill/>
                </a:ln>
                <a:solidFill>
                  <a:prstClr val="black"/>
                </a:solidFill>
                <a:effectLst/>
                <a:uLnTx/>
                <a:uFillTx/>
                <a:latin typeface="+mn-lt"/>
                <a:ea typeface="+mn-ea"/>
                <a:cs typeface="+mn-cs"/>
              </a:rPr>
              <a:t>beleggingen</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mn-lt"/>
              </a:rPr>
              <a:t>externe financiering</a:t>
            </a:r>
            <a:endParaRPr kumimoji="0" lang="nl-BE" sz="1600" b="0" i="0" u="none" strike="noStrike" kern="1200" cap="none" spc="0" normalizeH="0" baseline="0" noProof="0" dirty="0">
              <a:ln>
                <a:noFill/>
              </a:ln>
              <a:solidFill>
                <a:prstClr val="black"/>
              </a:solidFill>
              <a:effectLst/>
              <a:uLnTx/>
              <a:uFillTx/>
              <a:latin typeface="+mn-lt"/>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BE" sz="1600" b="1" i="0" u="none" strike="noStrike" kern="1200" cap="none" spc="0" normalizeH="0" baseline="0" noProof="0" dirty="0">
              <a:ln>
                <a:noFill/>
              </a:ln>
              <a:solidFill>
                <a:prstClr val="black"/>
              </a:solidFill>
              <a:effectLst/>
              <a:uLnTx/>
              <a:uFillTx/>
              <a:latin typeface="+mn-lt"/>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NL" sz="2000" dirty="0">
                <a:solidFill>
                  <a:srgbClr val="F79646"/>
                </a:solidFill>
                <a:latin typeface="+mn-lt"/>
              </a:rPr>
              <a:t>Voorbeeld  </a:t>
            </a:r>
            <a:r>
              <a:rPr lang="nl-NL" sz="2000" dirty="0">
                <a:solidFill>
                  <a:srgbClr val="F79646"/>
                </a:solidFill>
                <a:latin typeface="+mn-lt"/>
                <a:sym typeface="Wingdings" panose="05000000000000000000" pitchFamily="2" charset="2"/>
              </a:rPr>
              <a:t></a:t>
            </a:r>
            <a:r>
              <a:rPr lang="nl-NL" sz="2000" dirty="0">
                <a:solidFill>
                  <a:srgbClr val="F79646"/>
                </a:solidFill>
                <a:latin typeface="+mn-lt"/>
              </a:rPr>
              <a:t> </a:t>
            </a:r>
            <a:r>
              <a:rPr kumimoji="0" lang="nl-NL" sz="2000" i="0" u="none" strike="noStrike" kern="1200" cap="none" spc="0" normalizeH="0" baseline="0" noProof="0" dirty="0">
                <a:ln>
                  <a:noFill/>
                </a:ln>
                <a:solidFill>
                  <a:srgbClr val="F79646"/>
                </a:solidFill>
                <a:effectLst/>
                <a:uLnTx/>
                <a:uFillTx/>
                <a:latin typeface="+mn-lt"/>
                <a:ea typeface="+mn-ea"/>
                <a:cs typeface="+mn-cs"/>
              </a:rPr>
              <a:t>liquiditeitsbeheer RVA:</a:t>
            </a:r>
            <a:endParaRPr kumimoji="0" lang="nl-BE" sz="2000" i="0" u="none" strike="noStrike" kern="1200" cap="none" spc="0" normalizeH="0" baseline="0" noProof="0" dirty="0">
              <a:ln>
                <a:noFill/>
              </a:ln>
              <a:solidFill>
                <a:prstClr val="black"/>
              </a:solidFill>
              <a:effectLst/>
              <a:uLnTx/>
              <a:uFillTx/>
              <a:latin typeface="+mn-lt"/>
              <a:ea typeface="+mn-ea"/>
              <a:cs typeface="+mn-cs"/>
            </a:endParaRPr>
          </a:p>
          <a:p>
            <a:pPr marL="1600200" marR="0" lvl="3"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nl-BE" sz="1600" b="1" i="0" u="none" strike="noStrike" kern="1200" cap="none" spc="0" normalizeH="0" baseline="0" noProof="0" dirty="0">
                <a:ln>
                  <a:noFill/>
                </a:ln>
                <a:solidFill>
                  <a:prstClr val="black"/>
                </a:solidFill>
                <a:effectLst/>
                <a:uLnTx/>
                <a:uFillTx/>
                <a:latin typeface="+mn-lt"/>
                <a:ea typeface="+mn-ea"/>
                <a:cs typeface="+mn-cs"/>
              </a:rPr>
              <a:t>liquiditeiten RVA: </a:t>
            </a:r>
            <a:r>
              <a:rPr kumimoji="0" lang="nl-BE" sz="1600" i="0" u="none" strike="noStrike" kern="1200" cap="none" spc="0" normalizeH="0" baseline="0" noProof="0" dirty="0">
                <a:ln>
                  <a:noFill/>
                </a:ln>
                <a:solidFill>
                  <a:prstClr val="black"/>
                </a:solidFill>
                <a:effectLst/>
                <a:uLnTx/>
                <a:uFillTx/>
                <a:latin typeface="+mn-lt"/>
                <a:ea typeface="+mn-ea"/>
                <a:cs typeface="+mn-cs"/>
              </a:rPr>
              <a:t>maximale liquiditeitsnorm ingeschreven in de BO</a:t>
            </a:r>
          </a:p>
          <a:p>
            <a:pPr lvl="4">
              <a:lnSpc>
                <a:spcPct val="80000"/>
              </a:lnSpc>
              <a:spcBef>
                <a:spcPts val="0"/>
              </a:spcBef>
              <a:buFont typeface="Wingdings" panose="05000000000000000000" pitchFamily="2" charset="2"/>
              <a:buChar char="Ø"/>
            </a:pPr>
            <a:r>
              <a:rPr kumimoji="0" lang="nl-BE" sz="1600" i="1" u="none" strike="noStrike" kern="1200" cap="none" spc="0" normalizeH="0" baseline="0" noProof="0" dirty="0">
                <a:ln>
                  <a:noFill/>
                </a:ln>
                <a:solidFill>
                  <a:prstClr val="black"/>
                </a:solidFill>
                <a:effectLst/>
                <a:uLnTx/>
                <a:uFillTx/>
                <a:latin typeface="+mn-lt"/>
                <a:ea typeface="+mn-ea"/>
                <a:cs typeface="+mn-cs"/>
              </a:rPr>
              <a:t>liquiditeiten &lt; 0,42% van het jaarbudget</a:t>
            </a:r>
          </a:p>
          <a:p>
            <a:pPr lvl="4">
              <a:lnSpc>
                <a:spcPct val="80000"/>
              </a:lnSpc>
              <a:spcBef>
                <a:spcPts val="0"/>
              </a:spcBef>
              <a:buFont typeface="Wingdings" panose="05000000000000000000" pitchFamily="2" charset="2"/>
              <a:buChar char="Ø"/>
            </a:pPr>
            <a:r>
              <a:rPr lang="nl-BE" sz="1600" i="1" dirty="0">
                <a:solidFill>
                  <a:prstClr val="black"/>
                </a:solidFill>
                <a:latin typeface="+mn-lt"/>
              </a:rPr>
              <a:t>realisaties 2017 = 0,22%</a:t>
            </a:r>
            <a:endParaRPr kumimoji="0" lang="nl-BE" sz="1600" i="1" u="none" strike="noStrike" kern="1200" cap="none" spc="0" normalizeH="0" baseline="0" noProof="0" dirty="0">
              <a:ln>
                <a:noFill/>
              </a:ln>
              <a:solidFill>
                <a:prstClr val="black"/>
              </a:solidFill>
              <a:effectLst/>
              <a:uLnTx/>
              <a:uFillTx/>
              <a:latin typeface="+mn-lt"/>
              <a:ea typeface="+mn-ea"/>
              <a:cs typeface="+mn-cs"/>
            </a:endParaRPr>
          </a:p>
          <a:p>
            <a:pPr lvl="4">
              <a:lnSpc>
                <a:spcPct val="80000"/>
              </a:lnSpc>
              <a:spcBef>
                <a:spcPts val="0"/>
              </a:spcBef>
              <a:buFont typeface="Wingdings" panose="05000000000000000000" pitchFamily="2" charset="2"/>
              <a:buChar char="Ø"/>
            </a:pPr>
            <a:endParaRPr kumimoji="0" lang="nl-BE" sz="1600" b="0" i="1" u="none" strike="noStrike" kern="1200" cap="none" spc="0" normalizeH="0" baseline="0" noProof="0" dirty="0">
              <a:ln>
                <a:noFill/>
              </a:ln>
              <a:solidFill>
                <a:prstClr val="black"/>
              </a:solidFill>
              <a:effectLst/>
              <a:uLnTx/>
              <a:uFillTx/>
              <a:latin typeface="+mn-lt"/>
              <a:ea typeface="+mn-ea"/>
              <a:cs typeface="+mn-cs"/>
            </a:endParaRPr>
          </a:p>
          <a:p>
            <a:pPr lvl="3">
              <a:lnSpc>
                <a:spcPct val="80000"/>
              </a:lnSpc>
              <a:spcBef>
                <a:spcPts val="0"/>
              </a:spcBef>
              <a:defRPr/>
            </a:pPr>
            <a:r>
              <a:rPr lang="nl-BE" sz="1600" b="1" dirty="0">
                <a:solidFill>
                  <a:prstClr val="black"/>
                </a:solidFill>
                <a:latin typeface="+mn-lt"/>
              </a:rPr>
              <a:t>liquiditeiten UI: </a:t>
            </a:r>
            <a:r>
              <a:rPr lang="nl-BE" sz="1600" dirty="0">
                <a:solidFill>
                  <a:prstClr val="black"/>
                </a:solidFill>
              </a:rPr>
              <a:t>maximale liquiditeitsnorm ingevolge de   responsabilisering UI</a:t>
            </a:r>
          </a:p>
          <a:p>
            <a:pPr lvl="4">
              <a:lnSpc>
                <a:spcPct val="80000"/>
              </a:lnSpc>
              <a:spcBef>
                <a:spcPts val="0"/>
              </a:spcBef>
              <a:buFont typeface="Wingdings" panose="05000000000000000000" pitchFamily="2" charset="2"/>
              <a:buChar char="Ø"/>
            </a:pPr>
            <a:r>
              <a:rPr lang="nl-BE" sz="1600" i="1" dirty="0">
                <a:solidFill>
                  <a:prstClr val="black"/>
                </a:solidFill>
              </a:rPr>
              <a:t>liquiditeiten &lt; 0,2% van de jaaruitgaven </a:t>
            </a:r>
          </a:p>
          <a:p>
            <a:pPr lvl="4">
              <a:lnSpc>
                <a:spcPct val="80000"/>
              </a:lnSpc>
              <a:spcBef>
                <a:spcPts val="0"/>
              </a:spcBef>
              <a:buFont typeface="Wingdings" panose="05000000000000000000" pitchFamily="2" charset="2"/>
              <a:buChar char="Ø"/>
            </a:pPr>
            <a:r>
              <a:rPr lang="nl-BE" sz="1600" i="1" dirty="0">
                <a:solidFill>
                  <a:prstClr val="black"/>
                </a:solidFill>
              </a:rPr>
              <a:t>realisaties 2017 = 0,08%</a:t>
            </a:r>
          </a:p>
          <a:p>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28</a:t>
            </a:fld>
            <a:endParaRPr lang="nl-BE"/>
          </a:p>
        </p:txBody>
      </p:sp>
    </p:spTree>
    <p:extLst>
      <p:ext uri="{BB962C8B-B14F-4D97-AF65-F5344CB8AC3E}">
        <p14:creationId xmlns:p14="http://schemas.microsoft.com/office/powerpoint/2010/main" val="1858643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32</a:t>
            </a:fld>
            <a:endParaRPr lang="en-US"/>
          </a:p>
        </p:txBody>
      </p:sp>
    </p:spTree>
    <p:extLst>
      <p:ext uri="{BB962C8B-B14F-4D97-AF65-F5344CB8AC3E}">
        <p14:creationId xmlns:p14="http://schemas.microsoft.com/office/powerpoint/2010/main" val="299726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In </a:t>
            </a:r>
            <a:r>
              <a:rPr lang="nl-BE" sz="1200" b="1" kern="1200" dirty="0">
                <a:solidFill>
                  <a:schemeClr val="tx1"/>
                </a:solidFill>
                <a:effectLst/>
                <a:latin typeface="+mn-lt"/>
                <a:ea typeface="+mn-ea"/>
                <a:cs typeface="+mn-cs"/>
              </a:rPr>
              <a:t>april 1993 </a:t>
            </a:r>
            <a:r>
              <a:rPr lang="nl-BE" sz="1200" kern="1200" dirty="0">
                <a:solidFill>
                  <a:schemeClr val="tx1"/>
                </a:solidFill>
                <a:effectLst/>
                <a:latin typeface="+mn-lt"/>
                <a:ea typeface="+mn-ea"/>
                <a:cs typeface="+mn-cs"/>
              </a:rPr>
              <a:t>werd het Memorandum nog verder uitgediept. De Administrateurs-generaal legden de nadruk op het belang van nieuwe managementtechnieken bij de sociale parastatalen. Wat personeelsbeleid betreft werden elementen als een aangepast functioneel organogram, functiebeschrijvingen, functioneringsgesprekken, positieve sancties en een aangepast wervings- en opleidingsbeleid aangebracht. </a:t>
            </a:r>
          </a:p>
          <a:p>
            <a:r>
              <a:rPr lang="nl-BE" sz="1200" kern="1200" dirty="0">
                <a:solidFill>
                  <a:schemeClr val="tx1"/>
                </a:solidFill>
                <a:effectLst/>
                <a:latin typeface="+mn-lt"/>
                <a:ea typeface="+mn-ea"/>
                <a:cs typeface="+mn-cs"/>
              </a:rPr>
              <a:t>Inzake financieel en budgettair beheer pleitten ze voor meer manoeuvreerruimte door het toelaten van programmabegrotingen en de invoering van een systeem van analytische boekhouding en kostenanalyse. Boordtabellen, projectmanagement en een geïnformatiseerd </a:t>
            </a:r>
            <a:r>
              <a:rPr lang="nl-BE" sz="1200" kern="1200" dirty="0" err="1">
                <a:solidFill>
                  <a:schemeClr val="tx1"/>
                </a:solidFill>
                <a:effectLst/>
                <a:latin typeface="+mn-lt"/>
                <a:ea typeface="+mn-ea"/>
                <a:cs typeface="+mn-cs"/>
              </a:rPr>
              <a:t>beheersinformatiesysteem</a:t>
            </a:r>
            <a:r>
              <a:rPr lang="nl-BE" sz="1200" kern="1200" dirty="0">
                <a:solidFill>
                  <a:schemeClr val="tx1"/>
                </a:solidFill>
                <a:effectLst/>
                <a:latin typeface="+mn-lt"/>
                <a:ea typeface="+mn-ea"/>
                <a:cs typeface="+mn-cs"/>
              </a:rPr>
              <a:t> werden naar voor geschoven als geschikte beheersinstrumenten.</a:t>
            </a:r>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4</a:t>
            </a:fld>
            <a:endParaRPr lang="en-US"/>
          </a:p>
        </p:txBody>
      </p:sp>
    </p:spTree>
    <p:extLst>
      <p:ext uri="{BB962C8B-B14F-4D97-AF65-F5344CB8AC3E}">
        <p14:creationId xmlns:p14="http://schemas.microsoft.com/office/powerpoint/2010/main" val="2828474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33</a:t>
            </a:fld>
            <a:endParaRPr lang="en-US"/>
          </a:p>
        </p:txBody>
      </p:sp>
    </p:spTree>
    <p:extLst>
      <p:ext uri="{BB962C8B-B14F-4D97-AF65-F5344CB8AC3E}">
        <p14:creationId xmlns:p14="http://schemas.microsoft.com/office/powerpoint/2010/main" val="28433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Het concept van </a:t>
            </a:r>
            <a:r>
              <a:rPr lang="nl-NL" sz="1200" b="1" dirty="0"/>
              <a:t>“positieve sancties”</a:t>
            </a:r>
            <a:r>
              <a:rPr lang="nl-NL" sz="1200" dirty="0"/>
              <a:t>, in samenhang met het succesvol realiseren van de verbintenissen van de BO, zoals initieel voorzien in het KB van 03.04.1997, is tot op heden nog niet in praktijk gebracht.</a:t>
            </a:r>
            <a:endParaRPr lang="nl-NL" sz="1400" dirty="0"/>
          </a:p>
          <a:p>
            <a:endParaRPr lang="en-US" dirty="0"/>
          </a:p>
        </p:txBody>
      </p:sp>
      <p:sp>
        <p:nvSpPr>
          <p:cNvPr id="4" name="Tijdelijke aanduiding voor dianummer 3"/>
          <p:cNvSpPr>
            <a:spLocks noGrp="1"/>
          </p:cNvSpPr>
          <p:nvPr>
            <p:ph type="sldNum" sz="quarter" idx="10"/>
          </p:nvPr>
        </p:nvSpPr>
        <p:spPr/>
        <p:txBody>
          <a:bodyPr/>
          <a:lstStyle/>
          <a:p>
            <a:fld id="{86E3CDC7-44A0-4BDC-8D00-A2136F7B79DA}" type="slidenum">
              <a:rPr lang="nl-BE" smtClean="0"/>
              <a:t>35</a:t>
            </a:fld>
            <a:endParaRPr lang="nl-BE"/>
          </a:p>
        </p:txBody>
      </p:sp>
    </p:spTree>
    <p:extLst>
      <p:ext uri="{BB962C8B-B14F-4D97-AF65-F5344CB8AC3E}">
        <p14:creationId xmlns:p14="http://schemas.microsoft.com/office/powerpoint/2010/main" val="875463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37</a:t>
            </a:fld>
            <a:endParaRPr lang="en-US"/>
          </a:p>
        </p:txBody>
      </p:sp>
    </p:spTree>
    <p:extLst>
      <p:ext uri="{BB962C8B-B14F-4D97-AF65-F5344CB8AC3E}">
        <p14:creationId xmlns:p14="http://schemas.microsoft.com/office/powerpoint/2010/main" val="281466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pPr/>
              <a:t>40</a:t>
            </a:fld>
            <a:endParaRPr lang="en-US"/>
          </a:p>
        </p:txBody>
      </p:sp>
    </p:spTree>
    <p:extLst>
      <p:ext uri="{BB962C8B-B14F-4D97-AF65-F5344CB8AC3E}">
        <p14:creationId xmlns:p14="http://schemas.microsoft.com/office/powerpoint/2010/main" val="409655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43</a:t>
            </a:fld>
            <a:endParaRPr lang="en-US"/>
          </a:p>
        </p:txBody>
      </p:sp>
    </p:spTree>
    <p:extLst>
      <p:ext uri="{BB962C8B-B14F-4D97-AF65-F5344CB8AC3E}">
        <p14:creationId xmlns:p14="http://schemas.microsoft.com/office/powerpoint/2010/main" val="405621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6</a:t>
            </a:fld>
            <a:endParaRPr lang="en-US"/>
          </a:p>
        </p:txBody>
      </p:sp>
    </p:spTree>
    <p:extLst>
      <p:ext uri="{BB962C8B-B14F-4D97-AF65-F5344CB8AC3E}">
        <p14:creationId xmlns:p14="http://schemas.microsoft.com/office/powerpoint/2010/main" val="265883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7</a:t>
            </a:fld>
            <a:endParaRPr lang="en-US"/>
          </a:p>
        </p:txBody>
      </p:sp>
    </p:spTree>
    <p:extLst>
      <p:ext uri="{BB962C8B-B14F-4D97-AF65-F5344CB8AC3E}">
        <p14:creationId xmlns:p14="http://schemas.microsoft.com/office/powerpoint/2010/main" val="7603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8</a:t>
            </a:fld>
            <a:endParaRPr lang="en-US"/>
          </a:p>
        </p:txBody>
      </p:sp>
    </p:spTree>
    <p:extLst>
      <p:ext uri="{BB962C8B-B14F-4D97-AF65-F5344CB8AC3E}">
        <p14:creationId xmlns:p14="http://schemas.microsoft.com/office/powerpoint/2010/main" val="128184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Koninklijk besluit van 21 april 2016 tot goedkeuring van de vijfde bestuursovereenkomst van de OISZ werd op 13 december 2016 gepubliceerd in het Belgisch Staatsblad</a:t>
            </a:r>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12</a:t>
            </a:fld>
            <a:endParaRPr lang="en-US"/>
          </a:p>
        </p:txBody>
      </p:sp>
    </p:spTree>
    <p:extLst>
      <p:ext uri="{BB962C8B-B14F-4D97-AF65-F5344CB8AC3E}">
        <p14:creationId xmlns:p14="http://schemas.microsoft.com/office/powerpoint/2010/main" val="315136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Gemiddeld 16,000 unieke bezoekers/maand</a:t>
            </a:r>
            <a:endParaRPr lang="en-US" dirty="0"/>
          </a:p>
        </p:txBody>
      </p:sp>
      <p:sp>
        <p:nvSpPr>
          <p:cNvPr id="4" name="Tijdelijke aanduiding voor dianummer 3"/>
          <p:cNvSpPr>
            <a:spLocks noGrp="1"/>
          </p:cNvSpPr>
          <p:nvPr>
            <p:ph type="sldNum" sz="quarter" idx="10"/>
          </p:nvPr>
        </p:nvSpPr>
        <p:spPr/>
        <p:txBody>
          <a:bodyPr/>
          <a:lstStyle/>
          <a:p>
            <a:fld id="{6CF95413-8CD1-45C0-9871-840296420990}" type="slidenum">
              <a:rPr lang="en-US" smtClean="0"/>
              <a:t>13</a:t>
            </a:fld>
            <a:endParaRPr lang="en-US"/>
          </a:p>
        </p:txBody>
      </p:sp>
    </p:spTree>
    <p:extLst>
      <p:ext uri="{BB962C8B-B14F-4D97-AF65-F5344CB8AC3E}">
        <p14:creationId xmlns:p14="http://schemas.microsoft.com/office/powerpoint/2010/main" val="98699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3812A4B3-77A2-4957-A4EC-ADBF1A39513F}" type="slidenum">
              <a:rPr lang="nl-BE" smtClean="0"/>
              <a:pPr/>
              <a:t>16</a:t>
            </a:fld>
            <a:endParaRPr lang="nl-BE"/>
          </a:p>
        </p:txBody>
      </p:sp>
    </p:spTree>
    <p:extLst>
      <p:ext uri="{BB962C8B-B14F-4D97-AF65-F5344CB8AC3E}">
        <p14:creationId xmlns:p14="http://schemas.microsoft.com/office/powerpoint/2010/main" val="330040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2A4B3-77A2-4957-A4EC-ADBF1A39513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068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B39843-0141-4AF5-9269-7CB361D92519}"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13F0A-9D12-40B2-9A0D-F71E91851488}" type="slidenum">
              <a:rPr lang="en-US" smtClean="0"/>
              <a:t>‹nr.›</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5542"/>
          <a:stretch/>
        </p:blipFill>
        <p:spPr>
          <a:xfrm>
            <a:off x="1147907" y="287205"/>
            <a:ext cx="6808469" cy="6094123"/>
          </a:xfrm>
          <a:prstGeom prst="rect">
            <a:avLst/>
          </a:prstGeom>
        </p:spPr>
      </p:pic>
    </p:spTree>
    <p:extLst>
      <p:ext uri="{BB962C8B-B14F-4D97-AF65-F5344CB8AC3E}">
        <p14:creationId xmlns:p14="http://schemas.microsoft.com/office/powerpoint/2010/main" val="117618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39843-0141-4AF5-9269-7CB361D92519}" type="datetimeFigureOut">
              <a:rPr lang="en-US" smtClean="0"/>
              <a:t>5/18/2018</a:t>
            </a:fld>
            <a:endParaRPr lang="en-US"/>
          </a:p>
        </p:txBody>
      </p:sp>
      <p:sp>
        <p:nvSpPr>
          <p:cNvPr id="5" name="Footer Placeholder 4"/>
          <p:cNvSpPr>
            <a:spLocks noGrp="1"/>
          </p:cNvSpPr>
          <p:nvPr>
            <p:ph type="ftr" sz="quarter" idx="11"/>
          </p:nvPr>
        </p:nvSpPr>
        <p:spPr/>
        <p:txBody>
          <a:bodyPr/>
          <a:lstStyle/>
          <a:p>
            <a:r>
              <a:rPr lang="fr-BE" dirty="0"/>
              <a:t>1/1</a:t>
            </a:r>
            <a:endParaRPr lang="en-US" dirty="0"/>
          </a:p>
        </p:txBody>
      </p:sp>
      <p:sp>
        <p:nvSpPr>
          <p:cNvPr id="6" name="Slide Number Placeholder 5"/>
          <p:cNvSpPr>
            <a:spLocks noGrp="1"/>
          </p:cNvSpPr>
          <p:nvPr>
            <p:ph type="sldNum" sz="quarter" idx="12"/>
          </p:nvPr>
        </p:nvSpPr>
        <p:spPr/>
        <p:txBody>
          <a:bodyPr/>
          <a:lstStyle/>
          <a:p>
            <a:fld id="{62D13F0A-9D12-40B2-9A0D-F71E91851488}" type="slidenum">
              <a:rPr lang="en-US" smtClean="0"/>
              <a:t>‹nr.›</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4309"/>
          <a:stretch/>
        </p:blipFill>
        <p:spPr>
          <a:xfrm>
            <a:off x="8053913" y="5912681"/>
            <a:ext cx="899587" cy="792088"/>
          </a:xfrm>
          <a:prstGeom prst="rect">
            <a:avLst/>
          </a:prstGeom>
        </p:spPr>
      </p:pic>
    </p:spTree>
    <p:extLst>
      <p:ext uri="{BB962C8B-B14F-4D97-AF65-F5344CB8AC3E}">
        <p14:creationId xmlns:p14="http://schemas.microsoft.com/office/powerpoint/2010/main" val="265511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3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1800"/>
            </a:lvl1pPr>
            <a:lvl2pPr>
              <a:defRPr sz="15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solidFill>
                  <a:schemeClr val="tx1"/>
                </a:solidFill>
              </a:defRPr>
            </a:lvl1pPr>
          </a:lstStyle>
          <a:p>
            <a:pPr>
              <a:defRPr/>
            </a:pPr>
            <a:fld id="{42543E86-C0A8-45DE-ADB8-2C6633FE5D61}" type="slidenum">
              <a:rPr lang="en-GB" smtClean="0">
                <a:solidFill>
                  <a:prstClr val="black"/>
                </a:solidFill>
              </a:rPr>
              <a:pPr>
                <a:defRPr/>
              </a:pPr>
              <a:t>‹nr.›</a:t>
            </a:fld>
            <a:endParaRPr lang="en-GB" dirty="0">
              <a:solidFill>
                <a:prstClr val="black"/>
              </a:solidFill>
            </a:endParaRPr>
          </a:p>
        </p:txBody>
      </p:sp>
      <p:sp>
        <p:nvSpPr>
          <p:cNvPr id="5" name="Date Placeholder 1"/>
          <p:cNvSpPr>
            <a:spLocks noGrp="1"/>
          </p:cNvSpPr>
          <p:nvPr>
            <p:ph type="dt" sz="half" idx="11"/>
          </p:nvPr>
        </p:nvSpPr>
        <p:spPr>
          <a:xfrm>
            <a:off x="468313" y="6381752"/>
            <a:ext cx="2133600" cy="365125"/>
          </a:xfrm>
          <a:prstGeom prst="rect">
            <a:avLst/>
          </a:prstGeom>
        </p:spPr>
        <p:txBody>
          <a:bodyPr/>
          <a:lstStyle>
            <a:lvl1pPr fontAlgn="auto">
              <a:spcBef>
                <a:spcPts val="0"/>
              </a:spcBef>
              <a:spcAft>
                <a:spcPts val="0"/>
              </a:spcAft>
              <a:defRPr sz="900">
                <a:latin typeface="+mn-lt"/>
                <a:cs typeface="+mn-cs"/>
              </a:defRPr>
            </a:lvl1pPr>
          </a:lstStyle>
          <a:p>
            <a:pPr>
              <a:defRPr/>
            </a:pPr>
            <a:endParaRPr lang="en-GB">
              <a:solidFill>
                <a:prstClr val="black"/>
              </a:solidFill>
            </a:endParaRPr>
          </a:p>
        </p:txBody>
      </p:sp>
    </p:spTree>
    <p:extLst>
      <p:ext uri="{BB962C8B-B14F-4D97-AF65-F5344CB8AC3E}">
        <p14:creationId xmlns:p14="http://schemas.microsoft.com/office/powerpoint/2010/main" val="21670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a:lvl1pPr>
          </a:lstStyle>
          <a:p>
            <a:r>
              <a:rPr lang="fr-FR"/>
              <a:t>1/1</a:t>
            </a:r>
          </a:p>
        </p:txBody>
      </p:sp>
      <p:sp>
        <p:nvSpPr>
          <p:cNvPr id="3" name="Tijdelijke aanduiding voor datum 2"/>
          <p:cNvSpPr>
            <a:spLocks noGrp="1"/>
          </p:cNvSpPr>
          <p:nvPr>
            <p:ph type="dt" sz="half" idx="11"/>
          </p:nvPr>
        </p:nvSpPr>
        <p:spPr/>
        <p:txBody>
          <a:bodyPr/>
          <a:lstStyle>
            <a:lvl1pPr>
              <a:defRPr/>
            </a:lvl1pPr>
          </a:lstStyle>
          <a:p>
            <a:fld id="{CC8AB1DD-5F67-4A39-B8A4-4E95116B9FFC}" type="datetime1">
              <a:rPr lang="en-US" smtClean="0"/>
              <a:t>5/18/2018</a:t>
            </a:fld>
            <a:endParaRPr lang="fr-FR"/>
          </a:p>
        </p:txBody>
      </p:sp>
      <p:sp>
        <p:nvSpPr>
          <p:cNvPr id="4" name="Tijdelijke aanduiding voor dianummer 3"/>
          <p:cNvSpPr>
            <a:spLocks noGrp="1"/>
          </p:cNvSpPr>
          <p:nvPr>
            <p:ph type="sldNum" sz="quarter" idx="12"/>
          </p:nvPr>
        </p:nvSpPr>
        <p:spPr/>
        <p:txBody>
          <a:bodyPr/>
          <a:lstStyle>
            <a:lvl1pPr>
              <a:defRPr/>
            </a:lvl1pPr>
          </a:lstStyle>
          <a:p>
            <a:fld id="{45CA570C-1748-4155-BC8D-DD8E315C3056}" type="slidenum">
              <a:rPr lang="fr-FR"/>
              <a:pPr/>
              <a:t>‹nr.›</a:t>
            </a:fld>
            <a:endParaRPr lang="fr-FR"/>
          </a:p>
        </p:txBody>
      </p:sp>
    </p:spTree>
    <p:extLst>
      <p:ext uri="{BB962C8B-B14F-4D97-AF65-F5344CB8AC3E}">
        <p14:creationId xmlns:p14="http://schemas.microsoft.com/office/powerpoint/2010/main" val="903856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39843-0141-4AF5-9269-7CB361D92519}" type="datetimeFigureOut">
              <a:rPr lang="en-US" smtClean="0"/>
              <a:t>5/18/2018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13F0A-9D12-40B2-9A0D-F71E91851488}" type="slidenum">
              <a:rPr lang="en-US" smtClean="0"/>
              <a:t>‹nr.›</a:t>
            </a:fld>
            <a:endParaRPr lang="en-US"/>
          </a:p>
        </p:txBody>
      </p:sp>
    </p:spTree>
    <p:extLst>
      <p:ext uri="{BB962C8B-B14F-4D97-AF65-F5344CB8AC3E}">
        <p14:creationId xmlns:p14="http://schemas.microsoft.com/office/powerpoint/2010/main" val="230605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934072"/>
            <a:ext cx="8229600" cy="1143000"/>
          </a:xfrm>
        </p:spPr>
        <p:txBody>
          <a:bodyPr>
            <a:normAutofit fontScale="90000"/>
          </a:bodyPr>
          <a:lstStyle/>
          <a:p>
            <a:r>
              <a:rPr lang="fr-BE" b="1" dirty="0"/>
              <a:t>De </a:t>
            </a:r>
            <a:r>
              <a:rPr lang="fr-BE" b="1" dirty="0" err="1"/>
              <a:t>bestuursovereenkomst</a:t>
            </a:r>
            <a:r>
              <a:rPr lang="fr-BE" b="1" dirty="0"/>
              <a:t> </a:t>
            </a:r>
            <a:r>
              <a:rPr lang="fr-BE" b="1" dirty="0" err="1"/>
              <a:t>als</a:t>
            </a:r>
            <a:r>
              <a:rPr lang="fr-BE" b="1" dirty="0"/>
              <a:t> </a:t>
            </a:r>
            <a:r>
              <a:rPr lang="fr-BE" b="1" dirty="0" err="1"/>
              <a:t>katalysator</a:t>
            </a:r>
            <a:r>
              <a:rPr lang="fr-BE" b="1" dirty="0"/>
              <a:t> </a:t>
            </a:r>
            <a:r>
              <a:rPr lang="fr-BE" b="1" dirty="0" err="1"/>
              <a:t>voor</a:t>
            </a:r>
            <a:r>
              <a:rPr lang="fr-BE" b="1" dirty="0"/>
              <a:t> </a:t>
            </a:r>
            <a:br>
              <a:rPr lang="fr-BE" b="1" dirty="0"/>
            </a:br>
            <a:r>
              <a:rPr lang="fr-BE" b="1" dirty="0" err="1"/>
              <a:t>een</a:t>
            </a:r>
            <a:r>
              <a:rPr lang="fr-BE" b="1" dirty="0"/>
              <a:t> </a:t>
            </a:r>
            <a:r>
              <a:rPr lang="fr-BE" b="1" dirty="0" err="1"/>
              <a:t>efficiënt</a:t>
            </a:r>
            <a:r>
              <a:rPr lang="fr-BE" b="1" dirty="0"/>
              <a:t> </a:t>
            </a:r>
            <a:r>
              <a:rPr lang="fr-BE" b="1" dirty="0" err="1"/>
              <a:t>beheer</a:t>
            </a:r>
            <a:endParaRPr lang="en-US" b="1" dirty="0"/>
          </a:p>
        </p:txBody>
      </p:sp>
      <p:sp>
        <p:nvSpPr>
          <p:cNvPr id="6" name="Subtitle 2"/>
          <p:cNvSpPr txBox="1">
            <a:spLocks/>
          </p:cNvSpPr>
          <p:nvPr/>
        </p:nvSpPr>
        <p:spPr>
          <a:xfrm>
            <a:off x="-108520" y="357301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B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24309"/>
          <a:stretch/>
        </p:blipFill>
        <p:spPr>
          <a:xfrm>
            <a:off x="6732240" y="332656"/>
            <a:ext cx="2208078" cy="1944216"/>
          </a:xfrm>
          <a:prstGeom prst="rect">
            <a:avLst/>
          </a:prstGeom>
        </p:spPr>
      </p:pic>
      <p:sp>
        <p:nvSpPr>
          <p:cNvPr id="5" name="Tekstvak 4">
            <a:extLst>
              <a:ext uri="{FF2B5EF4-FFF2-40B4-BE49-F238E27FC236}">
                <a16:creationId xmlns:a16="http://schemas.microsoft.com/office/drawing/2014/main" id="{9E9DCE83-7D3B-4F43-8420-BCD18DDAA6C1}"/>
              </a:ext>
            </a:extLst>
          </p:cNvPr>
          <p:cNvSpPr txBox="1"/>
          <p:nvPr/>
        </p:nvSpPr>
        <p:spPr>
          <a:xfrm>
            <a:off x="2555776" y="5086925"/>
            <a:ext cx="4536504" cy="646331"/>
          </a:xfrm>
          <a:prstGeom prst="rect">
            <a:avLst/>
          </a:prstGeom>
          <a:noFill/>
        </p:spPr>
        <p:txBody>
          <a:bodyPr wrap="square" rtlCol="0">
            <a:spAutoFit/>
          </a:bodyPr>
          <a:lstStyle/>
          <a:p>
            <a:r>
              <a:rPr lang="nl-BE" dirty="0"/>
              <a:t>Georges </a:t>
            </a:r>
            <a:r>
              <a:rPr lang="nl-BE" dirty="0" err="1"/>
              <a:t>Carlens</a:t>
            </a:r>
            <a:r>
              <a:rPr lang="nl-BE" dirty="0"/>
              <a:t> &amp; Claudette De </a:t>
            </a:r>
            <a:r>
              <a:rPr lang="nl-BE" dirty="0" err="1"/>
              <a:t>Koninck</a:t>
            </a:r>
            <a:endParaRPr lang="nl-BE" dirty="0"/>
          </a:p>
          <a:p>
            <a:r>
              <a:rPr lang="nl-BE" dirty="0"/>
              <a:t>RVA - ONEM</a:t>
            </a:r>
            <a:endParaRPr lang="en-US" dirty="0"/>
          </a:p>
        </p:txBody>
      </p:sp>
    </p:spTree>
    <p:extLst>
      <p:ext uri="{BB962C8B-B14F-4D97-AF65-F5344CB8AC3E}">
        <p14:creationId xmlns:p14="http://schemas.microsoft.com/office/powerpoint/2010/main" val="193530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9E2E1-F245-459E-89F7-AB84A523D0DD}"/>
              </a:ext>
            </a:extLst>
          </p:cNvPr>
          <p:cNvSpPr>
            <a:spLocks noGrp="1"/>
          </p:cNvSpPr>
          <p:nvPr>
            <p:ph type="title"/>
          </p:nvPr>
        </p:nvSpPr>
        <p:spPr/>
        <p:txBody>
          <a:bodyPr>
            <a:normAutofit/>
          </a:bodyPr>
          <a:lstStyle/>
          <a:p>
            <a:r>
              <a:rPr lang="nl-BE" sz="4000" dirty="0"/>
              <a:t>Resultaten: normoverschrijdingen</a:t>
            </a:r>
            <a:endParaRPr lang="en-US" sz="4000" dirty="0"/>
          </a:p>
        </p:txBody>
      </p:sp>
      <p:pic>
        <p:nvPicPr>
          <p:cNvPr id="4" name="Tijdelijke aanduiding voor inhoud 3">
            <a:extLst>
              <a:ext uri="{FF2B5EF4-FFF2-40B4-BE49-F238E27FC236}">
                <a16:creationId xmlns:a16="http://schemas.microsoft.com/office/drawing/2014/main" id="{CF8A03C9-3305-4B84-9958-B0D97E5C35A7}"/>
              </a:ext>
            </a:extLst>
          </p:cNvPr>
          <p:cNvPicPr>
            <a:picLocks noGrp="1" noChangeAspect="1"/>
          </p:cNvPicPr>
          <p:nvPr>
            <p:ph idx="1"/>
          </p:nvPr>
        </p:nvPicPr>
        <p:blipFill>
          <a:blip r:embed="rId2"/>
          <a:stretch>
            <a:fillRect/>
          </a:stretch>
        </p:blipFill>
        <p:spPr>
          <a:xfrm>
            <a:off x="1787495" y="1340768"/>
            <a:ext cx="5736833" cy="3944454"/>
          </a:xfrm>
          <a:prstGeom prst="rect">
            <a:avLst/>
          </a:prstGeom>
        </p:spPr>
      </p:pic>
      <p:pic>
        <p:nvPicPr>
          <p:cNvPr id="5" name="Afbeelding 4">
            <a:extLst>
              <a:ext uri="{FF2B5EF4-FFF2-40B4-BE49-F238E27FC236}">
                <a16:creationId xmlns:a16="http://schemas.microsoft.com/office/drawing/2014/main" id="{CDB70D65-B359-478F-8D0C-67C849F5FB20}"/>
              </a:ext>
            </a:extLst>
          </p:cNvPr>
          <p:cNvPicPr>
            <a:picLocks noChangeAspect="1"/>
          </p:cNvPicPr>
          <p:nvPr/>
        </p:nvPicPr>
        <p:blipFill>
          <a:blip r:embed="rId3"/>
          <a:stretch>
            <a:fillRect/>
          </a:stretch>
        </p:blipFill>
        <p:spPr>
          <a:xfrm>
            <a:off x="1483152" y="5440272"/>
            <a:ext cx="6041176" cy="797040"/>
          </a:xfrm>
          <a:prstGeom prst="rect">
            <a:avLst/>
          </a:prstGeom>
        </p:spPr>
      </p:pic>
      <p:sp>
        <p:nvSpPr>
          <p:cNvPr id="3" name="Tijdelijke aanduiding voor dianummer 2">
            <a:extLst>
              <a:ext uri="{FF2B5EF4-FFF2-40B4-BE49-F238E27FC236}">
                <a16:creationId xmlns:a16="http://schemas.microsoft.com/office/drawing/2014/main" id="{F5529C8C-DF94-411E-8F79-B99E0A8E6CEC}"/>
              </a:ext>
            </a:extLst>
          </p:cNvPr>
          <p:cNvSpPr>
            <a:spLocks noGrp="1"/>
          </p:cNvSpPr>
          <p:nvPr>
            <p:ph type="sldNum" sz="quarter" idx="12"/>
          </p:nvPr>
        </p:nvSpPr>
        <p:spPr/>
        <p:txBody>
          <a:bodyPr/>
          <a:lstStyle/>
          <a:p>
            <a:fld id="{62D13F0A-9D12-40B2-9A0D-F71E91851488}" type="slidenum">
              <a:rPr lang="en-US" smtClean="0"/>
              <a:t>10</a:t>
            </a:fld>
            <a:endParaRPr lang="en-US"/>
          </a:p>
        </p:txBody>
      </p:sp>
    </p:spTree>
    <p:extLst>
      <p:ext uri="{BB962C8B-B14F-4D97-AF65-F5344CB8AC3E}">
        <p14:creationId xmlns:p14="http://schemas.microsoft.com/office/powerpoint/2010/main" val="265893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37776-46BB-45A3-9DEF-51F9EB1FB286}"/>
              </a:ext>
            </a:extLst>
          </p:cNvPr>
          <p:cNvSpPr>
            <a:spLocks noGrp="1"/>
          </p:cNvSpPr>
          <p:nvPr>
            <p:ph type="title"/>
          </p:nvPr>
        </p:nvSpPr>
        <p:spPr>
          <a:xfrm>
            <a:off x="323528" y="136526"/>
            <a:ext cx="8424936" cy="1325563"/>
          </a:xfrm>
        </p:spPr>
        <p:txBody>
          <a:bodyPr>
            <a:noAutofit/>
          </a:bodyPr>
          <a:lstStyle/>
          <a:p>
            <a:pPr algn="ctr"/>
            <a:r>
              <a:rPr lang="nl-BE" sz="3200" dirty="0"/>
              <a:t>Resultaten: afwerkingstermijnen werkloosheidsaanvragen en correcte behandeling</a:t>
            </a:r>
            <a:endParaRPr lang="fr-BE" sz="3200" dirty="0"/>
          </a:p>
        </p:txBody>
      </p:sp>
      <p:pic>
        <p:nvPicPr>
          <p:cNvPr id="9" name="Image 8">
            <a:extLst>
              <a:ext uri="{FF2B5EF4-FFF2-40B4-BE49-F238E27FC236}">
                <a16:creationId xmlns:a16="http://schemas.microsoft.com/office/drawing/2014/main" id="{9CEF6C35-34AE-46B4-B8FA-6BA2AC75CAF7}"/>
              </a:ext>
            </a:extLst>
          </p:cNvPr>
          <p:cNvPicPr>
            <a:picLocks noChangeAspect="1"/>
          </p:cNvPicPr>
          <p:nvPr/>
        </p:nvPicPr>
        <p:blipFill>
          <a:blip r:embed="rId2"/>
          <a:stretch>
            <a:fillRect/>
          </a:stretch>
        </p:blipFill>
        <p:spPr>
          <a:xfrm>
            <a:off x="0" y="1657151"/>
            <a:ext cx="9144000" cy="5029598"/>
          </a:xfrm>
          <a:prstGeom prst="rect">
            <a:avLst/>
          </a:prstGeom>
        </p:spPr>
      </p:pic>
    </p:spTree>
    <p:extLst>
      <p:ext uri="{BB962C8B-B14F-4D97-AF65-F5344CB8AC3E}">
        <p14:creationId xmlns:p14="http://schemas.microsoft.com/office/powerpoint/2010/main" val="51589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E8AF4-0D80-41A9-9347-273B29E2CE09}"/>
              </a:ext>
            </a:extLst>
          </p:cNvPr>
          <p:cNvSpPr>
            <a:spLocks noGrp="1"/>
          </p:cNvSpPr>
          <p:nvPr>
            <p:ph type="title"/>
          </p:nvPr>
        </p:nvSpPr>
        <p:spPr/>
        <p:txBody>
          <a:bodyPr>
            <a:noAutofit/>
          </a:bodyPr>
          <a:lstStyle/>
          <a:p>
            <a:r>
              <a:rPr lang="nl-BE" sz="3200" dirty="0"/>
              <a:t>BO 2016-2018</a:t>
            </a:r>
            <a:br>
              <a:rPr lang="nl-BE" sz="3200" dirty="0"/>
            </a:br>
            <a:r>
              <a:rPr lang="nl-BE" sz="3200" dirty="0"/>
              <a:t>Voorbeelden normen OISZ</a:t>
            </a:r>
            <a:endParaRPr lang="en-US" sz="3200" dirty="0"/>
          </a:p>
        </p:txBody>
      </p:sp>
      <p:sp>
        <p:nvSpPr>
          <p:cNvPr id="7" name="Tijdelijke aanduiding voor dianummer 6">
            <a:extLst>
              <a:ext uri="{FF2B5EF4-FFF2-40B4-BE49-F238E27FC236}">
                <a16:creationId xmlns:a16="http://schemas.microsoft.com/office/drawing/2014/main" id="{BAADE02D-804A-450A-929F-36A6DD0A17E2}"/>
              </a:ext>
            </a:extLst>
          </p:cNvPr>
          <p:cNvSpPr>
            <a:spLocks noGrp="1"/>
          </p:cNvSpPr>
          <p:nvPr>
            <p:ph type="sldNum" sz="quarter" idx="12"/>
          </p:nvPr>
        </p:nvSpPr>
        <p:spPr/>
        <p:txBody>
          <a:bodyPr/>
          <a:lstStyle/>
          <a:p>
            <a:fld id="{62D13F0A-9D12-40B2-9A0D-F71E91851488}" type="slidenum">
              <a:rPr lang="en-US" smtClean="0"/>
              <a:t>12</a:t>
            </a:fld>
            <a:endParaRPr lang="en-US"/>
          </a:p>
        </p:txBody>
      </p:sp>
      <p:sp>
        <p:nvSpPr>
          <p:cNvPr id="13" name="Tijdelijke aanduiding voor inhoud 12">
            <a:extLst>
              <a:ext uri="{FF2B5EF4-FFF2-40B4-BE49-F238E27FC236}">
                <a16:creationId xmlns:a16="http://schemas.microsoft.com/office/drawing/2014/main" id="{D8C0881F-7808-41B7-B201-771A096159DE}"/>
              </a:ext>
            </a:extLst>
          </p:cNvPr>
          <p:cNvSpPr>
            <a:spLocks noGrp="1"/>
          </p:cNvSpPr>
          <p:nvPr>
            <p:ph idx="1"/>
          </p:nvPr>
        </p:nvSpPr>
        <p:spPr/>
        <p:txBody>
          <a:bodyPr>
            <a:normAutofit/>
          </a:bodyPr>
          <a:lstStyle/>
          <a:p>
            <a:pPr>
              <a:spcBef>
                <a:spcPts val="1200"/>
              </a:spcBef>
            </a:pPr>
            <a:r>
              <a:rPr lang="nl-NL" sz="1800" b="1" dirty="0"/>
              <a:t>KSZ</a:t>
            </a:r>
            <a:r>
              <a:rPr lang="nl-NL" sz="1800" dirty="0"/>
              <a:t>: informaticasysteem beschikbaar voor de gebruikers gedurende 98% van de tijdsperiodes dat netwerkdiensten beschikbaar zijn</a:t>
            </a:r>
          </a:p>
          <a:p>
            <a:pPr>
              <a:spcBef>
                <a:spcPts val="1200"/>
              </a:spcBef>
            </a:pPr>
            <a:r>
              <a:rPr lang="fr-FR" sz="1800" b="1" dirty="0"/>
              <a:t>FAMIFED</a:t>
            </a:r>
            <a:r>
              <a:rPr lang="fr-FR" sz="1800" dirty="0"/>
              <a:t>: </a:t>
            </a:r>
            <a:r>
              <a:rPr lang="fr-FR" sz="1800" dirty="0" err="1"/>
              <a:t>ontvangen</a:t>
            </a:r>
            <a:r>
              <a:rPr lang="fr-FR" sz="1800" dirty="0"/>
              <a:t> van </a:t>
            </a:r>
            <a:r>
              <a:rPr lang="fr-FR" sz="1800" dirty="0" err="1"/>
              <a:t>bezoekers</a:t>
            </a:r>
            <a:r>
              <a:rPr lang="fr-FR" sz="1800" dirty="0"/>
              <a:t> </a:t>
            </a:r>
            <a:r>
              <a:rPr lang="fr-FR" sz="1800" dirty="0" err="1"/>
              <a:t>binnen</a:t>
            </a:r>
            <a:r>
              <a:rPr lang="fr-FR" sz="1800" dirty="0"/>
              <a:t> de 10 </a:t>
            </a:r>
            <a:r>
              <a:rPr lang="fr-FR" sz="1800" dirty="0" err="1"/>
              <a:t>minuten</a:t>
            </a:r>
            <a:r>
              <a:rPr lang="fr-FR" sz="1800" dirty="0"/>
              <a:t> na </a:t>
            </a:r>
            <a:r>
              <a:rPr lang="fr-FR" sz="1800" dirty="0" err="1"/>
              <a:t>aankomst</a:t>
            </a:r>
            <a:r>
              <a:rPr lang="fr-FR" sz="1800" dirty="0"/>
              <a:t> </a:t>
            </a:r>
            <a:r>
              <a:rPr lang="fr-FR" sz="1800" dirty="0" err="1"/>
              <a:t>bij</a:t>
            </a:r>
            <a:r>
              <a:rPr lang="fr-FR" sz="1800" dirty="0"/>
              <a:t> de </a:t>
            </a:r>
            <a:r>
              <a:rPr lang="fr-FR" sz="1800" dirty="0" err="1"/>
              <a:t>Frontdesk</a:t>
            </a:r>
            <a:r>
              <a:rPr lang="fr-FR" sz="1800" dirty="0"/>
              <a:t>, in </a:t>
            </a:r>
            <a:r>
              <a:rPr lang="fr-FR" sz="1800" dirty="0" err="1"/>
              <a:t>minstens</a:t>
            </a:r>
            <a:r>
              <a:rPr lang="fr-FR" sz="1800" dirty="0"/>
              <a:t> </a:t>
            </a:r>
            <a:r>
              <a:rPr lang="en-US" sz="1800" dirty="0"/>
              <a:t>85% van de </a:t>
            </a:r>
            <a:r>
              <a:rPr lang="en-US" sz="1800" dirty="0" err="1"/>
              <a:t>gevallen</a:t>
            </a:r>
            <a:endParaRPr lang="en-US" sz="1800" dirty="0"/>
          </a:p>
          <a:p>
            <a:pPr>
              <a:spcBef>
                <a:spcPts val="1200"/>
              </a:spcBef>
            </a:pPr>
            <a:r>
              <a:rPr lang="fr-FR" sz="1800" b="1" dirty="0"/>
              <a:t>RJV</a:t>
            </a:r>
            <a:r>
              <a:rPr lang="fr-FR" sz="1800" dirty="0"/>
              <a:t>: </a:t>
            </a:r>
            <a:r>
              <a:rPr lang="fr-FR" sz="1800" dirty="0" err="1"/>
              <a:t>verzekeren</a:t>
            </a:r>
            <a:r>
              <a:rPr lang="fr-FR" sz="1800" dirty="0"/>
              <a:t> van de </a:t>
            </a:r>
            <a:r>
              <a:rPr lang="fr-FR" sz="1800" dirty="0" err="1"/>
              <a:t>verdeling</a:t>
            </a:r>
            <a:r>
              <a:rPr lang="fr-FR" sz="1800" dirty="0"/>
              <a:t> van de </a:t>
            </a:r>
            <a:r>
              <a:rPr lang="fr-FR" sz="1800" dirty="0" err="1"/>
              <a:t>bedragen</a:t>
            </a:r>
            <a:r>
              <a:rPr lang="fr-FR" sz="1800" dirty="0"/>
              <a:t> </a:t>
            </a:r>
            <a:r>
              <a:rPr lang="fr-FR" sz="1800" dirty="0" err="1"/>
              <a:t>tussen</a:t>
            </a:r>
            <a:r>
              <a:rPr lang="fr-FR" sz="1800" dirty="0"/>
              <a:t> de </a:t>
            </a:r>
            <a:r>
              <a:rPr lang="fr-FR" sz="1800" dirty="0" err="1"/>
              <a:t>kassen</a:t>
            </a:r>
            <a:r>
              <a:rPr lang="fr-FR" sz="1800" dirty="0"/>
              <a:t> met het </a:t>
            </a:r>
            <a:r>
              <a:rPr lang="fr-FR" sz="1800" dirty="0" err="1"/>
              <a:t>oog</a:t>
            </a:r>
            <a:r>
              <a:rPr lang="fr-FR" sz="1800" dirty="0"/>
              <a:t> op de </a:t>
            </a:r>
            <a:r>
              <a:rPr lang="fr-FR" sz="1800" dirty="0" err="1"/>
              <a:t>betaling</a:t>
            </a:r>
            <a:r>
              <a:rPr lang="fr-FR" sz="1800" dirty="0"/>
              <a:t> van het </a:t>
            </a:r>
            <a:r>
              <a:rPr lang="fr-FR" sz="1800" dirty="0" err="1"/>
              <a:t>vakantiegeld</a:t>
            </a:r>
            <a:r>
              <a:rPr lang="fr-FR" sz="1800" dirty="0"/>
              <a:t>: 1</a:t>
            </a:r>
            <a:r>
              <a:rPr lang="fr-FR" sz="1800" baseline="30000" dirty="0"/>
              <a:t>e</a:t>
            </a:r>
            <a:r>
              <a:rPr lang="fr-FR" sz="1800" dirty="0"/>
              <a:t> </a:t>
            </a:r>
            <a:r>
              <a:rPr lang="fr-FR" sz="1800" dirty="0" err="1"/>
              <a:t>werkdag</a:t>
            </a:r>
            <a:r>
              <a:rPr lang="fr-FR" sz="1800" dirty="0"/>
              <a:t> van de </a:t>
            </a:r>
            <a:r>
              <a:rPr lang="fr-FR" sz="1800" dirty="0" err="1"/>
              <a:t>banken</a:t>
            </a:r>
            <a:r>
              <a:rPr lang="fr-FR" sz="1800" dirty="0"/>
              <a:t> </a:t>
            </a:r>
            <a:r>
              <a:rPr lang="fr-FR" sz="1800" dirty="0" err="1"/>
              <a:t>volgend</a:t>
            </a:r>
            <a:r>
              <a:rPr lang="fr-FR" sz="1800" dirty="0"/>
              <a:t> op de </a:t>
            </a:r>
            <a:r>
              <a:rPr lang="fr-FR" sz="1800" dirty="0" err="1"/>
              <a:t>datum</a:t>
            </a:r>
            <a:r>
              <a:rPr lang="fr-FR" sz="1800" dirty="0"/>
              <a:t> van </a:t>
            </a:r>
            <a:r>
              <a:rPr lang="fr-FR" sz="1800" dirty="0" err="1"/>
              <a:t>ontvangst</a:t>
            </a:r>
            <a:r>
              <a:rPr lang="fr-FR" sz="1800" dirty="0"/>
              <a:t>, in 95% van de </a:t>
            </a:r>
            <a:r>
              <a:rPr lang="fr-FR" sz="1800" dirty="0" err="1"/>
              <a:t>gevallen</a:t>
            </a:r>
            <a:endParaRPr lang="fr-FR" sz="1800" dirty="0"/>
          </a:p>
          <a:p>
            <a:pPr>
              <a:spcBef>
                <a:spcPts val="1200"/>
              </a:spcBef>
            </a:pPr>
            <a:r>
              <a:rPr lang="nl-NL" sz="1800" b="1" dirty="0"/>
              <a:t>RSZ</a:t>
            </a:r>
            <a:r>
              <a:rPr lang="nl-NL" sz="1800" dirty="0"/>
              <a:t>: </a:t>
            </a:r>
            <a:r>
              <a:rPr lang="nl-BE" sz="1800" dirty="0"/>
              <a:t>tijdig en correct financieren van de uitgaven binnen het kader van het Globaal Beheer: 100% van de realisatietabellen, toegevoegd aan de verslagen, goedgekeurd zonder opmerkingen door de commissie Financiën</a:t>
            </a:r>
          </a:p>
          <a:p>
            <a:pPr>
              <a:spcBef>
                <a:spcPts val="1200"/>
              </a:spcBef>
            </a:pPr>
            <a:r>
              <a:rPr lang="fr-FR" sz="1800" b="1" dirty="0"/>
              <a:t>FPD</a:t>
            </a:r>
            <a:r>
              <a:rPr lang="fr-FR" sz="1800" dirty="0"/>
              <a:t>: </a:t>
            </a:r>
            <a:r>
              <a:rPr lang="fr-FR" sz="1800" dirty="0" err="1"/>
              <a:t>telefonische</a:t>
            </a:r>
            <a:r>
              <a:rPr lang="fr-FR" sz="1800" dirty="0"/>
              <a:t> </a:t>
            </a:r>
            <a:r>
              <a:rPr lang="fr-FR" sz="1800" dirty="0" err="1"/>
              <a:t>oproepen</a:t>
            </a:r>
            <a:r>
              <a:rPr lang="fr-FR" sz="1800" dirty="0"/>
              <a:t> </a:t>
            </a:r>
            <a:r>
              <a:rPr lang="fr-FR" sz="1800" dirty="0" err="1"/>
              <a:t>beantwoorden</a:t>
            </a:r>
            <a:r>
              <a:rPr lang="fr-FR" sz="1800" dirty="0"/>
              <a:t> </a:t>
            </a:r>
            <a:r>
              <a:rPr lang="fr-FR" sz="1800" dirty="0" err="1"/>
              <a:t>binnen</a:t>
            </a:r>
            <a:r>
              <a:rPr lang="fr-FR" sz="1800" dirty="0"/>
              <a:t> de </a:t>
            </a:r>
            <a:r>
              <a:rPr lang="fr-BE" sz="1800" dirty="0"/>
              <a:t>2,5 minute</a:t>
            </a:r>
            <a:r>
              <a:rPr lang="nl-BE" sz="1800" dirty="0"/>
              <a:t>n</a:t>
            </a:r>
            <a:endParaRPr lang="fr-FR" sz="1800" dirty="0"/>
          </a:p>
          <a:p>
            <a:pPr marL="0" indent="0">
              <a:buNone/>
            </a:pPr>
            <a:endParaRPr lang="fr-FR" sz="1800" dirty="0"/>
          </a:p>
          <a:p>
            <a:pPr marL="0" indent="0">
              <a:buNone/>
            </a:pPr>
            <a:endParaRPr lang="en-US" sz="2000" dirty="0"/>
          </a:p>
        </p:txBody>
      </p:sp>
    </p:spTree>
    <p:extLst>
      <p:ext uri="{BB962C8B-B14F-4D97-AF65-F5344CB8AC3E}">
        <p14:creationId xmlns:p14="http://schemas.microsoft.com/office/powerpoint/2010/main" val="20473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84EA7-C818-4A4F-B630-F16E588FCDC3}"/>
              </a:ext>
            </a:extLst>
          </p:cNvPr>
          <p:cNvSpPr>
            <a:spLocks noGrp="1"/>
          </p:cNvSpPr>
          <p:nvPr>
            <p:ph type="title"/>
          </p:nvPr>
        </p:nvSpPr>
        <p:spPr>
          <a:xfrm>
            <a:off x="457200" y="557808"/>
            <a:ext cx="8229600" cy="1143000"/>
          </a:xfrm>
        </p:spPr>
        <p:txBody>
          <a:bodyPr>
            <a:normAutofit fontScale="90000"/>
          </a:bodyPr>
          <a:lstStyle/>
          <a:p>
            <a:r>
              <a:rPr lang="nl-BE" dirty="0"/>
              <a:t>Resultaten: </a:t>
            </a:r>
            <a:r>
              <a:rPr lang="fr-FR" dirty="0" err="1"/>
              <a:t>kwaliteit</a:t>
            </a:r>
            <a:r>
              <a:rPr lang="fr-FR" dirty="0"/>
              <a:t> van de </a:t>
            </a:r>
            <a:r>
              <a:rPr lang="fr-FR" dirty="0" err="1"/>
              <a:t>dienstverlening</a:t>
            </a:r>
            <a:br>
              <a:rPr lang="nl-BE" b="1" dirty="0">
                <a:solidFill>
                  <a:srgbClr val="E63237"/>
                </a:solidFill>
              </a:rPr>
            </a:br>
            <a:endParaRPr lang="en-US" dirty="0"/>
          </a:p>
        </p:txBody>
      </p:sp>
      <p:graphicFrame>
        <p:nvGraphicFramePr>
          <p:cNvPr id="4" name="Tabel 3">
            <a:extLst>
              <a:ext uri="{FF2B5EF4-FFF2-40B4-BE49-F238E27FC236}">
                <a16:creationId xmlns:a16="http://schemas.microsoft.com/office/drawing/2014/main" id="{E8268C83-AB50-4EE3-A166-4A6D812241D1}"/>
              </a:ext>
            </a:extLst>
          </p:cNvPr>
          <p:cNvGraphicFramePr>
            <a:graphicFrameLocks noGrp="1"/>
          </p:cNvGraphicFramePr>
          <p:nvPr>
            <p:extLst>
              <p:ext uri="{D42A27DB-BD31-4B8C-83A1-F6EECF244321}">
                <p14:modId xmlns:p14="http://schemas.microsoft.com/office/powerpoint/2010/main" val="2714809284"/>
              </p:ext>
            </p:extLst>
          </p:nvPr>
        </p:nvGraphicFramePr>
        <p:xfrm>
          <a:off x="3455368" y="2465432"/>
          <a:ext cx="4933056" cy="2331720"/>
        </p:xfrm>
        <a:graphic>
          <a:graphicData uri="http://schemas.openxmlformats.org/drawingml/2006/table">
            <a:tbl>
              <a:tblPr firstRow="1" bandRow="1"/>
              <a:tblGrid>
                <a:gridCol w="3403625">
                  <a:extLst>
                    <a:ext uri="{9D8B030D-6E8A-4147-A177-3AD203B41FA5}">
                      <a16:colId xmlns:a16="http://schemas.microsoft.com/office/drawing/2014/main" val="20000"/>
                    </a:ext>
                  </a:extLst>
                </a:gridCol>
                <a:gridCol w="1529431">
                  <a:extLst>
                    <a:ext uri="{9D8B030D-6E8A-4147-A177-3AD203B41FA5}">
                      <a16:colId xmlns:a16="http://schemas.microsoft.com/office/drawing/2014/main" val="20001"/>
                    </a:ext>
                  </a:extLst>
                </a:gridCol>
              </a:tblGrid>
              <a:tr h="2781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Telefonisch onthaal:</a:t>
                      </a:r>
                    </a:p>
                  </a:txBody>
                  <a:tcPr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89,5%</a:t>
                      </a:r>
                    </a:p>
                  </a:txBody>
                  <a:tcPr marT="34290" marB="3429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81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Bezoekers:</a:t>
                      </a:r>
                    </a:p>
                    <a:p>
                      <a:r>
                        <a:rPr lang="nl-BE" sz="1400" dirty="0"/>
                        <a:t>De aanvraag LO/TK</a:t>
                      </a:r>
                      <a:r>
                        <a:rPr lang="nl-BE" sz="1400" baseline="0" dirty="0"/>
                        <a:t>:</a:t>
                      </a:r>
                      <a:endParaRPr lang="nl-BE" sz="1400" dirty="0"/>
                    </a:p>
                  </a:txBody>
                  <a:tcPr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98,5%</a:t>
                      </a:r>
                    </a:p>
                  </a:txBody>
                  <a:tcPr marT="34290" marB="3429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81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57300" indent="0"/>
                      <a:r>
                        <a:rPr lang="nl-BE" sz="1400" dirty="0"/>
                        <a:t>- Papier</a:t>
                      </a:r>
                    </a:p>
                  </a:txBody>
                  <a:tcPr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92,9%</a:t>
                      </a:r>
                    </a:p>
                  </a:txBody>
                  <a:tcPr marT="34290" marB="3429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81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57300" indent="0">
                        <a:buFontTx/>
                        <a:buChar char="-"/>
                      </a:pPr>
                      <a:r>
                        <a:rPr lang="nl-BE" sz="1400" dirty="0"/>
                        <a:t> Elektronisch</a:t>
                      </a:r>
                    </a:p>
                  </a:txBody>
                  <a:tcPr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96,0%</a:t>
                      </a:r>
                    </a:p>
                  </a:txBody>
                  <a:tcPr marT="34290" marB="3429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58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r>
                        <a:rPr lang="nl-BE" sz="1400" dirty="0"/>
                        <a:t>Betalingstermijn LO/TK:</a:t>
                      </a:r>
                      <a:r>
                        <a:rPr lang="nl-BE" sz="1400" baseline="0" dirty="0"/>
                        <a:t> </a:t>
                      </a:r>
                    </a:p>
                    <a:p>
                      <a:pPr marL="0" indent="0"/>
                      <a:endParaRPr lang="nl-BE" sz="1400" dirty="0"/>
                    </a:p>
                    <a:p>
                      <a:pPr marL="0" indent="0"/>
                      <a:r>
                        <a:rPr lang="nl-BE" sz="1400" dirty="0"/>
                        <a:t>Melding tijdelijke</a:t>
                      </a:r>
                      <a:r>
                        <a:rPr lang="nl-BE" sz="1400" baseline="0" dirty="0"/>
                        <a:t> werkloosheid:</a:t>
                      </a:r>
                      <a:endParaRPr lang="nl-BE" sz="1400" dirty="0"/>
                    </a:p>
                  </a:txBody>
                  <a:tcPr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91,0%</a:t>
                      </a:r>
                    </a:p>
                    <a:p>
                      <a:endParaRPr lang="nl-BE" sz="1400" dirty="0"/>
                    </a:p>
                    <a:p>
                      <a:r>
                        <a:rPr lang="nl-BE" sz="1400" dirty="0"/>
                        <a:t>94,3%</a:t>
                      </a:r>
                    </a:p>
                  </a:txBody>
                  <a:tcPr marT="34290" marB="3429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81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r>
                        <a:rPr lang="nl-BE" sz="1400" dirty="0"/>
                        <a:t>Internet:</a:t>
                      </a:r>
                    </a:p>
                  </a:txBody>
                  <a:tcPr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nl-BE" sz="1400" dirty="0"/>
                        <a:t>83,1 %</a:t>
                      </a:r>
                    </a:p>
                  </a:txBody>
                  <a:tcPr marT="34290" marB="3429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5" name="Afbeelding 4" descr="Smiley.gif">
            <a:extLst>
              <a:ext uri="{FF2B5EF4-FFF2-40B4-BE49-F238E27FC236}">
                <a16:creationId xmlns:a16="http://schemas.microsoft.com/office/drawing/2014/main" id="{33848A50-AD50-45BC-A951-95665A8AA0A1}"/>
              </a:ext>
            </a:extLst>
          </p:cNvPr>
          <p:cNvPicPr>
            <a:picLocks noChangeAspect="1"/>
          </p:cNvPicPr>
          <p:nvPr/>
        </p:nvPicPr>
        <p:blipFill>
          <a:blip r:embed="rId3" cstate="print"/>
          <a:stretch>
            <a:fillRect/>
          </a:stretch>
        </p:blipFill>
        <p:spPr>
          <a:xfrm>
            <a:off x="6943113" y="1670611"/>
            <a:ext cx="509207" cy="509207"/>
          </a:xfrm>
          <a:prstGeom prst="rect">
            <a:avLst/>
          </a:prstGeom>
        </p:spPr>
      </p:pic>
      <p:sp>
        <p:nvSpPr>
          <p:cNvPr id="6" name="Tijdelijke aanduiding voor inhoud 2">
            <a:extLst>
              <a:ext uri="{FF2B5EF4-FFF2-40B4-BE49-F238E27FC236}">
                <a16:creationId xmlns:a16="http://schemas.microsoft.com/office/drawing/2014/main" id="{B48671CC-224E-40E0-8D77-F04AFA6221B2}"/>
              </a:ext>
            </a:extLst>
          </p:cNvPr>
          <p:cNvSpPr txBox="1">
            <a:spLocks/>
          </p:cNvSpPr>
          <p:nvPr/>
        </p:nvSpPr>
        <p:spPr>
          <a:xfrm>
            <a:off x="3419872" y="1742619"/>
            <a:ext cx="3384376" cy="432048"/>
          </a:xfrm>
          <a:prstGeom prst="rect">
            <a:avLst/>
          </a:prstGeom>
        </p:spPr>
        <p:txBody>
          <a:bodyPr vert="horz" lIns="91440" tIns="45720" rIns="91440" bIns="45720" rtlCol="0">
            <a:noAutofit/>
          </a:bodyPr>
          <a:lstStyle/>
          <a:p>
            <a:pPr marL="342900" indent="-342900">
              <a:spcBef>
                <a:spcPct val="20000"/>
              </a:spcBef>
              <a:buClr>
                <a:srgbClr val="E63237"/>
              </a:buClr>
              <a:buSzPct val="60000"/>
              <a:buFont typeface="Wingdings 2" pitchFamily="18" charset="2"/>
              <a:buNone/>
              <a:defRPr/>
            </a:pPr>
            <a:r>
              <a:rPr lang="nl-BE" b="1" kern="0" dirty="0">
                <a:solidFill>
                  <a:srgbClr val="92D050"/>
                </a:solidFill>
                <a:latin typeface="Arial"/>
              </a:rPr>
              <a:t>Tevredenheid van de klanten</a:t>
            </a:r>
          </a:p>
        </p:txBody>
      </p:sp>
      <p:sp>
        <p:nvSpPr>
          <p:cNvPr id="7" name="ZoneTexte 16">
            <a:extLst>
              <a:ext uri="{FF2B5EF4-FFF2-40B4-BE49-F238E27FC236}">
                <a16:creationId xmlns:a16="http://schemas.microsoft.com/office/drawing/2014/main" id="{555A806D-501F-491D-A978-811EF8C79201}"/>
              </a:ext>
            </a:extLst>
          </p:cNvPr>
          <p:cNvSpPr txBox="1"/>
          <p:nvPr/>
        </p:nvSpPr>
        <p:spPr>
          <a:xfrm>
            <a:off x="3923928" y="2174667"/>
            <a:ext cx="5184576" cy="246221"/>
          </a:xfrm>
          <a:prstGeom prst="rect">
            <a:avLst/>
          </a:prstGeom>
          <a:noFill/>
        </p:spPr>
        <p:txBody>
          <a:bodyPr wrap="square" rtlCol="0">
            <a:spAutoFit/>
          </a:bodyPr>
          <a:lstStyle/>
          <a:p>
            <a:pPr algn="r"/>
            <a:r>
              <a:rPr lang="fr-BE" sz="1000" b="1" i="1" dirty="0">
                <a:solidFill>
                  <a:prstClr val="black"/>
                </a:solidFill>
                <a:latin typeface="Arial"/>
              </a:rPr>
              <a:t>%  van de </a:t>
            </a:r>
            <a:r>
              <a:rPr lang="fr-BE" sz="1000" b="1" i="1" dirty="0" err="1">
                <a:solidFill>
                  <a:prstClr val="black"/>
                </a:solidFill>
                <a:latin typeface="Arial"/>
              </a:rPr>
              <a:t>respondenten</a:t>
            </a:r>
            <a:r>
              <a:rPr lang="fr-BE" sz="1000" b="1" i="1" dirty="0">
                <a:solidFill>
                  <a:prstClr val="black"/>
                </a:solidFill>
                <a:latin typeface="Arial"/>
              </a:rPr>
              <a:t> </a:t>
            </a:r>
            <a:r>
              <a:rPr lang="fr-BE" sz="1000" b="1" i="1" dirty="0" err="1">
                <a:solidFill>
                  <a:prstClr val="black"/>
                </a:solidFill>
                <a:latin typeface="Arial"/>
              </a:rPr>
              <a:t>dat</a:t>
            </a:r>
            <a:r>
              <a:rPr lang="fr-BE" sz="1000" b="1" i="1" dirty="0">
                <a:solidFill>
                  <a:prstClr val="black"/>
                </a:solidFill>
                <a:latin typeface="Arial"/>
              </a:rPr>
              <a:t> </a:t>
            </a:r>
            <a:r>
              <a:rPr lang="fr-BE" sz="1000" b="1" i="1" dirty="0" err="1">
                <a:solidFill>
                  <a:prstClr val="black"/>
                </a:solidFill>
                <a:latin typeface="Arial"/>
              </a:rPr>
              <a:t>tevreden</a:t>
            </a:r>
            <a:r>
              <a:rPr lang="fr-BE" sz="1000" b="1" i="1" dirty="0">
                <a:solidFill>
                  <a:prstClr val="black"/>
                </a:solidFill>
                <a:latin typeface="Arial"/>
              </a:rPr>
              <a:t> of </a:t>
            </a:r>
            <a:r>
              <a:rPr lang="fr-BE" sz="1000" b="1" i="1" dirty="0" err="1">
                <a:solidFill>
                  <a:prstClr val="black"/>
                </a:solidFill>
                <a:latin typeface="Arial"/>
              </a:rPr>
              <a:t>zeer</a:t>
            </a:r>
            <a:r>
              <a:rPr lang="fr-BE" sz="1000" b="1" i="1" dirty="0">
                <a:solidFill>
                  <a:prstClr val="black"/>
                </a:solidFill>
                <a:latin typeface="Arial"/>
              </a:rPr>
              <a:t> </a:t>
            </a:r>
            <a:r>
              <a:rPr lang="fr-BE" sz="1000" b="1" i="1" dirty="0" err="1">
                <a:solidFill>
                  <a:prstClr val="black"/>
                </a:solidFill>
                <a:latin typeface="Arial"/>
              </a:rPr>
              <a:t>tevreden</a:t>
            </a:r>
            <a:r>
              <a:rPr lang="fr-BE" sz="1000" b="1" i="1" dirty="0">
                <a:solidFill>
                  <a:prstClr val="black"/>
                </a:solidFill>
                <a:latin typeface="Arial"/>
              </a:rPr>
              <a:t> </a:t>
            </a:r>
            <a:r>
              <a:rPr lang="fr-BE" sz="1000" b="1" i="1" dirty="0" err="1">
                <a:solidFill>
                  <a:prstClr val="black"/>
                </a:solidFill>
                <a:latin typeface="Arial"/>
              </a:rPr>
              <a:t>was</a:t>
            </a:r>
            <a:endParaRPr lang="fr-BE" sz="1000" b="1" i="1" dirty="0">
              <a:solidFill>
                <a:prstClr val="black"/>
              </a:solidFill>
              <a:latin typeface="Arial"/>
            </a:endParaRPr>
          </a:p>
        </p:txBody>
      </p:sp>
      <p:pic>
        <p:nvPicPr>
          <p:cNvPr id="8" name="Picture 1" descr="M:\560_DATA_OFFICE\Grafische dienst\PUBLICATIES-PUBLICATIONS\- DIRECTIES-DIRECTIONS\Communication\Enquêtes\Enquete de satisfaction\Enquete_satisfaction_web_NL.png">
            <a:extLst>
              <a:ext uri="{FF2B5EF4-FFF2-40B4-BE49-F238E27FC236}">
                <a16:creationId xmlns:a16="http://schemas.microsoft.com/office/drawing/2014/main" id="{63498BE6-20A7-46C5-A9A3-15B8DA8DBEF6}"/>
              </a:ext>
            </a:extLst>
          </p:cNvPr>
          <p:cNvPicPr>
            <a:picLocks noChangeAspect="1" noChangeArrowheads="1"/>
          </p:cNvPicPr>
          <p:nvPr/>
        </p:nvPicPr>
        <p:blipFill>
          <a:blip r:embed="rId4" cstate="print"/>
          <a:srcRect/>
          <a:stretch>
            <a:fillRect/>
          </a:stretch>
        </p:blipFill>
        <p:spPr bwMode="auto">
          <a:xfrm>
            <a:off x="467544" y="2102659"/>
            <a:ext cx="2667608" cy="2667608"/>
          </a:xfrm>
          <a:prstGeom prst="rect">
            <a:avLst/>
          </a:prstGeom>
          <a:noFill/>
        </p:spPr>
      </p:pic>
      <p:sp>
        <p:nvSpPr>
          <p:cNvPr id="9" name="Tijdelijke aanduiding voor inhoud 2">
            <a:extLst>
              <a:ext uri="{FF2B5EF4-FFF2-40B4-BE49-F238E27FC236}">
                <a16:creationId xmlns:a16="http://schemas.microsoft.com/office/drawing/2014/main" id="{AEC4EB0C-4A17-4B9C-9DA7-5AEF80B592EF}"/>
              </a:ext>
            </a:extLst>
          </p:cNvPr>
          <p:cNvSpPr>
            <a:spLocks noGrp="1"/>
          </p:cNvSpPr>
          <p:nvPr>
            <p:ph idx="1"/>
          </p:nvPr>
        </p:nvSpPr>
        <p:spPr>
          <a:xfrm>
            <a:off x="395536" y="5499230"/>
            <a:ext cx="8280920" cy="594066"/>
          </a:xfrm>
        </p:spPr>
        <p:txBody>
          <a:bodyPr>
            <a:normAutofit/>
          </a:bodyPr>
          <a:lstStyle/>
          <a:p>
            <a:pPr>
              <a:buNone/>
            </a:pPr>
            <a:r>
              <a:rPr lang="nl-BE" sz="1800" b="1" dirty="0">
                <a:latin typeface="Calibri" pitchFamily="34" charset="0"/>
              </a:rPr>
              <a:t>Totaal aantal </a:t>
            </a:r>
            <a:r>
              <a:rPr lang="nl-BE" sz="1800" b="1" dirty="0" err="1">
                <a:latin typeface="Calibri" pitchFamily="34" charset="0"/>
              </a:rPr>
              <a:t>tevredenheidsenquêtes</a:t>
            </a:r>
            <a:r>
              <a:rPr lang="nl-BE" sz="1800" b="1" dirty="0">
                <a:latin typeface="Calibri" pitchFamily="34" charset="0"/>
              </a:rPr>
              <a:t> in 2016 en 2017</a:t>
            </a:r>
            <a:r>
              <a:rPr lang="nl-BE" sz="1800" dirty="0">
                <a:latin typeface="Calibri" pitchFamily="34" charset="0"/>
              </a:rPr>
              <a:t>: </a:t>
            </a:r>
            <a:r>
              <a:rPr lang="nl-BE" sz="1800" b="1" dirty="0">
                <a:latin typeface="Calibri" pitchFamily="34" charset="0"/>
              </a:rPr>
              <a:t> 12 771</a:t>
            </a:r>
          </a:p>
          <a:p>
            <a:endParaRPr lang="nl-BE" sz="1800" b="1" dirty="0">
              <a:latin typeface="Calibri" pitchFamily="34" charset="0"/>
            </a:endParaRPr>
          </a:p>
        </p:txBody>
      </p:sp>
      <p:sp>
        <p:nvSpPr>
          <p:cNvPr id="3" name="Tijdelijke aanduiding voor dianummer 2">
            <a:extLst>
              <a:ext uri="{FF2B5EF4-FFF2-40B4-BE49-F238E27FC236}">
                <a16:creationId xmlns:a16="http://schemas.microsoft.com/office/drawing/2014/main" id="{0A52D584-6424-4625-ADBB-64C0D281A3F6}"/>
              </a:ext>
            </a:extLst>
          </p:cNvPr>
          <p:cNvSpPr>
            <a:spLocks noGrp="1"/>
          </p:cNvSpPr>
          <p:nvPr>
            <p:ph type="sldNum" sz="quarter" idx="12"/>
          </p:nvPr>
        </p:nvSpPr>
        <p:spPr/>
        <p:txBody>
          <a:bodyPr/>
          <a:lstStyle/>
          <a:p>
            <a:fld id="{62D13F0A-9D12-40B2-9A0D-F71E91851488}" type="slidenum">
              <a:rPr lang="en-US" smtClean="0"/>
              <a:t>13</a:t>
            </a:fld>
            <a:endParaRPr lang="en-US"/>
          </a:p>
        </p:txBody>
      </p:sp>
    </p:spTree>
    <p:extLst>
      <p:ext uri="{BB962C8B-B14F-4D97-AF65-F5344CB8AC3E}">
        <p14:creationId xmlns:p14="http://schemas.microsoft.com/office/powerpoint/2010/main" val="77568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7A001-98F4-49AB-92BE-BEDB6999AC4F}"/>
              </a:ext>
            </a:extLst>
          </p:cNvPr>
          <p:cNvSpPr>
            <a:spLocks noGrp="1"/>
          </p:cNvSpPr>
          <p:nvPr>
            <p:ph type="title"/>
          </p:nvPr>
        </p:nvSpPr>
        <p:spPr/>
        <p:txBody>
          <a:bodyPr>
            <a:normAutofit/>
          </a:bodyPr>
          <a:lstStyle/>
          <a:p>
            <a:r>
              <a:rPr lang="nl-BE" sz="4000" dirty="0"/>
              <a:t>Resultaten: opleidingscentrum</a:t>
            </a:r>
            <a:endParaRPr lang="en-US" sz="4000" dirty="0"/>
          </a:p>
        </p:txBody>
      </p:sp>
      <p:pic>
        <p:nvPicPr>
          <p:cNvPr id="3" name="Afbeelding 2">
            <a:extLst>
              <a:ext uri="{FF2B5EF4-FFF2-40B4-BE49-F238E27FC236}">
                <a16:creationId xmlns:a16="http://schemas.microsoft.com/office/drawing/2014/main" id="{F4191115-AF22-44F2-8C67-FF7790D34601}"/>
              </a:ext>
            </a:extLst>
          </p:cNvPr>
          <p:cNvPicPr>
            <a:picLocks noChangeAspect="1"/>
          </p:cNvPicPr>
          <p:nvPr/>
        </p:nvPicPr>
        <p:blipFill>
          <a:blip r:embed="rId2"/>
          <a:stretch>
            <a:fillRect/>
          </a:stretch>
        </p:blipFill>
        <p:spPr>
          <a:xfrm>
            <a:off x="1763688" y="1268760"/>
            <a:ext cx="6236066" cy="5438581"/>
          </a:xfrm>
          <a:prstGeom prst="rect">
            <a:avLst/>
          </a:prstGeom>
        </p:spPr>
      </p:pic>
      <p:sp>
        <p:nvSpPr>
          <p:cNvPr id="4" name="Tijdelijke aanduiding voor dianummer 3">
            <a:extLst>
              <a:ext uri="{FF2B5EF4-FFF2-40B4-BE49-F238E27FC236}">
                <a16:creationId xmlns:a16="http://schemas.microsoft.com/office/drawing/2014/main" id="{E1957418-49EE-4600-ACEE-1F9DCFF6845C}"/>
              </a:ext>
            </a:extLst>
          </p:cNvPr>
          <p:cNvSpPr>
            <a:spLocks noGrp="1"/>
          </p:cNvSpPr>
          <p:nvPr>
            <p:ph type="sldNum" sz="quarter" idx="12"/>
          </p:nvPr>
        </p:nvSpPr>
        <p:spPr/>
        <p:txBody>
          <a:bodyPr/>
          <a:lstStyle/>
          <a:p>
            <a:fld id="{62D13F0A-9D12-40B2-9A0D-F71E91851488}" type="slidenum">
              <a:rPr lang="en-US" smtClean="0"/>
              <a:t>14</a:t>
            </a:fld>
            <a:endParaRPr lang="en-US"/>
          </a:p>
        </p:txBody>
      </p:sp>
    </p:spTree>
    <p:extLst>
      <p:ext uri="{BB962C8B-B14F-4D97-AF65-F5344CB8AC3E}">
        <p14:creationId xmlns:p14="http://schemas.microsoft.com/office/powerpoint/2010/main" val="9974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8A31857-233D-4E7A-AF3C-54D491DB9D32}"/>
              </a:ext>
            </a:extLst>
          </p:cNvPr>
          <p:cNvSpPr/>
          <p:nvPr/>
        </p:nvSpPr>
        <p:spPr>
          <a:xfrm>
            <a:off x="6732240" y="4437112"/>
            <a:ext cx="2411760" cy="2420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C7A001-98F4-49AB-92BE-BEDB6999AC4F}"/>
              </a:ext>
            </a:extLst>
          </p:cNvPr>
          <p:cNvSpPr>
            <a:spLocks noGrp="1"/>
          </p:cNvSpPr>
          <p:nvPr>
            <p:ph type="title"/>
          </p:nvPr>
        </p:nvSpPr>
        <p:spPr/>
        <p:txBody>
          <a:bodyPr>
            <a:normAutofit/>
          </a:bodyPr>
          <a:lstStyle/>
          <a:p>
            <a:r>
              <a:rPr lang="nl-BE" sz="4000" dirty="0"/>
              <a:t>Resultaten: financiële diensten</a:t>
            </a:r>
            <a:endParaRPr lang="en-US" sz="4000" dirty="0"/>
          </a:p>
        </p:txBody>
      </p:sp>
      <p:pic>
        <p:nvPicPr>
          <p:cNvPr id="4" name="Afbeelding 3">
            <a:extLst>
              <a:ext uri="{FF2B5EF4-FFF2-40B4-BE49-F238E27FC236}">
                <a16:creationId xmlns:a16="http://schemas.microsoft.com/office/drawing/2014/main" id="{D9A9FBB2-FCAE-4903-A5F0-751927DDF33B}"/>
              </a:ext>
            </a:extLst>
          </p:cNvPr>
          <p:cNvPicPr>
            <a:picLocks noChangeAspect="1"/>
          </p:cNvPicPr>
          <p:nvPr/>
        </p:nvPicPr>
        <p:blipFill>
          <a:blip r:embed="rId2"/>
          <a:stretch>
            <a:fillRect/>
          </a:stretch>
        </p:blipFill>
        <p:spPr>
          <a:xfrm>
            <a:off x="457201" y="1417638"/>
            <a:ext cx="8469794" cy="4697112"/>
          </a:xfrm>
          <a:prstGeom prst="rect">
            <a:avLst/>
          </a:prstGeom>
        </p:spPr>
      </p:pic>
      <p:sp>
        <p:nvSpPr>
          <p:cNvPr id="3" name="Tijdelijke aanduiding voor dianummer 2">
            <a:extLst>
              <a:ext uri="{FF2B5EF4-FFF2-40B4-BE49-F238E27FC236}">
                <a16:creationId xmlns:a16="http://schemas.microsoft.com/office/drawing/2014/main" id="{E65DF055-0F39-4C7A-A57E-8AF2096E6BD8}"/>
              </a:ext>
            </a:extLst>
          </p:cNvPr>
          <p:cNvSpPr>
            <a:spLocks noGrp="1"/>
          </p:cNvSpPr>
          <p:nvPr>
            <p:ph type="sldNum" sz="quarter" idx="12"/>
          </p:nvPr>
        </p:nvSpPr>
        <p:spPr/>
        <p:txBody>
          <a:bodyPr/>
          <a:lstStyle/>
          <a:p>
            <a:fld id="{62D13F0A-9D12-40B2-9A0D-F71E91851488}" type="slidenum">
              <a:rPr lang="en-US" smtClean="0"/>
              <a:t>15</a:t>
            </a:fld>
            <a:endParaRPr lang="en-US"/>
          </a:p>
        </p:txBody>
      </p:sp>
    </p:spTree>
    <p:extLst>
      <p:ext uri="{BB962C8B-B14F-4D97-AF65-F5344CB8AC3E}">
        <p14:creationId xmlns:p14="http://schemas.microsoft.com/office/powerpoint/2010/main" val="66385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cs typeface="Arial" charset="0"/>
              </a:rPr>
              <a:t>1.2 Kostprijsberekening</a:t>
            </a:r>
            <a:endParaRPr lang="nl-BE" sz="4000" dirty="0"/>
          </a:p>
        </p:txBody>
      </p:sp>
      <p:sp>
        <p:nvSpPr>
          <p:cNvPr id="3" name="Tijdelijke aanduiding voor inhoud 2"/>
          <p:cNvSpPr>
            <a:spLocks noGrp="1"/>
          </p:cNvSpPr>
          <p:nvPr>
            <p:ph idx="1"/>
          </p:nvPr>
        </p:nvSpPr>
        <p:spPr>
          <a:xfrm>
            <a:off x="374848" y="1639341"/>
            <a:ext cx="8229600" cy="4237931"/>
          </a:xfrm>
        </p:spPr>
        <p:txBody>
          <a:bodyPr>
            <a:normAutofit fontScale="92500" lnSpcReduction="10000"/>
          </a:bodyPr>
          <a:lstStyle/>
          <a:p>
            <a:r>
              <a:rPr lang="nl-NL" b="1" dirty="0"/>
              <a:t>Verslag aan de Koning </a:t>
            </a:r>
            <a:r>
              <a:rPr lang="nl-NL" dirty="0"/>
              <a:t>bij het KB van 03.04.1997:</a:t>
            </a:r>
          </a:p>
          <a:p>
            <a:pPr lvl="1"/>
            <a:r>
              <a:rPr lang="nl-NL" dirty="0"/>
              <a:t>bij de OISZ kan een systeem van </a:t>
            </a:r>
            <a:r>
              <a:rPr lang="nl-NL" dirty="0">
                <a:solidFill>
                  <a:schemeClr val="accent6"/>
                </a:solidFill>
              </a:rPr>
              <a:t>analytische boekhouding</a:t>
            </a:r>
            <a:r>
              <a:rPr lang="nl-NL" dirty="0"/>
              <a:t> en </a:t>
            </a:r>
            <a:r>
              <a:rPr lang="nl-NL" dirty="0">
                <a:solidFill>
                  <a:schemeClr val="accent6"/>
                </a:solidFill>
              </a:rPr>
              <a:t>kostenanalyse</a:t>
            </a:r>
            <a:r>
              <a:rPr lang="nl-NL" dirty="0"/>
              <a:t> worden ingevoerd</a:t>
            </a:r>
          </a:p>
          <a:p>
            <a:r>
              <a:rPr lang="nl-NL" b="1" dirty="0"/>
              <a:t>Beslissing Ministerraad </a:t>
            </a:r>
            <a:r>
              <a:rPr lang="nl-NL" dirty="0"/>
              <a:t>van 31.03.2006:</a:t>
            </a:r>
          </a:p>
          <a:p>
            <a:pPr lvl="1"/>
            <a:r>
              <a:rPr lang="nl-NL" dirty="0">
                <a:solidFill>
                  <a:schemeClr val="accent6"/>
                </a:solidFill>
              </a:rPr>
              <a:t>verplichte invoering </a:t>
            </a:r>
            <a:r>
              <a:rPr lang="nl-NL" dirty="0"/>
              <a:t>van een systeem van  analytische boekhouding  voor alle OISZ </a:t>
            </a:r>
            <a:br>
              <a:rPr lang="nl-NL" dirty="0"/>
            </a:br>
            <a:r>
              <a:rPr lang="nl-NL" sz="2200" dirty="0"/>
              <a:t>(ingeschreven in de gemeenschappelijke bepalingen BO 2006-2008)</a:t>
            </a:r>
            <a:endParaRPr lang="nl-NL" sz="2200" i="1" dirty="0"/>
          </a:p>
          <a:p>
            <a:pPr lvl="1"/>
            <a:r>
              <a:rPr lang="nl-NL" dirty="0"/>
              <a:t>permanente evaluatie van de verhouding tussen </a:t>
            </a:r>
            <a:r>
              <a:rPr lang="nl-NL" dirty="0">
                <a:solidFill>
                  <a:schemeClr val="accent6"/>
                </a:solidFill>
              </a:rPr>
              <a:t>gerealiseerde output </a:t>
            </a:r>
            <a:r>
              <a:rPr lang="nl-NL" dirty="0"/>
              <a:t>en</a:t>
            </a:r>
            <a:r>
              <a:rPr lang="nl-NL" dirty="0">
                <a:solidFill>
                  <a:schemeClr val="accent6"/>
                </a:solidFill>
              </a:rPr>
              <a:t> toegestane middelen</a:t>
            </a:r>
            <a:endParaRPr lang="nl-NL" i="1" dirty="0"/>
          </a:p>
          <a:p>
            <a:pPr lvl="1"/>
            <a:r>
              <a:rPr lang="nl-NL" dirty="0"/>
              <a:t>aansturen op toenemende </a:t>
            </a:r>
            <a:r>
              <a:rPr lang="nl-NL" dirty="0">
                <a:solidFill>
                  <a:schemeClr val="accent6"/>
                </a:solidFill>
              </a:rPr>
              <a:t>middelenefficiëntie</a:t>
            </a:r>
            <a:endParaRPr lang="nl-NL" i="1" dirty="0"/>
          </a:p>
        </p:txBody>
      </p:sp>
      <p:sp>
        <p:nvSpPr>
          <p:cNvPr id="4" name="Tijdelijke aanduiding voor dianummer 3"/>
          <p:cNvSpPr>
            <a:spLocks noGrp="1"/>
          </p:cNvSpPr>
          <p:nvPr>
            <p:ph type="sldNum" sz="quarter" idx="4"/>
          </p:nvPr>
        </p:nvSpPr>
        <p:spPr/>
        <p:txBody>
          <a:bodyPr/>
          <a:lstStyle/>
          <a:p>
            <a:pPr>
              <a:defRPr/>
            </a:pPr>
            <a:fld id="{D4BF9736-3600-4D59-93A3-78200DD77381}" type="slidenum">
              <a:rPr lang="fr-FR" smtClean="0"/>
              <a:pPr>
                <a:defRPr/>
              </a:pPr>
              <a:t>16</a:t>
            </a:fld>
            <a:endParaRPr lang="fr-FR" dirty="0"/>
          </a:p>
        </p:txBody>
      </p:sp>
    </p:spTree>
    <p:extLst>
      <p:ext uri="{BB962C8B-B14F-4D97-AF65-F5344CB8AC3E}">
        <p14:creationId xmlns:p14="http://schemas.microsoft.com/office/powerpoint/2010/main" val="333421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nl-NL" dirty="0">
                <a:cs typeface="Arial" charset="0"/>
              </a:rPr>
              <a:t>Kostprijsberekening 2017 RVA</a:t>
            </a:r>
            <a:endParaRPr lang="nl-BE" dirty="0"/>
          </a:p>
        </p:txBody>
      </p:sp>
      <p:sp>
        <p:nvSpPr>
          <p:cNvPr id="4" name="Tijdelijke aanduiding voor dianumm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F9736-3600-4D59-93A3-78200DD77381}"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ijdelijke aanduiding voor inhoud 4">
            <a:extLst>
              <a:ext uri="{FF2B5EF4-FFF2-40B4-BE49-F238E27FC236}">
                <a16:creationId xmlns:a16="http://schemas.microsoft.com/office/drawing/2014/main" id="{8ED2C7BF-2DBE-4F6E-89A8-EC5BB22C0C0E}"/>
              </a:ext>
            </a:extLst>
          </p:cNvPr>
          <p:cNvGraphicFramePr>
            <a:graphicFrameLocks noGrp="1"/>
          </p:cNvGraphicFramePr>
          <p:nvPr>
            <p:ph idx="1"/>
            <p:extLst/>
          </p:nvPr>
        </p:nvGraphicFramePr>
        <p:xfrm>
          <a:off x="2687" y="1196752"/>
          <a:ext cx="2962672"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ek 6">
            <a:extLst>
              <a:ext uri="{FF2B5EF4-FFF2-40B4-BE49-F238E27FC236}">
                <a16:creationId xmlns:a16="http://schemas.microsoft.com/office/drawing/2014/main" id="{8ED2C7BF-2DBE-4F6E-89A8-EC5BB22C0C0E}"/>
              </a:ext>
            </a:extLst>
          </p:cNvPr>
          <p:cNvGraphicFramePr>
            <a:graphicFrameLocks/>
          </p:cNvGraphicFramePr>
          <p:nvPr>
            <p:extLst/>
          </p:nvPr>
        </p:nvGraphicFramePr>
        <p:xfrm>
          <a:off x="-37901" y="1916832"/>
          <a:ext cx="303847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ek 7">
            <a:extLst>
              <a:ext uri="{FF2B5EF4-FFF2-40B4-BE49-F238E27FC236}">
                <a16:creationId xmlns:a16="http://schemas.microsoft.com/office/drawing/2014/main" id="{EB60529F-7FD4-4446-B09A-1AA46D190143}"/>
              </a:ext>
            </a:extLst>
          </p:cNvPr>
          <p:cNvGraphicFramePr>
            <a:graphicFrameLocks/>
          </p:cNvGraphicFramePr>
          <p:nvPr>
            <p:extLst/>
          </p:nvPr>
        </p:nvGraphicFramePr>
        <p:xfrm>
          <a:off x="3038474" y="1867147"/>
          <a:ext cx="3067051"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fiek 8">
            <a:extLst>
              <a:ext uri="{FF2B5EF4-FFF2-40B4-BE49-F238E27FC236}">
                <a16:creationId xmlns:a16="http://schemas.microsoft.com/office/drawing/2014/main" id="{B8771654-95DF-4B1A-8B86-63EC22765D0A}"/>
              </a:ext>
            </a:extLst>
          </p:cNvPr>
          <p:cNvGraphicFramePr>
            <a:graphicFrameLocks/>
          </p:cNvGraphicFramePr>
          <p:nvPr>
            <p:extLst/>
          </p:nvPr>
        </p:nvGraphicFramePr>
        <p:xfrm>
          <a:off x="6098659" y="1867147"/>
          <a:ext cx="3038475"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vak 2">
            <a:extLst>
              <a:ext uri="{FF2B5EF4-FFF2-40B4-BE49-F238E27FC236}">
                <a16:creationId xmlns:a16="http://schemas.microsoft.com/office/drawing/2014/main" id="{C56E2BBF-58B9-4F12-B6F1-B9FD79C36BEE}"/>
              </a:ext>
            </a:extLst>
          </p:cNvPr>
          <p:cNvSpPr txBox="1"/>
          <p:nvPr/>
        </p:nvSpPr>
        <p:spPr>
          <a:xfrm>
            <a:off x="2066601" y="1285486"/>
            <a:ext cx="4881663" cy="400110"/>
          </a:xfrm>
          <a:prstGeom prst="rect">
            <a:avLst/>
          </a:prstGeom>
          <a:noFill/>
          <a:ln w="38100">
            <a:solidFill>
              <a:schemeClr val="accent1">
                <a:shade val="50000"/>
              </a:schemeClr>
            </a:solidFill>
          </a:ln>
        </p:spPr>
        <p:txBody>
          <a:bodyPr wrap="square" rtlCol="0">
            <a:spAutoFit/>
          </a:bodyPr>
          <a:lstStyle/>
          <a:p>
            <a:pPr algn="ctr"/>
            <a:r>
              <a:rPr lang="nl-BE" sz="2000" b="1" dirty="0">
                <a:solidFill>
                  <a:schemeClr val="tx2"/>
                </a:solidFill>
              </a:rPr>
              <a:t>Totale werkingskosten 2017 = 227.383.387 €</a:t>
            </a:r>
          </a:p>
        </p:txBody>
      </p:sp>
      <p:sp>
        <p:nvSpPr>
          <p:cNvPr id="10" name="Pijl: rechts 9">
            <a:extLst>
              <a:ext uri="{FF2B5EF4-FFF2-40B4-BE49-F238E27FC236}">
                <a16:creationId xmlns:a16="http://schemas.microsoft.com/office/drawing/2014/main" id="{F535D3B4-2BDF-497B-B63D-D52E3CD7C3F0}"/>
              </a:ext>
            </a:extLst>
          </p:cNvPr>
          <p:cNvSpPr/>
          <p:nvPr/>
        </p:nvSpPr>
        <p:spPr>
          <a:xfrm>
            <a:off x="2627784" y="3068960"/>
            <a:ext cx="936104"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11" name="Pijl: rechts 10">
            <a:extLst>
              <a:ext uri="{FF2B5EF4-FFF2-40B4-BE49-F238E27FC236}">
                <a16:creationId xmlns:a16="http://schemas.microsoft.com/office/drawing/2014/main" id="{D9490508-3080-4E0F-8B29-289C4A52200E}"/>
              </a:ext>
            </a:extLst>
          </p:cNvPr>
          <p:cNvSpPr/>
          <p:nvPr/>
        </p:nvSpPr>
        <p:spPr>
          <a:xfrm>
            <a:off x="5675374" y="3068960"/>
            <a:ext cx="936104"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12" name="Tekstvak 11">
            <a:extLst>
              <a:ext uri="{FF2B5EF4-FFF2-40B4-BE49-F238E27FC236}">
                <a16:creationId xmlns:a16="http://schemas.microsoft.com/office/drawing/2014/main" id="{1A3E23AB-70FB-439E-A8CF-E3F5DC61D334}"/>
              </a:ext>
            </a:extLst>
          </p:cNvPr>
          <p:cNvSpPr txBox="1"/>
          <p:nvPr/>
        </p:nvSpPr>
        <p:spPr>
          <a:xfrm>
            <a:off x="107504" y="4932446"/>
            <a:ext cx="5688632" cy="615553"/>
          </a:xfrm>
          <a:prstGeom prst="rect">
            <a:avLst/>
          </a:prstGeom>
          <a:noFill/>
          <a:ln>
            <a:solidFill>
              <a:schemeClr val="accent1"/>
            </a:solidFill>
          </a:ln>
        </p:spPr>
        <p:txBody>
          <a:bodyPr wrap="square" rtlCol="0">
            <a:spAutoFit/>
          </a:bodyPr>
          <a:lstStyle/>
          <a:p>
            <a:r>
              <a:rPr lang="nl-BE" b="1" dirty="0"/>
              <a:t>Operationele kosten = operationele basisopdrachten </a:t>
            </a:r>
            <a:r>
              <a:rPr lang="nl-BE" sz="1600" dirty="0"/>
              <a:t>(toelaatbaarheid, betwiste zaken, verificatie, handhavingsbeleid,…)</a:t>
            </a:r>
          </a:p>
        </p:txBody>
      </p:sp>
      <p:sp>
        <p:nvSpPr>
          <p:cNvPr id="13" name="Tekstvak 12">
            <a:extLst>
              <a:ext uri="{FF2B5EF4-FFF2-40B4-BE49-F238E27FC236}">
                <a16:creationId xmlns:a16="http://schemas.microsoft.com/office/drawing/2014/main" id="{00D2E401-564B-49E7-BC24-4D68861951A7}"/>
              </a:ext>
            </a:extLst>
          </p:cNvPr>
          <p:cNvSpPr txBox="1"/>
          <p:nvPr/>
        </p:nvSpPr>
        <p:spPr>
          <a:xfrm>
            <a:off x="683568" y="5782828"/>
            <a:ext cx="6912768" cy="646331"/>
          </a:xfrm>
          <a:prstGeom prst="rect">
            <a:avLst/>
          </a:prstGeom>
          <a:noFill/>
          <a:ln>
            <a:solidFill>
              <a:schemeClr val="accent1"/>
            </a:solidFill>
          </a:ln>
        </p:spPr>
        <p:txBody>
          <a:bodyPr wrap="square" rtlCol="0">
            <a:spAutoFit/>
          </a:bodyPr>
          <a:lstStyle/>
          <a:p>
            <a:r>
              <a:rPr lang="nl-BE" b="1" dirty="0"/>
              <a:t>Supportkosten = support basisopdrachten       </a:t>
            </a:r>
          </a:p>
          <a:p>
            <a:r>
              <a:rPr lang="nl-BE" b="1" dirty="0"/>
              <a:t> </a:t>
            </a:r>
            <a:r>
              <a:rPr lang="nl-BE" sz="1600" dirty="0"/>
              <a:t>(personeelsbeheer, gebouwenbeheer, boekhouding, interne controle,…) </a:t>
            </a:r>
          </a:p>
        </p:txBody>
      </p:sp>
      <p:cxnSp>
        <p:nvCxnSpPr>
          <p:cNvPr id="14" name="Rechte verbindingslijn met pijl 13">
            <a:extLst>
              <a:ext uri="{FF2B5EF4-FFF2-40B4-BE49-F238E27FC236}">
                <a16:creationId xmlns:a16="http://schemas.microsoft.com/office/drawing/2014/main" id="{8956D8D0-F86E-4E00-9B18-53F7795836FF}"/>
              </a:ext>
            </a:extLst>
          </p:cNvPr>
          <p:cNvCxnSpPr>
            <a:cxnSpLocks/>
            <a:endCxn id="12" idx="3"/>
          </p:cNvCxnSpPr>
          <p:nvPr/>
        </p:nvCxnSpPr>
        <p:spPr>
          <a:xfrm flipH="1">
            <a:off x="5796136" y="4484342"/>
            <a:ext cx="1323386" cy="75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55503D54-ED80-4E5A-A10B-B0558D76942E}"/>
              </a:ext>
            </a:extLst>
          </p:cNvPr>
          <p:cNvCxnSpPr>
            <a:cxnSpLocks/>
          </p:cNvCxnSpPr>
          <p:nvPr/>
        </p:nvCxnSpPr>
        <p:spPr>
          <a:xfrm flipH="1">
            <a:off x="5652221" y="4468984"/>
            <a:ext cx="2367401" cy="1313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Grafiek 16">
            <a:extLst>
              <a:ext uri="{FF2B5EF4-FFF2-40B4-BE49-F238E27FC236}">
                <a16:creationId xmlns:a16="http://schemas.microsoft.com/office/drawing/2014/main" id="{8ED2C7BF-2DBE-4F6E-89A8-EC5BB22C0C0E}"/>
              </a:ext>
            </a:extLst>
          </p:cNvPr>
          <p:cNvGraphicFramePr>
            <a:graphicFrameLocks/>
          </p:cNvGraphicFramePr>
          <p:nvPr>
            <p:extLst/>
          </p:nvPr>
        </p:nvGraphicFramePr>
        <p:xfrm>
          <a:off x="138876" y="1966782"/>
          <a:ext cx="3114674" cy="2644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Grafiek 17">
            <a:extLst>
              <a:ext uri="{FF2B5EF4-FFF2-40B4-BE49-F238E27FC236}">
                <a16:creationId xmlns:a16="http://schemas.microsoft.com/office/drawing/2014/main" id="{EB60529F-7FD4-4446-B09A-1AA46D190143}"/>
              </a:ext>
            </a:extLst>
          </p:cNvPr>
          <p:cNvGraphicFramePr>
            <a:graphicFrameLocks/>
          </p:cNvGraphicFramePr>
          <p:nvPr>
            <p:extLst/>
          </p:nvPr>
        </p:nvGraphicFramePr>
        <p:xfrm>
          <a:off x="3052261" y="1966782"/>
          <a:ext cx="3143251" cy="26441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Grafiek 19">
            <a:extLst>
              <a:ext uri="{FF2B5EF4-FFF2-40B4-BE49-F238E27FC236}">
                <a16:creationId xmlns:a16="http://schemas.microsoft.com/office/drawing/2014/main" id="{B8771654-95DF-4B1A-8B86-63EC22765D0A}"/>
              </a:ext>
            </a:extLst>
          </p:cNvPr>
          <p:cNvGraphicFramePr>
            <a:graphicFrameLocks/>
          </p:cNvGraphicFramePr>
          <p:nvPr>
            <p:extLst/>
          </p:nvPr>
        </p:nvGraphicFramePr>
        <p:xfrm>
          <a:off x="6037699" y="1965485"/>
          <a:ext cx="3099435" cy="264414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38233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nl-NL" dirty="0">
                <a:cs typeface="Arial" charset="0"/>
              </a:rPr>
              <a:t>Kostprijsberekening 2017 RVA</a:t>
            </a:r>
            <a:endParaRPr lang="nl-BE" dirty="0"/>
          </a:p>
        </p:txBody>
      </p:sp>
      <p:sp>
        <p:nvSpPr>
          <p:cNvPr id="4" name="Tijdelijke aanduiding voor dianumm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F9736-3600-4D59-93A3-78200DD77381}"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Rechte verbindingslijn met pijl 6">
            <a:extLst>
              <a:ext uri="{FF2B5EF4-FFF2-40B4-BE49-F238E27FC236}">
                <a16:creationId xmlns:a16="http://schemas.microsoft.com/office/drawing/2014/main" id="{830B198B-832B-424C-BDEB-BC30E16947F0}"/>
              </a:ext>
            </a:extLst>
          </p:cNvPr>
          <p:cNvCxnSpPr>
            <a:cxnSpLocks/>
          </p:cNvCxnSpPr>
          <p:nvPr/>
        </p:nvCxnSpPr>
        <p:spPr>
          <a:xfrm flipH="1">
            <a:off x="2679849" y="5072553"/>
            <a:ext cx="1550916" cy="1044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AB844C77-A1E4-44DF-BC21-49516A17CFED}"/>
              </a:ext>
            </a:extLst>
          </p:cNvPr>
          <p:cNvSpPr txBox="1"/>
          <p:nvPr/>
        </p:nvSpPr>
        <p:spPr>
          <a:xfrm>
            <a:off x="2123728" y="6134990"/>
            <a:ext cx="1080120" cy="276999"/>
          </a:xfrm>
          <a:prstGeom prst="rect">
            <a:avLst/>
          </a:prstGeom>
          <a:noFill/>
          <a:ln>
            <a:solidFill>
              <a:schemeClr val="accent1"/>
            </a:solidFill>
          </a:ln>
        </p:spPr>
        <p:txBody>
          <a:bodyPr wrap="square" rtlCol="0">
            <a:spAutoFit/>
          </a:bodyPr>
          <a:lstStyle/>
          <a:p>
            <a:r>
              <a:rPr lang="nl-BE" sz="1200" b="1" dirty="0"/>
              <a:t>16 entiteiten</a:t>
            </a:r>
            <a:endParaRPr lang="nl-BE" sz="1000" b="1" i="1" dirty="0"/>
          </a:p>
        </p:txBody>
      </p:sp>
      <p:cxnSp>
        <p:nvCxnSpPr>
          <p:cNvPr id="10" name="Rechte verbindingslijn met pijl 9">
            <a:extLst>
              <a:ext uri="{FF2B5EF4-FFF2-40B4-BE49-F238E27FC236}">
                <a16:creationId xmlns:a16="http://schemas.microsoft.com/office/drawing/2014/main" id="{D090F884-051E-4DBF-9909-7A61AF89C6BB}"/>
              </a:ext>
            </a:extLst>
          </p:cNvPr>
          <p:cNvCxnSpPr>
            <a:cxnSpLocks/>
          </p:cNvCxnSpPr>
          <p:nvPr/>
        </p:nvCxnSpPr>
        <p:spPr>
          <a:xfrm flipH="1">
            <a:off x="1799692" y="5085069"/>
            <a:ext cx="581554" cy="439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3B6C7E2E-568C-41C3-849F-6B9C82D3E6A7}"/>
              </a:ext>
            </a:extLst>
          </p:cNvPr>
          <p:cNvCxnSpPr>
            <a:cxnSpLocks/>
          </p:cNvCxnSpPr>
          <p:nvPr/>
        </p:nvCxnSpPr>
        <p:spPr>
          <a:xfrm flipH="1">
            <a:off x="5445782" y="5085069"/>
            <a:ext cx="1286458" cy="935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DA54491A-4525-47A8-A158-621795CAF635}"/>
              </a:ext>
            </a:extLst>
          </p:cNvPr>
          <p:cNvSpPr txBox="1"/>
          <p:nvPr/>
        </p:nvSpPr>
        <p:spPr>
          <a:xfrm>
            <a:off x="4663381" y="6045679"/>
            <a:ext cx="1564802" cy="461665"/>
          </a:xfrm>
          <a:prstGeom prst="rect">
            <a:avLst/>
          </a:prstGeom>
          <a:noFill/>
          <a:ln>
            <a:solidFill>
              <a:schemeClr val="accent1"/>
            </a:solidFill>
          </a:ln>
        </p:spPr>
        <p:txBody>
          <a:bodyPr wrap="square" rtlCol="0">
            <a:spAutoFit/>
          </a:bodyPr>
          <a:lstStyle/>
          <a:p>
            <a:r>
              <a:rPr lang="nl-BE" sz="1200" b="1" dirty="0"/>
              <a:t>FSO, studiecentrum, PWA </a:t>
            </a:r>
            <a:r>
              <a:rPr lang="nl-BE" sz="1200" i="1" dirty="0"/>
              <a:t>(afwikkeling</a:t>
            </a:r>
            <a:r>
              <a:rPr lang="nl-BE" sz="1200" dirty="0"/>
              <a:t>)</a:t>
            </a:r>
            <a:endParaRPr lang="nl-BE" sz="1000" i="1" dirty="0"/>
          </a:p>
        </p:txBody>
      </p:sp>
      <p:sp>
        <p:nvSpPr>
          <p:cNvPr id="16" name="Tekstvak 15">
            <a:extLst>
              <a:ext uri="{FF2B5EF4-FFF2-40B4-BE49-F238E27FC236}">
                <a16:creationId xmlns:a16="http://schemas.microsoft.com/office/drawing/2014/main" id="{DDD74DF1-B96F-4C13-AD6D-22E9F5E51A3B}"/>
              </a:ext>
            </a:extLst>
          </p:cNvPr>
          <p:cNvSpPr txBox="1"/>
          <p:nvPr/>
        </p:nvSpPr>
        <p:spPr>
          <a:xfrm>
            <a:off x="1301126" y="5516487"/>
            <a:ext cx="1080120" cy="276999"/>
          </a:xfrm>
          <a:prstGeom prst="rect">
            <a:avLst/>
          </a:prstGeom>
          <a:noFill/>
          <a:ln>
            <a:solidFill>
              <a:schemeClr val="accent1"/>
            </a:solidFill>
          </a:ln>
        </p:spPr>
        <p:txBody>
          <a:bodyPr wrap="square" rtlCol="0">
            <a:spAutoFit/>
          </a:bodyPr>
          <a:lstStyle/>
          <a:p>
            <a:r>
              <a:rPr lang="nl-BE" sz="1200" b="1" dirty="0"/>
              <a:t>18 directies</a:t>
            </a:r>
            <a:endParaRPr lang="nl-BE" sz="1000" b="1" i="1" dirty="0"/>
          </a:p>
        </p:txBody>
      </p:sp>
      <p:graphicFrame>
        <p:nvGraphicFramePr>
          <p:cNvPr id="18" name="Tijdelijke aanduiding voor inhoud 17">
            <a:extLst>
              <a:ext uri="{FF2B5EF4-FFF2-40B4-BE49-F238E27FC236}">
                <a16:creationId xmlns:a16="http://schemas.microsoft.com/office/drawing/2014/main" id="{C3DC1469-AC3D-44BF-8689-DF5593BA40CD}"/>
              </a:ext>
            </a:extLst>
          </p:cNvPr>
          <p:cNvGraphicFramePr>
            <a:graphicFrameLocks noGrp="1"/>
          </p:cNvGraphicFramePr>
          <p:nvPr>
            <p:ph idx="1"/>
            <p:extLst/>
          </p:nvPr>
        </p:nvGraphicFramePr>
        <p:xfrm>
          <a:off x="425260" y="99052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551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nl-NL" dirty="0">
                <a:cs typeface="Arial" charset="0"/>
              </a:rPr>
              <a:t>Kostprijsberekening 2017 RVA</a:t>
            </a:r>
            <a:endParaRPr lang="nl-BE" dirty="0"/>
          </a:p>
        </p:txBody>
      </p:sp>
      <p:sp>
        <p:nvSpPr>
          <p:cNvPr id="4" name="Tijdelijke aanduiding voor dianumm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F9736-3600-4D59-93A3-78200DD77381}"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 name="Rechte verbindingslijn met pijl 5">
            <a:extLst>
              <a:ext uri="{FF2B5EF4-FFF2-40B4-BE49-F238E27FC236}">
                <a16:creationId xmlns:a16="http://schemas.microsoft.com/office/drawing/2014/main" id="{BA0B9A0E-766A-45DF-BC3F-29B0C6EF198B}"/>
              </a:ext>
            </a:extLst>
          </p:cNvPr>
          <p:cNvCxnSpPr>
            <a:cxnSpLocks/>
          </p:cNvCxnSpPr>
          <p:nvPr/>
        </p:nvCxnSpPr>
        <p:spPr>
          <a:xfrm flipH="1">
            <a:off x="1259632" y="4673461"/>
            <a:ext cx="1800200" cy="1246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0A115E0C-01C2-4F33-91E9-9E6E8A3A0073}"/>
              </a:ext>
            </a:extLst>
          </p:cNvPr>
          <p:cNvSpPr txBox="1"/>
          <p:nvPr/>
        </p:nvSpPr>
        <p:spPr>
          <a:xfrm>
            <a:off x="483740" y="5919933"/>
            <a:ext cx="6048672" cy="461665"/>
          </a:xfrm>
          <a:prstGeom prst="rect">
            <a:avLst/>
          </a:prstGeom>
          <a:noFill/>
          <a:ln>
            <a:solidFill>
              <a:schemeClr val="accent1"/>
            </a:solidFill>
          </a:ln>
        </p:spPr>
        <p:txBody>
          <a:bodyPr wrap="square" rtlCol="0">
            <a:spAutoFit/>
          </a:bodyPr>
          <a:lstStyle/>
          <a:p>
            <a:r>
              <a:rPr lang="nl-BE" sz="1200" b="1" dirty="0"/>
              <a:t>Controleren</a:t>
            </a:r>
            <a:r>
              <a:rPr lang="nl-BE" sz="1200" dirty="0"/>
              <a:t> = groepering van volgende basisopdrachten :</a:t>
            </a:r>
          </a:p>
          <a:p>
            <a:r>
              <a:rPr lang="nl-BE" sz="1200" dirty="0"/>
              <a:t>verificatie uitgaven UI + boekhoudkundige controle UI + handhavingsbeleid + </a:t>
            </a:r>
            <a:r>
              <a:rPr lang="nl-BE" sz="1200" dirty="0" err="1"/>
              <a:t>dispo</a:t>
            </a:r>
            <a:r>
              <a:rPr lang="nl-BE" sz="1200" dirty="0"/>
              <a:t> </a:t>
            </a:r>
            <a:r>
              <a:rPr lang="nl-BE" sz="1000" i="1" dirty="0"/>
              <a:t>(afwikkeling)</a:t>
            </a:r>
          </a:p>
        </p:txBody>
      </p:sp>
      <p:graphicFrame>
        <p:nvGraphicFramePr>
          <p:cNvPr id="7" name="Grafiek 6">
            <a:extLst>
              <a:ext uri="{FF2B5EF4-FFF2-40B4-BE49-F238E27FC236}">
                <a16:creationId xmlns:a16="http://schemas.microsoft.com/office/drawing/2014/main" id="{CF018495-CD51-4319-8844-6F3FFE37D8A7}"/>
              </a:ext>
            </a:extLst>
          </p:cNvPr>
          <p:cNvGraphicFramePr>
            <a:graphicFrameLocks/>
          </p:cNvGraphicFramePr>
          <p:nvPr>
            <p:extLst>
              <p:ext uri="{D42A27DB-BD31-4B8C-83A1-F6EECF244321}">
                <p14:modId xmlns:p14="http://schemas.microsoft.com/office/powerpoint/2010/main" val="448622824"/>
              </p:ext>
            </p:extLst>
          </p:nvPr>
        </p:nvGraphicFramePr>
        <p:xfrm>
          <a:off x="483740" y="1052736"/>
          <a:ext cx="8203059"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836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000" dirty="0"/>
              <a:t>In </a:t>
            </a:r>
            <a:r>
              <a:rPr lang="fr-BE" sz="4000" dirty="0" err="1"/>
              <a:t>deze</a:t>
            </a:r>
            <a:r>
              <a:rPr lang="fr-BE" sz="4000" dirty="0"/>
              <a:t> </a:t>
            </a:r>
            <a:r>
              <a:rPr lang="fr-BE" sz="4000" dirty="0" err="1"/>
              <a:t>presentatie</a:t>
            </a:r>
            <a:endParaRPr lang="en-US" sz="4000" dirty="0"/>
          </a:p>
        </p:txBody>
      </p:sp>
      <p:sp>
        <p:nvSpPr>
          <p:cNvPr id="3" name="Content Placeholder 2"/>
          <p:cNvSpPr>
            <a:spLocks noGrp="1"/>
          </p:cNvSpPr>
          <p:nvPr>
            <p:ph idx="1"/>
          </p:nvPr>
        </p:nvSpPr>
        <p:spPr>
          <a:xfrm>
            <a:off x="755576" y="1600200"/>
            <a:ext cx="7931224" cy="4525963"/>
          </a:xfrm>
        </p:spPr>
        <p:txBody>
          <a:bodyPr>
            <a:normAutofit/>
          </a:bodyPr>
          <a:lstStyle/>
          <a:p>
            <a:pPr marL="514350" indent="-360000">
              <a:spcBef>
                <a:spcPts val="1800"/>
              </a:spcBef>
              <a:buFont typeface="+mj-lt"/>
              <a:buAutoNum type="arabicPeriod"/>
            </a:pPr>
            <a:r>
              <a:rPr lang="nl-NL" dirty="0"/>
              <a:t>Bestuurlijke efficiëntie door gebruik van moderne beheersinstrumenten </a:t>
            </a:r>
          </a:p>
          <a:p>
            <a:pPr marL="514350" indent="-514350">
              <a:spcBef>
                <a:spcPts val="1800"/>
              </a:spcBef>
              <a:buFont typeface="+mj-lt"/>
              <a:buAutoNum type="arabicPeriod"/>
            </a:pPr>
            <a:r>
              <a:rPr lang="nl-BE" dirty="0"/>
              <a:t>Financiële optimalisatie  </a:t>
            </a:r>
          </a:p>
          <a:p>
            <a:pPr marL="514350" indent="-514350">
              <a:spcBef>
                <a:spcPts val="1800"/>
              </a:spcBef>
              <a:buFont typeface="+mj-lt"/>
              <a:buAutoNum type="arabicPeriod"/>
            </a:pPr>
            <a:r>
              <a:rPr lang="nl-NL" dirty="0"/>
              <a:t>Synergie OISZ: interne audit</a:t>
            </a:r>
            <a:endParaRPr lang="en-US" dirty="0"/>
          </a:p>
        </p:txBody>
      </p:sp>
      <p:sp>
        <p:nvSpPr>
          <p:cNvPr id="4" name="Tijdelijke aanduiding voor dianummer 3">
            <a:extLst>
              <a:ext uri="{FF2B5EF4-FFF2-40B4-BE49-F238E27FC236}">
                <a16:creationId xmlns:a16="http://schemas.microsoft.com/office/drawing/2014/main" id="{2533484E-26CB-4768-9018-B7357F1EAE8E}"/>
              </a:ext>
            </a:extLst>
          </p:cNvPr>
          <p:cNvSpPr>
            <a:spLocks noGrp="1"/>
          </p:cNvSpPr>
          <p:nvPr>
            <p:ph type="sldNum" sz="quarter" idx="12"/>
          </p:nvPr>
        </p:nvSpPr>
        <p:spPr/>
        <p:txBody>
          <a:bodyPr/>
          <a:lstStyle/>
          <a:p>
            <a:fld id="{62D13F0A-9D12-40B2-9A0D-F71E91851488}" type="slidenum">
              <a:rPr lang="en-US" smtClean="0"/>
              <a:t>2</a:t>
            </a:fld>
            <a:endParaRPr lang="en-US"/>
          </a:p>
        </p:txBody>
      </p:sp>
    </p:spTree>
    <p:extLst>
      <p:ext uri="{BB962C8B-B14F-4D97-AF65-F5344CB8AC3E}">
        <p14:creationId xmlns:p14="http://schemas.microsoft.com/office/powerpoint/2010/main" val="225578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nl-NL" dirty="0">
                <a:cs typeface="Arial" charset="0"/>
              </a:rPr>
              <a:t>Kostprijsberekening 2017 RVA</a:t>
            </a:r>
            <a:endParaRPr lang="nl-BE" dirty="0"/>
          </a:p>
        </p:txBody>
      </p:sp>
      <p:sp>
        <p:nvSpPr>
          <p:cNvPr id="4" name="Tijdelijke aanduiding voor dianumm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F9736-3600-4D59-93A3-78200DD77381}"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Grafiek 6">
            <a:extLst>
              <a:ext uri="{FF2B5EF4-FFF2-40B4-BE49-F238E27FC236}">
                <a16:creationId xmlns:a16="http://schemas.microsoft.com/office/drawing/2014/main" id="{A0C9653A-059C-4491-8507-6E3ED0F51F08}"/>
              </a:ext>
            </a:extLst>
          </p:cNvPr>
          <p:cNvGraphicFramePr>
            <a:graphicFrameLocks/>
          </p:cNvGraphicFramePr>
          <p:nvPr>
            <p:extLst>
              <p:ext uri="{D42A27DB-BD31-4B8C-83A1-F6EECF244321}">
                <p14:modId xmlns:p14="http://schemas.microsoft.com/office/powerpoint/2010/main" val="3920444240"/>
              </p:ext>
            </p:extLst>
          </p:nvPr>
        </p:nvGraphicFramePr>
        <p:xfrm>
          <a:off x="457200" y="1052736"/>
          <a:ext cx="8229599" cy="4217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103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9"/>
          </a:xfrm>
        </p:spPr>
        <p:txBody>
          <a:bodyPr>
            <a:normAutofit/>
          </a:bodyPr>
          <a:lstStyle/>
          <a:p>
            <a:r>
              <a:rPr lang="nl-NL" dirty="0">
                <a:cs typeface="Arial" charset="0"/>
              </a:rPr>
              <a:t>Kostprijsberekening 2017 RVA</a:t>
            </a:r>
            <a:endParaRPr lang="nl-BE" dirty="0"/>
          </a:p>
        </p:txBody>
      </p:sp>
      <p:sp>
        <p:nvSpPr>
          <p:cNvPr id="4" name="Tijdelijke aanduiding voor dianumm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F9736-3600-4D59-93A3-78200DD77381}"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 name="Rechte verbindingslijn 5">
            <a:extLst>
              <a:ext uri="{FF2B5EF4-FFF2-40B4-BE49-F238E27FC236}">
                <a16:creationId xmlns:a16="http://schemas.microsoft.com/office/drawing/2014/main" id="{69DDE277-DDE0-42BF-AA9B-6AAA84D17E67}"/>
              </a:ext>
            </a:extLst>
          </p:cNvPr>
          <p:cNvCxnSpPr>
            <a:cxnSpLocks/>
          </p:cNvCxnSpPr>
          <p:nvPr/>
        </p:nvCxnSpPr>
        <p:spPr>
          <a:xfrm>
            <a:off x="457200" y="4176434"/>
            <a:ext cx="8147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9F831996-C0CF-42B6-9E09-F193FDD80F84}"/>
              </a:ext>
            </a:extLst>
          </p:cNvPr>
          <p:cNvCxnSpPr>
            <a:cxnSpLocks/>
          </p:cNvCxnSpPr>
          <p:nvPr/>
        </p:nvCxnSpPr>
        <p:spPr>
          <a:xfrm>
            <a:off x="4211960" y="1556792"/>
            <a:ext cx="0" cy="496855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C78DA0A-714D-4A74-8067-C1EE4972D2DE}"/>
              </a:ext>
            </a:extLst>
          </p:cNvPr>
          <p:cNvSpPr txBox="1"/>
          <p:nvPr/>
        </p:nvSpPr>
        <p:spPr>
          <a:xfrm>
            <a:off x="2627783" y="1010694"/>
            <a:ext cx="3672408" cy="369332"/>
          </a:xfrm>
          <a:prstGeom prst="rect">
            <a:avLst/>
          </a:prstGeom>
          <a:noFill/>
        </p:spPr>
        <p:txBody>
          <a:bodyPr wrap="square" rtlCol="0">
            <a:spAutoFit/>
          </a:bodyPr>
          <a:lstStyle/>
          <a:p>
            <a:r>
              <a:rPr lang="nl-BE" b="1" dirty="0"/>
              <a:t>OPDRACHT   HANDHAVINGSBELEID</a:t>
            </a:r>
          </a:p>
        </p:txBody>
      </p:sp>
      <p:graphicFrame>
        <p:nvGraphicFramePr>
          <p:cNvPr id="14" name="Grafiek 13">
            <a:extLst>
              <a:ext uri="{FF2B5EF4-FFF2-40B4-BE49-F238E27FC236}">
                <a16:creationId xmlns:a16="http://schemas.microsoft.com/office/drawing/2014/main" id="{614426B5-A53A-4452-9B3B-C955A698D800}"/>
              </a:ext>
            </a:extLst>
          </p:cNvPr>
          <p:cNvGraphicFramePr>
            <a:graphicFrameLocks/>
          </p:cNvGraphicFramePr>
          <p:nvPr>
            <p:extLst/>
          </p:nvPr>
        </p:nvGraphicFramePr>
        <p:xfrm>
          <a:off x="395535" y="1399359"/>
          <a:ext cx="3900241" cy="2813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afiek 19">
            <a:extLst>
              <a:ext uri="{FF2B5EF4-FFF2-40B4-BE49-F238E27FC236}">
                <a16:creationId xmlns:a16="http://schemas.microsoft.com/office/drawing/2014/main" id="{8967F505-9C56-4F72-BC63-E030329DBA88}"/>
              </a:ext>
            </a:extLst>
          </p:cNvPr>
          <p:cNvGraphicFramePr>
            <a:graphicFrameLocks/>
          </p:cNvGraphicFramePr>
          <p:nvPr>
            <p:extLst/>
          </p:nvPr>
        </p:nvGraphicFramePr>
        <p:xfrm>
          <a:off x="4227999" y="1394147"/>
          <a:ext cx="4408170" cy="27470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ek 11">
            <a:extLst>
              <a:ext uri="{FF2B5EF4-FFF2-40B4-BE49-F238E27FC236}">
                <a16:creationId xmlns:a16="http://schemas.microsoft.com/office/drawing/2014/main" id="{155D610B-E47C-4C65-967E-AE0809D616CA}"/>
              </a:ext>
            </a:extLst>
          </p:cNvPr>
          <p:cNvGraphicFramePr>
            <a:graphicFrameLocks/>
          </p:cNvGraphicFramePr>
          <p:nvPr>
            <p:extLst/>
          </p:nvPr>
        </p:nvGraphicFramePr>
        <p:xfrm>
          <a:off x="731812" y="4211712"/>
          <a:ext cx="3096344" cy="2333625"/>
        </p:xfrm>
        <a:graphic>
          <a:graphicData uri="http://schemas.openxmlformats.org/drawingml/2006/chart">
            <c:chart xmlns:c="http://schemas.openxmlformats.org/drawingml/2006/chart" xmlns:r="http://schemas.openxmlformats.org/officeDocument/2006/relationships" r:id="rId5"/>
          </a:graphicData>
        </a:graphic>
      </p:graphicFrame>
      <p:sp>
        <p:nvSpPr>
          <p:cNvPr id="5" name="Tekstvak 4">
            <a:extLst>
              <a:ext uri="{FF2B5EF4-FFF2-40B4-BE49-F238E27FC236}">
                <a16:creationId xmlns:a16="http://schemas.microsoft.com/office/drawing/2014/main" id="{46C600B1-69EF-4F95-9EF7-CA7819B0FD01}"/>
              </a:ext>
            </a:extLst>
          </p:cNvPr>
          <p:cNvSpPr txBox="1"/>
          <p:nvPr/>
        </p:nvSpPr>
        <p:spPr>
          <a:xfrm>
            <a:off x="4499992" y="4437112"/>
            <a:ext cx="2520280" cy="1785104"/>
          </a:xfrm>
          <a:prstGeom prst="rect">
            <a:avLst/>
          </a:prstGeom>
          <a:noFill/>
        </p:spPr>
        <p:txBody>
          <a:bodyPr wrap="square" rtlCol="0">
            <a:spAutoFit/>
          </a:bodyPr>
          <a:lstStyle/>
          <a:p>
            <a:r>
              <a:rPr lang="nl-BE" dirty="0"/>
              <a:t>ANDERE</a:t>
            </a:r>
            <a:r>
              <a:rPr lang="nl-BE" b="1" dirty="0"/>
              <a:t> KOSTPRIJZEN 2017</a:t>
            </a:r>
            <a:r>
              <a:rPr lang="nl-BE" dirty="0"/>
              <a:t> </a:t>
            </a:r>
            <a:r>
              <a:rPr lang="nl-BE" i="1" dirty="0">
                <a:solidFill>
                  <a:srgbClr val="FF0000"/>
                </a:solidFill>
              </a:rPr>
              <a:t>(PER OPDRACHT) </a:t>
            </a:r>
            <a:r>
              <a:rPr lang="nl-BE" dirty="0"/>
              <a:t>:</a:t>
            </a:r>
          </a:p>
          <a:p>
            <a:endParaRPr lang="nl-BE" dirty="0"/>
          </a:p>
          <a:p>
            <a:r>
              <a:rPr lang="nl-BE" sz="1400" b="1" dirty="0">
                <a:solidFill>
                  <a:srgbClr val="0070C0"/>
                </a:solidFill>
              </a:rPr>
              <a:t>Toelaatbaarheid  =    18,43 €</a:t>
            </a:r>
          </a:p>
          <a:p>
            <a:r>
              <a:rPr lang="nl-BE" sz="1400" b="1" dirty="0">
                <a:solidFill>
                  <a:srgbClr val="0070C0"/>
                </a:solidFill>
              </a:rPr>
              <a:t>Betwiste zaken    =  180,35 €</a:t>
            </a:r>
          </a:p>
          <a:p>
            <a:r>
              <a:rPr lang="nl-BE" sz="1400" b="1" dirty="0">
                <a:solidFill>
                  <a:srgbClr val="0070C0"/>
                </a:solidFill>
              </a:rPr>
              <a:t>Terugvorderen     =  213,73 €</a:t>
            </a:r>
          </a:p>
          <a:p>
            <a:r>
              <a:rPr lang="nl-BE" sz="1400" b="1" dirty="0">
                <a:solidFill>
                  <a:srgbClr val="0070C0"/>
                </a:solidFill>
              </a:rPr>
              <a:t>…..</a:t>
            </a:r>
          </a:p>
        </p:txBody>
      </p:sp>
    </p:spTree>
    <p:extLst>
      <p:ext uri="{BB962C8B-B14F-4D97-AF65-F5344CB8AC3E}">
        <p14:creationId xmlns:p14="http://schemas.microsoft.com/office/powerpoint/2010/main" val="86000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6B2DD-EA46-46E9-A82B-A8B33DC298B6}"/>
              </a:ext>
            </a:extLst>
          </p:cNvPr>
          <p:cNvSpPr/>
          <p:nvPr/>
        </p:nvSpPr>
        <p:spPr>
          <a:xfrm>
            <a:off x="7956376" y="5877272"/>
            <a:ext cx="118762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18" name="Rectangle 2"/>
          <p:cNvSpPr>
            <a:spLocks noGrp="1" noChangeArrowheads="1"/>
          </p:cNvSpPr>
          <p:nvPr>
            <p:ph type="title"/>
          </p:nvPr>
        </p:nvSpPr>
        <p:spPr/>
        <p:txBody>
          <a:bodyPr>
            <a:normAutofit fontScale="90000"/>
          </a:bodyPr>
          <a:lstStyle/>
          <a:p>
            <a:r>
              <a:rPr lang="nl-BE" dirty="0">
                <a:cs typeface="Arial" charset="0"/>
              </a:rPr>
              <a:t>1.3 Opvolging van de bestuursovereenkomst</a:t>
            </a:r>
            <a:endParaRPr lang="en-GB" dirty="0">
              <a:cs typeface="Arial" charset="0"/>
            </a:endParaRPr>
          </a:p>
        </p:txBody>
      </p:sp>
      <p:sp>
        <p:nvSpPr>
          <p:cNvPr id="342019" name="Rectangle 3"/>
          <p:cNvSpPr>
            <a:spLocks noGrp="1" noChangeArrowheads="1"/>
          </p:cNvSpPr>
          <p:nvPr>
            <p:ph type="body" idx="1"/>
          </p:nvPr>
        </p:nvSpPr>
        <p:spPr/>
        <p:txBody>
          <a:bodyPr/>
          <a:lstStyle/>
          <a:p>
            <a:pPr>
              <a:spcBef>
                <a:spcPts val="1200"/>
              </a:spcBef>
            </a:pPr>
            <a:r>
              <a:rPr lang="nl-BE" dirty="0"/>
              <a:t>Specifiek opvolgingsinstrument</a:t>
            </a:r>
          </a:p>
          <a:p>
            <a:pPr>
              <a:buNone/>
            </a:pPr>
            <a:endParaRPr lang="nl-BE" dirty="0"/>
          </a:p>
        </p:txBody>
      </p:sp>
      <p:sp>
        <p:nvSpPr>
          <p:cNvPr id="6" name="Espace réservé du numéro de diapositive 5"/>
          <p:cNvSpPr>
            <a:spLocks noGrp="1"/>
          </p:cNvSpPr>
          <p:nvPr>
            <p:ph type="sldNum" sz="quarter" idx="4"/>
          </p:nvPr>
        </p:nvSpPr>
        <p:spPr/>
        <p:txBody>
          <a:bodyPr/>
          <a:lstStyle/>
          <a:p>
            <a:pPr>
              <a:defRPr/>
            </a:pPr>
            <a:fld id="{D4BF9736-3600-4D59-93A3-78200DD77381}" type="slidenum">
              <a:rPr lang="fr-FR" smtClean="0"/>
              <a:pPr>
                <a:defRPr/>
              </a:pPr>
              <a:t>22</a:t>
            </a:fld>
            <a:endParaRPr lang="fr-FR" dirty="0"/>
          </a:p>
        </p:txBody>
      </p:sp>
      <p:graphicFrame>
        <p:nvGraphicFramePr>
          <p:cNvPr id="2" name="Object 1">
            <a:extLst>
              <a:ext uri="{FF2B5EF4-FFF2-40B4-BE49-F238E27FC236}">
                <a16:creationId xmlns:a16="http://schemas.microsoft.com/office/drawing/2014/main" id="{D5D84321-0714-4B98-951A-E557FA3A32D4}"/>
              </a:ext>
            </a:extLst>
          </p:cNvPr>
          <p:cNvGraphicFramePr>
            <a:graphicFrameLocks noChangeAspect="1"/>
          </p:cNvGraphicFramePr>
          <p:nvPr>
            <p:extLst>
              <p:ext uri="{D42A27DB-BD31-4B8C-83A1-F6EECF244321}">
                <p14:modId xmlns:p14="http://schemas.microsoft.com/office/powerpoint/2010/main" val="716559875"/>
              </p:ext>
            </p:extLst>
          </p:nvPr>
        </p:nvGraphicFramePr>
        <p:xfrm>
          <a:off x="577632" y="2149290"/>
          <a:ext cx="8337768" cy="4448062"/>
        </p:xfrm>
        <a:graphic>
          <a:graphicData uri="http://schemas.openxmlformats.org/presentationml/2006/ole">
            <mc:AlternateContent xmlns:mc="http://schemas.openxmlformats.org/markup-compatibility/2006">
              <mc:Choice xmlns:v="urn:schemas-microsoft-com:vml" Requires="v">
                <p:oleObj spid="_x0000_s1051" name="Worksheet" r:id="rId4" imgW="12992247" imgH="6172200" progId="Excel.Sheet.12">
                  <p:embed/>
                </p:oleObj>
              </mc:Choice>
              <mc:Fallback>
                <p:oleObj name="Worksheet" r:id="rId4" imgW="12992247" imgH="6172200" progId="Excel.Sheet.12">
                  <p:embed/>
                  <p:pic>
                    <p:nvPicPr>
                      <p:cNvPr id="2" name="Object 1">
                        <a:extLst>
                          <a:ext uri="{FF2B5EF4-FFF2-40B4-BE49-F238E27FC236}">
                            <a16:creationId xmlns:a16="http://schemas.microsoft.com/office/drawing/2014/main" id="{D5D84321-0714-4B98-951A-E557FA3A32D4}"/>
                          </a:ext>
                        </a:extLst>
                      </p:cNvPr>
                      <p:cNvPicPr/>
                      <p:nvPr/>
                    </p:nvPicPr>
                    <p:blipFill>
                      <a:blip r:embed="rId5"/>
                      <a:stretch>
                        <a:fillRect/>
                      </a:stretch>
                    </p:blipFill>
                    <p:spPr>
                      <a:xfrm>
                        <a:off x="577632" y="2149290"/>
                        <a:ext cx="8337768" cy="4448062"/>
                      </a:xfrm>
                      <a:prstGeom prst="rect">
                        <a:avLst/>
                      </a:prstGeom>
                    </p:spPr>
                  </p:pic>
                </p:oleObj>
              </mc:Fallback>
            </mc:AlternateContent>
          </a:graphicData>
        </a:graphic>
      </p:graphicFrame>
    </p:spTree>
    <p:extLst>
      <p:ext uri="{BB962C8B-B14F-4D97-AF65-F5344CB8AC3E}">
        <p14:creationId xmlns:p14="http://schemas.microsoft.com/office/powerpoint/2010/main" val="326472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32272"/>
            <a:ext cx="7849718" cy="1021102"/>
          </a:xfrm>
        </p:spPr>
        <p:txBody>
          <a:bodyPr/>
          <a:lstStyle/>
          <a:p>
            <a:r>
              <a:rPr lang="nl-BE" sz="4000" dirty="0"/>
              <a:t>Bestuursplan</a:t>
            </a:r>
            <a:endParaRPr lang="nl-BE" dirty="0"/>
          </a:p>
        </p:txBody>
      </p:sp>
      <p:sp>
        <p:nvSpPr>
          <p:cNvPr id="3" name="Tijdelijke aanduiding voor inhoud 2"/>
          <p:cNvSpPr>
            <a:spLocks noGrp="1"/>
          </p:cNvSpPr>
          <p:nvPr>
            <p:ph idx="1"/>
          </p:nvPr>
        </p:nvSpPr>
        <p:spPr>
          <a:xfrm>
            <a:off x="821663" y="1273566"/>
            <a:ext cx="3777752" cy="4356000"/>
          </a:xfrm>
        </p:spPr>
        <p:txBody>
          <a:bodyPr>
            <a:normAutofit/>
          </a:bodyPr>
          <a:lstStyle/>
          <a:p>
            <a:r>
              <a:rPr lang="nl-BE" sz="1800" dirty="0"/>
              <a:t>Jaarlijks document dat aangeeft hoe de RVA de verbintenissen van de bestuursovereenkomst zal uitvoeren</a:t>
            </a:r>
            <a:br>
              <a:rPr lang="nl-BE" sz="1800" dirty="0"/>
            </a:br>
            <a:r>
              <a:rPr lang="nl-BE" sz="1800" dirty="0">
                <a:sym typeface="Wingdings" pitchFamily="2" charset="2"/>
              </a:rPr>
              <a:t> </a:t>
            </a:r>
            <a:r>
              <a:rPr lang="nl-BE" sz="1800" dirty="0"/>
              <a:t>voor elke verbintenis een actieplan, bestaande uit:</a:t>
            </a:r>
          </a:p>
          <a:p>
            <a:pPr lvl="1"/>
            <a:r>
              <a:rPr lang="nl-BE" sz="1600" dirty="0"/>
              <a:t>Artikel</a:t>
            </a:r>
          </a:p>
          <a:p>
            <a:pPr lvl="1"/>
            <a:r>
              <a:rPr lang="nl-BE" sz="1600" dirty="0"/>
              <a:t>Betrokken processen of diensten</a:t>
            </a:r>
          </a:p>
          <a:p>
            <a:pPr lvl="1"/>
            <a:r>
              <a:rPr lang="nl-BE" sz="1600" dirty="0"/>
              <a:t>Operationele doelstelling</a:t>
            </a:r>
          </a:p>
          <a:p>
            <a:pPr lvl="1"/>
            <a:r>
              <a:rPr lang="nl-BE" sz="1600" dirty="0"/>
              <a:t>Ondersteunende normen</a:t>
            </a:r>
          </a:p>
          <a:p>
            <a:pPr lvl="1"/>
            <a:r>
              <a:rPr lang="nl-BE" sz="1600" dirty="0"/>
              <a:t>Verbeteringsacties</a:t>
            </a:r>
          </a:p>
          <a:p>
            <a:pPr lvl="1"/>
            <a:r>
              <a:rPr lang="nl-BE" sz="1600" dirty="0"/>
              <a:t>Verantwoordelijken voor opvolging</a:t>
            </a:r>
          </a:p>
        </p:txBody>
      </p:sp>
      <p:sp>
        <p:nvSpPr>
          <p:cNvPr id="5" name="Espace réservé du numéro de diapositive 4"/>
          <p:cNvSpPr>
            <a:spLocks noGrp="1"/>
          </p:cNvSpPr>
          <p:nvPr>
            <p:ph type="sldNum" sz="quarter" idx="4"/>
          </p:nvPr>
        </p:nvSpPr>
        <p:spPr/>
        <p:txBody>
          <a:bodyPr/>
          <a:lstStyle/>
          <a:p>
            <a:pPr>
              <a:defRPr/>
            </a:pPr>
            <a:fld id="{D4BF9736-3600-4D59-93A3-78200DD77381}" type="slidenum">
              <a:rPr lang="fr-FR" smtClean="0"/>
              <a:pPr>
                <a:defRPr/>
              </a:pPr>
              <a:t>23</a:t>
            </a:fld>
            <a:endParaRPr lang="fr-FR" dirty="0"/>
          </a:p>
        </p:txBody>
      </p:sp>
      <p:pic>
        <p:nvPicPr>
          <p:cNvPr id="4" name="Afbeelding 3">
            <a:extLst>
              <a:ext uri="{FF2B5EF4-FFF2-40B4-BE49-F238E27FC236}">
                <a16:creationId xmlns:a16="http://schemas.microsoft.com/office/drawing/2014/main" id="{D4F544C5-C795-496B-AF81-2FAE143675EA}"/>
              </a:ext>
            </a:extLst>
          </p:cNvPr>
          <p:cNvPicPr>
            <a:picLocks noChangeAspect="1"/>
          </p:cNvPicPr>
          <p:nvPr/>
        </p:nvPicPr>
        <p:blipFill>
          <a:blip r:embed="rId3"/>
          <a:stretch>
            <a:fillRect/>
          </a:stretch>
        </p:blipFill>
        <p:spPr>
          <a:xfrm>
            <a:off x="4932040" y="1180418"/>
            <a:ext cx="3961014" cy="5472705"/>
          </a:xfrm>
          <a:prstGeom prst="rect">
            <a:avLst/>
          </a:prstGeom>
        </p:spPr>
      </p:pic>
    </p:spTree>
    <p:extLst>
      <p:ext uri="{BB962C8B-B14F-4D97-AF65-F5344CB8AC3E}">
        <p14:creationId xmlns:p14="http://schemas.microsoft.com/office/powerpoint/2010/main" val="422737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000240" y="1214427"/>
            <a:ext cx="5138737" cy="5086351"/>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45CA570C-1748-4155-BC8D-DD8E315C3056}" type="slidenum">
              <a:rPr lang="fr-FR" smtClean="0"/>
              <a:pPr/>
              <a:t>24</a:t>
            </a:fld>
            <a:endParaRPr lang="fr-FR"/>
          </a:p>
        </p:txBody>
      </p:sp>
      <p:sp>
        <p:nvSpPr>
          <p:cNvPr id="5" name="Titel 1">
            <a:extLst>
              <a:ext uri="{FF2B5EF4-FFF2-40B4-BE49-F238E27FC236}">
                <a16:creationId xmlns:a16="http://schemas.microsoft.com/office/drawing/2014/main" id="{4F3B9734-F22C-47E4-93DE-E183075D068E}"/>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4000"/>
              <a:t>Management</a:t>
            </a:r>
            <a:r>
              <a:rPr lang="nl-BE"/>
              <a:t> Cockpit</a:t>
            </a:r>
            <a:endParaRPr lang="nl-BE" dirty="0"/>
          </a:p>
        </p:txBody>
      </p:sp>
      <p:pic>
        <p:nvPicPr>
          <p:cNvPr id="6" name="Picture 2">
            <a:extLst>
              <a:ext uri="{FF2B5EF4-FFF2-40B4-BE49-F238E27FC236}">
                <a16:creationId xmlns:a16="http://schemas.microsoft.com/office/drawing/2014/main" id="{E2B511DA-7EC7-467A-AC79-1B068A2F76A1}"/>
              </a:ext>
            </a:extLst>
          </p:cNvPr>
          <p:cNvPicPr>
            <a:picLocks noChangeAspect="1" noChangeArrowheads="1"/>
          </p:cNvPicPr>
          <p:nvPr/>
        </p:nvPicPr>
        <p:blipFill>
          <a:blip r:embed="rId3" cstate="print"/>
          <a:srcRect t="24422"/>
          <a:stretch>
            <a:fillRect/>
          </a:stretch>
        </p:blipFill>
        <p:spPr bwMode="auto">
          <a:xfrm>
            <a:off x="0" y="1166054"/>
            <a:ext cx="9144000" cy="5326063"/>
          </a:xfrm>
          <a:prstGeom prst="rect">
            <a:avLst/>
          </a:prstGeom>
          <a:noFill/>
        </p:spPr>
      </p:pic>
      <p:sp>
        <p:nvSpPr>
          <p:cNvPr id="7" name="Rectangle 3">
            <a:extLst>
              <a:ext uri="{FF2B5EF4-FFF2-40B4-BE49-F238E27FC236}">
                <a16:creationId xmlns:a16="http://schemas.microsoft.com/office/drawing/2014/main" id="{662131A5-0029-44CD-8710-9E407F8F93AF}"/>
              </a:ext>
            </a:extLst>
          </p:cNvPr>
          <p:cNvSpPr>
            <a:spLocks noChangeArrowheads="1"/>
          </p:cNvSpPr>
          <p:nvPr/>
        </p:nvSpPr>
        <p:spPr bwMode="auto">
          <a:xfrm>
            <a:off x="150813" y="2444005"/>
            <a:ext cx="1849427" cy="400050"/>
          </a:xfrm>
          <a:prstGeom prst="rect">
            <a:avLst/>
          </a:prstGeom>
          <a:solidFill>
            <a:srgbClr val="0000FF"/>
          </a:solidFill>
          <a:ln w="19050">
            <a:solidFill>
              <a:schemeClr val="bg1"/>
            </a:solidFill>
            <a:miter lim="800000"/>
            <a:headEnd/>
            <a:tailEnd/>
          </a:ln>
          <a:effectLst/>
        </p:spPr>
        <p:txBody>
          <a:bodyPr/>
          <a:lstStyle/>
          <a:p>
            <a:pPr algn="ctr" eaLnBrk="0" hangingPunct="0"/>
            <a:r>
              <a:rPr lang="en-US" sz="2000" b="1" dirty="0" err="1">
                <a:solidFill>
                  <a:schemeClr val="bg1"/>
                </a:solidFill>
              </a:rPr>
              <a:t>Blauwe</a:t>
            </a:r>
            <a:r>
              <a:rPr lang="en-US" sz="2000" b="1" dirty="0">
                <a:solidFill>
                  <a:schemeClr val="bg1"/>
                </a:solidFill>
              </a:rPr>
              <a:t> </a:t>
            </a:r>
            <a:r>
              <a:rPr lang="en-US" sz="2000" b="1" dirty="0" err="1">
                <a:solidFill>
                  <a:schemeClr val="bg1"/>
                </a:solidFill>
              </a:rPr>
              <a:t>muur</a:t>
            </a:r>
            <a:endParaRPr lang="en-US" sz="2000" b="1" dirty="0">
              <a:solidFill>
                <a:schemeClr val="bg1"/>
              </a:solidFill>
            </a:endParaRPr>
          </a:p>
        </p:txBody>
      </p:sp>
      <p:sp>
        <p:nvSpPr>
          <p:cNvPr id="8" name="Rectangle 4">
            <a:extLst>
              <a:ext uri="{FF2B5EF4-FFF2-40B4-BE49-F238E27FC236}">
                <a16:creationId xmlns:a16="http://schemas.microsoft.com/office/drawing/2014/main" id="{9730AA4A-F227-41F3-93DA-37F20DFCF54E}"/>
              </a:ext>
            </a:extLst>
          </p:cNvPr>
          <p:cNvSpPr>
            <a:spLocks noChangeArrowheads="1"/>
          </p:cNvSpPr>
          <p:nvPr/>
        </p:nvSpPr>
        <p:spPr bwMode="auto">
          <a:xfrm>
            <a:off x="4000480" y="2406067"/>
            <a:ext cx="1691431" cy="400050"/>
          </a:xfrm>
          <a:prstGeom prst="rect">
            <a:avLst/>
          </a:prstGeom>
          <a:solidFill>
            <a:schemeClr val="tx1"/>
          </a:solidFill>
          <a:ln w="19050">
            <a:solidFill>
              <a:schemeClr val="bg1"/>
            </a:solidFill>
            <a:miter lim="800000"/>
            <a:headEnd/>
            <a:tailEnd/>
          </a:ln>
          <a:effectLst/>
        </p:spPr>
        <p:txBody>
          <a:bodyPr/>
          <a:lstStyle/>
          <a:p>
            <a:pPr algn="ctr" eaLnBrk="0" hangingPunct="0"/>
            <a:r>
              <a:rPr lang="en-US" sz="2000" b="1" dirty="0" err="1">
                <a:solidFill>
                  <a:schemeClr val="bg1"/>
                </a:solidFill>
              </a:rPr>
              <a:t>Zwarte</a:t>
            </a:r>
            <a:r>
              <a:rPr lang="en-US" sz="2000" b="1" dirty="0">
                <a:solidFill>
                  <a:schemeClr val="bg1"/>
                </a:solidFill>
              </a:rPr>
              <a:t> </a:t>
            </a:r>
            <a:r>
              <a:rPr lang="en-US" sz="2000" b="1" dirty="0" err="1">
                <a:solidFill>
                  <a:schemeClr val="bg1"/>
                </a:solidFill>
              </a:rPr>
              <a:t>muur</a:t>
            </a:r>
            <a:endParaRPr lang="en-US" sz="2000" b="1" dirty="0">
              <a:solidFill>
                <a:schemeClr val="bg1"/>
              </a:solidFill>
            </a:endParaRPr>
          </a:p>
        </p:txBody>
      </p:sp>
      <p:sp>
        <p:nvSpPr>
          <p:cNvPr id="9" name="Rectangle 5">
            <a:extLst>
              <a:ext uri="{FF2B5EF4-FFF2-40B4-BE49-F238E27FC236}">
                <a16:creationId xmlns:a16="http://schemas.microsoft.com/office/drawing/2014/main" id="{10135A9D-FEBB-42D9-9E77-959B7DED2B19}"/>
              </a:ext>
            </a:extLst>
          </p:cNvPr>
          <p:cNvSpPr>
            <a:spLocks noChangeArrowheads="1"/>
          </p:cNvSpPr>
          <p:nvPr/>
        </p:nvSpPr>
        <p:spPr bwMode="auto">
          <a:xfrm>
            <a:off x="7572396" y="4809392"/>
            <a:ext cx="1514475" cy="400050"/>
          </a:xfrm>
          <a:prstGeom prst="rect">
            <a:avLst/>
          </a:prstGeom>
          <a:solidFill>
            <a:schemeClr val="bg1"/>
          </a:solidFill>
          <a:ln w="19050">
            <a:solidFill>
              <a:schemeClr val="tx1"/>
            </a:solidFill>
            <a:miter lim="800000"/>
            <a:headEnd/>
            <a:tailEnd/>
          </a:ln>
          <a:effectLst/>
        </p:spPr>
        <p:txBody>
          <a:bodyPr/>
          <a:lstStyle/>
          <a:p>
            <a:pPr algn="ctr" eaLnBrk="0" hangingPunct="0"/>
            <a:r>
              <a:rPr lang="en-US" sz="2000" b="1" dirty="0"/>
              <a:t>Witte </a:t>
            </a:r>
            <a:r>
              <a:rPr lang="en-US" sz="2000" b="1" dirty="0" err="1"/>
              <a:t>muur</a:t>
            </a:r>
            <a:endParaRPr lang="en-US" sz="2000" b="1" dirty="0"/>
          </a:p>
        </p:txBody>
      </p:sp>
      <p:sp>
        <p:nvSpPr>
          <p:cNvPr id="10" name="Rectangle 6">
            <a:extLst>
              <a:ext uri="{FF2B5EF4-FFF2-40B4-BE49-F238E27FC236}">
                <a16:creationId xmlns:a16="http://schemas.microsoft.com/office/drawing/2014/main" id="{1CA7A364-C5BC-43CD-A264-E223803CB232}"/>
              </a:ext>
            </a:extLst>
          </p:cNvPr>
          <p:cNvSpPr>
            <a:spLocks noChangeArrowheads="1"/>
          </p:cNvSpPr>
          <p:nvPr/>
        </p:nvSpPr>
        <p:spPr bwMode="auto">
          <a:xfrm>
            <a:off x="7518400" y="2328055"/>
            <a:ext cx="1514475" cy="400050"/>
          </a:xfrm>
          <a:prstGeom prst="rect">
            <a:avLst/>
          </a:prstGeom>
          <a:solidFill>
            <a:srgbClr val="DC262B"/>
          </a:solidFill>
          <a:ln w="19050">
            <a:solidFill>
              <a:schemeClr val="bg1"/>
            </a:solidFill>
            <a:miter lim="800000"/>
            <a:headEnd/>
            <a:tailEnd/>
          </a:ln>
          <a:effectLst/>
        </p:spPr>
        <p:txBody>
          <a:bodyPr/>
          <a:lstStyle/>
          <a:p>
            <a:pPr algn="ctr" eaLnBrk="0" hangingPunct="0"/>
            <a:r>
              <a:rPr lang="en-US" sz="2000" b="1" dirty="0">
                <a:solidFill>
                  <a:schemeClr val="bg1"/>
                </a:solidFill>
              </a:rPr>
              <a:t>Rode </a:t>
            </a:r>
            <a:r>
              <a:rPr lang="en-US" sz="2000" b="1" dirty="0" err="1">
                <a:solidFill>
                  <a:schemeClr val="bg1"/>
                </a:solidFill>
              </a:rPr>
              <a:t>muur</a:t>
            </a:r>
            <a:endParaRPr lang="en-US" sz="2000" b="1" dirty="0">
              <a:solidFill>
                <a:schemeClr val="bg1"/>
              </a:solidFill>
            </a:endParaRPr>
          </a:p>
        </p:txBody>
      </p:sp>
      <p:sp>
        <p:nvSpPr>
          <p:cNvPr id="11" name="Text Box 8">
            <a:extLst>
              <a:ext uri="{FF2B5EF4-FFF2-40B4-BE49-F238E27FC236}">
                <a16:creationId xmlns:a16="http://schemas.microsoft.com/office/drawing/2014/main" id="{FE7E4FA3-9469-4354-85D4-CB4891BAF112}"/>
              </a:ext>
            </a:extLst>
          </p:cNvPr>
          <p:cNvSpPr txBox="1">
            <a:spLocks noChangeArrowheads="1"/>
          </p:cNvSpPr>
          <p:nvPr/>
        </p:nvSpPr>
        <p:spPr bwMode="auto">
          <a:xfrm>
            <a:off x="2311400" y="3983880"/>
            <a:ext cx="5207000" cy="710067"/>
          </a:xfrm>
          <a:prstGeom prst="rect">
            <a:avLst/>
          </a:prstGeom>
          <a:noFill/>
          <a:ln w="12700">
            <a:noFill/>
            <a:miter lim="800000"/>
            <a:headEnd/>
            <a:tailEnd/>
          </a:ln>
          <a:effectLst/>
        </p:spPr>
        <p:txBody>
          <a:bodyPr lIns="90000" tIns="46800" rIns="90000" bIns="46800">
            <a:spAutoFit/>
          </a:bodyPr>
          <a:lstStyle/>
          <a:p>
            <a:pPr>
              <a:spcBef>
                <a:spcPct val="50000"/>
              </a:spcBef>
            </a:pPr>
            <a:r>
              <a:rPr lang="nl-BE" sz="4000" b="1" dirty="0" err="1">
                <a:solidFill>
                  <a:schemeClr val="bg1"/>
                </a:solidFill>
              </a:rPr>
              <a:t>Balanced</a:t>
            </a:r>
            <a:r>
              <a:rPr lang="nl-BE" sz="4000" b="1" dirty="0">
                <a:solidFill>
                  <a:schemeClr val="bg1"/>
                </a:solidFill>
              </a:rPr>
              <a:t> </a:t>
            </a:r>
            <a:r>
              <a:rPr lang="nl-BE" sz="4000" b="1" dirty="0" err="1">
                <a:solidFill>
                  <a:schemeClr val="bg1"/>
                </a:solidFill>
              </a:rPr>
              <a:t>Scorecard</a:t>
            </a:r>
            <a:endParaRPr lang="en-GB" sz="4000" b="1" dirty="0">
              <a:solidFill>
                <a:schemeClr val="bg1"/>
              </a:solidFill>
            </a:endParaRPr>
          </a:p>
        </p:txBody>
      </p:sp>
      <p:sp>
        <p:nvSpPr>
          <p:cNvPr id="12" name="Rectangle 7">
            <a:extLst>
              <a:ext uri="{FF2B5EF4-FFF2-40B4-BE49-F238E27FC236}">
                <a16:creationId xmlns:a16="http://schemas.microsoft.com/office/drawing/2014/main" id="{7F16FA73-680A-412D-AC81-5F81F1CF073E}"/>
              </a:ext>
            </a:extLst>
          </p:cNvPr>
          <p:cNvSpPr/>
          <p:nvPr/>
        </p:nvSpPr>
        <p:spPr>
          <a:xfrm rot="1732935">
            <a:off x="7715976" y="1065696"/>
            <a:ext cx="1152128" cy="79208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1997</a:t>
            </a:r>
          </a:p>
        </p:txBody>
      </p:sp>
      <p:sp>
        <p:nvSpPr>
          <p:cNvPr id="13" name="Espace réservé du numéro de diapositive 8">
            <a:extLst>
              <a:ext uri="{FF2B5EF4-FFF2-40B4-BE49-F238E27FC236}">
                <a16:creationId xmlns:a16="http://schemas.microsoft.com/office/drawing/2014/main" id="{1CF23320-42AB-43EA-B7E2-38B13A202188}"/>
              </a:ext>
            </a:extLst>
          </p:cNvPr>
          <p:cNvSpPr txBox="1">
            <a:spLocks/>
          </p:cNvSpPr>
          <p:nvPr/>
        </p:nvSpPr>
        <p:spPr>
          <a:xfrm>
            <a:off x="179388" y="6165304"/>
            <a:ext cx="360362" cy="2190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fr-FR" dirty="0"/>
          </a:p>
        </p:txBody>
      </p:sp>
    </p:spTree>
    <p:extLst>
      <p:ext uri="{BB962C8B-B14F-4D97-AF65-F5344CB8AC3E}">
        <p14:creationId xmlns:p14="http://schemas.microsoft.com/office/powerpoint/2010/main" val="41274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anim calcmode="lin" valueType="num">
                                      <p:cBhvr>
                                        <p:cTn id="32" dur="1000"/>
                                        <p:tgtEl>
                                          <p:spTgt spid="6"/>
                                        </p:tgtEl>
                                        <p:attrNameLst>
                                          <p:attrName>style.rotation</p:attrName>
                                        </p:attrNameLst>
                                      </p:cBhvr>
                                      <p:tavLst>
                                        <p:tav tm="0">
                                          <p:val>
                                            <p:fltVal val="0"/>
                                          </p:val>
                                        </p:tav>
                                        <p:tav tm="100000">
                                          <p:val>
                                            <p:fltVal val="90"/>
                                          </p:val>
                                        </p:tav>
                                      </p:tavLst>
                                    </p:anim>
                                    <p:animEffect transition="out" filter="fade">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p:cNvPicPr>
            <a:picLocks noChangeAspect="1" noChangeArrowheads="1"/>
          </p:cNvPicPr>
          <p:nvPr/>
        </p:nvPicPr>
        <p:blipFill>
          <a:blip r:embed="rId3" cstate="print"/>
          <a:srcRect/>
          <a:stretch>
            <a:fillRect/>
          </a:stretch>
        </p:blipFill>
        <p:spPr bwMode="auto">
          <a:xfrm>
            <a:off x="1210217" y="2909949"/>
            <a:ext cx="3358837" cy="1585876"/>
          </a:xfrm>
          <a:prstGeom prst="rect">
            <a:avLst/>
          </a:prstGeom>
          <a:noFill/>
          <a:ln w="9525">
            <a:solidFill>
              <a:schemeClr val="accent2">
                <a:lumMod val="60000"/>
                <a:lumOff val="40000"/>
              </a:schemeClr>
            </a:solidFill>
            <a:miter lim="800000"/>
            <a:headEnd/>
            <a:tailEnd/>
          </a:ln>
          <a:effectLst/>
        </p:spPr>
      </p:pic>
      <p:pic>
        <p:nvPicPr>
          <p:cNvPr id="63491" name="Picture 3"/>
          <p:cNvPicPr>
            <a:picLocks noChangeAspect="1" noChangeArrowheads="1"/>
          </p:cNvPicPr>
          <p:nvPr/>
        </p:nvPicPr>
        <p:blipFill>
          <a:blip r:embed="rId4" cstate="print"/>
          <a:srcRect/>
          <a:stretch>
            <a:fillRect/>
          </a:stretch>
        </p:blipFill>
        <p:spPr bwMode="auto">
          <a:xfrm>
            <a:off x="359174" y="4653136"/>
            <a:ext cx="3352898" cy="1872208"/>
          </a:xfrm>
          <a:prstGeom prst="rect">
            <a:avLst/>
          </a:prstGeom>
          <a:noFill/>
          <a:ln w="9525">
            <a:solidFill>
              <a:schemeClr val="accent2">
                <a:lumMod val="60000"/>
                <a:lumOff val="40000"/>
              </a:schemeClr>
            </a:solidFill>
            <a:miter lim="800000"/>
            <a:headEnd/>
            <a:tailEnd/>
          </a:ln>
          <a:effectLst/>
        </p:spPr>
      </p:pic>
      <p:pic>
        <p:nvPicPr>
          <p:cNvPr id="63492" name="Picture 4"/>
          <p:cNvPicPr>
            <a:picLocks noChangeAspect="1" noChangeArrowheads="1"/>
          </p:cNvPicPr>
          <p:nvPr/>
        </p:nvPicPr>
        <p:blipFill>
          <a:blip r:embed="rId5" cstate="print"/>
          <a:srcRect/>
          <a:stretch>
            <a:fillRect/>
          </a:stretch>
        </p:blipFill>
        <p:spPr bwMode="auto">
          <a:xfrm>
            <a:off x="323528" y="1124744"/>
            <a:ext cx="3281418" cy="1933743"/>
          </a:xfrm>
          <a:prstGeom prst="rect">
            <a:avLst/>
          </a:prstGeom>
          <a:noFill/>
          <a:ln w="9525">
            <a:solidFill>
              <a:schemeClr val="accent2"/>
            </a:solidFill>
            <a:miter lim="800000"/>
            <a:headEnd/>
            <a:tailEnd/>
          </a:ln>
          <a:effectLst/>
        </p:spPr>
      </p:pic>
      <p:pic>
        <p:nvPicPr>
          <p:cNvPr id="63495" name="Picture 7"/>
          <p:cNvPicPr>
            <a:picLocks noChangeAspect="1" noChangeArrowheads="1"/>
          </p:cNvPicPr>
          <p:nvPr/>
        </p:nvPicPr>
        <p:blipFill>
          <a:blip r:embed="rId6" cstate="print"/>
          <a:srcRect l="1826" t="4724" r="881" b="787"/>
          <a:stretch>
            <a:fillRect/>
          </a:stretch>
        </p:blipFill>
        <p:spPr bwMode="auto">
          <a:xfrm>
            <a:off x="4801203" y="980728"/>
            <a:ext cx="4138939" cy="1928827"/>
          </a:xfrm>
          <a:prstGeom prst="rect">
            <a:avLst/>
          </a:prstGeom>
          <a:noFill/>
          <a:ln w="9525">
            <a:solidFill>
              <a:schemeClr val="accent2"/>
            </a:solidFill>
            <a:miter lim="800000"/>
            <a:headEnd/>
            <a:tailEnd/>
          </a:ln>
          <a:effectLst/>
        </p:spPr>
      </p:pic>
      <p:sp>
        <p:nvSpPr>
          <p:cNvPr id="8" name="Titre 1"/>
          <p:cNvSpPr txBox="1">
            <a:spLocks/>
          </p:cNvSpPr>
          <p:nvPr/>
        </p:nvSpPr>
        <p:spPr>
          <a:xfrm>
            <a:off x="1080000" y="332656"/>
            <a:ext cx="7812000" cy="102110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BE" sz="3600" i="0" u="none" strike="noStrike" kern="1200" cap="none" spc="0" normalizeH="0" baseline="0" noProof="0" dirty="0">
                <a:ln>
                  <a:noFill/>
                </a:ln>
                <a:effectLst/>
                <a:uLnTx/>
                <a:uFillTx/>
                <a:latin typeface="+mj-lt"/>
                <a:ea typeface="+mj-ea"/>
                <a:cs typeface="+mj-cs"/>
              </a:rPr>
              <a:t>Cockpits van </a:t>
            </a:r>
            <a:r>
              <a:rPr kumimoji="0" lang="fr-BE" sz="3600" i="0" u="none" strike="noStrike" kern="1200" cap="none" spc="0" normalizeH="0" baseline="0" noProof="0" dirty="0" err="1">
                <a:ln>
                  <a:noFill/>
                </a:ln>
                <a:effectLst/>
                <a:uLnTx/>
                <a:uFillTx/>
                <a:latin typeface="+mj-lt"/>
                <a:ea typeface="+mj-ea"/>
                <a:cs typeface="+mj-cs"/>
              </a:rPr>
              <a:t>supportdirecties</a:t>
            </a:r>
            <a:endParaRPr kumimoji="0" lang="fr-BE" sz="3600" i="0" u="none" strike="noStrike" kern="1200" cap="none" spc="0" normalizeH="0" baseline="0" noProof="0" dirty="0">
              <a:ln>
                <a:noFill/>
              </a:ln>
              <a:effectLst/>
              <a:uLnTx/>
              <a:uFillTx/>
              <a:latin typeface="+mj-lt"/>
              <a:ea typeface="+mj-ea"/>
              <a:cs typeface="+mj-cs"/>
            </a:endParaRPr>
          </a:p>
        </p:txBody>
      </p:sp>
      <p:sp>
        <p:nvSpPr>
          <p:cNvPr id="9" name="Espace réservé du numéro de diapositive 8"/>
          <p:cNvSpPr>
            <a:spLocks noGrp="1"/>
          </p:cNvSpPr>
          <p:nvPr>
            <p:ph type="sldNum" sz="quarter" idx="12"/>
          </p:nvPr>
        </p:nvSpPr>
        <p:spPr/>
        <p:txBody>
          <a:bodyPr/>
          <a:lstStyle/>
          <a:p>
            <a:fld id="{45CA570C-1748-4155-BC8D-DD8E315C3056}" type="slidenum">
              <a:rPr lang="fr-FR" smtClean="0"/>
              <a:pPr/>
              <a:t>25</a:t>
            </a:fld>
            <a:endParaRPr lang="fr-FR"/>
          </a:p>
        </p:txBody>
      </p:sp>
      <p:pic>
        <p:nvPicPr>
          <p:cNvPr id="2" name="Afbeelding 1">
            <a:extLst>
              <a:ext uri="{FF2B5EF4-FFF2-40B4-BE49-F238E27FC236}">
                <a16:creationId xmlns:a16="http://schemas.microsoft.com/office/drawing/2014/main" id="{13546299-8621-4E84-A9FA-F71E721A2538}"/>
              </a:ext>
            </a:extLst>
          </p:cNvPr>
          <p:cNvPicPr>
            <a:picLocks noChangeAspect="1"/>
          </p:cNvPicPr>
          <p:nvPr/>
        </p:nvPicPr>
        <p:blipFill>
          <a:blip r:embed="rId7"/>
          <a:stretch>
            <a:fillRect/>
          </a:stretch>
        </p:blipFill>
        <p:spPr>
          <a:xfrm>
            <a:off x="4716016" y="2924944"/>
            <a:ext cx="3688256" cy="2382919"/>
          </a:xfrm>
          <a:prstGeom prst="rect">
            <a:avLst/>
          </a:prstGeom>
        </p:spPr>
      </p:pic>
      <p:pic>
        <p:nvPicPr>
          <p:cNvPr id="3" name="Afbeelding 2">
            <a:extLst>
              <a:ext uri="{FF2B5EF4-FFF2-40B4-BE49-F238E27FC236}">
                <a16:creationId xmlns:a16="http://schemas.microsoft.com/office/drawing/2014/main" id="{A4A4B6CD-8E53-4C27-8D74-1EEAAD19C04C}"/>
              </a:ext>
            </a:extLst>
          </p:cNvPr>
          <p:cNvPicPr>
            <a:picLocks noChangeAspect="1"/>
          </p:cNvPicPr>
          <p:nvPr/>
        </p:nvPicPr>
        <p:blipFill>
          <a:blip r:embed="rId8"/>
          <a:stretch>
            <a:fillRect/>
          </a:stretch>
        </p:blipFill>
        <p:spPr>
          <a:xfrm>
            <a:off x="4139952" y="4656017"/>
            <a:ext cx="5004048" cy="2229367"/>
          </a:xfrm>
          <a:prstGeom prst="rect">
            <a:avLst/>
          </a:prstGeom>
        </p:spPr>
      </p:pic>
    </p:spTree>
    <p:extLst>
      <p:ext uri="{BB962C8B-B14F-4D97-AF65-F5344CB8AC3E}">
        <p14:creationId xmlns:p14="http://schemas.microsoft.com/office/powerpoint/2010/main" val="227799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E87D2-6F35-4450-B58A-18F3FF210F76}"/>
              </a:ext>
            </a:extLst>
          </p:cNvPr>
          <p:cNvSpPr>
            <a:spLocks noGrp="1"/>
          </p:cNvSpPr>
          <p:nvPr>
            <p:ph type="title"/>
          </p:nvPr>
        </p:nvSpPr>
        <p:spPr>
          <a:xfrm>
            <a:off x="683568" y="2708920"/>
            <a:ext cx="8229600" cy="1143000"/>
          </a:xfrm>
        </p:spPr>
        <p:txBody>
          <a:bodyPr>
            <a:normAutofit fontScale="90000"/>
          </a:bodyPr>
          <a:lstStyle/>
          <a:p>
            <a:r>
              <a:rPr lang="nl-BE" dirty="0"/>
              <a:t>2. Financiële optimalisatie</a:t>
            </a:r>
            <a:br>
              <a:rPr lang="nl-BE" sz="2400" dirty="0">
                <a:highlight>
                  <a:srgbClr val="FFFF00"/>
                </a:highlight>
              </a:rPr>
            </a:br>
            <a:endParaRPr lang="en-US" dirty="0">
              <a:highlight>
                <a:srgbClr val="FFFF00"/>
              </a:highlight>
            </a:endParaRPr>
          </a:p>
        </p:txBody>
      </p:sp>
      <p:sp>
        <p:nvSpPr>
          <p:cNvPr id="3" name="Tijdelijke aanduiding voor dianummer 2">
            <a:extLst>
              <a:ext uri="{FF2B5EF4-FFF2-40B4-BE49-F238E27FC236}">
                <a16:creationId xmlns:a16="http://schemas.microsoft.com/office/drawing/2014/main" id="{276A9AD9-19E7-471E-970B-33BB7049676E}"/>
              </a:ext>
            </a:extLst>
          </p:cNvPr>
          <p:cNvSpPr>
            <a:spLocks noGrp="1"/>
          </p:cNvSpPr>
          <p:nvPr>
            <p:ph type="sldNum" sz="quarter" idx="12"/>
          </p:nvPr>
        </p:nvSpPr>
        <p:spPr/>
        <p:txBody>
          <a:bodyPr/>
          <a:lstStyle/>
          <a:p>
            <a:fld id="{62D13F0A-9D12-40B2-9A0D-F71E91851488}" type="slidenum">
              <a:rPr lang="en-US" smtClean="0"/>
              <a:t>26</a:t>
            </a:fld>
            <a:endParaRPr lang="en-US"/>
          </a:p>
        </p:txBody>
      </p:sp>
    </p:spTree>
    <p:extLst>
      <p:ext uri="{BB962C8B-B14F-4D97-AF65-F5344CB8AC3E}">
        <p14:creationId xmlns:p14="http://schemas.microsoft.com/office/powerpoint/2010/main" val="224474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323528" y="1556792"/>
            <a:ext cx="7776863" cy="50406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nl-BE" sz="2800" dirty="0"/>
              <a:t>Wettelijke basis: KB van 03.04.1997 (Hoofdstuk V)</a:t>
            </a:r>
          </a:p>
          <a:p>
            <a:pPr marL="0" indent="0">
              <a:lnSpc>
                <a:spcPct val="80000"/>
              </a:lnSpc>
              <a:buNone/>
            </a:pPr>
            <a:endParaRPr lang="nl-BE" sz="1800" dirty="0"/>
          </a:p>
          <a:p>
            <a:pPr marL="0" lvl="1">
              <a:lnSpc>
                <a:spcPct val="80000"/>
              </a:lnSpc>
            </a:pPr>
            <a:r>
              <a:rPr lang="nl-BE" sz="2400" dirty="0">
                <a:solidFill>
                  <a:schemeClr val="accent6"/>
                </a:solidFill>
              </a:rPr>
              <a:t>Grotere begrotingstransparantie door opsplitsing in</a:t>
            </a:r>
          </a:p>
          <a:p>
            <a:pPr lvl="2">
              <a:lnSpc>
                <a:spcPct val="80000"/>
              </a:lnSpc>
            </a:pPr>
            <a:r>
              <a:rPr lang="nl-NL" sz="2000" dirty="0">
                <a:solidFill>
                  <a:srgbClr val="F79646"/>
                </a:solidFill>
              </a:rPr>
              <a:t>Opdrachtenbegroting:</a:t>
            </a:r>
            <a:r>
              <a:rPr lang="nl-BE" sz="2000" dirty="0"/>
              <a:t> </a:t>
            </a:r>
          </a:p>
          <a:p>
            <a:pPr lvl="3">
              <a:lnSpc>
                <a:spcPct val="80000"/>
              </a:lnSpc>
            </a:pPr>
            <a:r>
              <a:rPr lang="nl-BE" sz="1600" dirty="0"/>
              <a:t>groepering uitgaven en ontvangsten m.b.t. de opdrachten van de OISZ</a:t>
            </a:r>
          </a:p>
          <a:p>
            <a:pPr lvl="3">
              <a:lnSpc>
                <a:spcPct val="80000"/>
              </a:lnSpc>
            </a:pPr>
            <a:r>
              <a:rPr lang="nl-BE" sz="1600" dirty="0"/>
              <a:t>bevat </a:t>
            </a:r>
            <a:r>
              <a:rPr lang="nl-BE" sz="1600" b="1" dirty="0"/>
              <a:t>niet-limitatieve</a:t>
            </a:r>
            <a:r>
              <a:rPr lang="nl-BE" sz="1600" dirty="0"/>
              <a:t> kredieten</a:t>
            </a:r>
          </a:p>
          <a:p>
            <a:pPr lvl="3">
              <a:lnSpc>
                <a:spcPct val="80000"/>
              </a:lnSpc>
            </a:pPr>
            <a:r>
              <a:rPr lang="nl-BE" sz="1600" dirty="0"/>
              <a:t>uitvoering</a:t>
            </a:r>
            <a:r>
              <a:rPr lang="nl-BE" sz="1600" b="1" dirty="0"/>
              <a:t> kredietherschikkingen</a:t>
            </a:r>
            <a:r>
              <a:rPr lang="nl-BE" sz="1600" dirty="0"/>
              <a:t> tijdens begrotingsjaar</a:t>
            </a:r>
          </a:p>
          <a:p>
            <a:pPr lvl="3">
              <a:lnSpc>
                <a:spcPct val="80000"/>
              </a:lnSpc>
            </a:pPr>
            <a:r>
              <a:rPr lang="nl-BE" sz="1600" b="1" dirty="0"/>
              <a:t>GEEN kredietoverdrachten</a:t>
            </a:r>
            <a:r>
              <a:rPr lang="nl-BE" sz="1600" dirty="0"/>
              <a:t> naar volgend begrotingsjaar</a:t>
            </a:r>
          </a:p>
          <a:p>
            <a:pPr lvl="3">
              <a:lnSpc>
                <a:spcPct val="80000"/>
              </a:lnSpc>
            </a:pPr>
            <a:endParaRPr lang="nl-BE" sz="1600" dirty="0"/>
          </a:p>
          <a:p>
            <a:pPr lvl="2">
              <a:lnSpc>
                <a:spcPct val="80000"/>
              </a:lnSpc>
            </a:pPr>
            <a:r>
              <a:rPr lang="nl-NL" sz="2000" dirty="0" err="1">
                <a:solidFill>
                  <a:srgbClr val="F79646"/>
                </a:solidFill>
              </a:rPr>
              <a:t>Beheersbegroting</a:t>
            </a:r>
            <a:r>
              <a:rPr lang="nl-NL" sz="2000" dirty="0">
                <a:solidFill>
                  <a:srgbClr val="F79646"/>
                </a:solidFill>
              </a:rPr>
              <a:t>:</a:t>
            </a:r>
            <a:endParaRPr lang="nl-BE" sz="2000" dirty="0"/>
          </a:p>
          <a:p>
            <a:pPr lvl="3">
              <a:lnSpc>
                <a:spcPct val="80000"/>
              </a:lnSpc>
              <a:spcBef>
                <a:spcPts val="0"/>
              </a:spcBef>
            </a:pPr>
            <a:r>
              <a:rPr lang="nl-BE" sz="1600" dirty="0">
                <a:solidFill>
                  <a:prstClr val="black"/>
                </a:solidFill>
              </a:rPr>
              <a:t>groepering uitgaven en ontvangsten m.b.t. de werking van de OISZ</a:t>
            </a:r>
          </a:p>
          <a:p>
            <a:pPr lvl="3">
              <a:lnSpc>
                <a:spcPct val="80000"/>
              </a:lnSpc>
            </a:pPr>
            <a:r>
              <a:rPr lang="nl-BE" sz="1600" dirty="0"/>
              <a:t>bevat l</a:t>
            </a:r>
            <a:r>
              <a:rPr lang="nl-BE" sz="1600" b="1" dirty="0"/>
              <a:t>imitatieve</a:t>
            </a:r>
            <a:r>
              <a:rPr lang="nl-BE" sz="1600" dirty="0"/>
              <a:t> kredieten (behalve uitzonderingen)</a:t>
            </a:r>
          </a:p>
          <a:p>
            <a:pPr lvl="3">
              <a:lnSpc>
                <a:spcPct val="80000"/>
              </a:lnSpc>
            </a:pPr>
            <a:r>
              <a:rPr lang="nl-BE" sz="1600" dirty="0">
                <a:solidFill>
                  <a:prstClr val="black"/>
                </a:solidFill>
              </a:rPr>
              <a:t>uitvoering</a:t>
            </a:r>
            <a:r>
              <a:rPr lang="nl-BE" sz="1600" b="1" dirty="0">
                <a:solidFill>
                  <a:prstClr val="black"/>
                </a:solidFill>
              </a:rPr>
              <a:t> kredietherschikkingen</a:t>
            </a:r>
            <a:r>
              <a:rPr lang="nl-BE" sz="1600" dirty="0">
                <a:solidFill>
                  <a:prstClr val="black"/>
                </a:solidFill>
              </a:rPr>
              <a:t> tijdens begrotingsjaar</a:t>
            </a:r>
          </a:p>
          <a:p>
            <a:pPr lvl="3">
              <a:lnSpc>
                <a:spcPct val="80000"/>
              </a:lnSpc>
            </a:pPr>
            <a:r>
              <a:rPr lang="nl-BE" sz="1600" b="1" dirty="0">
                <a:solidFill>
                  <a:prstClr val="black"/>
                </a:solidFill>
              </a:rPr>
              <a:t>WEL kredietoverdrachten </a:t>
            </a:r>
            <a:r>
              <a:rPr lang="nl-BE" sz="1600" dirty="0">
                <a:solidFill>
                  <a:prstClr val="black"/>
                </a:solidFill>
              </a:rPr>
              <a:t>naar volgend begrotingsjaar</a:t>
            </a:r>
          </a:p>
        </p:txBody>
      </p:sp>
    </p:spTree>
    <p:extLst>
      <p:ext uri="{BB962C8B-B14F-4D97-AF65-F5344CB8AC3E}">
        <p14:creationId xmlns:p14="http://schemas.microsoft.com/office/powerpoint/2010/main" val="70378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457200" y="1484784"/>
            <a:ext cx="7776863" cy="5112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Wettelijke basis: KB van 03.04.1997 (Hoofdstuk V)</a:t>
            </a:r>
          </a:p>
          <a:p>
            <a:pPr marL="0" marR="0" lvl="0" indent="0" algn="l" defTabSz="914400" rtl="0" eaLnBrk="1" fontAlgn="auto" latinLnBrk="0" hangingPunct="1">
              <a:lnSpc>
                <a:spcPct val="80000"/>
              </a:lnSpc>
              <a:spcBef>
                <a:spcPct val="20000"/>
              </a:spcBef>
              <a:spcAft>
                <a:spcPts val="0"/>
              </a:spcAft>
              <a:buClrTx/>
              <a:buSz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2400" dirty="0">
                <a:solidFill>
                  <a:schemeClr val="accent6"/>
                </a:solidFill>
              </a:rPr>
              <a:t>Soepeler financieel beheer: buiten globaal beheer</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000" i="0" u="none" strike="noStrike" kern="1200" cap="none" spc="0" normalizeH="0" baseline="0" noProof="0" dirty="0">
                <a:ln>
                  <a:noFill/>
                </a:ln>
                <a:solidFill>
                  <a:srgbClr val="F79646"/>
                </a:solidFill>
                <a:effectLst/>
                <a:uLnTx/>
                <a:uFillTx/>
                <a:latin typeface="Calibri"/>
                <a:ea typeface="+mn-ea"/>
                <a:cs typeface="+mn-cs"/>
              </a:rPr>
              <a:t>Efficiënt eigen financieel beheer OISZ:</a:t>
            </a:r>
            <a:r>
              <a:rPr kumimoji="0" lang="nl-BE" sz="2000" i="0" u="none" strike="noStrike" kern="1200" cap="none" spc="0" normalizeH="0" baseline="0" noProof="0" dirty="0">
                <a:ln>
                  <a:noFill/>
                </a:ln>
                <a:solidFill>
                  <a:prstClr val="black"/>
                </a:solidFill>
                <a:effectLst/>
                <a:uLnTx/>
                <a:uFillTx/>
                <a:latin typeface="Calibri"/>
                <a:ea typeface="+mn-ea"/>
                <a:cs typeface="+mn-cs"/>
              </a:rPr>
              <a:t> </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Calibri"/>
              </a:rPr>
              <a:t>beheer van liquiditeiten</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Calibri"/>
              </a:rPr>
              <a:t>beheer van financiële reserves</a:t>
            </a: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beleggingen</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Calibri"/>
              </a:rPr>
              <a:t>externe financiering</a:t>
            </a: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BE" sz="1600" b="1" i="0" u="none" strike="noStrike" kern="1200" cap="none" spc="0" normalizeH="0" baseline="0" noProof="0" dirty="0">
              <a:ln>
                <a:noFill/>
              </a:ln>
              <a:solidFill>
                <a:prstClr val="black"/>
              </a:solidFill>
              <a:effectLst/>
              <a:uLnTx/>
              <a:uFillTx/>
              <a:latin typeface="Calibri"/>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NL" sz="2000" dirty="0">
                <a:solidFill>
                  <a:srgbClr val="F79646"/>
                </a:solidFill>
                <a:latin typeface="Calibri"/>
              </a:rPr>
              <a:t>Voorbeeld  </a:t>
            </a:r>
            <a:r>
              <a:rPr lang="nl-NL" sz="2000" dirty="0">
                <a:solidFill>
                  <a:srgbClr val="F79646"/>
                </a:solidFill>
                <a:latin typeface="Calibri"/>
                <a:sym typeface="Wingdings" panose="05000000000000000000" pitchFamily="2" charset="2"/>
              </a:rPr>
              <a:t></a:t>
            </a:r>
            <a:r>
              <a:rPr lang="nl-NL" sz="2000" dirty="0">
                <a:solidFill>
                  <a:srgbClr val="F79646"/>
                </a:solidFill>
                <a:latin typeface="Calibri"/>
              </a:rPr>
              <a:t> </a:t>
            </a:r>
            <a:r>
              <a:rPr kumimoji="0" lang="nl-NL" sz="2000" i="0" u="none" strike="noStrike" kern="1200" cap="none" spc="0" normalizeH="0" baseline="0" noProof="0" dirty="0">
                <a:ln>
                  <a:noFill/>
                </a:ln>
                <a:solidFill>
                  <a:srgbClr val="F79646"/>
                </a:solidFill>
                <a:effectLst/>
                <a:uLnTx/>
                <a:uFillTx/>
                <a:latin typeface="Calibri"/>
                <a:ea typeface="+mn-ea"/>
                <a:cs typeface="+mn-cs"/>
              </a:rPr>
              <a:t>liquiditeitsbeheer RVA:</a:t>
            </a:r>
            <a:endParaRPr kumimoji="0" lang="nl-BE" sz="200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nl-BE" sz="1600" i="0" u="none" strike="noStrike" kern="1200" cap="none" spc="0" normalizeH="0" baseline="0" noProof="0" dirty="0">
                <a:ln>
                  <a:noFill/>
                </a:ln>
                <a:solidFill>
                  <a:prstClr val="black"/>
                </a:solidFill>
                <a:effectLst/>
                <a:uLnTx/>
                <a:uFillTx/>
                <a:latin typeface="Calibri"/>
                <a:ea typeface="+mn-ea"/>
                <a:cs typeface="+mn-cs"/>
              </a:rPr>
              <a:t>liquiditeiten RVA: maximale liquiditeitsnorm ingeschreven in de BO</a:t>
            </a:r>
          </a:p>
          <a:p>
            <a:pPr lvl="3">
              <a:lnSpc>
                <a:spcPct val="80000"/>
              </a:lnSpc>
              <a:spcBef>
                <a:spcPts val="0"/>
              </a:spcBef>
              <a:defRPr/>
            </a:pPr>
            <a:r>
              <a:rPr lang="nl-BE" sz="1600" dirty="0">
                <a:solidFill>
                  <a:prstClr val="black"/>
                </a:solidFill>
                <a:latin typeface="Calibri"/>
              </a:rPr>
              <a:t>liquiditeiten UI: </a:t>
            </a:r>
            <a:r>
              <a:rPr lang="nl-BE" sz="1600" dirty="0">
                <a:solidFill>
                  <a:prstClr val="black"/>
                </a:solidFill>
              </a:rPr>
              <a:t>maximale liquiditeitsnorm ingevolge de   responsabilisering UI</a:t>
            </a:r>
          </a:p>
          <a:p>
            <a:pPr marL="1828800" lvl="4" indent="0">
              <a:lnSpc>
                <a:spcPct val="80000"/>
              </a:lnSpc>
              <a:spcBef>
                <a:spcPts val="0"/>
              </a:spcBef>
              <a:buNone/>
            </a:pPr>
            <a:endParaRPr lang="nl-BE" sz="1600" i="1" dirty="0">
              <a:solidFill>
                <a:prstClr val="black"/>
              </a:solidFill>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BE" sz="160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6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9A41A9AA-0835-4D4F-861C-7BEC626F8C7B}"/>
              </a:ext>
            </a:extLst>
          </p:cNvPr>
          <p:cNvGraphicFramePr>
            <a:graphicFrameLocks noChangeAspect="1"/>
          </p:cNvGraphicFramePr>
          <p:nvPr>
            <p:extLst>
              <p:ext uri="{D42A27DB-BD31-4B8C-83A1-F6EECF244321}">
                <p14:modId xmlns:p14="http://schemas.microsoft.com/office/powerpoint/2010/main" val="4065104007"/>
              </p:ext>
            </p:extLst>
          </p:nvPr>
        </p:nvGraphicFramePr>
        <p:xfrm>
          <a:off x="611560" y="1462920"/>
          <a:ext cx="7992888" cy="368367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107504" y="48715"/>
            <a:ext cx="8820472" cy="771147"/>
          </a:xfrm>
          <a:solidFill>
            <a:schemeClr val="bg1"/>
          </a:solidFill>
        </p:spPr>
        <p:txBody>
          <a:bodyPr>
            <a:normAutofit/>
          </a:bodyPr>
          <a:lstStyle/>
          <a:p>
            <a:r>
              <a:rPr lang="nl-BE" dirty="0"/>
              <a:t>Liquiditeitsbeheer UI door RVA</a:t>
            </a:r>
          </a:p>
        </p:txBody>
      </p:sp>
      <p:sp>
        <p:nvSpPr>
          <p:cNvPr id="8" name="Ovaal 7">
            <a:extLst>
              <a:ext uri="{FF2B5EF4-FFF2-40B4-BE49-F238E27FC236}">
                <a16:creationId xmlns:a16="http://schemas.microsoft.com/office/drawing/2014/main" id="{E46E0226-5341-4445-81A7-DED42E74EA82}"/>
              </a:ext>
            </a:extLst>
          </p:cNvPr>
          <p:cNvSpPr/>
          <p:nvPr/>
        </p:nvSpPr>
        <p:spPr>
          <a:xfrm>
            <a:off x="1529408" y="4786559"/>
            <a:ext cx="288032" cy="432048"/>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9" name="Ovaal 8">
            <a:extLst>
              <a:ext uri="{FF2B5EF4-FFF2-40B4-BE49-F238E27FC236}">
                <a16:creationId xmlns:a16="http://schemas.microsoft.com/office/drawing/2014/main" id="{B31F4099-8252-42AC-A731-13C9EA8CC330}"/>
              </a:ext>
            </a:extLst>
          </p:cNvPr>
          <p:cNvSpPr/>
          <p:nvPr/>
        </p:nvSpPr>
        <p:spPr>
          <a:xfrm>
            <a:off x="6382952" y="4809637"/>
            <a:ext cx="288032" cy="432048"/>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10" name="Ovaal 9">
            <a:extLst>
              <a:ext uri="{FF2B5EF4-FFF2-40B4-BE49-F238E27FC236}">
                <a16:creationId xmlns:a16="http://schemas.microsoft.com/office/drawing/2014/main" id="{FF0621A1-44C8-4737-96A3-5BD28AA6CAEB}"/>
              </a:ext>
            </a:extLst>
          </p:cNvPr>
          <p:cNvSpPr/>
          <p:nvPr/>
        </p:nvSpPr>
        <p:spPr>
          <a:xfrm>
            <a:off x="2969568" y="4809637"/>
            <a:ext cx="288032" cy="432048"/>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11" name="Ovaal 10">
            <a:extLst>
              <a:ext uri="{FF2B5EF4-FFF2-40B4-BE49-F238E27FC236}">
                <a16:creationId xmlns:a16="http://schemas.microsoft.com/office/drawing/2014/main" id="{94F4EE7E-7AEB-46B5-B13B-B2340E44C188}"/>
              </a:ext>
            </a:extLst>
          </p:cNvPr>
          <p:cNvSpPr/>
          <p:nvPr/>
        </p:nvSpPr>
        <p:spPr>
          <a:xfrm>
            <a:off x="7362056" y="4809637"/>
            <a:ext cx="288032" cy="432048"/>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12" name="Tekstballon: rechthoek met afgeronde hoeken 11">
            <a:extLst>
              <a:ext uri="{FF2B5EF4-FFF2-40B4-BE49-F238E27FC236}">
                <a16:creationId xmlns:a16="http://schemas.microsoft.com/office/drawing/2014/main" id="{BBDFA1CF-BC6C-4EEE-87A5-9B06D7C62B1D}"/>
              </a:ext>
            </a:extLst>
          </p:cNvPr>
          <p:cNvSpPr/>
          <p:nvPr/>
        </p:nvSpPr>
        <p:spPr>
          <a:xfrm>
            <a:off x="611560" y="5362623"/>
            <a:ext cx="2069976" cy="576064"/>
          </a:xfrm>
          <a:prstGeom prst="wedgeRoundRectCallout">
            <a:avLst>
              <a:gd name="adj1" fmla="val -6320"/>
              <a:gd name="adj2" fmla="val -7738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16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Start Actief Liquiditeitsbeheer</a:t>
            </a:r>
          </a:p>
        </p:txBody>
      </p:sp>
      <p:sp>
        <p:nvSpPr>
          <p:cNvPr id="13" name="Tekstballon: rechthoek met afgeronde hoeken 12">
            <a:extLst>
              <a:ext uri="{FF2B5EF4-FFF2-40B4-BE49-F238E27FC236}">
                <a16:creationId xmlns:a16="http://schemas.microsoft.com/office/drawing/2014/main" id="{D883C9CE-59DE-48AB-8906-DCE66ABB4215}"/>
              </a:ext>
            </a:extLst>
          </p:cNvPr>
          <p:cNvSpPr/>
          <p:nvPr/>
        </p:nvSpPr>
        <p:spPr>
          <a:xfrm>
            <a:off x="2825552" y="5663967"/>
            <a:ext cx="2376264" cy="357321"/>
          </a:xfrm>
          <a:prstGeom prst="wedgeRoundRectCallout">
            <a:avLst>
              <a:gd name="adj1" fmla="val -36581"/>
              <a:gd name="adj2" fmla="val -1618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16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Eerste responsabilisering</a:t>
            </a:r>
          </a:p>
        </p:txBody>
      </p:sp>
      <p:sp>
        <p:nvSpPr>
          <p:cNvPr id="14" name="Tekstballon: rechthoek met afgeronde hoeken 13">
            <a:extLst>
              <a:ext uri="{FF2B5EF4-FFF2-40B4-BE49-F238E27FC236}">
                <a16:creationId xmlns:a16="http://schemas.microsoft.com/office/drawing/2014/main" id="{33379B4A-2C83-47FC-9A83-E75FA4190B3E}"/>
              </a:ext>
            </a:extLst>
          </p:cNvPr>
          <p:cNvSpPr/>
          <p:nvPr/>
        </p:nvSpPr>
        <p:spPr>
          <a:xfrm>
            <a:off x="4403460" y="3377515"/>
            <a:ext cx="1872208" cy="504056"/>
          </a:xfrm>
          <a:prstGeom prst="wedgeRoundRectCallout">
            <a:avLst>
              <a:gd name="adj1" fmla="val 55887"/>
              <a:gd name="adj2" fmla="val 10634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16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Tweede responsabilisering</a:t>
            </a:r>
          </a:p>
        </p:txBody>
      </p:sp>
      <p:sp>
        <p:nvSpPr>
          <p:cNvPr id="15" name="Rechthoek 14">
            <a:extLst>
              <a:ext uri="{FF2B5EF4-FFF2-40B4-BE49-F238E27FC236}">
                <a16:creationId xmlns:a16="http://schemas.microsoft.com/office/drawing/2014/main" id="{0710CEFB-0DC7-4D90-9514-6286DF5A93BC}"/>
              </a:ext>
            </a:extLst>
          </p:cNvPr>
          <p:cNvSpPr/>
          <p:nvPr/>
        </p:nvSpPr>
        <p:spPr>
          <a:xfrm>
            <a:off x="1205372" y="3112235"/>
            <a:ext cx="648072" cy="50405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l-BE"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0,8%</a:t>
            </a:r>
          </a:p>
        </p:txBody>
      </p:sp>
      <p:sp>
        <p:nvSpPr>
          <p:cNvPr id="16" name="Rechthoek 15">
            <a:extLst>
              <a:ext uri="{FF2B5EF4-FFF2-40B4-BE49-F238E27FC236}">
                <a16:creationId xmlns:a16="http://schemas.microsoft.com/office/drawing/2014/main" id="{075C3396-0C6B-4D94-ADD1-C50B3DDAFD64}"/>
              </a:ext>
            </a:extLst>
          </p:cNvPr>
          <p:cNvSpPr/>
          <p:nvPr/>
        </p:nvSpPr>
        <p:spPr>
          <a:xfrm>
            <a:off x="2825552" y="4215321"/>
            <a:ext cx="648072" cy="50405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l-BE"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0,4%</a:t>
            </a:r>
          </a:p>
        </p:txBody>
      </p:sp>
      <p:sp>
        <p:nvSpPr>
          <p:cNvPr id="17" name="Rechthoek 16">
            <a:extLst>
              <a:ext uri="{FF2B5EF4-FFF2-40B4-BE49-F238E27FC236}">
                <a16:creationId xmlns:a16="http://schemas.microsoft.com/office/drawing/2014/main" id="{61E2FF47-958B-478F-8087-50EC616F069F}"/>
              </a:ext>
            </a:extLst>
          </p:cNvPr>
          <p:cNvSpPr/>
          <p:nvPr/>
        </p:nvSpPr>
        <p:spPr>
          <a:xfrm>
            <a:off x="6260044" y="4409401"/>
            <a:ext cx="648072" cy="50405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l-BE"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0,3%</a:t>
            </a:r>
          </a:p>
        </p:txBody>
      </p:sp>
      <p:sp>
        <p:nvSpPr>
          <p:cNvPr id="18" name="Rechthoek 17">
            <a:extLst>
              <a:ext uri="{FF2B5EF4-FFF2-40B4-BE49-F238E27FC236}">
                <a16:creationId xmlns:a16="http://schemas.microsoft.com/office/drawing/2014/main" id="{1501085B-5FCA-4141-97A9-6A5315263BF2}"/>
              </a:ext>
            </a:extLst>
          </p:cNvPr>
          <p:cNvSpPr/>
          <p:nvPr/>
        </p:nvSpPr>
        <p:spPr>
          <a:xfrm>
            <a:off x="7087488" y="4420940"/>
            <a:ext cx="648072" cy="50405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l-BE"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 dist="38100" dir="2700000" algn="tl">
                    <a:srgbClr val="000000">
                      <a:alpha val="43137"/>
                    </a:srgbClr>
                  </a:outerShdw>
                </a:effectLst>
              </a:rPr>
              <a:t>0,2%</a:t>
            </a:r>
          </a:p>
        </p:txBody>
      </p:sp>
      <p:sp>
        <p:nvSpPr>
          <p:cNvPr id="19" name="Rechthoek 18">
            <a:extLst>
              <a:ext uri="{FF2B5EF4-FFF2-40B4-BE49-F238E27FC236}">
                <a16:creationId xmlns:a16="http://schemas.microsoft.com/office/drawing/2014/main" id="{34838215-A632-4FF2-9749-71CED44A9B88}"/>
              </a:ext>
            </a:extLst>
          </p:cNvPr>
          <p:cNvSpPr/>
          <p:nvPr/>
        </p:nvSpPr>
        <p:spPr>
          <a:xfrm>
            <a:off x="7474126" y="4255039"/>
            <a:ext cx="780832" cy="50405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l-BE"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lumMod val="60000"/>
                    <a:lumOff val="40000"/>
                  </a:schemeClr>
                </a:solidFill>
              </a:rPr>
              <a:t>0,15%</a:t>
            </a:r>
          </a:p>
        </p:txBody>
      </p:sp>
      <p:sp>
        <p:nvSpPr>
          <p:cNvPr id="20" name="Rechthoek 19">
            <a:extLst>
              <a:ext uri="{FF2B5EF4-FFF2-40B4-BE49-F238E27FC236}">
                <a16:creationId xmlns:a16="http://schemas.microsoft.com/office/drawing/2014/main" id="{0EE6C31E-42FC-4AFF-A71D-144736D86344}"/>
              </a:ext>
            </a:extLst>
          </p:cNvPr>
          <p:cNvSpPr/>
          <p:nvPr/>
        </p:nvSpPr>
        <p:spPr>
          <a:xfrm>
            <a:off x="3429134" y="2438083"/>
            <a:ext cx="1152128" cy="823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rPr>
              <a:t>% jaarlijkse uitgaven</a:t>
            </a:r>
          </a:p>
        </p:txBody>
      </p:sp>
      <p:sp>
        <p:nvSpPr>
          <p:cNvPr id="3" name="Tekstvak 2">
            <a:extLst>
              <a:ext uri="{FF2B5EF4-FFF2-40B4-BE49-F238E27FC236}">
                <a16:creationId xmlns:a16="http://schemas.microsoft.com/office/drawing/2014/main" id="{C057295F-54C4-400C-B29B-BC60267B7456}"/>
              </a:ext>
            </a:extLst>
          </p:cNvPr>
          <p:cNvSpPr txBox="1"/>
          <p:nvPr/>
        </p:nvSpPr>
        <p:spPr>
          <a:xfrm>
            <a:off x="1320582" y="1052736"/>
            <a:ext cx="7067842" cy="338554"/>
          </a:xfrm>
          <a:prstGeom prst="rect">
            <a:avLst/>
          </a:prstGeom>
          <a:noFill/>
          <a:ln w="12700">
            <a:solidFill>
              <a:schemeClr val="accent1"/>
            </a:solidFill>
          </a:ln>
        </p:spPr>
        <p:txBody>
          <a:bodyPr wrap="square" rtlCol="0">
            <a:spAutoFit/>
          </a:bodyPr>
          <a:lstStyle/>
          <a:p>
            <a:r>
              <a:rPr lang="nl-BE" sz="1600" b="1" dirty="0"/>
              <a:t>Resultaten van de dagelijkse monitoring - geïnformatiseerd opvolgingssysteem</a:t>
            </a:r>
          </a:p>
        </p:txBody>
      </p:sp>
    </p:spTree>
    <p:extLst>
      <p:ext uri="{BB962C8B-B14F-4D97-AF65-F5344CB8AC3E}">
        <p14:creationId xmlns:p14="http://schemas.microsoft.com/office/powerpoint/2010/main" val="300741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90778-461E-45CE-BDC8-A04578126510}"/>
              </a:ext>
            </a:extLst>
          </p:cNvPr>
          <p:cNvSpPr>
            <a:spLocks noGrp="1"/>
          </p:cNvSpPr>
          <p:nvPr>
            <p:ph type="title"/>
          </p:nvPr>
        </p:nvSpPr>
        <p:spPr/>
        <p:txBody>
          <a:bodyPr>
            <a:normAutofit/>
          </a:bodyPr>
          <a:lstStyle/>
          <a:p>
            <a:r>
              <a:rPr lang="nl-BE" sz="4000" dirty="0"/>
              <a:t>Memoranda 1990 &amp; 1993</a:t>
            </a:r>
            <a:endParaRPr lang="en-US" sz="4000" dirty="0"/>
          </a:p>
        </p:txBody>
      </p:sp>
      <p:sp>
        <p:nvSpPr>
          <p:cNvPr id="3" name="Tijdelijke aanduiding voor inhoud 2">
            <a:extLst>
              <a:ext uri="{FF2B5EF4-FFF2-40B4-BE49-F238E27FC236}">
                <a16:creationId xmlns:a16="http://schemas.microsoft.com/office/drawing/2014/main" id="{1FD88F0B-E102-4583-8013-ACAA50E7474F}"/>
              </a:ext>
            </a:extLst>
          </p:cNvPr>
          <p:cNvSpPr>
            <a:spLocks noGrp="1"/>
          </p:cNvSpPr>
          <p:nvPr>
            <p:ph idx="1"/>
          </p:nvPr>
        </p:nvSpPr>
        <p:spPr>
          <a:xfrm>
            <a:off x="457200" y="1340768"/>
            <a:ext cx="8229600" cy="4525963"/>
          </a:xfrm>
        </p:spPr>
        <p:txBody>
          <a:bodyPr>
            <a:normAutofit/>
          </a:bodyPr>
          <a:lstStyle/>
          <a:p>
            <a:r>
              <a:rPr lang="nl-BE" dirty="0"/>
              <a:t>Pleidooi voor:</a:t>
            </a:r>
          </a:p>
          <a:p>
            <a:pPr lvl="1"/>
            <a:r>
              <a:rPr lang="nl-BE" dirty="0"/>
              <a:t>meer bestuurlijke efficiëntie </a:t>
            </a:r>
          </a:p>
          <a:p>
            <a:pPr lvl="1"/>
            <a:r>
              <a:rPr lang="nl-BE" dirty="0"/>
              <a:t>manoeuvreerruimte inzake financieel beheer</a:t>
            </a:r>
          </a:p>
          <a:p>
            <a:r>
              <a:rPr lang="nl-BE" dirty="0"/>
              <a:t>Bestuursovereenkomst als kader om:</a:t>
            </a:r>
          </a:p>
          <a:p>
            <a:pPr lvl="1"/>
            <a:r>
              <a:rPr lang="nl-BE" dirty="0"/>
              <a:t>te bereiken doelstellingen af te spreken</a:t>
            </a:r>
          </a:p>
          <a:p>
            <a:pPr lvl="1"/>
            <a:r>
              <a:rPr lang="nl-BE" dirty="0"/>
              <a:t>beschikbare middelen te bepalen</a:t>
            </a:r>
          </a:p>
          <a:p>
            <a:pPr lvl="1"/>
            <a:r>
              <a:rPr lang="nl-BE" dirty="0"/>
              <a:t>opvolgingsinstrumenten te ontwikkelen</a:t>
            </a:r>
          </a:p>
          <a:p>
            <a:pPr marL="457200" lvl="1" indent="0">
              <a:buNone/>
            </a:pPr>
            <a:endParaRPr lang="nl-BE" dirty="0"/>
          </a:p>
          <a:p>
            <a:pPr lvl="1"/>
            <a:endParaRPr lang="en-US" dirty="0"/>
          </a:p>
        </p:txBody>
      </p:sp>
      <p:sp>
        <p:nvSpPr>
          <p:cNvPr id="4" name="Tijdelijke aanduiding voor dianummer 3">
            <a:extLst>
              <a:ext uri="{FF2B5EF4-FFF2-40B4-BE49-F238E27FC236}">
                <a16:creationId xmlns:a16="http://schemas.microsoft.com/office/drawing/2014/main" id="{102A1B33-D8B6-490D-AA46-BE1195C07F4A}"/>
              </a:ext>
            </a:extLst>
          </p:cNvPr>
          <p:cNvSpPr>
            <a:spLocks noGrp="1"/>
          </p:cNvSpPr>
          <p:nvPr>
            <p:ph type="sldNum" sz="quarter" idx="12"/>
          </p:nvPr>
        </p:nvSpPr>
        <p:spPr/>
        <p:txBody>
          <a:bodyPr/>
          <a:lstStyle/>
          <a:p>
            <a:fld id="{62D13F0A-9D12-40B2-9A0D-F71E91851488}" type="slidenum">
              <a:rPr lang="en-US" smtClean="0"/>
              <a:t>3</a:t>
            </a:fld>
            <a:endParaRPr lang="en-US"/>
          </a:p>
        </p:txBody>
      </p:sp>
    </p:spTree>
    <p:extLst>
      <p:ext uri="{BB962C8B-B14F-4D97-AF65-F5344CB8AC3E}">
        <p14:creationId xmlns:p14="http://schemas.microsoft.com/office/powerpoint/2010/main" val="301886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611561" y="1561579"/>
            <a:ext cx="7776863" cy="51797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Wettelijke basis: KB van 03.04.1997 (Hoofdstuk V)</a:t>
            </a:r>
          </a:p>
          <a:p>
            <a:pPr marL="0" marR="0" lvl="0" indent="0" algn="l" defTabSz="914400" rtl="0" eaLnBrk="1" fontAlgn="auto" latinLnBrk="0" hangingPunct="1">
              <a:lnSpc>
                <a:spcPct val="80000"/>
              </a:lnSpc>
              <a:spcBef>
                <a:spcPct val="20000"/>
              </a:spcBef>
              <a:spcAft>
                <a:spcPts val="0"/>
              </a:spcAft>
              <a:buClrTx/>
              <a:buSzTx/>
              <a:buNone/>
              <a:tabLst/>
              <a:defRPr/>
            </a:pP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2400" dirty="0">
                <a:solidFill>
                  <a:schemeClr val="accent6"/>
                </a:solidFill>
              </a:rPr>
              <a:t>Opmaak en uitvoering </a:t>
            </a:r>
            <a:r>
              <a:rPr lang="nl-BE" sz="2400" dirty="0" err="1">
                <a:solidFill>
                  <a:schemeClr val="accent6"/>
                </a:solidFill>
              </a:rPr>
              <a:t>beheersbegrotingen</a:t>
            </a:r>
            <a:r>
              <a:rPr lang="nl-BE" sz="2400" dirty="0">
                <a:solidFill>
                  <a:schemeClr val="accent6"/>
                </a:solidFill>
              </a:rPr>
              <a:t> OISZ</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000" i="0" u="none" strike="noStrike" kern="1200" cap="none" spc="0" normalizeH="0" baseline="0" noProof="0" dirty="0">
                <a:ln>
                  <a:noFill/>
                </a:ln>
                <a:solidFill>
                  <a:srgbClr val="F79646"/>
                </a:solidFill>
                <a:effectLst/>
                <a:uLnTx/>
                <a:uFillTx/>
                <a:latin typeface="Calibri"/>
                <a:ea typeface="+mn-ea"/>
                <a:cs typeface="+mn-cs"/>
              </a:rPr>
              <a:t>Bepaling </a:t>
            </a:r>
            <a:r>
              <a:rPr kumimoji="0" lang="nl-NL" sz="2000" i="0" u="none" strike="noStrike" kern="1200" cap="none" spc="0" normalizeH="0" baseline="0" noProof="0" dirty="0" err="1">
                <a:ln>
                  <a:noFill/>
                </a:ln>
                <a:solidFill>
                  <a:srgbClr val="F79646"/>
                </a:solidFill>
                <a:effectLst/>
                <a:uLnTx/>
                <a:uFillTx/>
                <a:latin typeface="Calibri"/>
                <a:ea typeface="+mn-ea"/>
                <a:cs typeface="+mn-cs"/>
              </a:rPr>
              <a:t>beheerskredieten</a:t>
            </a:r>
            <a:r>
              <a:rPr kumimoji="0" lang="nl-NL" sz="2000" i="0" u="none" strike="noStrike" kern="1200" cap="none" spc="0" normalizeH="0" baseline="0" noProof="0" dirty="0">
                <a:ln>
                  <a:noFill/>
                </a:ln>
                <a:solidFill>
                  <a:srgbClr val="F79646"/>
                </a:solidFill>
                <a:effectLst/>
                <a:uLnTx/>
                <a:uFillTx/>
                <a:latin typeface="Calibri"/>
                <a:ea typeface="+mn-ea"/>
                <a:cs typeface="+mn-cs"/>
              </a:rPr>
              <a:t> per OISZ:</a:t>
            </a:r>
            <a:r>
              <a:rPr kumimoji="0" lang="nl-BE" sz="2000" i="0" u="none" strike="noStrike" kern="1200" cap="none" spc="0" normalizeH="0" baseline="0" noProof="0" dirty="0">
                <a:ln>
                  <a:noFill/>
                </a:ln>
                <a:solidFill>
                  <a:prstClr val="black"/>
                </a:solidFill>
                <a:effectLst/>
                <a:uLnTx/>
                <a:uFillTx/>
                <a:latin typeface="Calibri"/>
                <a:ea typeface="+mn-ea"/>
                <a:cs typeface="+mn-cs"/>
              </a:rPr>
              <a:t> </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1600" b="1" i="0" u="none" strike="noStrike" kern="1200" cap="none" spc="0" normalizeH="0" baseline="0" noProof="0" dirty="0">
                <a:ln>
                  <a:noFill/>
                </a:ln>
                <a:solidFill>
                  <a:prstClr val="black"/>
                </a:solidFill>
                <a:effectLst/>
                <a:uLnTx/>
                <a:uFillTx/>
                <a:latin typeface="Calibri"/>
                <a:ea typeface="+mn-ea"/>
                <a:cs typeface="+mn-cs"/>
              </a:rPr>
              <a:t>basisenveloppen</a:t>
            </a:r>
            <a:r>
              <a:rPr kumimoji="0" lang="nl-BE" sz="1600" b="0" i="0" u="none" strike="noStrike" kern="1200" cap="none" spc="0" normalizeH="0" baseline="0" noProof="0" dirty="0">
                <a:ln>
                  <a:noFill/>
                </a:ln>
                <a:solidFill>
                  <a:prstClr val="black"/>
                </a:solidFill>
                <a:effectLst/>
                <a:uLnTx/>
                <a:uFillTx/>
                <a:latin typeface="Calibri"/>
                <a:ea typeface="+mn-ea"/>
                <a:cs typeface="+mn-cs"/>
              </a:rPr>
              <a:t> + enveloppen voor </a:t>
            </a:r>
            <a:r>
              <a:rPr kumimoji="0" lang="nl-BE" sz="1600" b="1" i="0" u="none" strike="noStrike" kern="1200" cap="none" spc="0" normalizeH="0" baseline="0" noProof="0" dirty="0">
                <a:ln>
                  <a:noFill/>
                </a:ln>
                <a:solidFill>
                  <a:prstClr val="black"/>
                </a:solidFill>
                <a:effectLst/>
                <a:uLnTx/>
                <a:uFillTx/>
                <a:latin typeface="Calibri"/>
                <a:ea typeface="+mn-ea"/>
                <a:cs typeface="+mn-cs"/>
              </a:rPr>
              <a:t>projecten</a:t>
            </a:r>
            <a:r>
              <a:rPr kumimoji="0" lang="nl-BE" sz="1600" b="0" i="0" u="none" strike="noStrike" kern="1200" cap="none" spc="0" normalizeH="0" baseline="0" noProof="0" dirty="0">
                <a:ln>
                  <a:noFill/>
                </a:ln>
                <a:solidFill>
                  <a:prstClr val="black"/>
                </a:solidFill>
                <a:effectLst/>
                <a:uLnTx/>
                <a:uFillTx/>
                <a:latin typeface="Calibri"/>
                <a:ea typeface="+mn-ea"/>
                <a:cs typeface="+mn-cs"/>
              </a:rPr>
              <a:t> (met ROI)</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Calibri"/>
              </a:rPr>
              <a:t>berekeningswijze en jaarlijkse herziening staan in BO </a:t>
            </a: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vastlegging op </a:t>
            </a:r>
            <a:r>
              <a:rPr kumimoji="0" lang="nl-BE" sz="1600" i="0" u="none" strike="noStrike" kern="1200" cap="none" spc="0" normalizeH="0" baseline="0" noProof="0" dirty="0" err="1">
                <a:ln>
                  <a:noFill/>
                </a:ln>
                <a:solidFill>
                  <a:prstClr val="black"/>
                </a:solidFill>
                <a:effectLst/>
                <a:uLnTx/>
                <a:uFillTx/>
                <a:latin typeface="Calibri"/>
                <a:ea typeface="+mn-ea"/>
                <a:cs typeface="+mn-cs"/>
              </a:rPr>
              <a:t>meerjaren</a:t>
            </a:r>
            <a:r>
              <a:rPr kumimoji="0" lang="nl-BE" sz="1600" i="0" u="none" strike="noStrike" kern="1200" cap="none" spc="0" normalizeH="0" baseline="0" noProof="0" dirty="0">
                <a:ln>
                  <a:noFill/>
                </a:ln>
                <a:solidFill>
                  <a:prstClr val="black"/>
                </a:solidFill>
                <a:effectLst/>
                <a:uLnTx/>
                <a:uFillTx/>
                <a:latin typeface="Calibri"/>
                <a:ea typeface="+mn-ea"/>
                <a:cs typeface="+mn-cs"/>
              </a:rPr>
              <a:t> basis in </a:t>
            </a:r>
            <a:r>
              <a:rPr kumimoji="0" lang="nl-BE" sz="1600" b="0" i="0" u="none" strike="noStrike" kern="1200" cap="none" spc="0" normalizeH="0" baseline="0" noProof="0" dirty="0">
                <a:ln>
                  <a:noFill/>
                </a:ln>
                <a:solidFill>
                  <a:prstClr val="black"/>
                </a:solidFill>
                <a:effectLst/>
                <a:uLnTx/>
                <a:uFillTx/>
                <a:latin typeface="Calibri"/>
                <a:ea typeface="+mn-ea"/>
                <a:cs typeface="+mn-cs"/>
              </a:rPr>
              <a:t>de BO</a:t>
            </a:r>
          </a:p>
          <a:p>
            <a:pPr lvl="3">
              <a:lnSpc>
                <a:spcPct val="80000"/>
              </a:lnSpc>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000" i="0" u="none" strike="noStrike" kern="1200" cap="none" spc="0" normalizeH="0" baseline="0" noProof="0" dirty="0">
                <a:ln>
                  <a:noFill/>
                </a:ln>
                <a:solidFill>
                  <a:srgbClr val="F79646"/>
                </a:solidFill>
                <a:effectLst/>
                <a:uLnTx/>
                <a:uFillTx/>
                <a:latin typeface="Calibri"/>
                <a:ea typeface="+mn-ea"/>
                <a:cs typeface="+mn-cs"/>
              </a:rPr>
              <a:t>Maandelijkse monitoring onderbenutting OISZ:</a:t>
            </a:r>
            <a:endParaRPr kumimoji="0" lang="nl-BE" sz="200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de </a:t>
            </a:r>
            <a:r>
              <a:rPr kumimoji="0" lang="nl-BE" sz="1600" b="1" i="0" u="none" strike="noStrike" kern="1200" cap="none" spc="0" normalizeH="0" baseline="0" noProof="0" dirty="0">
                <a:ln>
                  <a:noFill/>
                </a:ln>
                <a:solidFill>
                  <a:prstClr val="black"/>
                </a:solidFill>
                <a:effectLst/>
                <a:uLnTx/>
                <a:uFillTx/>
                <a:latin typeface="Calibri"/>
                <a:ea typeface="+mn-ea"/>
                <a:cs typeface="+mn-cs"/>
              </a:rPr>
              <a:t>te bereiken onderbenutting </a:t>
            </a:r>
            <a:r>
              <a:rPr kumimoji="0" lang="nl-BE" sz="1600" b="0" i="0" u="none" strike="noStrike" kern="1200" cap="none" spc="0" normalizeH="0" baseline="0" noProof="0" dirty="0">
                <a:ln>
                  <a:noFill/>
                </a:ln>
                <a:solidFill>
                  <a:prstClr val="black"/>
                </a:solidFill>
                <a:effectLst/>
                <a:uLnTx/>
                <a:uFillTx/>
                <a:latin typeface="Calibri"/>
                <a:ea typeface="+mn-ea"/>
                <a:cs typeface="+mn-cs"/>
              </a:rPr>
              <a:t>(voor </a:t>
            </a:r>
            <a:r>
              <a:rPr lang="nl-BE" sz="1600" dirty="0">
                <a:solidFill>
                  <a:prstClr val="black"/>
                </a:solidFill>
                <a:latin typeface="Calibri"/>
              </a:rPr>
              <a:t>alle </a:t>
            </a:r>
            <a:r>
              <a:rPr kumimoji="0" lang="nl-BE" sz="1600" b="0" i="0" u="none" strike="noStrike" kern="1200" cap="none" spc="0" normalizeH="0" baseline="0" noProof="0" dirty="0">
                <a:ln>
                  <a:noFill/>
                </a:ln>
                <a:solidFill>
                  <a:prstClr val="black"/>
                </a:solidFill>
                <a:effectLst/>
                <a:uLnTx/>
                <a:uFillTx/>
                <a:latin typeface="Calibri"/>
                <a:ea typeface="+mn-ea"/>
                <a:cs typeface="+mn-cs"/>
              </a:rPr>
              <a:t>OISZ samen) wordt        jaarlijks vastgelegd door de Regering </a:t>
            </a:r>
          </a:p>
          <a:p>
            <a:pPr marL="1600200" marR="0" lvl="3"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te behalen op de </a:t>
            </a:r>
            <a:r>
              <a:rPr kumimoji="0" lang="nl-BE" sz="1600" i="0" u="none" strike="noStrike" kern="1200" cap="none" spc="0" normalizeH="0" baseline="0" noProof="0" dirty="0">
                <a:ln>
                  <a:noFill/>
                </a:ln>
                <a:solidFill>
                  <a:prstClr val="black"/>
                </a:solidFill>
                <a:effectLst/>
                <a:uLnTx/>
                <a:uFillTx/>
                <a:latin typeface="Calibri"/>
                <a:ea typeface="+mn-ea"/>
                <a:cs typeface="+mn-cs"/>
              </a:rPr>
              <a:t>begrotingsposten</a:t>
            </a:r>
            <a:r>
              <a:rPr kumimoji="0" lang="nl-BE" sz="1600" b="0" i="0" u="none" strike="noStrike" kern="1200" cap="none" spc="0" normalizeH="0" baseline="0" noProof="0" dirty="0">
                <a:ln>
                  <a:noFill/>
                </a:ln>
                <a:solidFill>
                  <a:prstClr val="black"/>
                </a:solidFill>
                <a:effectLst/>
                <a:uLnTx/>
                <a:uFillTx/>
                <a:latin typeface="Calibri"/>
                <a:ea typeface="+mn-ea"/>
                <a:cs typeface="+mn-cs"/>
              </a:rPr>
              <a:t> uit de </a:t>
            </a:r>
            <a:r>
              <a:rPr kumimoji="0" lang="nl-BE" sz="1600" b="0" i="0" u="none" strike="noStrike" kern="1200" cap="none" spc="0" normalizeH="0" baseline="0" noProof="0" dirty="0" err="1">
                <a:ln>
                  <a:noFill/>
                </a:ln>
                <a:solidFill>
                  <a:prstClr val="black"/>
                </a:solidFill>
                <a:effectLst/>
                <a:uLnTx/>
                <a:uFillTx/>
                <a:latin typeface="Calibri"/>
                <a:ea typeface="+mn-ea"/>
                <a:cs typeface="+mn-cs"/>
              </a:rPr>
              <a:t>beheersbegroting</a:t>
            </a:r>
            <a:r>
              <a:rPr kumimoji="0" lang="nl-BE" sz="1600" b="0" i="0" u="none" strike="noStrike" kern="1200" cap="none" spc="0" normalizeH="0" baseline="0" noProof="0" dirty="0">
                <a:ln>
                  <a:noFill/>
                </a:ln>
                <a:solidFill>
                  <a:prstClr val="black"/>
                </a:solidFill>
                <a:effectLst/>
                <a:uLnTx/>
                <a:uFillTx/>
                <a:latin typeface="Calibri"/>
                <a:ea typeface="+mn-ea"/>
                <a:cs typeface="+mn-cs"/>
              </a:rPr>
              <a:t>                                (+ selectie van een aantal posten uit de opdrachtenbegroting)</a:t>
            </a:r>
          </a:p>
          <a:p>
            <a:pPr marL="1600200" marR="0" lvl="3"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kumimoji="0" lang="nl-BE" sz="1600" i="0" u="none" strike="noStrike" kern="1200" cap="none" spc="0" normalizeH="0" baseline="0" noProof="0" dirty="0">
                <a:ln>
                  <a:noFill/>
                </a:ln>
                <a:solidFill>
                  <a:prstClr val="black"/>
                </a:solidFill>
                <a:effectLst/>
                <a:uLnTx/>
                <a:uFillTx/>
                <a:latin typeface="Calibri"/>
                <a:ea typeface="+mn-ea"/>
                <a:cs typeface="+mn-cs"/>
              </a:rPr>
              <a:t>maandelijkse opvolging onderbenutting per OISZ</a:t>
            </a:r>
          </a:p>
          <a:p>
            <a:pPr marL="1600200" marR="0" lvl="3" indent="-228600" algn="l" defTabSz="914400" rtl="0" eaLnBrk="1" fontAlgn="auto" latinLnBrk="0" hangingPunct="1">
              <a:lnSpc>
                <a:spcPct val="80000"/>
              </a:lnSpc>
              <a:spcBef>
                <a:spcPts val="0"/>
              </a:spcBef>
              <a:spcAft>
                <a:spcPts val="0"/>
              </a:spcAft>
              <a:buClrTx/>
              <a:buSzTx/>
              <a:buFont typeface="Arial" pitchFamily="34" charset="0"/>
              <a:buChar char="–"/>
              <a:tabLst/>
              <a:defRPr/>
            </a:pPr>
            <a:r>
              <a:rPr lang="nl-BE" sz="1600" dirty="0">
                <a:solidFill>
                  <a:prstClr val="black"/>
                </a:solidFill>
                <a:latin typeface="Calibri"/>
              </a:rPr>
              <a:t>maandelijks </a:t>
            </a:r>
            <a:r>
              <a:rPr kumimoji="0" lang="nl-BE" sz="1600" i="0" u="none" strike="noStrike" kern="1200" cap="none" spc="0" normalizeH="0" baseline="0" noProof="0" dirty="0">
                <a:ln>
                  <a:noFill/>
                </a:ln>
                <a:solidFill>
                  <a:prstClr val="black"/>
                </a:solidFill>
                <a:effectLst/>
                <a:uLnTx/>
                <a:uFillTx/>
                <a:latin typeface="Calibri"/>
                <a:ea typeface="+mn-ea"/>
                <a:cs typeface="+mn-cs"/>
              </a:rPr>
              <a:t>verslag van College OISZ aan FOD BOSA</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02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395537" y="1417638"/>
            <a:ext cx="7920879" cy="51797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Wettelijke basis: KB van 03.04.1997 (Hoofdstuk V)</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400" i="0" u="none" strike="noStrike" kern="1200" cap="none" spc="0" normalizeH="0" baseline="0" noProof="0" dirty="0">
                <a:ln>
                  <a:noFill/>
                </a:ln>
                <a:solidFill>
                  <a:schemeClr val="accent6"/>
                </a:solidFill>
                <a:effectLst/>
                <a:uLnTx/>
                <a:uFillTx/>
                <a:latin typeface="Calibri"/>
                <a:ea typeface="+mn-ea"/>
                <a:cs typeface="+mn-cs"/>
              </a:rPr>
              <a:t>Rekeningen:</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000" i="0" u="none" strike="noStrike" kern="1200" cap="none" spc="0" normalizeH="0" baseline="0" noProof="0" dirty="0">
                <a:ln>
                  <a:noFill/>
                </a:ln>
                <a:solidFill>
                  <a:srgbClr val="F79646"/>
                </a:solidFill>
                <a:effectLst/>
                <a:uLnTx/>
                <a:uFillTx/>
                <a:latin typeface="Calibri"/>
                <a:ea typeface="+mn-ea"/>
                <a:cs typeface="+mn-cs"/>
              </a:rPr>
              <a:t>Opmaak van een NIEUW genormaliseerd boekhoudplan OISZ:</a:t>
            </a:r>
            <a:r>
              <a:rPr kumimoji="0" lang="nl-BE" sz="2000" i="0" u="none" strike="noStrike" kern="1200" cap="none" spc="0" normalizeH="0" baseline="0" noProof="0" dirty="0">
                <a:ln>
                  <a:noFill/>
                </a:ln>
                <a:solidFill>
                  <a:prstClr val="black"/>
                </a:solidFill>
                <a:effectLst/>
                <a:uLnTx/>
                <a:uFillTx/>
                <a:latin typeface="Calibri"/>
                <a:ea typeface="+mn-ea"/>
                <a:cs typeface="+mn-cs"/>
              </a:rPr>
              <a:t> </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gedetailleerd voorstel uitgewerkt door </a:t>
            </a:r>
            <a:r>
              <a:rPr kumimoji="0" lang="nl-BE" sz="1600" i="0" u="none" strike="noStrike" kern="1200" cap="none" spc="0" normalizeH="0" baseline="0" noProof="0" dirty="0">
                <a:ln>
                  <a:noFill/>
                </a:ln>
                <a:solidFill>
                  <a:prstClr val="black"/>
                </a:solidFill>
                <a:effectLst/>
                <a:uLnTx/>
                <a:uFillTx/>
                <a:latin typeface="Calibri"/>
                <a:ea typeface="+mn-ea"/>
                <a:cs typeface="+mn-cs"/>
              </a:rPr>
              <a:t>de Boekhoudcommissie OISZ</a:t>
            </a:r>
          </a:p>
          <a:p>
            <a:pPr lvl="3">
              <a:lnSpc>
                <a:spcPct val="80000"/>
              </a:lnSpc>
              <a:defRPr/>
            </a:pPr>
            <a:r>
              <a:rPr lang="nl-BE" sz="1600" dirty="0">
                <a:solidFill>
                  <a:prstClr val="black"/>
                </a:solidFill>
              </a:rPr>
              <a:t>vastgelegd in het KB van 26.01.2014</a:t>
            </a:r>
            <a:endParaRPr kumimoji="0" lang="nl-BE" sz="160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nl-BE" sz="1600" dirty="0">
              <a:solidFill>
                <a:prstClr val="black"/>
              </a:solidFill>
              <a:latin typeface="Calibri"/>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Calibri"/>
              </a:rPr>
              <a:t>belangrijkste wijziging in de </a:t>
            </a:r>
            <a:r>
              <a:rPr lang="nl-BE" sz="1600" b="1" dirty="0">
                <a:solidFill>
                  <a:prstClr val="black"/>
                </a:solidFill>
                <a:latin typeface="Calibri"/>
              </a:rPr>
              <a:t>begrotingsboekhouding </a:t>
            </a:r>
            <a:r>
              <a:rPr lang="nl-BE" sz="1600" dirty="0">
                <a:solidFill>
                  <a:prstClr val="black"/>
                </a:solidFill>
                <a:latin typeface="Calibri"/>
              </a:rPr>
              <a:t>= overgang van de notie van verworven rechten naar </a:t>
            </a:r>
            <a:r>
              <a:rPr lang="nl-BE" sz="1600" b="1" dirty="0">
                <a:solidFill>
                  <a:prstClr val="black"/>
                </a:solidFill>
                <a:latin typeface="Calibri"/>
              </a:rPr>
              <a:t>vastgestelde rechten </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lang="nl-BE" sz="1600" dirty="0">
                <a:solidFill>
                  <a:prstClr val="black"/>
                </a:solidFill>
                <a:latin typeface="Calibri"/>
              </a:rPr>
              <a:t>voldoet aan de thans geldende Europese boekhoudkundige normen (ESR) en aan de meeste internationale normen (IPSAS)</a:t>
            </a: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nl-BE" sz="1600" b="1" dirty="0">
              <a:solidFill>
                <a:prstClr val="black"/>
              </a:solidFill>
              <a:latin typeface="Calibri"/>
            </a:endParaRPr>
          </a:p>
          <a:p>
            <a:pPr lvl="2">
              <a:lnSpc>
                <a:spcPct val="80000"/>
              </a:lnSpc>
              <a:defRPr/>
            </a:pPr>
            <a:r>
              <a:rPr lang="nl-NL" sz="2000" dirty="0">
                <a:solidFill>
                  <a:srgbClr val="F79646"/>
                </a:solidFill>
              </a:rPr>
              <a:t>Specifiek boekhoudplan OISZ (mag ter aanvulling):</a:t>
            </a:r>
            <a:r>
              <a:rPr lang="nl-BE" sz="2000" dirty="0">
                <a:solidFill>
                  <a:prstClr val="black"/>
                </a:solidFill>
              </a:rPr>
              <a:t> </a:t>
            </a:r>
          </a:p>
          <a:p>
            <a:pPr lvl="3">
              <a:lnSpc>
                <a:spcPct val="80000"/>
              </a:lnSpc>
              <a:defRPr/>
            </a:pPr>
            <a:r>
              <a:rPr lang="nl-BE" sz="1600" dirty="0">
                <a:solidFill>
                  <a:prstClr val="black"/>
                </a:solidFill>
              </a:rPr>
              <a:t>bijvoorbeeld </a:t>
            </a:r>
            <a:r>
              <a:rPr lang="nl-BE" sz="1600" dirty="0">
                <a:solidFill>
                  <a:prstClr val="black"/>
                </a:solidFill>
                <a:sym typeface="Wingdings" panose="05000000000000000000" pitchFamily="2" charset="2"/>
              </a:rPr>
              <a:t> </a:t>
            </a:r>
            <a:r>
              <a:rPr lang="nl-BE" sz="1600" dirty="0">
                <a:solidFill>
                  <a:prstClr val="black"/>
                </a:solidFill>
              </a:rPr>
              <a:t>een </a:t>
            </a:r>
            <a:r>
              <a:rPr lang="nl-BE" sz="1600" b="1" dirty="0">
                <a:solidFill>
                  <a:prstClr val="black"/>
                </a:solidFill>
              </a:rPr>
              <a:t>analytische boekhouding</a:t>
            </a:r>
          </a:p>
          <a:p>
            <a:pPr lvl="3">
              <a:lnSpc>
                <a:spcPct val="80000"/>
              </a:lnSpc>
              <a:defRPr/>
            </a:pPr>
            <a:endParaRPr kumimoji="0" lang="nl-BE" sz="1600" b="1" i="0" u="none" strike="noStrike" kern="1200" cap="none" spc="0" normalizeH="0" baseline="0" noProof="0" dirty="0">
              <a:ln>
                <a:noFill/>
              </a:ln>
              <a:solidFill>
                <a:prstClr val="black"/>
              </a:solidFill>
              <a:effectLst/>
              <a:uLnTx/>
              <a:uFillTx/>
              <a:latin typeface="Calibri"/>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000" i="0" u="none" strike="noStrike" kern="1200" cap="none" spc="0" normalizeH="0" baseline="0" noProof="0" dirty="0">
                <a:ln>
                  <a:noFill/>
                </a:ln>
                <a:solidFill>
                  <a:srgbClr val="F79646"/>
                </a:solidFill>
                <a:effectLst/>
                <a:uLnTx/>
                <a:uFillTx/>
                <a:latin typeface="Calibri"/>
                <a:ea typeface="+mn-ea"/>
                <a:cs typeface="+mn-cs"/>
              </a:rPr>
              <a:t>Procedure afleggen rekeningen:</a:t>
            </a:r>
            <a:endParaRPr kumimoji="0" lang="nl-BE" sz="200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1600" i="0" u="none" strike="noStrike" kern="1200" cap="none" spc="0" normalizeH="0" baseline="0" noProof="0" dirty="0">
                <a:ln>
                  <a:noFill/>
                </a:ln>
                <a:solidFill>
                  <a:prstClr val="black"/>
                </a:solidFill>
                <a:effectLst/>
                <a:uLnTx/>
                <a:uFillTx/>
                <a:latin typeface="Calibri"/>
                <a:ea typeface="+mn-ea"/>
                <a:cs typeface="+mn-cs"/>
              </a:rPr>
              <a:t>controle en certificering rekeningen door bedrijfsrevisor</a:t>
            </a:r>
          </a:p>
          <a:p>
            <a:pPr lvl="3">
              <a:lnSpc>
                <a:spcPct val="80000"/>
              </a:lnSpc>
            </a:pPr>
            <a:r>
              <a:rPr lang="nl-BE" sz="1600" dirty="0">
                <a:solidFill>
                  <a:prstClr val="black"/>
                </a:solidFill>
              </a:rPr>
              <a:t>controle rekeningen door Rekenhof</a:t>
            </a:r>
          </a:p>
          <a:p>
            <a:pPr lvl="3">
              <a:lnSpc>
                <a:spcPct val="80000"/>
              </a:lnSpc>
            </a:pPr>
            <a:endParaRPr lang="nl-BE" sz="1600" dirty="0">
              <a:solidFill>
                <a:prstClr val="black"/>
              </a:solidFill>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a:p>
            <a:pPr marL="1600200" marR="0" lvl="3"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6036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395537" y="1484784"/>
            <a:ext cx="8064895" cy="5112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Uitvoering tijdens de opeenvolgende BO</a:t>
            </a:r>
          </a:p>
          <a:p>
            <a:pPr lvl="1">
              <a:lnSpc>
                <a:spcPct val="80000"/>
              </a:lnSpc>
              <a:defRPr/>
            </a:pPr>
            <a:r>
              <a:rPr lang="nl-BE" sz="2400" dirty="0">
                <a:solidFill>
                  <a:schemeClr val="accent6"/>
                </a:solidFill>
              </a:rPr>
              <a:t>Evolutie van de </a:t>
            </a:r>
            <a:r>
              <a:rPr lang="nl-BE" sz="2400" dirty="0" err="1">
                <a:solidFill>
                  <a:schemeClr val="accent6"/>
                </a:solidFill>
              </a:rPr>
              <a:t>beheersenveloppes</a:t>
            </a:r>
            <a:r>
              <a:rPr lang="nl-BE" sz="2400" dirty="0">
                <a:solidFill>
                  <a:schemeClr val="accent6"/>
                </a:solidFill>
              </a:rPr>
              <a:t> OISZ </a:t>
            </a:r>
            <a:r>
              <a:rPr lang="nl-BE" sz="2000" dirty="0">
                <a:solidFill>
                  <a:schemeClr val="accent6"/>
                </a:solidFill>
              </a:rPr>
              <a:t>(exclusief RKW)</a:t>
            </a:r>
          </a:p>
          <a:p>
            <a:pPr lvl="2">
              <a:lnSpc>
                <a:spcPct val="80000"/>
              </a:lnSpc>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el 5">
            <a:extLst>
              <a:ext uri="{FF2B5EF4-FFF2-40B4-BE49-F238E27FC236}">
                <a16:creationId xmlns:a16="http://schemas.microsoft.com/office/drawing/2014/main" id="{1756DD7F-B9D3-4559-933F-716A0F5C5F52}"/>
              </a:ext>
            </a:extLst>
          </p:cNvPr>
          <p:cNvGraphicFramePr>
            <a:graphicFrameLocks noGrp="1"/>
          </p:cNvGraphicFramePr>
          <p:nvPr>
            <p:extLst/>
          </p:nvPr>
        </p:nvGraphicFramePr>
        <p:xfrm>
          <a:off x="4606271" y="2486222"/>
          <a:ext cx="3116832" cy="1935480"/>
        </p:xfrm>
        <a:graphic>
          <a:graphicData uri="http://schemas.openxmlformats.org/drawingml/2006/table">
            <a:tbl>
              <a:tblPr firstRow="1" bandRow="1">
                <a:tableStyleId>{5C22544A-7EE6-4342-B048-85BDC9FD1C3A}</a:tableStyleId>
              </a:tblPr>
              <a:tblGrid>
                <a:gridCol w="1213792">
                  <a:extLst>
                    <a:ext uri="{9D8B030D-6E8A-4147-A177-3AD203B41FA5}">
                      <a16:colId xmlns:a16="http://schemas.microsoft.com/office/drawing/2014/main" val="2731298794"/>
                    </a:ext>
                  </a:extLst>
                </a:gridCol>
                <a:gridCol w="648072">
                  <a:extLst>
                    <a:ext uri="{9D8B030D-6E8A-4147-A177-3AD203B41FA5}">
                      <a16:colId xmlns:a16="http://schemas.microsoft.com/office/drawing/2014/main" val="860383449"/>
                    </a:ext>
                  </a:extLst>
                </a:gridCol>
                <a:gridCol w="648072">
                  <a:extLst>
                    <a:ext uri="{9D8B030D-6E8A-4147-A177-3AD203B41FA5}">
                      <a16:colId xmlns:a16="http://schemas.microsoft.com/office/drawing/2014/main" val="1131289052"/>
                    </a:ext>
                  </a:extLst>
                </a:gridCol>
                <a:gridCol w="606896">
                  <a:extLst>
                    <a:ext uri="{9D8B030D-6E8A-4147-A177-3AD203B41FA5}">
                      <a16:colId xmlns:a16="http://schemas.microsoft.com/office/drawing/2014/main" val="2158864607"/>
                    </a:ext>
                  </a:extLst>
                </a:gridCol>
              </a:tblGrid>
              <a:tr h="370840">
                <a:tc>
                  <a:txBody>
                    <a:bodyPr/>
                    <a:lstStyle/>
                    <a:p>
                      <a:r>
                        <a:rPr lang="nl-BE" sz="1400" b="1" dirty="0">
                          <a:solidFill>
                            <a:schemeClr val="tx1"/>
                          </a:solidFill>
                        </a:rPr>
                        <a:t>Begroting in BO vermeld</a:t>
                      </a:r>
                      <a:endParaRPr lang="nl-BE" sz="1400" b="0" i="1" dirty="0">
                        <a:solidFill>
                          <a:schemeClr val="tx1"/>
                        </a:solidFill>
                      </a:endParaRPr>
                    </a:p>
                  </a:txBody>
                  <a:tcPr/>
                </a:tc>
                <a:tc>
                  <a:txBody>
                    <a:bodyPr/>
                    <a:lstStyle/>
                    <a:p>
                      <a:pPr algn="r"/>
                      <a:r>
                        <a:rPr lang="nl-BE" sz="1400" b="1" dirty="0"/>
                        <a:t>2016 </a:t>
                      </a:r>
                      <a:r>
                        <a:rPr lang="nl-BE" sz="1400" b="0" dirty="0">
                          <a:solidFill>
                            <a:schemeClr val="tx1"/>
                          </a:solidFill>
                        </a:rPr>
                        <a:t>(3)</a:t>
                      </a:r>
                      <a:endParaRPr lang="nl-BE" sz="1400" b="1" dirty="0"/>
                    </a:p>
                  </a:txBody>
                  <a:tcPr/>
                </a:tc>
                <a:tc>
                  <a:txBody>
                    <a:bodyPr/>
                    <a:lstStyle/>
                    <a:p>
                      <a:pPr algn="r"/>
                      <a:r>
                        <a:rPr lang="nl-BE" sz="1400" b="1" dirty="0"/>
                        <a:t>2017 </a:t>
                      </a:r>
                      <a:r>
                        <a:rPr lang="nl-BE" sz="1400" b="0" dirty="0">
                          <a:solidFill>
                            <a:schemeClr val="tx1"/>
                          </a:solidFill>
                        </a:rPr>
                        <a:t>(3)</a:t>
                      </a:r>
                      <a:endParaRPr lang="nl-BE" sz="1400" b="1" dirty="0"/>
                    </a:p>
                  </a:txBody>
                  <a:tcPr/>
                </a:tc>
                <a:tc>
                  <a:txBody>
                    <a:bodyPr/>
                    <a:lstStyle/>
                    <a:p>
                      <a:pPr algn="r"/>
                      <a:r>
                        <a:rPr lang="nl-BE" sz="1400" b="1" dirty="0"/>
                        <a:t>2018 </a:t>
                      </a:r>
                      <a:r>
                        <a:rPr lang="nl-BE" sz="1400" b="0" dirty="0">
                          <a:solidFill>
                            <a:schemeClr val="tx1"/>
                          </a:solidFill>
                        </a:rPr>
                        <a:t>(3)</a:t>
                      </a:r>
                      <a:endParaRPr lang="nl-BE" sz="1400" b="1" dirty="0"/>
                    </a:p>
                  </a:txBody>
                  <a:tcPr/>
                </a:tc>
                <a:extLst>
                  <a:ext uri="{0D108BD9-81ED-4DB2-BD59-A6C34878D82A}">
                    <a16:rowId xmlns:a16="http://schemas.microsoft.com/office/drawing/2014/main" val="1323382070"/>
                  </a:ext>
                </a:extLst>
              </a:tr>
              <a:tr h="0">
                <a:tc>
                  <a:txBody>
                    <a:bodyPr/>
                    <a:lstStyle/>
                    <a:p>
                      <a:r>
                        <a:rPr lang="fr-BE" sz="1400" b="0" noProof="0" dirty="0" err="1"/>
                        <a:t>Personeel</a:t>
                      </a:r>
                      <a:r>
                        <a:rPr lang="fr-BE" sz="1400" b="0" noProof="0" dirty="0"/>
                        <a:t> </a:t>
                      </a:r>
                    </a:p>
                  </a:txBody>
                  <a:tcPr/>
                </a:tc>
                <a:tc>
                  <a:txBody>
                    <a:bodyPr/>
                    <a:lstStyle/>
                    <a:p>
                      <a:pPr algn="r"/>
                      <a:r>
                        <a:rPr lang="nl-BE" sz="1400" dirty="0"/>
                        <a:t>627,0</a:t>
                      </a:r>
                    </a:p>
                  </a:txBody>
                  <a:tcPr/>
                </a:tc>
                <a:tc>
                  <a:txBody>
                    <a:bodyPr/>
                    <a:lstStyle/>
                    <a:p>
                      <a:pPr algn="r"/>
                      <a:r>
                        <a:rPr lang="nl-BE" sz="1400" dirty="0"/>
                        <a:t>618,2</a:t>
                      </a:r>
                    </a:p>
                  </a:txBody>
                  <a:tcPr/>
                </a:tc>
                <a:tc>
                  <a:txBody>
                    <a:bodyPr/>
                    <a:lstStyle/>
                    <a:p>
                      <a:pPr algn="r"/>
                      <a:r>
                        <a:rPr lang="nl-BE" sz="1400" dirty="0"/>
                        <a:t>605,7</a:t>
                      </a:r>
                    </a:p>
                  </a:txBody>
                  <a:tcPr/>
                </a:tc>
                <a:extLst>
                  <a:ext uri="{0D108BD9-81ED-4DB2-BD59-A6C34878D82A}">
                    <a16:rowId xmlns:a16="http://schemas.microsoft.com/office/drawing/2014/main" val="192309985"/>
                  </a:ext>
                </a:extLst>
              </a:tr>
              <a:tr h="370840">
                <a:tc>
                  <a:txBody>
                    <a:bodyPr/>
                    <a:lstStyle/>
                    <a:p>
                      <a:r>
                        <a:rPr lang="fr-BE" sz="1400" b="0" noProof="0" dirty="0" err="1"/>
                        <a:t>Werking</a:t>
                      </a:r>
                      <a:endParaRPr lang="fr-BE" sz="1400" b="0" noProof="0" dirty="0"/>
                    </a:p>
                  </a:txBody>
                  <a:tcPr anchor="ctr"/>
                </a:tc>
                <a:tc>
                  <a:txBody>
                    <a:bodyPr/>
                    <a:lstStyle/>
                    <a:p>
                      <a:pPr algn="r"/>
                      <a:r>
                        <a:rPr lang="nl-BE" sz="1400" dirty="0"/>
                        <a:t>257,6</a:t>
                      </a:r>
                    </a:p>
                  </a:txBody>
                  <a:tcPr/>
                </a:tc>
                <a:tc>
                  <a:txBody>
                    <a:bodyPr/>
                    <a:lstStyle/>
                    <a:p>
                      <a:pPr algn="r"/>
                      <a:r>
                        <a:rPr lang="nl-BE" sz="1400" dirty="0"/>
                        <a:t>251,3</a:t>
                      </a:r>
                    </a:p>
                  </a:txBody>
                  <a:tcPr/>
                </a:tc>
                <a:tc>
                  <a:txBody>
                    <a:bodyPr/>
                    <a:lstStyle/>
                    <a:p>
                      <a:pPr algn="r"/>
                      <a:r>
                        <a:rPr lang="nl-BE" sz="1400" dirty="0"/>
                        <a:t>241,2</a:t>
                      </a:r>
                    </a:p>
                  </a:txBody>
                  <a:tcPr/>
                </a:tc>
                <a:extLst>
                  <a:ext uri="{0D108BD9-81ED-4DB2-BD59-A6C34878D82A}">
                    <a16:rowId xmlns:a16="http://schemas.microsoft.com/office/drawing/2014/main" val="4151702792"/>
                  </a:ext>
                </a:extLst>
              </a:tr>
              <a:tr h="370840">
                <a:tc>
                  <a:txBody>
                    <a:bodyPr/>
                    <a:lstStyle/>
                    <a:p>
                      <a:r>
                        <a:rPr lang="fr-BE" sz="1400" b="0" noProof="0" dirty="0" err="1"/>
                        <a:t>Investeringen</a:t>
                      </a:r>
                      <a:endParaRPr lang="fr-BE" sz="1400" b="0" noProof="0" dirty="0"/>
                    </a:p>
                  </a:txBody>
                  <a:tcPr/>
                </a:tc>
                <a:tc>
                  <a:txBody>
                    <a:bodyPr/>
                    <a:lstStyle/>
                    <a:p>
                      <a:pPr algn="r"/>
                      <a:r>
                        <a:rPr lang="nl-BE" sz="1400" dirty="0"/>
                        <a:t>38,0</a:t>
                      </a:r>
                    </a:p>
                  </a:txBody>
                  <a:tcPr/>
                </a:tc>
                <a:tc>
                  <a:txBody>
                    <a:bodyPr/>
                    <a:lstStyle/>
                    <a:p>
                      <a:pPr algn="r"/>
                      <a:r>
                        <a:rPr lang="nl-BE" sz="1400" dirty="0"/>
                        <a:t>49,3</a:t>
                      </a:r>
                    </a:p>
                  </a:txBody>
                  <a:tcPr/>
                </a:tc>
                <a:tc>
                  <a:txBody>
                    <a:bodyPr/>
                    <a:lstStyle/>
                    <a:p>
                      <a:pPr algn="r"/>
                      <a:r>
                        <a:rPr lang="nl-BE" sz="1400" dirty="0"/>
                        <a:t>34,5</a:t>
                      </a:r>
                    </a:p>
                  </a:txBody>
                  <a:tcPr/>
                </a:tc>
                <a:extLst>
                  <a:ext uri="{0D108BD9-81ED-4DB2-BD59-A6C34878D82A}">
                    <a16:rowId xmlns:a16="http://schemas.microsoft.com/office/drawing/2014/main" val="240519709"/>
                  </a:ext>
                </a:extLst>
              </a:tr>
              <a:tr h="370840">
                <a:tc>
                  <a:txBody>
                    <a:bodyPr/>
                    <a:lstStyle/>
                    <a:p>
                      <a:r>
                        <a:rPr lang="nl-BE" sz="1400" b="1" dirty="0"/>
                        <a:t>Totaal</a:t>
                      </a:r>
                    </a:p>
                  </a:txBody>
                  <a:tcPr/>
                </a:tc>
                <a:tc>
                  <a:txBody>
                    <a:bodyPr/>
                    <a:lstStyle/>
                    <a:p>
                      <a:pPr algn="r"/>
                      <a:r>
                        <a:rPr lang="nl-BE" sz="1400" b="1" dirty="0"/>
                        <a:t>922,6</a:t>
                      </a:r>
                    </a:p>
                  </a:txBody>
                  <a:tcPr/>
                </a:tc>
                <a:tc>
                  <a:txBody>
                    <a:bodyPr/>
                    <a:lstStyle/>
                    <a:p>
                      <a:pPr algn="r"/>
                      <a:r>
                        <a:rPr lang="nl-BE" sz="1400" b="1" dirty="0"/>
                        <a:t>918,8</a:t>
                      </a:r>
                    </a:p>
                  </a:txBody>
                  <a:tcPr/>
                </a:tc>
                <a:tc>
                  <a:txBody>
                    <a:bodyPr/>
                    <a:lstStyle/>
                    <a:p>
                      <a:pPr algn="r"/>
                      <a:r>
                        <a:rPr lang="nl-BE" sz="1400" b="1" dirty="0"/>
                        <a:t>881,4</a:t>
                      </a:r>
                    </a:p>
                  </a:txBody>
                  <a:tcPr/>
                </a:tc>
                <a:extLst>
                  <a:ext uri="{0D108BD9-81ED-4DB2-BD59-A6C34878D82A}">
                    <a16:rowId xmlns:a16="http://schemas.microsoft.com/office/drawing/2014/main" val="1361237144"/>
                  </a:ext>
                </a:extLst>
              </a:tr>
            </a:tbl>
          </a:graphicData>
        </a:graphic>
      </p:graphicFrame>
      <p:sp>
        <p:nvSpPr>
          <p:cNvPr id="4" name="Pijl: rechts 3">
            <a:extLst>
              <a:ext uri="{FF2B5EF4-FFF2-40B4-BE49-F238E27FC236}">
                <a16:creationId xmlns:a16="http://schemas.microsoft.com/office/drawing/2014/main" id="{FF2CFADD-3A19-4485-9A8B-3370AAFEFB43}"/>
              </a:ext>
            </a:extLst>
          </p:cNvPr>
          <p:cNvSpPr/>
          <p:nvPr/>
        </p:nvSpPr>
        <p:spPr>
          <a:xfrm>
            <a:off x="3565515" y="3147946"/>
            <a:ext cx="982134" cy="612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AFB18ED6-36DD-4FFB-8F08-50939CDA3172}"/>
              </a:ext>
            </a:extLst>
          </p:cNvPr>
          <p:cNvSpPr txBox="1"/>
          <p:nvPr/>
        </p:nvSpPr>
        <p:spPr>
          <a:xfrm>
            <a:off x="3364689" y="2955755"/>
            <a:ext cx="864096" cy="307777"/>
          </a:xfrm>
          <a:prstGeom prst="rect">
            <a:avLst/>
          </a:prstGeom>
          <a:noFill/>
        </p:spPr>
        <p:txBody>
          <a:bodyPr wrap="square" rtlCol="0">
            <a:spAutoFit/>
          </a:bodyPr>
          <a:lstStyle/>
          <a:p>
            <a:pPr algn="r"/>
            <a:r>
              <a:rPr lang="nl-BE" sz="1400" i="1" dirty="0"/>
              <a:t>in </a:t>
            </a:r>
            <a:r>
              <a:rPr lang="nl-BE" sz="1400" i="1" dirty="0" err="1"/>
              <a:t>mio</a:t>
            </a:r>
            <a:r>
              <a:rPr lang="nl-BE" sz="1400" i="1" dirty="0"/>
              <a:t> €</a:t>
            </a:r>
          </a:p>
        </p:txBody>
      </p:sp>
      <p:sp>
        <p:nvSpPr>
          <p:cNvPr id="14" name="Tekstvak 13">
            <a:extLst>
              <a:ext uri="{FF2B5EF4-FFF2-40B4-BE49-F238E27FC236}">
                <a16:creationId xmlns:a16="http://schemas.microsoft.com/office/drawing/2014/main" id="{E7189D22-C457-41E0-9B83-BF0EB4B6F7C8}"/>
              </a:ext>
            </a:extLst>
          </p:cNvPr>
          <p:cNvSpPr txBox="1"/>
          <p:nvPr/>
        </p:nvSpPr>
        <p:spPr>
          <a:xfrm>
            <a:off x="3486707" y="4910261"/>
            <a:ext cx="2703104" cy="307777"/>
          </a:xfrm>
          <a:prstGeom prst="rect">
            <a:avLst/>
          </a:prstGeom>
          <a:noFill/>
          <a:ln>
            <a:solidFill>
              <a:schemeClr val="accent1"/>
            </a:solidFill>
          </a:ln>
        </p:spPr>
        <p:txBody>
          <a:bodyPr wrap="square" rtlCol="0">
            <a:spAutoFit/>
          </a:bodyPr>
          <a:lstStyle/>
          <a:p>
            <a:pPr algn="ctr"/>
            <a:r>
              <a:rPr lang="nl-BE" sz="1400" b="1" dirty="0"/>
              <a:t>Verschil = - 271,1 </a:t>
            </a:r>
            <a:r>
              <a:rPr lang="nl-BE" sz="1400" b="1" dirty="0" err="1"/>
              <a:t>mio</a:t>
            </a:r>
            <a:r>
              <a:rPr lang="nl-BE" sz="1400" b="1" dirty="0"/>
              <a:t> € </a:t>
            </a:r>
            <a:r>
              <a:rPr lang="nl-BE" sz="1400" b="1" i="1" dirty="0"/>
              <a:t>(of -24%)</a:t>
            </a:r>
          </a:p>
        </p:txBody>
      </p:sp>
      <p:sp>
        <p:nvSpPr>
          <p:cNvPr id="19" name="Rechteraccolade 18">
            <a:extLst>
              <a:ext uri="{FF2B5EF4-FFF2-40B4-BE49-F238E27FC236}">
                <a16:creationId xmlns:a16="http://schemas.microsoft.com/office/drawing/2014/main" id="{AD21C61C-FA7E-4B21-9335-31C2C7A9CBE4}"/>
              </a:ext>
            </a:extLst>
          </p:cNvPr>
          <p:cNvSpPr/>
          <p:nvPr/>
        </p:nvSpPr>
        <p:spPr>
          <a:xfrm rot="5400000">
            <a:off x="4579300" y="2033864"/>
            <a:ext cx="633469" cy="51125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graphicFrame>
        <p:nvGraphicFramePr>
          <p:cNvPr id="10" name="Tabel 9">
            <a:extLst>
              <a:ext uri="{FF2B5EF4-FFF2-40B4-BE49-F238E27FC236}">
                <a16:creationId xmlns:a16="http://schemas.microsoft.com/office/drawing/2014/main" id="{F9BEF967-CAE9-423A-A6D9-E801C39A99F6}"/>
              </a:ext>
            </a:extLst>
          </p:cNvPr>
          <p:cNvGraphicFramePr>
            <a:graphicFrameLocks noGrp="1"/>
          </p:cNvGraphicFramePr>
          <p:nvPr>
            <p:extLst/>
          </p:nvPr>
        </p:nvGraphicFramePr>
        <p:xfrm>
          <a:off x="740060" y="2486221"/>
          <a:ext cx="2746647" cy="1935480"/>
        </p:xfrm>
        <a:graphic>
          <a:graphicData uri="http://schemas.openxmlformats.org/drawingml/2006/table">
            <a:tbl>
              <a:tblPr firstRow="1" bandRow="1">
                <a:tableStyleId>{5C22544A-7EE6-4342-B048-85BDC9FD1C3A}</a:tableStyleId>
              </a:tblPr>
              <a:tblGrid>
                <a:gridCol w="1213792">
                  <a:extLst>
                    <a:ext uri="{9D8B030D-6E8A-4147-A177-3AD203B41FA5}">
                      <a16:colId xmlns:a16="http://schemas.microsoft.com/office/drawing/2014/main" val="2731298794"/>
                    </a:ext>
                  </a:extLst>
                </a:gridCol>
                <a:gridCol w="750759">
                  <a:extLst>
                    <a:ext uri="{9D8B030D-6E8A-4147-A177-3AD203B41FA5}">
                      <a16:colId xmlns:a16="http://schemas.microsoft.com/office/drawing/2014/main" val="1131289052"/>
                    </a:ext>
                  </a:extLst>
                </a:gridCol>
                <a:gridCol w="782096">
                  <a:extLst>
                    <a:ext uri="{9D8B030D-6E8A-4147-A177-3AD203B41FA5}">
                      <a16:colId xmlns:a16="http://schemas.microsoft.com/office/drawing/2014/main" val="2158864607"/>
                    </a:ext>
                  </a:extLst>
                </a:gridCol>
              </a:tblGrid>
              <a:tr h="148142">
                <a:tc>
                  <a:txBody>
                    <a:bodyPr/>
                    <a:lstStyle/>
                    <a:p>
                      <a:r>
                        <a:rPr lang="nl-BE" sz="1400" b="1" dirty="0">
                          <a:solidFill>
                            <a:schemeClr val="tx1"/>
                          </a:solidFill>
                        </a:rPr>
                        <a:t>Definitieve begroting  </a:t>
                      </a:r>
                      <a:endParaRPr lang="nl-BE" sz="1400" b="0" i="1" dirty="0">
                        <a:solidFill>
                          <a:schemeClr val="tx1"/>
                        </a:solidFill>
                      </a:endParaRPr>
                    </a:p>
                  </a:txBody>
                  <a:tcPr/>
                </a:tc>
                <a:tc>
                  <a:txBody>
                    <a:bodyPr/>
                    <a:lstStyle/>
                    <a:p>
                      <a:pPr algn="r"/>
                      <a:r>
                        <a:rPr lang="nl-BE" sz="1400" b="1" dirty="0"/>
                        <a:t>2014 </a:t>
                      </a:r>
                      <a:r>
                        <a:rPr lang="nl-BE" sz="1400" b="0" dirty="0">
                          <a:solidFill>
                            <a:schemeClr val="tx1"/>
                          </a:solidFill>
                        </a:rPr>
                        <a:t>(1)</a:t>
                      </a:r>
                      <a:endParaRPr lang="nl-BE" sz="1400" b="1" dirty="0"/>
                    </a:p>
                  </a:txBody>
                  <a:tcPr/>
                </a:tc>
                <a:tc>
                  <a:txBody>
                    <a:bodyPr/>
                    <a:lstStyle/>
                    <a:p>
                      <a:pPr algn="ctr"/>
                      <a:r>
                        <a:rPr lang="nl-BE" sz="1400" b="1" dirty="0"/>
                        <a:t>2015 </a:t>
                      </a:r>
                      <a:r>
                        <a:rPr lang="nl-BE" sz="1400" b="0" dirty="0">
                          <a:solidFill>
                            <a:schemeClr val="tx1"/>
                          </a:solidFill>
                        </a:rPr>
                        <a:t>(2)</a:t>
                      </a:r>
                    </a:p>
                  </a:txBody>
                  <a:tcPr/>
                </a:tc>
                <a:extLst>
                  <a:ext uri="{0D108BD9-81ED-4DB2-BD59-A6C34878D82A}">
                    <a16:rowId xmlns:a16="http://schemas.microsoft.com/office/drawing/2014/main" val="1323382070"/>
                  </a:ext>
                </a:extLst>
              </a:tr>
              <a:tr h="0">
                <a:tc>
                  <a:txBody>
                    <a:bodyPr/>
                    <a:lstStyle/>
                    <a:p>
                      <a:r>
                        <a:rPr lang="fr-BE" sz="1400" b="0" noProof="0" dirty="0" err="1"/>
                        <a:t>Personeel</a:t>
                      </a:r>
                      <a:r>
                        <a:rPr lang="fr-BE" sz="1400" b="0" noProof="0" dirty="0"/>
                        <a:t> </a:t>
                      </a:r>
                    </a:p>
                  </a:txBody>
                  <a:tcPr/>
                </a:tc>
                <a:tc>
                  <a:txBody>
                    <a:bodyPr/>
                    <a:lstStyle/>
                    <a:p>
                      <a:pPr algn="r"/>
                      <a:r>
                        <a:rPr lang="nl-BE" sz="1400" dirty="0"/>
                        <a:t>785,4</a:t>
                      </a:r>
                    </a:p>
                  </a:txBody>
                  <a:tcPr/>
                </a:tc>
                <a:tc>
                  <a:txBody>
                    <a:bodyPr/>
                    <a:lstStyle/>
                    <a:p>
                      <a:pPr algn="r"/>
                      <a:r>
                        <a:rPr lang="nl-BE" sz="1400" dirty="0"/>
                        <a:t>642,1</a:t>
                      </a:r>
                    </a:p>
                  </a:txBody>
                  <a:tcPr/>
                </a:tc>
                <a:extLst>
                  <a:ext uri="{0D108BD9-81ED-4DB2-BD59-A6C34878D82A}">
                    <a16:rowId xmlns:a16="http://schemas.microsoft.com/office/drawing/2014/main" val="192309985"/>
                  </a:ext>
                </a:extLst>
              </a:tr>
              <a:tr h="370840">
                <a:tc>
                  <a:txBody>
                    <a:bodyPr/>
                    <a:lstStyle/>
                    <a:p>
                      <a:r>
                        <a:rPr lang="fr-BE" sz="1400" b="0" noProof="0" dirty="0" err="1"/>
                        <a:t>Werking</a:t>
                      </a:r>
                      <a:endParaRPr lang="fr-BE" sz="1400" b="0" noProof="0" dirty="0"/>
                    </a:p>
                  </a:txBody>
                  <a:tcPr anchor="ctr"/>
                </a:tc>
                <a:tc>
                  <a:txBody>
                    <a:bodyPr/>
                    <a:lstStyle/>
                    <a:p>
                      <a:pPr algn="r"/>
                      <a:r>
                        <a:rPr lang="nl-BE" sz="1400" dirty="0"/>
                        <a:t>277,4</a:t>
                      </a:r>
                    </a:p>
                  </a:txBody>
                  <a:tcPr/>
                </a:tc>
                <a:tc>
                  <a:txBody>
                    <a:bodyPr/>
                    <a:lstStyle/>
                    <a:p>
                      <a:pPr algn="r"/>
                      <a:r>
                        <a:rPr lang="nl-BE" sz="1400" dirty="0"/>
                        <a:t>243,9</a:t>
                      </a:r>
                    </a:p>
                  </a:txBody>
                  <a:tcPr/>
                </a:tc>
                <a:extLst>
                  <a:ext uri="{0D108BD9-81ED-4DB2-BD59-A6C34878D82A}">
                    <a16:rowId xmlns:a16="http://schemas.microsoft.com/office/drawing/2014/main" val="4151702792"/>
                  </a:ext>
                </a:extLst>
              </a:tr>
              <a:tr h="370840">
                <a:tc>
                  <a:txBody>
                    <a:bodyPr/>
                    <a:lstStyle/>
                    <a:p>
                      <a:r>
                        <a:rPr lang="fr-BE" sz="1400" b="0" noProof="0" dirty="0" err="1"/>
                        <a:t>Investeringen</a:t>
                      </a:r>
                      <a:endParaRPr lang="fr-BE" sz="1400" b="0" noProof="0" dirty="0"/>
                    </a:p>
                  </a:txBody>
                  <a:tcPr/>
                </a:tc>
                <a:tc>
                  <a:txBody>
                    <a:bodyPr/>
                    <a:lstStyle/>
                    <a:p>
                      <a:pPr algn="r"/>
                      <a:r>
                        <a:rPr lang="nl-BE" sz="1400" dirty="0"/>
                        <a:t>89,7</a:t>
                      </a:r>
                    </a:p>
                  </a:txBody>
                  <a:tcPr/>
                </a:tc>
                <a:tc>
                  <a:txBody>
                    <a:bodyPr/>
                    <a:lstStyle/>
                    <a:p>
                      <a:pPr algn="r"/>
                      <a:r>
                        <a:rPr lang="nl-BE" sz="1400" dirty="0"/>
                        <a:t>54,2</a:t>
                      </a:r>
                    </a:p>
                  </a:txBody>
                  <a:tcPr/>
                </a:tc>
                <a:extLst>
                  <a:ext uri="{0D108BD9-81ED-4DB2-BD59-A6C34878D82A}">
                    <a16:rowId xmlns:a16="http://schemas.microsoft.com/office/drawing/2014/main" val="240519709"/>
                  </a:ext>
                </a:extLst>
              </a:tr>
              <a:tr h="370840">
                <a:tc>
                  <a:txBody>
                    <a:bodyPr/>
                    <a:lstStyle/>
                    <a:p>
                      <a:r>
                        <a:rPr lang="nl-BE" sz="1400" b="1" dirty="0"/>
                        <a:t>Totaal</a:t>
                      </a:r>
                    </a:p>
                  </a:txBody>
                  <a:tcPr/>
                </a:tc>
                <a:tc>
                  <a:txBody>
                    <a:bodyPr/>
                    <a:lstStyle/>
                    <a:p>
                      <a:pPr algn="r"/>
                      <a:r>
                        <a:rPr lang="nl-BE" sz="1400" b="1" dirty="0"/>
                        <a:t>1.152,5</a:t>
                      </a:r>
                    </a:p>
                  </a:txBody>
                  <a:tcPr/>
                </a:tc>
                <a:tc>
                  <a:txBody>
                    <a:bodyPr/>
                    <a:lstStyle/>
                    <a:p>
                      <a:pPr algn="r"/>
                      <a:r>
                        <a:rPr lang="nl-BE" sz="1400" b="1" dirty="0"/>
                        <a:t>940,2</a:t>
                      </a:r>
                    </a:p>
                  </a:txBody>
                  <a:tcPr/>
                </a:tc>
                <a:extLst>
                  <a:ext uri="{0D108BD9-81ED-4DB2-BD59-A6C34878D82A}">
                    <a16:rowId xmlns:a16="http://schemas.microsoft.com/office/drawing/2014/main" val="1361237144"/>
                  </a:ext>
                </a:extLst>
              </a:tr>
            </a:tbl>
          </a:graphicData>
        </a:graphic>
      </p:graphicFrame>
      <p:sp>
        <p:nvSpPr>
          <p:cNvPr id="3" name="Tekstvak 2">
            <a:extLst>
              <a:ext uri="{FF2B5EF4-FFF2-40B4-BE49-F238E27FC236}">
                <a16:creationId xmlns:a16="http://schemas.microsoft.com/office/drawing/2014/main" id="{62AD4836-5CDA-4F86-9952-4966202FE20B}"/>
              </a:ext>
            </a:extLst>
          </p:cNvPr>
          <p:cNvSpPr txBox="1"/>
          <p:nvPr/>
        </p:nvSpPr>
        <p:spPr>
          <a:xfrm>
            <a:off x="395535" y="5636652"/>
            <a:ext cx="6408711" cy="646331"/>
          </a:xfrm>
          <a:prstGeom prst="rect">
            <a:avLst/>
          </a:prstGeom>
          <a:noFill/>
        </p:spPr>
        <p:txBody>
          <a:bodyPr wrap="square" rtlCol="0">
            <a:spAutoFit/>
          </a:bodyPr>
          <a:lstStyle/>
          <a:p>
            <a:r>
              <a:rPr lang="nl-BE" sz="1200" dirty="0"/>
              <a:t>(2) Exclusief de krediettransferten van vorig jaar (art 14 §2) en exclusief de geregionaliseerde werkingskredieten die tijdens de overgangsfase van de zesde staatshervorming nog betaald werden door de RVA (PWA, DISPO,…)</a:t>
            </a:r>
          </a:p>
        </p:txBody>
      </p:sp>
      <p:sp>
        <p:nvSpPr>
          <p:cNvPr id="11" name="Tekstvak 10">
            <a:extLst>
              <a:ext uri="{FF2B5EF4-FFF2-40B4-BE49-F238E27FC236}">
                <a16:creationId xmlns:a16="http://schemas.microsoft.com/office/drawing/2014/main" id="{28873F36-3456-49AE-B579-DFDAA8C07DA5}"/>
              </a:ext>
            </a:extLst>
          </p:cNvPr>
          <p:cNvSpPr txBox="1"/>
          <p:nvPr/>
        </p:nvSpPr>
        <p:spPr>
          <a:xfrm>
            <a:off x="395534" y="6232406"/>
            <a:ext cx="6408712" cy="461665"/>
          </a:xfrm>
          <a:prstGeom prst="rect">
            <a:avLst/>
          </a:prstGeom>
          <a:noFill/>
        </p:spPr>
        <p:txBody>
          <a:bodyPr wrap="square" rtlCol="0">
            <a:spAutoFit/>
          </a:bodyPr>
          <a:lstStyle/>
          <a:p>
            <a:r>
              <a:rPr lang="nl-BE" sz="1200" dirty="0"/>
              <a:t>(3) Federale begroting conform de beslissing Ministerraad 18.12.2015 (in prijzen 2016), d.w.z. na verwerking opgelegde besparingen en inclusief toegekende kredieten voor projecten</a:t>
            </a:r>
          </a:p>
        </p:txBody>
      </p:sp>
      <p:sp>
        <p:nvSpPr>
          <p:cNvPr id="12" name="Tekstvak 11">
            <a:extLst>
              <a:ext uri="{FF2B5EF4-FFF2-40B4-BE49-F238E27FC236}">
                <a16:creationId xmlns:a16="http://schemas.microsoft.com/office/drawing/2014/main" id="{3A2F4A15-5D56-487D-9F79-3E1943FF035F}"/>
              </a:ext>
            </a:extLst>
          </p:cNvPr>
          <p:cNvSpPr txBox="1"/>
          <p:nvPr/>
        </p:nvSpPr>
        <p:spPr>
          <a:xfrm>
            <a:off x="395536" y="5393124"/>
            <a:ext cx="5904656" cy="276999"/>
          </a:xfrm>
          <a:prstGeom prst="rect">
            <a:avLst/>
          </a:prstGeom>
          <a:noFill/>
        </p:spPr>
        <p:txBody>
          <a:bodyPr wrap="square" rtlCol="0">
            <a:spAutoFit/>
          </a:bodyPr>
          <a:lstStyle/>
          <a:p>
            <a:r>
              <a:rPr lang="nl-BE" sz="1200" dirty="0"/>
              <a:t>(1) Exclusief de krediettransferten van vorig jaar (art 14 §2)</a:t>
            </a:r>
          </a:p>
        </p:txBody>
      </p:sp>
    </p:spTree>
    <p:extLst>
      <p:ext uri="{BB962C8B-B14F-4D97-AF65-F5344CB8AC3E}">
        <p14:creationId xmlns:p14="http://schemas.microsoft.com/office/powerpoint/2010/main" val="2402076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611561" y="1417638"/>
            <a:ext cx="7920879" cy="53237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Uitvoering tijdens de opeenvolgende BO</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400" i="0" u="none" strike="noStrike" kern="1200" cap="none" spc="0" normalizeH="0" baseline="0" noProof="0" dirty="0">
                <a:ln>
                  <a:noFill/>
                </a:ln>
                <a:solidFill>
                  <a:schemeClr val="accent6"/>
                </a:solidFill>
                <a:effectLst/>
                <a:uLnTx/>
                <a:uFillTx/>
                <a:latin typeface="Calibri"/>
                <a:ea typeface="+mn-ea"/>
                <a:cs typeface="+mn-cs"/>
              </a:rPr>
              <a:t>Door de Regering opgelegde besparingen OISZ</a:t>
            </a:r>
          </a:p>
        </p:txBody>
      </p:sp>
      <p:graphicFrame>
        <p:nvGraphicFramePr>
          <p:cNvPr id="6" name="Tableau 7">
            <a:extLst>
              <a:ext uri="{FF2B5EF4-FFF2-40B4-BE49-F238E27FC236}">
                <a16:creationId xmlns:a16="http://schemas.microsoft.com/office/drawing/2014/main" id="{470F3F73-564D-4EFC-97F1-2D84A3A7F6B0}"/>
              </a:ext>
            </a:extLst>
          </p:cNvPr>
          <p:cNvGraphicFramePr>
            <a:graphicFrameLocks noGrp="1"/>
          </p:cNvGraphicFramePr>
          <p:nvPr>
            <p:extLst>
              <p:ext uri="{D42A27DB-BD31-4B8C-83A1-F6EECF244321}">
                <p14:modId xmlns:p14="http://schemas.microsoft.com/office/powerpoint/2010/main" val="1506967217"/>
              </p:ext>
            </p:extLst>
          </p:nvPr>
        </p:nvGraphicFramePr>
        <p:xfrm>
          <a:off x="1558786" y="2285590"/>
          <a:ext cx="6613614" cy="2590800"/>
        </p:xfrm>
        <a:graphic>
          <a:graphicData uri="http://schemas.openxmlformats.org/drawingml/2006/table">
            <a:tbl>
              <a:tblPr firstRow="1" bandRow="1">
                <a:tableStyleId>{5C22544A-7EE6-4342-B048-85BDC9FD1C3A}</a:tableStyleId>
              </a:tblPr>
              <a:tblGrid>
                <a:gridCol w="1167672">
                  <a:extLst>
                    <a:ext uri="{9D8B030D-6E8A-4147-A177-3AD203B41FA5}">
                      <a16:colId xmlns:a16="http://schemas.microsoft.com/office/drawing/2014/main" val="20000"/>
                    </a:ext>
                  </a:extLst>
                </a:gridCol>
                <a:gridCol w="1204589">
                  <a:extLst>
                    <a:ext uri="{9D8B030D-6E8A-4147-A177-3AD203B41FA5}">
                      <a16:colId xmlns:a16="http://schemas.microsoft.com/office/drawing/2014/main" val="2300778370"/>
                    </a:ext>
                  </a:extLst>
                </a:gridCol>
                <a:gridCol w="752868">
                  <a:extLst>
                    <a:ext uri="{9D8B030D-6E8A-4147-A177-3AD203B41FA5}">
                      <a16:colId xmlns:a16="http://schemas.microsoft.com/office/drawing/2014/main" val="20001"/>
                    </a:ext>
                  </a:extLst>
                </a:gridCol>
                <a:gridCol w="828156">
                  <a:extLst>
                    <a:ext uri="{9D8B030D-6E8A-4147-A177-3AD203B41FA5}">
                      <a16:colId xmlns:a16="http://schemas.microsoft.com/office/drawing/2014/main" val="20002"/>
                    </a:ext>
                  </a:extLst>
                </a:gridCol>
                <a:gridCol w="828156">
                  <a:extLst>
                    <a:ext uri="{9D8B030D-6E8A-4147-A177-3AD203B41FA5}">
                      <a16:colId xmlns:a16="http://schemas.microsoft.com/office/drawing/2014/main" val="20003"/>
                    </a:ext>
                  </a:extLst>
                </a:gridCol>
                <a:gridCol w="828156">
                  <a:extLst>
                    <a:ext uri="{9D8B030D-6E8A-4147-A177-3AD203B41FA5}">
                      <a16:colId xmlns:a16="http://schemas.microsoft.com/office/drawing/2014/main" val="20004"/>
                    </a:ext>
                  </a:extLst>
                </a:gridCol>
                <a:gridCol w="1004017">
                  <a:extLst>
                    <a:ext uri="{9D8B030D-6E8A-4147-A177-3AD203B41FA5}">
                      <a16:colId xmlns:a16="http://schemas.microsoft.com/office/drawing/2014/main" val="20005"/>
                    </a:ext>
                  </a:extLst>
                </a:gridCol>
              </a:tblGrid>
              <a:tr h="475253">
                <a:tc>
                  <a:txBody>
                    <a:bodyPr/>
                    <a:lstStyle/>
                    <a:p>
                      <a:r>
                        <a:rPr lang="nl-BE" sz="1400" dirty="0">
                          <a:solidFill>
                            <a:schemeClr val="tx1"/>
                          </a:solidFill>
                        </a:rPr>
                        <a:t> Structurele besparingen</a:t>
                      </a:r>
                      <a:endParaRPr lang="en-US" sz="1400" dirty="0">
                        <a:solidFill>
                          <a:schemeClr val="tx1"/>
                        </a:solidFill>
                      </a:endParaRPr>
                    </a:p>
                  </a:txBody>
                  <a:tcPr/>
                </a:tc>
                <a:tc>
                  <a:txBody>
                    <a:bodyPr/>
                    <a:lstStyle/>
                    <a:p>
                      <a:pPr algn="ctr"/>
                      <a:r>
                        <a:rPr lang="en-US" sz="1400" dirty="0">
                          <a:solidFill>
                            <a:schemeClr val="bg1"/>
                          </a:solidFill>
                        </a:rPr>
                        <a:t>2009-2014</a:t>
                      </a:r>
                    </a:p>
                  </a:txBody>
                  <a:tcPr/>
                </a:tc>
                <a:tc>
                  <a:txBody>
                    <a:bodyPr/>
                    <a:lstStyle/>
                    <a:p>
                      <a:pPr algn="ctr"/>
                      <a:r>
                        <a:rPr lang="en-US" sz="1400" dirty="0">
                          <a:solidFill>
                            <a:schemeClr val="bg1"/>
                          </a:solidFill>
                        </a:rPr>
                        <a:t>2015</a:t>
                      </a:r>
                    </a:p>
                  </a:txBody>
                  <a:tcPr/>
                </a:tc>
                <a:tc>
                  <a:txBody>
                    <a:bodyPr/>
                    <a:lstStyle/>
                    <a:p>
                      <a:pPr algn="ctr"/>
                      <a:r>
                        <a:rPr lang="en-US" sz="1400" dirty="0">
                          <a:solidFill>
                            <a:schemeClr val="bg1"/>
                          </a:solidFill>
                        </a:rPr>
                        <a:t>2016</a:t>
                      </a:r>
                    </a:p>
                  </a:txBody>
                  <a:tcPr/>
                </a:tc>
                <a:tc>
                  <a:txBody>
                    <a:bodyPr/>
                    <a:lstStyle/>
                    <a:p>
                      <a:pPr algn="ctr"/>
                      <a:r>
                        <a:rPr lang="nl-BE" sz="1400" dirty="0">
                          <a:solidFill>
                            <a:schemeClr val="bg1"/>
                          </a:solidFill>
                        </a:rPr>
                        <a:t>2017</a:t>
                      </a:r>
                      <a:endParaRPr lang="en-US" sz="1400" dirty="0">
                        <a:solidFill>
                          <a:schemeClr val="bg1"/>
                        </a:solidFill>
                      </a:endParaRPr>
                    </a:p>
                  </a:txBody>
                  <a:tcPr/>
                </a:tc>
                <a:tc>
                  <a:txBody>
                    <a:bodyPr/>
                    <a:lstStyle/>
                    <a:p>
                      <a:pPr algn="ctr"/>
                      <a:r>
                        <a:rPr lang="nl-BE" sz="1400" dirty="0">
                          <a:solidFill>
                            <a:schemeClr val="bg1"/>
                          </a:solidFill>
                        </a:rPr>
                        <a:t>2018</a:t>
                      </a:r>
                      <a:endParaRPr lang="en-US" sz="1400" dirty="0">
                        <a:solidFill>
                          <a:schemeClr val="bg1"/>
                        </a:solidFill>
                      </a:endParaRPr>
                    </a:p>
                  </a:txBody>
                  <a:tcPr/>
                </a:tc>
                <a:tc>
                  <a:txBody>
                    <a:bodyPr/>
                    <a:lstStyle/>
                    <a:p>
                      <a:pPr algn="ctr"/>
                      <a:r>
                        <a:rPr lang="nl-BE" sz="1400" dirty="0">
                          <a:solidFill>
                            <a:schemeClr val="bg1"/>
                          </a:solidFill>
                        </a:rPr>
                        <a:t>2019</a:t>
                      </a:r>
                      <a:endParaRPr lang="en-US" sz="1400" dirty="0">
                        <a:solidFill>
                          <a:schemeClr val="bg1"/>
                        </a:solidFill>
                      </a:endParaRPr>
                    </a:p>
                  </a:txBody>
                  <a:tcPr/>
                </a:tc>
                <a:extLst>
                  <a:ext uri="{0D108BD9-81ED-4DB2-BD59-A6C34878D82A}">
                    <a16:rowId xmlns:a16="http://schemas.microsoft.com/office/drawing/2014/main" val="10000"/>
                  </a:ext>
                </a:extLst>
              </a:tr>
              <a:tr h="475253">
                <a:tc>
                  <a:txBody>
                    <a:bodyPr/>
                    <a:lstStyle/>
                    <a:p>
                      <a:r>
                        <a:rPr lang="fr-BE" sz="1400" b="0" noProof="0" dirty="0" err="1"/>
                        <a:t>Personeel</a:t>
                      </a:r>
                      <a:r>
                        <a:rPr lang="fr-BE" sz="1400" b="0" noProof="0" dirty="0"/>
                        <a:t> </a:t>
                      </a:r>
                    </a:p>
                  </a:txBody>
                  <a:tcPr/>
                </a:tc>
                <a:tc>
                  <a:txBody>
                    <a:bodyPr/>
                    <a:lstStyle/>
                    <a:p>
                      <a:pPr algn="ctr"/>
                      <a:r>
                        <a:rPr lang="en-US" sz="1400" dirty="0" err="1"/>
                        <a:t>Lineaire</a:t>
                      </a:r>
                      <a:r>
                        <a:rPr lang="en-US" sz="1400" dirty="0"/>
                        <a:t> </a:t>
                      </a:r>
                      <a:r>
                        <a:rPr lang="en-US" sz="1400" dirty="0" err="1"/>
                        <a:t>besparingen</a:t>
                      </a:r>
                      <a:endParaRPr lang="en-US" sz="1400" dirty="0"/>
                    </a:p>
                  </a:txBody>
                  <a:tcPr/>
                </a:tc>
                <a:tc>
                  <a:txBody>
                    <a:bodyPr/>
                    <a:lstStyle/>
                    <a:p>
                      <a:pPr algn="ctr"/>
                      <a:r>
                        <a:rPr lang="en-US" sz="1400" dirty="0"/>
                        <a:t>-4%</a:t>
                      </a:r>
                    </a:p>
                    <a:p>
                      <a:pPr algn="ctr"/>
                      <a:r>
                        <a:rPr lang="en-US" sz="1400" dirty="0"/>
                        <a:t>-4%</a:t>
                      </a:r>
                    </a:p>
                  </a:txBody>
                  <a:tcPr/>
                </a:tc>
                <a:tc>
                  <a:txBody>
                    <a:bodyPr/>
                    <a:lstStyle/>
                    <a:p>
                      <a:pPr algn="ctr"/>
                      <a:r>
                        <a:rPr lang="en-US" sz="1400" dirty="0"/>
                        <a:t>-2%</a:t>
                      </a:r>
                    </a:p>
                    <a:p>
                      <a:pPr algn="ctr"/>
                      <a:r>
                        <a:rPr lang="en-US" sz="1400" dirty="0"/>
                        <a:t>-6%</a:t>
                      </a:r>
                    </a:p>
                  </a:txBody>
                  <a:tcPr/>
                </a:tc>
                <a:tc>
                  <a:txBody>
                    <a:bodyPr/>
                    <a:lstStyle/>
                    <a:p>
                      <a:pPr algn="ctr"/>
                      <a:r>
                        <a:rPr lang="nl-BE" sz="1400" dirty="0"/>
                        <a:t>-2%</a:t>
                      </a:r>
                    </a:p>
                    <a:p>
                      <a:pPr algn="ctr"/>
                      <a:r>
                        <a:rPr lang="nl-BE" sz="1400" dirty="0"/>
                        <a:t>-8%</a:t>
                      </a:r>
                      <a:endParaRPr lang="en-US" sz="1400" dirty="0"/>
                    </a:p>
                  </a:txBody>
                  <a:tcPr/>
                </a:tc>
                <a:tc>
                  <a:txBody>
                    <a:bodyPr/>
                    <a:lstStyle/>
                    <a:p>
                      <a:pPr algn="ctr"/>
                      <a:r>
                        <a:rPr lang="nl-BE" sz="1400" dirty="0"/>
                        <a:t>-2%</a:t>
                      </a:r>
                    </a:p>
                    <a:p>
                      <a:pPr algn="ctr"/>
                      <a:r>
                        <a:rPr lang="nl-BE" sz="1400" dirty="0"/>
                        <a:t>-10%</a:t>
                      </a:r>
                      <a:endParaRPr lang="en-US" sz="1400" dirty="0"/>
                    </a:p>
                  </a:txBody>
                  <a:tcPr/>
                </a:tc>
                <a:tc>
                  <a:txBody>
                    <a:bodyPr/>
                    <a:lstStyle/>
                    <a:p>
                      <a:pPr algn="ctr"/>
                      <a:r>
                        <a:rPr lang="nl-BE" sz="1400" dirty="0"/>
                        <a:t>-2%</a:t>
                      </a:r>
                    </a:p>
                    <a:p>
                      <a:pPr algn="ctr"/>
                      <a:r>
                        <a:rPr lang="nl-BE" sz="1400" dirty="0"/>
                        <a:t>-12%</a:t>
                      </a:r>
                      <a:endParaRPr lang="en-US" sz="1400" dirty="0"/>
                    </a:p>
                  </a:txBody>
                  <a:tcPr/>
                </a:tc>
                <a:extLst>
                  <a:ext uri="{0D108BD9-81ED-4DB2-BD59-A6C34878D82A}">
                    <a16:rowId xmlns:a16="http://schemas.microsoft.com/office/drawing/2014/main" val="10001"/>
                  </a:ext>
                </a:extLst>
              </a:tr>
              <a:tr h="475253">
                <a:tc>
                  <a:txBody>
                    <a:bodyPr/>
                    <a:lstStyle/>
                    <a:p>
                      <a:r>
                        <a:rPr lang="fr-BE" sz="1400" b="0" noProof="0" dirty="0" err="1"/>
                        <a:t>Werking</a:t>
                      </a:r>
                      <a:endParaRPr lang="fr-BE" sz="1400" b="0" noProof="0" dirty="0"/>
                    </a:p>
                  </a:txBody>
                  <a:tcPr anchor="ctr"/>
                </a:tc>
                <a:tc>
                  <a:txBody>
                    <a:bodyPr/>
                    <a:lstStyle/>
                    <a:p>
                      <a:pPr algn="ctr"/>
                      <a:r>
                        <a:rPr lang="en-US" sz="1400" dirty="0" err="1"/>
                        <a:t>Lineaire</a:t>
                      </a:r>
                      <a:r>
                        <a:rPr lang="en-US" sz="1400" dirty="0"/>
                        <a:t> </a:t>
                      </a:r>
                      <a:r>
                        <a:rPr lang="en-US" sz="1400" dirty="0" err="1"/>
                        <a:t>besparingen</a:t>
                      </a:r>
                      <a:endParaRPr lang="en-US" sz="1400" dirty="0"/>
                    </a:p>
                  </a:txBody>
                  <a:tcPr anchor="ctr"/>
                </a:tc>
                <a:tc>
                  <a:txBody>
                    <a:bodyPr/>
                    <a:lstStyle/>
                    <a:p>
                      <a:pPr algn="ctr"/>
                      <a:r>
                        <a:rPr lang="en-US" sz="1400" dirty="0"/>
                        <a:t>-20%</a:t>
                      </a:r>
                    </a:p>
                    <a:p>
                      <a:pPr algn="ctr"/>
                      <a:r>
                        <a:rPr lang="en-US" sz="1400" dirty="0"/>
                        <a:t>-20%</a:t>
                      </a:r>
                    </a:p>
                  </a:txBody>
                  <a:tcPr anchor="ctr"/>
                </a:tc>
                <a:tc>
                  <a:txBody>
                    <a:bodyPr/>
                    <a:lstStyle/>
                    <a:p>
                      <a:pPr algn="ctr"/>
                      <a:r>
                        <a:rPr lang="en-US" sz="1400" dirty="0"/>
                        <a:t>-2%</a:t>
                      </a:r>
                    </a:p>
                    <a:p>
                      <a:pPr algn="ctr"/>
                      <a:r>
                        <a:rPr lang="en-US" sz="1400" dirty="0"/>
                        <a:t>-22%</a:t>
                      </a:r>
                    </a:p>
                  </a:txBody>
                  <a:tcPr anchor="ctr"/>
                </a:tc>
                <a:tc>
                  <a:txBody>
                    <a:bodyPr/>
                    <a:lstStyle/>
                    <a:p>
                      <a:pPr algn="ctr"/>
                      <a:r>
                        <a:rPr lang="nl-BE" sz="1400" dirty="0"/>
                        <a:t>-2%</a:t>
                      </a:r>
                    </a:p>
                    <a:p>
                      <a:pPr algn="ctr"/>
                      <a:r>
                        <a:rPr lang="nl-BE" sz="1400" dirty="0"/>
                        <a:t>-24%</a:t>
                      </a:r>
                      <a:endParaRPr lang="en-US" sz="1400" dirty="0"/>
                    </a:p>
                  </a:txBody>
                  <a:tcPr anchor="ctr"/>
                </a:tc>
                <a:tc>
                  <a:txBody>
                    <a:bodyPr/>
                    <a:lstStyle/>
                    <a:p>
                      <a:pPr algn="ctr"/>
                      <a:r>
                        <a:rPr lang="nl-BE" sz="1400" dirty="0"/>
                        <a:t>-2%</a:t>
                      </a:r>
                    </a:p>
                    <a:p>
                      <a:pPr algn="ctr"/>
                      <a:r>
                        <a:rPr lang="nl-BE" sz="1400" dirty="0"/>
                        <a:t>-26%</a:t>
                      </a:r>
                      <a:endParaRPr lang="en-US" sz="1400" dirty="0"/>
                    </a:p>
                  </a:txBody>
                  <a:tcPr anchor="ctr"/>
                </a:tc>
                <a:tc>
                  <a:txBody>
                    <a:bodyPr/>
                    <a:lstStyle/>
                    <a:p>
                      <a:pPr algn="ctr"/>
                      <a:r>
                        <a:rPr lang="nl-BE" sz="1400" dirty="0"/>
                        <a:t>-2%</a:t>
                      </a:r>
                    </a:p>
                    <a:p>
                      <a:pPr algn="ctr"/>
                      <a:r>
                        <a:rPr lang="nl-BE" sz="1400" dirty="0"/>
                        <a:t>-28%</a:t>
                      </a:r>
                      <a:endParaRPr lang="en-US" sz="1400" dirty="0"/>
                    </a:p>
                  </a:txBody>
                  <a:tcPr anchor="ctr"/>
                </a:tc>
                <a:extLst>
                  <a:ext uri="{0D108BD9-81ED-4DB2-BD59-A6C34878D82A}">
                    <a16:rowId xmlns:a16="http://schemas.microsoft.com/office/drawing/2014/main" val="10002"/>
                  </a:ext>
                </a:extLst>
              </a:tr>
              <a:tr h="475253">
                <a:tc>
                  <a:txBody>
                    <a:bodyPr/>
                    <a:lstStyle/>
                    <a:p>
                      <a:r>
                        <a:rPr lang="fr-BE" sz="1400" b="0" noProof="0" dirty="0" err="1"/>
                        <a:t>Investeringen</a:t>
                      </a:r>
                      <a:endParaRPr lang="fr-BE" sz="1400" b="0" noProof="0" dirty="0"/>
                    </a:p>
                  </a:txBody>
                  <a:tcPr/>
                </a:tc>
                <a:tc>
                  <a:txBody>
                    <a:bodyPr/>
                    <a:lstStyle/>
                    <a:p>
                      <a:pPr algn="ctr"/>
                      <a:r>
                        <a:rPr lang="en-US" sz="1400" dirty="0" err="1"/>
                        <a:t>Lineaire</a:t>
                      </a:r>
                      <a:r>
                        <a:rPr lang="en-US" sz="1400" dirty="0"/>
                        <a:t> </a:t>
                      </a:r>
                      <a:r>
                        <a:rPr lang="en-US" sz="1400" dirty="0" err="1"/>
                        <a:t>besparingen</a:t>
                      </a:r>
                      <a:endParaRPr lang="en-US" sz="1400" dirty="0"/>
                    </a:p>
                  </a:txBody>
                  <a:tcPr/>
                </a:tc>
                <a:tc>
                  <a:txBody>
                    <a:bodyPr/>
                    <a:lstStyle/>
                    <a:p>
                      <a:pPr algn="ctr"/>
                      <a:r>
                        <a:rPr lang="en-US" sz="1400" dirty="0"/>
                        <a:t>-20%</a:t>
                      </a:r>
                    </a:p>
                    <a:p>
                      <a:pPr algn="ctr"/>
                      <a:r>
                        <a:rPr lang="en-US" sz="1400" dirty="0"/>
                        <a:t>-20%</a:t>
                      </a:r>
                    </a:p>
                  </a:txBody>
                  <a:tcPr anchor="ctr"/>
                </a:tc>
                <a:tc>
                  <a:txBody>
                    <a:bodyPr/>
                    <a:lstStyle/>
                    <a:p>
                      <a:pPr algn="ctr"/>
                      <a:r>
                        <a:rPr lang="en-US" sz="1400" dirty="0"/>
                        <a:t>-2%</a:t>
                      </a:r>
                    </a:p>
                    <a:p>
                      <a:pPr algn="ctr"/>
                      <a:r>
                        <a:rPr lang="en-US" sz="1400" dirty="0"/>
                        <a:t>-22%</a:t>
                      </a:r>
                    </a:p>
                  </a:txBody>
                  <a:tcPr anchor="ctr"/>
                </a:tc>
                <a:tc>
                  <a:txBody>
                    <a:bodyPr/>
                    <a:lstStyle/>
                    <a:p>
                      <a:pPr algn="ctr"/>
                      <a:r>
                        <a:rPr lang="nl-BE" sz="1400" dirty="0"/>
                        <a:t>-2%</a:t>
                      </a:r>
                    </a:p>
                    <a:p>
                      <a:pPr algn="ctr"/>
                      <a:r>
                        <a:rPr lang="nl-BE" sz="1400" dirty="0"/>
                        <a:t>-24%</a:t>
                      </a:r>
                      <a:endParaRPr lang="en-US" sz="1400" dirty="0"/>
                    </a:p>
                  </a:txBody>
                  <a:tcPr anchor="ctr"/>
                </a:tc>
                <a:tc>
                  <a:txBody>
                    <a:bodyPr/>
                    <a:lstStyle/>
                    <a:p>
                      <a:pPr algn="ctr"/>
                      <a:r>
                        <a:rPr lang="nl-BE" sz="1400" dirty="0"/>
                        <a:t>-2%</a:t>
                      </a:r>
                    </a:p>
                    <a:p>
                      <a:pPr algn="ctr"/>
                      <a:r>
                        <a:rPr lang="nl-BE" sz="1400" dirty="0"/>
                        <a:t>-26%</a:t>
                      </a:r>
                      <a:endParaRPr lang="en-US" sz="1400" dirty="0"/>
                    </a:p>
                  </a:txBody>
                  <a:tcPr anchor="ctr"/>
                </a:tc>
                <a:tc>
                  <a:txBody>
                    <a:bodyPr/>
                    <a:lstStyle/>
                    <a:p>
                      <a:pPr algn="ctr"/>
                      <a:r>
                        <a:rPr lang="nl-BE" sz="1400" dirty="0"/>
                        <a:t>-2%</a:t>
                      </a:r>
                    </a:p>
                    <a:p>
                      <a:pPr algn="ctr"/>
                      <a:r>
                        <a:rPr lang="nl-BE" sz="1400" dirty="0"/>
                        <a:t>-28%</a:t>
                      </a:r>
                      <a:endParaRPr lang="en-US" sz="1400" dirty="0"/>
                    </a:p>
                  </a:txBody>
                  <a:tcPr anchor="ctr"/>
                </a:tc>
                <a:extLst>
                  <a:ext uri="{0D108BD9-81ED-4DB2-BD59-A6C34878D82A}">
                    <a16:rowId xmlns:a16="http://schemas.microsoft.com/office/drawing/2014/main" val="10003"/>
                  </a:ext>
                </a:extLst>
              </a:tr>
              <a:tr h="475253">
                <a:tc>
                  <a:txBody>
                    <a:bodyPr/>
                    <a:lstStyle/>
                    <a:p>
                      <a:r>
                        <a:rPr lang="fr-BE" sz="1400" b="1" noProof="0" dirty="0" err="1">
                          <a:solidFill>
                            <a:schemeClr val="accent6"/>
                          </a:solidFill>
                        </a:rPr>
                        <a:t>Ministerraad</a:t>
                      </a:r>
                      <a:r>
                        <a:rPr lang="fr-BE" sz="1400" b="1" noProof="0" dirty="0">
                          <a:solidFill>
                            <a:schemeClr val="accent6"/>
                          </a:solidFill>
                        </a:rPr>
                        <a:t> 15.10.2014</a:t>
                      </a:r>
                      <a:endParaRPr lang="fr-BE" sz="1400" b="1" i="1" noProof="0" dirty="0">
                        <a:solidFill>
                          <a:schemeClr val="accent6"/>
                        </a:solidFill>
                      </a:endParaRPr>
                    </a:p>
                  </a:txBody>
                  <a:tcPr/>
                </a:tc>
                <a:tc>
                  <a:txBody>
                    <a:bodyPr/>
                    <a:lstStyle/>
                    <a:p>
                      <a:pPr algn="ctr"/>
                      <a:r>
                        <a:rPr lang="en-US" sz="1400" dirty="0">
                          <a:solidFill>
                            <a:schemeClr val="accent6"/>
                          </a:solidFill>
                        </a:rPr>
                        <a:t>p.m.</a:t>
                      </a:r>
                    </a:p>
                  </a:txBody>
                  <a:tcPr/>
                </a:tc>
                <a:tc>
                  <a:txBody>
                    <a:bodyPr/>
                    <a:lstStyle/>
                    <a:p>
                      <a:pPr algn="ctr"/>
                      <a:r>
                        <a:rPr lang="en-US" sz="1400" dirty="0">
                          <a:solidFill>
                            <a:schemeClr val="accent6"/>
                          </a:solidFill>
                        </a:rPr>
                        <a:t>93 </a:t>
                      </a:r>
                      <a:r>
                        <a:rPr lang="en-US" sz="1400" dirty="0" err="1">
                          <a:solidFill>
                            <a:schemeClr val="accent6"/>
                          </a:solidFill>
                        </a:rPr>
                        <a:t>mio</a:t>
                      </a:r>
                      <a:endParaRPr lang="en-US" sz="1400" dirty="0">
                        <a:solidFill>
                          <a:schemeClr val="accent6"/>
                        </a:solidFill>
                      </a:endParaRPr>
                    </a:p>
                    <a:p>
                      <a:pPr algn="ctr"/>
                      <a:r>
                        <a:rPr lang="en-US" sz="1400" dirty="0">
                          <a:solidFill>
                            <a:schemeClr val="accent6"/>
                          </a:solidFill>
                        </a:rPr>
                        <a:t>93 </a:t>
                      </a:r>
                      <a:r>
                        <a:rPr lang="en-US" sz="1400" dirty="0" err="1">
                          <a:solidFill>
                            <a:schemeClr val="accent6"/>
                          </a:solidFill>
                        </a:rPr>
                        <a:t>mio</a:t>
                      </a:r>
                      <a:endParaRPr lang="en-US" sz="1400" dirty="0">
                        <a:solidFill>
                          <a:schemeClr val="accent6"/>
                        </a:solidFill>
                      </a:endParaRPr>
                    </a:p>
                  </a:txBody>
                  <a:tcPr anchor="ctr"/>
                </a:tc>
                <a:tc>
                  <a:txBody>
                    <a:bodyPr/>
                    <a:lstStyle/>
                    <a:p>
                      <a:pPr algn="ctr"/>
                      <a:r>
                        <a:rPr lang="en-US" sz="1400" dirty="0">
                          <a:solidFill>
                            <a:schemeClr val="accent6"/>
                          </a:solidFill>
                        </a:rPr>
                        <a:t>  20 </a:t>
                      </a:r>
                      <a:r>
                        <a:rPr lang="en-US" sz="1400" dirty="0" err="1">
                          <a:solidFill>
                            <a:schemeClr val="accent6"/>
                          </a:solidFill>
                        </a:rPr>
                        <a:t>mio</a:t>
                      </a:r>
                      <a:endParaRPr lang="en-US" sz="1400" dirty="0">
                        <a:solidFill>
                          <a:schemeClr val="accent6"/>
                        </a:solidFill>
                      </a:endParaRPr>
                    </a:p>
                    <a:p>
                      <a:pPr algn="ctr"/>
                      <a:r>
                        <a:rPr lang="en-US" sz="1400" dirty="0">
                          <a:solidFill>
                            <a:schemeClr val="accent6"/>
                          </a:solidFill>
                        </a:rPr>
                        <a:t>113 </a:t>
                      </a:r>
                      <a:r>
                        <a:rPr lang="en-US" sz="1400" dirty="0" err="1">
                          <a:solidFill>
                            <a:schemeClr val="accent6"/>
                          </a:solidFill>
                        </a:rPr>
                        <a:t>mio</a:t>
                      </a:r>
                      <a:endParaRPr lang="en-US" sz="1400" dirty="0">
                        <a:solidFill>
                          <a:schemeClr val="accent6"/>
                        </a:solidFill>
                      </a:endParaRPr>
                    </a:p>
                  </a:txBody>
                  <a:tcPr anchor="ctr"/>
                </a:tc>
                <a:tc>
                  <a:txBody>
                    <a:bodyPr/>
                    <a:lstStyle/>
                    <a:p>
                      <a:pPr algn="ctr"/>
                      <a:r>
                        <a:rPr lang="nl-BE" sz="1400" dirty="0">
                          <a:solidFill>
                            <a:schemeClr val="accent6"/>
                          </a:solidFill>
                        </a:rPr>
                        <a:t>  20 </a:t>
                      </a:r>
                      <a:r>
                        <a:rPr lang="nl-BE" sz="1400" dirty="0" err="1">
                          <a:solidFill>
                            <a:schemeClr val="accent6"/>
                          </a:solidFill>
                        </a:rPr>
                        <a:t>mio</a:t>
                      </a:r>
                      <a:endParaRPr lang="nl-BE" sz="1400" dirty="0">
                        <a:solidFill>
                          <a:schemeClr val="accent6"/>
                        </a:solidFill>
                      </a:endParaRPr>
                    </a:p>
                    <a:p>
                      <a:pPr algn="ctr"/>
                      <a:r>
                        <a:rPr lang="nl-BE" sz="1400" dirty="0">
                          <a:solidFill>
                            <a:schemeClr val="accent6"/>
                          </a:solidFill>
                        </a:rPr>
                        <a:t>133 </a:t>
                      </a:r>
                      <a:r>
                        <a:rPr lang="nl-BE" sz="1400" dirty="0" err="1">
                          <a:solidFill>
                            <a:schemeClr val="accent6"/>
                          </a:solidFill>
                        </a:rPr>
                        <a:t>mio</a:t>
                      </a:r>
                      <a:endParaRPr lang="en-US" sz="1400" dirty="0">
                        <a:solidFill>
                          <a:schemeClr val="accent6"/>
                        </a:solidFill>
                      </a:endParaRPr>
                    </a:p>
                  </a:txBody>
                  <a:tcPr anchor="ctr"/>
                </a:tc>
                <a:tc>
                  <a:txBody>
                    <a:bodyPr/>
                    <a:lstStyle/>
                    <a:p>
                      <a:pPr algn="ctr"/>
                      <a:r>
                        <a:rPr lang="nl-BE" sz="1400" dirty="0">
                          <a:solidFill>
                            <a:schemeClr val="accent6"/>
                          </a:solidFill>
                        </a:rPr>
                        <a:t> 20 </a:t>
                      </a:r>
                      <a:r>
                        <a:rPr lang="nl-BE" sz="1400" dirty="0" err="1">
                          <a:solidFill>
                            <a:schemeClr val="accent6"/>
                          </a:solidFill>
                        </a:rPr>
                        <a:t>mio</a:t>
                      </a:r>
                      <a:endParaRPr lang="nl-BE" sz="1400" dirty="0">
                        <a:solidFill>
                          <a:schemeClr val="accent6"/>
                        </a:solidFill>
                      </a:endParaRPr>
                    </a:p>
                    <a:p>
                      <a:pPr algn="ctr"/>
                      <a:r>
                        <a:rPr lang="nl-BE" sz="1400" dirty="0">
                          <a:solidFill>
                            <a:schemeClr val="accent6"/>
                          </a:solidFill>
                        </a:rPr>
                        <a:t>154 </a:t>
                      </a:r>
                      <a:r>
                        <a:rPr lang="nl-BE" sz="1400" dirty="0" err="1">
                          <a:solidFill>
                            <a:schemeClr val="accent6"/>
                          </a:solidFill>
                        </a:rPr>
                        <a:t>mio</a:t>
                      </a:r>
                      <a:endParaRPr lang="en-US" sz="1400" dirty="0">
                        <a:solidFill>
                          <a:schemeClr val="accent6"/>
                        </a:solidFill>
                      </a:endParaRPr>
                    </a:p>
                  </a:txBody>
                  <a:tcPr anchor="ctr"/>
                </a:tc>
                <a:tc>
                  <a:txBody>
                    <a:bodyPr/>
                    <a:lstStyle/>
                    <a:p>
                      <a:pPr algn="ctr"/>
                      <a:r>
                        <a:rPr lang="nl-BE" sz="1400" dirty="0">
                          <a:solidFill>
                            <a:schemeClr val="accent6"/>
                          </a:solidFill>
                        </a:rPr>
                        <a:t> 20 </a:t>
                      </a:r>
                      <a:r>
                        <a:rPr lang="nl-BE" sz="1400" dirty="0" err="1">
                          <a:solidFill>
                            <a:schemeClr val="accent6"/>
                          </a:solidFill>
                        </a:rPr>
                        <a:t>mio</a:t>
                      </a:r>
                      <a:endParaRPr lang="nl-BE" sz="1400" dirty="0">
                        <a:solidFill>
                          <a:schemeClr val="accent6"/>
                        </a:solidFill>
                      </a:endParaRPr>
                    </a:p>
                    <a:p>
                      <a:pPr algn="ctr"/>
                      <a:r>
                        <a:rPr lang="nl-BE" sz="1400" dirty="0">
                          <a:solidFill>
                            <a:schemeClr val="accent6"/>
                          </a:solidFill>
                        </a:rPr>
                        <a:t>175 </a:t>
                      </a:r>
                      <a:r>
                        <a:rPr lang="nl-BE" sz="1400" dirty="0" err="1">
                          <a:solidFill>
                            <a:schemeClr val="accent6"/>
                          </a:solidFill>
                        </a:rPr>
                        <a:t>mio</a:t>
                      </a:r>
                      <a:endParaRPr lang="en-US" sz="1400" dirty="0">
                        <a:solidFill>
                          <a:schemeClr val="accent6"/>
                        </a:solidFill>
                      </a:endParaRPr>
                    </a:p>
                  </a:txBody>
                  <a:tcPr anchor="ctr"/>
                </a:tc>
                <a:extLst>
                  <a:ext uri="{0D108BD9-81ED-4DB2-BD59-A6C34878D82A}">
                    <a16:rowId xmlns:a16="http://schemas.microsoft.com/office/drawing/2014/main" val="3326322970"/>
                  </a:ext>
                </a:extLst>
              </a:tr>
            </a:tbl>
          </a:graphicData>
        </a:graphic>
      </p:graphicFrame>
      <p:graphicFrame>
        <p:nvGraphicFramePr>
          <p:cNvPr id="7" name="Tabel 6">
            <a:extLst>
              <a:ext uri="{FF2B5EF4-FFF2-40B4-BE49-F238E27FC236}">
                <a16:creationId xmlns:a16="http://schemas.microsoft.com/office/drawing/2014/main" id="{C5B539CF-16C0-48C7-A893-195E9F47E7D0}"/>
              </a:ext>
            </a:extLst>
          </p:cNvPr>
          <p:cNvGraphicFramePr>
            <a:graphicFrameLocks noGrp="1"/>
          </p:cNvGraphicFramePr>
          <p:nvPr>
            <p:extLst>
              <p:ext uri="{D42A27DB-BD31-4B8C-83A1-F6EECF244321}">
                <p14:modId xmlns:p14="http://schemas.microsoft.com/office/powerpoint/2010/main" val="1357025808"/>
              </p:ext>
            </p:extLst>
          </p:nvPr>
        </p:nvGraphicFramePr>
        <p:xfrm>
          <a:off x="1558786" y="4999656"/>
          <a:ext cx="5527105" cy="159769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1141907618"/>
                    </a:ext>
                  </a:extLst>
                </a:gridCol>
                <a:gridCol w="792088">
                  <a:extLst>
                    <a:ext uri="{9D8B030D-6E8A-4147-A177-3AD203B41FA5}">
                      <a16:colId xmlns:a16="http://schemas.microsoft.com/office/drawing/2014/main" val="1474317299"/>
                    </a:ext>
                  </a:extLst>
                </a:gridCol>
                <a:gridCol w="792088">
                  <a:extLst>
                    <a:ext uri="{9D8B030D-6E8A-4147-A177-3AD203B41FA5}">
                      <a16:colId xmlns:a16="http://schemas.microsoft.com/office/drawing/2014/main" val="2395826015"/>
                    </a:ext>
                  </a:extLst>
                </a:gridCol>
                <a:gridCol w="864096">
                  <a:extLst>
                    <a:ext uri="{9D8B030D-6E8A-4147-A177-3AD203B41FA5}">
                      <a16:colId xmlns:a16="http://schemas.microsoft.com/office/drawing/2014/main" val="3832710150"/>
                    </a:ext>
                  </a:extLst>
                </a:gridCol>
                <a:gridCol w="864096">
                  <a:extLst>
                    <a:ext uri="{9D8B030D-6E8A-4147-A177-3AD203B41FA5}">
                      <a16:colId xmlns:a16="http://schemas.microsoft.com/office/drawing/2014/main" val="792319804"/>
                    </a:ext>
                  </a:extLst>
                </a:gridCol>
                <a:gridCol w="990601">
                  <a:extLst>
                    <a:ext uri="{9D8B030D-6E8A-4147-A177-3AD203B41FA5}">
                      <a16:colId xmlns:a16="http://schemas.microsoft.com/office/drawing/2014/main" val="2231798364"/>
                    </a:ext>
                  </a:extLst>
                </a:gridCol>
              </a:tblGrid>
              <a:tr h="474176">
                <a:tc>
                  <a:txBody>
                    <a:bodyPr/>
                    <a:lstStyle/>
                    <a:p>
                      <a:r>
                        <a:rPr lang="nl-BE" sz="1400" dirty="0">
                          <a:solidFill>
                            <a:schemeClr val="tx1"/>
                          </a:solidFill>
                        </a:rPr>
                        <a:t>Bijkomende besparingen</a:t>
                      </a:r>
                    </a:p>
                  </a:txBody>
                  <a:tcPr/>
                </a:tc>
                <a:tc>
                  <a:txBody>
                    <a:bodyPr/>
                    <a:lstStyle/>
                    <a:p>
                      <a:pPr algn="ctr"/>
                      <a:r>
                        <a:rPr lang="en-US" sz="1400" dirty="0">
                          <a:solidFill>
                            <a:schemeClr val="bg1"/>
                          </a:solidFill>
                        </a:rPr>
                        <a:t>2015</a:t>
                      </a:r>
                    </a:p>
                  </a:txBody>
                  <a:tcPr/>
                </a:tc>
                <a:tc>
                  <a:txBody>
                    <a:bodyPr/>
                    <a:lstStyle/>
                    <a:p>
                      <a:pPr algn="ctr"/>
                      <a:r>
                        <a:rPr lang="en-US" sz="1400" dirty="0">
                          <a:solidFill>
                            <a:schemeClr val="bg1"/>
                          </a:solidFill>
                        </a:rPr>
                        <a:t>2016</a:t>
                      </a:r>
                    </a:p>
                  </a:txBody>
                  <a:tcPr/>
                </a:tc>
                <a:tc>
                  <a:txBody>
                    <a:bodyPr/>
                    <a:lstStyle/>
                    <a:p>
                      <a:pPr algn="ctr"/>
                      <a:r>
                        <a:rPr lang="nl-BE" sz="1400" dirty="0">
                          <a:solidFill>
                            <a:schemeClr val="bg1"/>
                          </a:solidFill>
                        </a:rPr>
                        <a:t>2017</a:t>
                      </a:r>
                      <a:endParaRPr lang="en-US" sz="1400" dirty="0">
                        <a:solidFill>
                          <a:schemeClr val="bg1"/>
                        </a:solidFill>
                      </a:endParaRPr>
                    </a:p>
                  </a:txBody>
                  <a:tcPr/>
                </a:tc>
                <a:tc>
                  <a:txBody>
                    <a:bodyPr/>
                    <a:lstStyle/>
                    <a:p>
                      <a:pPr algn="ctr"/>
                      <a:r>
                        <a:rPr lang="nl-BE" sz="1400" dirty="0">
                          <a:solidFill>
                            <a:schemeClr val="bg1"/>
                          </a:solidFill>
                        </a:rPr>
                        <a:t>2018</a:t>
                      </a:r>
                      <a:endParaRPr lang="en-US" sz="1400" dirty="0">
                        <a:solidFill>
                          <a:schemeClr val="bg1"/>
                        </a:solidFill>
                      </a:endParaRPr>
                    </a:p>
                  </a:txBody>
                  <a:tcPr/>
                </a:tc>
                <a:tc>
                  <a:txBody>
                    <a:bodyPr/>
                    <a:lstStyle/>
                    <a:p>
                      <a:pPr algn="ctr"/>
                      <a:r>
                        <a:rPr lang="nl-BE" sz="1400" dirty="0">
                          <a:solidFill>
                            <a:schemeClr val="bg1"/>
                          </a:solidFill>
                        </a:rPr>
                        <a:t>2019</a:t>
                      </a:r>
                      <a:endParaRPr lang="en-US" sz="1400" dirty="0">
                        <a:solidFill>
                          <a:schemeClr val="bg1"/>
                        </a:solidFill>
                      </a:endParaRPr>
                    </a:p>
                  </a:txBody>
                  <a:tcPr/>
                </a:tc>
                <a:extLst>
                  <a:ext uri="{0D108BD9-81ED-4DB2-BD59-A6C34878D82A}">
                    <a16:rowId xmlns:a16="http://schemas.microsoft.com/office/drawing/2014/main" val="1897269735"/>
                  </a:ext>
                </a:extLst>
              </a:tr>
              <a:tr h="474176">
                <a:tc>
                  <a:txBody>
                    <a:bodyPr/>
                    <a:lstStyle/>
                    <a:p>
                      <a:r>
                        <a:rPr lang="nl-BE" sz="1400" b="1" dirty="0">
                          <a:solidFill>
                            <a:schemeClr val="accent6"/>
                          </a:solidFill>
                        </a:rPr>
                        <a:t>Ministerraad 03.04.2015</a:t>
                      </a:r>
                    </a:p>
                  </a:txBody>
                  <a:tcPr/>
                </a:tc>
                <a:tc>
                  <a:txBody>
                    <a:bodyPr/>
                    <a:lstStyle/>
                    <a:p>
                      <a:pPr algn="ctr"/>
                      <a:r>
                        <a:rPr lang="en-US" sz="1400" dirty="0">
                          <a:solidFill>
                            <a:schemeClr val="accent6"/>
                          </a:solidFill>
                        </a:rPr>
                        <a:t>7,5 </a:t>
                      </a:r>
                      <a:r>
                        <a:rPr lang="en-US" sz="1400" dirty="0" err="1">
                          <a:solidFill>
                            <a:schemeClr val="accent6"/>
                          </a:solidFill>
                        </a:rPr>
                        <a:t>mio</a:t>
                      </a:r>
                      <a:endParaRPr lang="en-US" sz="1400" dirty="0">
                        <a:solidFill>
                          <a:schemeClr val="accent6"/>
                        </a:solidFill>
                      </a:endParaRPr>
                    </a:p>
                    <a:p>
                      <a:pPr algn="ctr"/>
                      <a:r>
                        <a:rPr lang="en-US" sz="1400" dirty="0">
                          <a:solidFill>
                            <a:schemeClr val="accent6"/>
                          </a:solidFill>
                        </a:rPr>
                        <a:t>7,5 </a:t>
                      </a:r>
                      <a:r>
                        <a:rPr lang="en-US" sz="1400" dirty="0" err="1">
                          <a:solidFill>
                            <a:schemeClr val="accent6"/>
                          </a:solidFill>
                        </a:rPr>
                        <a:t>mio</a:t>
                      </a:r>
                      <a:endParaRPr lang="nl-BE" sz="1400" dirty="0">
                        <a:solidFill>
                          <a:schemeClr val="accent6"/>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7,5 </a:t>
                      </a:r>
                      <a:r>
                        <a:rPr kumimoji="0" lang="en-US" sz="1400" b="0" i="0" u="none" strike="noStrike" kern="1200" cap="none" spc="0" normalizeH="0" baseline="0" noProof="0" dirty="0" err="1">
                          <a:ln>
                            <a:noFill/>
                          </a:ln>
                          <a:solidFill>
                            <a:schemeClr val="accent6"/>
                          </a:solidFill>
                          <a:effectLst/>
                          <a:uLnTx/>
                          <a:uFillTx/>
                          <a:latin typeface="Calibri"/>
                          <a:ea typeface="+mn-ea"/>
                          <a:cs typeface="+mn-cs"/>
                        </a:rPr>
                        <a:t>mio</a:t>
                      </a:r>
                      <a:endParaRPr kumimoji="0" lang="nl-BE" sz="1400" b="0" i="0" u="none" strike="noStrike" kern="1200" cap="none" spc="0" normalizeH="0" baseline="0" noProof="0" dirty="0">
                        <a:ln>
                          <a:noFill/>
                        </a:ln>
                        <a:solidFill>
                          <a:schemeClr val="accent6"/>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7,5 </a:t>
                      </a:r>
                      <a:r>
                        <a:rPr kumimoji="0" lang="en-US" sz="1400" b="0" i="0" u="none" strike="noStrike" kern="1200" cap="none" spc="0" normalizeH="0" baseline="0" noProof="0" dirty="0" err="1">
                          <a:ln>
                            <a:noFill/>
                          </a:ln>
                          <a:solidFill>
                            <a:schemeClr val="accent6"/>
                          </a:solidFill>
                          <a:effectLst/>
                          <a:uLnTx/>
                          <a:uFillTx/>
                          <a:latin typeface="Calibri"/>
                          <a:ea typeface="+mn-ea"/>
                          <a:cs typeface="+mn-cs"/>
                        </a:rPr>
                        <a:t>mio</a:t>
                      </a:r>
                      <a:endParaRPr kumimoji="0" lang="nl-BE" sz="1400" b="0" i="0" u="none" strike="noStrike" kern="1200" cap="none" spc="0" normalizeH="0" baseline="0" noProof="0" dirty="0">
                        <a:ln>
                          <a:noFill/>
                        </a:ln>
                        <a:solidFill>
                          <a:schemeClr val="accent6"/>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7,5 </a:t>
                      </a:r>
                      <a:r>
                        <a:rPr kumimoji="0" lang="en-US" sz="1400" b="0" i="0" u="none" strike="noStrike" kern="1200" cap="none" spc="0" normalizeH="0" baseline="0" noProof="0" dirty="0" err="1">
                          <a:ln>
                            <a:noFill/>
                          </a:ln>
                          <a:solidFill>
                            <a:schemeClr val="accent6"/>
                          </a:solidFill>
                          <a:effectLst/>
                          <a:uLnTx/>
                          <a:uFillTx/>
                          <a:latin typeface="Calibri"/>
                          <a:ea typeface="+mn-ea"/>
                          <a:cs typeface="+mn-cs"/>
                        </a:rPr>
                        <a:t>mio</a:t>
                      </a:r>
                      <a:endParaRPr kumimoji="0" lang="nl-BE" sz="1400" b="0" i="0" u="none" strike="noStrike" kern="1200" cap="none" spc="0" normalizeH="0" baseline="0" noProof="0" dirty="0">
                        <a:ln>
                          <a:noFill/>
                        </a:ln>
                        <a:solidFill>
                          <a:schemeClr val="accent6"/>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latin typeface="Calibri"/>
                          <a:ea typeface="+mn-ea"/>
                          <a:cs typeface="+mn-cs"/>
                        </a:rPr>
                        <a:t>7,5 </a:t>
                      </a:r>
                      <a:r>
                        <a:rPr kumimoji="0" lang="en-US" sz="1400" b="0" i="0" u="none" strike="noStrike" kern="1200" cap="none" spc="0" normalizeH="0" baseline="0" noProof="0" dirty="0" err="1">
                          <a:ln>
                            <a:noFill/>
                          </a:ln>
                          <a:solidFill>
                            <a:schemeClr val="accent6"/>
                          </a:solidFill>
                          <a:effectLst/>
                          <a:uLnTx/>
                          <a:uFillTx/>
                          <a:latin typeface="Calibri"/>
                          <a:ea typeface="+mn-ea"/>
                          <a:cs typeface="+mn-cs"/>
                        </a:rPr>
                        <a:t>mio</a:t>
                      </a:r>
                      <a:endParaRPr kumimoji="0" lang="nl-BE" sz="1400" b="0" i="0" u="none" strike="noStrike" kern="1200" cap="none" spc="0" normalizeH="0" baseline="0" noProof="0" dirty="0">
                        <a:ln>
                          <a:noFill/>
                        </a:ln>
                        <a:solidFill>
                          <a:schemeClr val="accent6"/>
                        </a:solidFill>
                        <a:effectLst/>
                        <a:uLnTx/>
                        <a:uFillTx/>
                        <a:latin typeface="Calibri"/>
                        <a:ea typeface="+mn-ea"/>
                        <a:cs typeface="+mn-cs"/>
                      </a:endParaRPr>
                    </a:p>
                  </a:txBody>
                  <a:tcPr/>
                </a:tc>
                <a:extLst>
                  <a:ext uri="{0D108BD9-81ED-4DB2-BD59-A6C34878D82A}">
                    <a16:rowId xmlns:a16="http://schemas.microsoft.com/office/drawing/2014/main" val="1810128418"/>
                  </a:ext>
                </a:extLst>
              </a:tr>
              <a:tr h="56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b="1" dirty="0">
                          <a:solidFill>
                            <a:schemeClr val="accent6"/>
                          </a:solidFill>
                        </a:rPr>
                        <a:t>Ministerraad 28.08.2015</a:t>
                      </a:r>
                    </a:p>
                  </a:txBody>
                  <a:tcPr/>
                </a:tc>
                <a:tc>
                  <a:txBody>
                    <a:bodyPr/>
                    <a:lstStyle/>
                    <a:p>
                      <a:pPr algn="ctr"/>
                      <a:r>
                        <a:rPr lang="nl-BE" sz="1400" dirty="0">
                          <a:solidFill>
                            <a:schemeClr val="accent6"/>
                          </a:solidFill>
                        </a:rPr>
                        <a:t>-</a:t>
                      </a:r>
                    </a:p>
                  </a:txBody>
                  <a:tcPr/>
                </a:tc>
                <a:tc>
                  <a:txBody>
                    <a:bodyPr/>
                    <a:lstStyle/>
                    <a:p>
                      <a:pPr algn="ctr"/>
                      <a:r>
                        <a:rPr lang="fr-BE" sz="1400" dirty="0">
                          <a:solidFill>
                            <a:schemeClr val="accent6"/>
                          </a:solidFill>
                        </a:rPr>
                        <a:t>8,4 </a:t>
                      </a:r>
                      <a:r>
                        <a:rPr lang="fr-BE" sz="1400" dirty="0" err="1">
                          <a:solidFill>
                            <a:schemeClr val="accent6"/>
                          </a:solidFill>
                        </a:rPr>
                        <a:t>mio</a:t>
                      </a:r>
                      <a:endParaRPr lang="fr-BE" sz="1400" dirty="0">
                        <a:solidFill>
                          <a:schemeClr val="accent6"/>
                        </a:solidFill>
                      </a:endParaRPr>
                    </a:p>
                    <a:p>
                      <a:pPr algn="ctr"/>
                      <a:r>
                        <a:rPr lang="fr-BE" sz="1400" dirty="0">
                          <a:solidFill>
                            <a:schemeClr val="accent6"/>
                          </a:solidFill>
                        </a:rPr>
                        <a:t>8,4 </a:t>
                      </a:r>
                      <a:r>
                        <a:rPr lang="fr-BE" sz="1400" dirty="0" err="1">
                          <a:solidFill>
                            <a:schemeClr val="accent6"/>
                          </a:solidFill>
                        </a:rPr>
                        <a:t>mio</a:t>
                      </a:r>
                      <a:endParaRPr lang="fr-BE" sz="1400" dirty="0">
                        <a:solidFill>
                          <a:schemeClr val="accent6"/>
                        </a:solidFill>
                      </a:endParaRPr>
                    </a:p>
                  </a:txBody>
                  <a:tcPr/>
                </a:tc>
                <a:tc>
                  <a:txBody>
                    <a:bodyPr/>
                    <a:lstStyle/>
                    <a:p>
                      <a:pPr algn="ctr"/>
                      <a:r>
                        <a:rPr lang="fr-BE" sz="1400" dirty="0">
                          <a:solidFill>
                            <a:schemeClr val="accent6"/>
                          </a:solidFill>
                        </a:rPr>
                        <a:t>5,5 </a:t>
                      </a:r>
                      <a:r>
                        <a:rPr lang="fr-BE" sz="1400" dirty="0" err="1">
                          <a:solidFill>
                            <a:schemeClr val="accent6"/>
                          </a:solidFill>
                        </a:rPr>
                        <a:t>mio</a:t>
                      </a:r>
                      <a:endParaRPr lang="fr-BE" sz="1400" dirty="0">
                        <a:solidFill>
                          <a:schemeClr val="accent6"/>
                        </a:solidFill>
                      </a:endParaRPr>
                    </a:p>
                    <a:p>
                      <a:pPr algn="ctr"/>
                      <a:r>
                        <a:rPr lang="fr-BE" sz="1400" dirty="0">
                          <a:solidFill>
                            <a:schemeClr val="accent6"/>
                          </a:solidFill>
                        </a:rPr>
                        <a:t>13,9 </a:t>
                      </a:r>
                      <a:r>
                        <a:rPr lang="fr-BE" sz="1400" dirty="0" err="1">
                          <a:solidFill>
                            <a:schemeClr val="accent6"/>
                          </a:solidFill>
                        </a:rPr>
                        <a:t>mio</a:t>
                      </a:r>
                      <a:endParaRPr lang="fr-BE" sz="1400" dirty="0">
                        <a:solidFill>
                          <a:schemeClr val="accent6"/>
                        </a:solidFill>
                      </a:endParaRPr>
                    </a:p>
                  </a:txBody>
                  <a:tcPr/>
                </a:tc>
                <a:tc>
                  <a:txBody>
                    <a:bodyPr/>
                    <a:lstStyle/>
                    <a:p>
                      <a:pPr algn="ctr"/>
                      <a:r>
                        <a:rPr lang="fr-BE" sz="1400" dirty="0">
                          <a:solidFill>
                            <a:schemeClr val="accent6"/>
                          </a:solidFill>
                        </a:rPr>
                        <a:t>5,5 </a:t>
                      </a:r>
                      <a:r>
                        <a:rPr lang="fr-BE" sz="1400" dirty="0" err="1">
                          <a:solidFill>
                            <a:schemeClr val="accent6"/>
                          </a:solidFill>
                        </a:rPr>
                        <a:t>mio</a:t>
                      </a:r>
                      <a:r>
                        <a:rPr lang="fr-BE" sz="1400" dirty="0">
                          <a:solidFill>
                            <a:schemeClr val="accent6"/>
                          </a:solidFill>
                        </a:rPr>
                        <a:t> 19,4 </a:t>
                      </a:r>
                      <a:r>
                        <a:rPr lang="fr-BE" sz="1400" dirty="0" err="1">
                          <a:solidFill>
                            <a:schemeClr val="accent6"/>
                          </a:solidFill>
                        </a:rPr>
                        <a:t>mio</a:t>
                      </a:r>
                      <a:endParaRPr lang="fr-BE" sz="1400" dirty="0">
                        <a:solidFill>
                          <a:schemeClr val="accent6"/>
                        </a:solidFill>
                      </a:endParaRPr>
                    </a:p>
                  </a:txBody>
                  <a:tcPr/>
                </a:tc>
                <a:tc>
                  <a:txBody>
                    <a:bodyPr/>
                    <a:lstStyle/>
                    <a:p>
                      <a:pPr algn="ctr"/>
                      <a:r>
                        <a:rPr lang="nl-BE" sz="1400" dirty="0">
                          <a:solidFill>
                            <a:schemeClr val="accent6"/>
                          </a:solidFill>
                        </a:rPr>
                        <a:t>-</a:t>
                      </a:r>
                    </a:p>
                    <a:p>
                      <a:pPr algn="ctr"/>
                      <a:r>
                        <a:rPr lang="nl-BE" sz="1400" dirty="0">
                          <a:solidFill>
                            <a:schemeClr val="accent6"/>
                          </a:solidFill>
                        </a:rPr>
                        <a:t>19,4 </a:t>
                      </a:r>
                      <a:r>
                        <a:rPr lang="nl-BE" sz="1400" dirty="0" err="1">
                          <a:solidFill>
                            <a:schemeClr val="accent6"/>
                          </a:solidFill>
                        </a:rPr>
                        <a:t>mio</a:t>
                      </a:r>
                      <a:endParaRPr lang="nl-BE" sz="1400" dirty="0">
                        <a:solidFill>
                          <a:schemeClr val="accent6"/>
                        </a:solidFill>
                      </a:endParaRPr>
                    </a:p>
                  </a:txBody>
                  <a:tcPr/>
                </a:tc>
                <a:extLst>
                  <a:ext uri="{0D108BD9-81ED-4DB2-BD59-A6C34878D82A}">
                    <a16:rowId xmlns:a16="http://schemas.microsoft.com/office/drawing/2014/main" val="4242017509"/>
                  </a:ext>
                </a:extLst>
              </a:tr>
            </a:tbl>
          </a:graphicData>
        </a:graphic>
      </p:graphicFrame>
    </p:spTree>
    <p:extLst>
      <p:ext uri="{BB962C8B-B14F-4D97-AF65-F5344CB8AC3E}">
        <p14:creationId xmlns:p14="http://schemas.microsoft.com/office/powerpoint/2010/main" val="426783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395537" y="1340693"/>
            <a:ext cx="7776863" cy="5400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Uitvoering tijdens de opeenvolgende BO</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400" i="0" u="none" strike="noStrike" kern="1200" cap="none" spc="0" normalizeH="0" baseline="0" noProof="0" dirty="0">
                <a:ln>
                  <a:noFill/>
                </a:ln>
                <a:solidFill>
                  <a:schemeClr val="accent6"/>
                </a:solidFill>
                <a:effectLst/>
                <a:uLnTx/>
                <a:uFillTx/>
                <a:latin typeface="Calibri"/>
                <a:ea typeface="+mn-ea"/>
                <a:cs typeface="+mn-cs"/>
              </a:rPr>
              <a:t>Door de Regering opgelegde onderbenutting OISZ</a:t>
            </a:r>
          </a:p>
          <a:p>
            <a:pPr marL="1371600" marR="0" lvl="3" indent="0" algn="l" defTabSz="914400" rtl="0" eaLnBrk="1" fontAlgn="auto" latinLnBrk="0" hangingPunct="1">
              <a:lnSpc>
                <a:spcPct val="80000"/>
              </a:lnSpc>
              <a:spcBef>
                <a:spcPct val="20000"/>
              </a:spcBef>
              <a:spcAft>
                <a:spcPts val="0"/>
              </a:spcAft>
              <a:buClrTx/>
              <a:buSzTx/>
              <a:buNone/>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kstvak 6">
            <a:extLst>
              <a:ext uri="{FF2B5EF4-FFF2-40B4-BE49-F238E27FC236}">
                <a16:creationId xmlns:a16="http://schemas.microsoft.com/office/drawing/2014/main" id="{C3791EAC-4B08-4B70-9BCB-3F4C50E2CDB7}"/>
              </a:ext>
            </a:extLst>
          </p:cNvPr>
          <p:cNvSpPr txBox="1"/>
          <p:nvPr/>
        </p:nvSpPr>
        <p:spPr>
          <a:xfrm>
            <a:off x="247913" y="3946740"/>
            <a:ext cx="939711" cy="307777"/>
          </a:xfrm>
          <a:prstGeom prst="rect">
            <a:avLst/>
          </a:prstGeom>
          <a:noFill/>
        </p:spPr>
        <p:txBody>
          <a:bodyPr wrap="square" rtlCol="0">
            <a:spAutoFit/>
          </a:bodyPr>
          <a:lstStyle/>
          <a:p>
            <a:pPr algn="r"/>
            <a:r>
              <a:rPr lang="nl-BE" sz="1400" i="1" dirty="0"/>
              <a:t>in </a:t>
            </a:r>
            <a:r>
              <a:rPr lang="nl-BE" sz="1400" i="1" dirty="0" err="1"/>
              <a:t>mio</a:t>
            </a:r>
            <a:r>
              <a:rPr lang="nl-BE" sz="1400" i="1" dirty="0"/>
              <a:t> €</a:t>
            </a:r>
          </a:p>
        </p:txBody>
      </p:sp>
      <p:graphicFrame>
        <p:nvGraphicFramePr>
          <p:cNvPr id="6" name="Grafiek 5">
            <a:extLst>
              <a:ext uri="{FF2B5EF4-FFF2-40B4-BE49-F238E27FC236}">
                <a16:creationId xmlns:a16="http://schemas.microsoft.com/office/drawing/2014/main" id="{44F4B433-945C-486C-80A4-10E79E39954A}"/>
              </a:ext>
            </a:extLst>
          </p:cNvPr>
          <p:cNvGraphicFramePr>
            <a:graphicFrameLocks/>
          </p:cNvGraphicFramePr>
          <p:nvPr>
            <p:extLst/>
          </p:nvPr>
        </p:nvGraphicFramePr>
        <p:xfrm>
          <a:off x="1115616" y="2121742"/>
          <a:ext cx="6137911" cy="3838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1527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64BD-FB32-4F77-8DD6-949E71945C51}"/>
              </a:ext>
            </a:extLst>
          </p:cNvPr>
          <p:cNvSpPr>
            <a:spLocks noGrp="1"/>
          </p:cNvSpPr>
          <p:nvPr>
            <p:ph type="title"/>
          </p:nvPr>
        </p:nvSpPr>
        <p:spPr/>
        <p:txBody>
          <a:bodyPr/>
          <a:lstStyle/>
          <a:p>
            <a:r>
              <a:rPr lang="nl-BE" dirty="0"/>
              <a:t>Financieel beheer BO</a:t>
            </a:r>
            <a:endParaRPr lang="en-US" dirty="0"/>
          </a:p>
        </p:txBody>
      </p:sp>
      <p:sp>
        <p:nvSpPr>
          <p:cNvPr id="5" name="Rectangle 3">
            <a:extLst>
              <a:ext uri="{FF2B5EF4-FFF2-40B4-BE49-F238E27FC236}">
                <a16:creationId xmlns:a16="http://schemas.microsoft.com/office/drawing/2014/main" id="{E2563A8A-9D89-4026-9346-6B751C512C18}"/>
              </a:ext>
            </a:extLst>
          </p:cNvPr>
          <p:cNvSpPr txBox="1">
            <a:spLocks noChangeArrowheads="1"/>
          </p:cNvSpPr>
          <p:nvPr/>
        </p:nvSpPr>
        <p:spPr>
          <a:xfrm>
            <a:off x="467544" y="1556717"/>
            <a:ext cx="8352928" cy="5400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Uitvoering tijdens de opeenvolgende BO</a:t>
            </a:r>
          </a:p>
          <a:p>
            <a:pPr lvl="1">
              <a:lnSpc>
                <a:spcPct val="80000"/>
              </a:lnSpc>
              <a:defRPr/>
            </a:pPr>
            <a:r>
              <a:rPr lang="nl-BE" sz="2400" dirty="0">
                <a:solidFill>
                  <a:schemeClr val="accent6"/>
                </a:solidFill>
              </a:rPr>
              <a:t>Aandachtspunten bij opmaak 6</a:t>
            </a:r>
            <a:r>
              <a:rPr lang="nl-BE" sz="2400" baseline="30000" dirty="0">
                <a:solidFill>
                  <a:schemeClr val="accent6"/>
                </a:solidFill>
              </a:rPr>
              <a:t>e</a:t>
            </a:r>
            <a:r>
              <a:rPr lang="nl-BE" sz="2400" dirty="0">
                <a:solidFill>
                  <a:schemeClr val="accent6"/>
                </a:solidFill>
              </a:rPr>
              <a:t> BO </a:t>
            </a:r>
            <a:r>
              <a:rPr lang="nl-NL" sz="2000" dirty="0">
                <a:solidFill>
                  <a:schemeClr val="accent6"/>
                </a:solidFill>
              </a:rPr>
              <a:t>(201</a:t>
            </a:r>
            <a:r>
              <a:rPr lang="nl-NL" sz="2000" dirty="0">
                <a:solidFill>
                  <a:srgbClr val="F79646"/>
                </a:solidFill>
              </a:rPr>
              <a:t>9-2021)</a:t>
            </a:r>
            <a:endParaRPr lang="nl-BE" sz="2000" dirty="0">
              <a:solidFill>
                <a:srgbClr val="E00005"/>
              </a:solidFill>
            </a:endParaRPr>
          </a:p>
          <a:p>
            <a:pPr lvl="2">
              <a:lnSpc>
                <a:spcPct val="80000"/>
              </a:lnSpc>
              <a:defRPr/>
            </a:pPr>
            <a:r>
              <a:rPr lang="nl-NL" sz="1600" b="1" dirty="0"/>
              <a:t>Behoud </a:t>
            </a:r>
            <a:r>
              <a:rPr lang="nl-NL" sz="1600" dirty="0"/>
              <a:t>van de </a:t>
            </a:r>
            <a:r>
              <a:rPr lang="nl-NL" sz="1600" b="1" dirty="0"/>
              <a:t>goede principes </a:t>
            </a:r>
            <a:r>
              <a:rPr lang="nl-NL" sz="1600" dirty="0"/>
              <a:t>inzake budgettair beheer van de vijfde BO :</a:t>
            </a:r>
          </a:p>
          <a:p>
            <a:pPr lvl="3">
              <a:lnSpc>
                <a:spcPct val="80000"/>
              </a:lnSpc>
              <a:defRPr/>
            </a:pPr>
            <a:r>
              <a:rPr lang="nl-NL" sz="1400" dirty="0"/>
              <a:t>bijkomende financiering voor belangrijke investeringsprojecten</a:t>
            </a:r>
          </a:p>
          <a:p>
            <a:pPr lvl="3">
              <a:lnSpc>
                <a:spcPct val="80000"/>
              </a:lnSpc>
              <a:defRPr/>
            </a:pPr>
            <a:r>
              <a:rPr lang="nl-NL" sz="1400" dirty="0"/>
              <a:t>maximale flexibiliteit bij kredietherschikkingen tussen personeels-, werkings- en investeringskredieten</a:t>
            </a:r>
            <a:endParaRPr lang="nl-NL" sz="1400" i="1" dirty="0"/>
          </a:p>
          <a:p>
            <a:pPr lvl="3">
              <a:lnSpc>
                <a:spcPct val="80000"/>
              </a:lnSpc>
              <a:defRPr/>
            </a:pPr>
            <a:r>
              <a:rPr lang="nl-NL" sz="1400" dirty="0"/>
              <a:t>mogelijkheid tot kredietoverdracht naar een volgend begrotingsjaar</a:t>
            </a:r>
          </a:p>
          <a:p>
            <a:pPr lvl="2">
              <a:lnSpc>
                <a:spcPct val="80000"/>
              </a:lnSpc>
              <a:defRPr/>
            </a:pPr>
            <a:endParaRPr lang="nl-NL" sz="1600" b="1" dirty="0"/>
          </a:p>
          <a:p>
            <a:pPr lvl="2">
              <a:lnSpc>
                <a:spcPct val="80000"/>
              </a:lnSpc>
              <a:defRPr/>
            </a:pPr>
            <a:r>
              <a:rPr lang="nl-NL" sz="1600" b="1" dirty="0"/>
              <a:t>Herzien </a:t>
            </a:r>
            <a:r>
              <a:rPr lang="nl-NL" sz="1600" dirty="0"/>
              <a:t>van de </a:t>
            </a:r>
            <a:r>
              <a:rPr lang="nl-NL" sz="1600" b="1" dirty="0"/>
              <a:t>minder</a:t>
            </a:r>
            <a:r>
              <a:rPr lang="nl-NL" sz="1600" dirty="0"/>
              <a:t> </a:t>
            </a:r>
            <a:r>
              <a:rPr lang="nl-NL" sz="1600" b="1" dirty="0"/>
              <a:t>goede principes </a:t>
            </a:r>
            <a:r>
              <a:rPr lang="nl-NL" sz="1600" dirty="0"/>
              <a:t>inzake budgettair beheer van de vijfde BO :</a:t>
            </a:r>
          </a:p>
          <a:p>
            <a:pPr lvl="3">
              <a:lnSpc>
                <a:spcPct val="80000"/>
              </a:lnSpc>
              <a:defRPr/>
            </a:pPr>
            <a:r>
              <a:rPr lang="nl-NL" sz="1400" dirty="0"/>
              <a:t>de techniek van de lineaire budgetbesparingen, zonder </a:t>
            </a:r>
            <a:r>
              <a:rPr lang="nl-NL" sz="1400" i="1" dirty="0"/>
              <a:t>(expliciet) </a:t>
            </a:r>
            <a:r>
              <a:rPr lang="nl-NL" sz="1400" dirty="0"/>
              <a:t>rekening te houden met de impact hiervan op de opdrachten en de verbintenissen van de BO</a:t>
            </a:r>
          </a:p>
          <a:p>
            <a:pPr lvl="3">
              <a:lnSpc>
                <a:spcPct val="80000"/>
              </a:lnSpc>
              <a:defRPr/>
            </a:pPr>
            <a:r>
              <a:rPr lang="nl-NL" sz="1400" dirty="0"/>
              <a:t>de vermelding van het maximaal bedrag aan statutaire personeelskredieten in de BO heeft geen toegevoegde waarde, aangezien het totale personeelsbudget </a:t>
            </a:r>
            <a:r>
              <a:rPr lang="nl-NL" sz="1400" i="1" dirty="0"/>
              <a:t>(statutairen &amp; contractuelen)</a:t>
            </a:r>
            <a:r>
              <a:rPr lang="nl-NL" sz="1400" dirty="0"/>
              <a:t> de norm is waarbinnen de OISZ dienen te blijven</a:t>
            </a:r>
          </a:p>
          <a:p>
            <a:pPr lvl="3">
              <a:lnSpc>
                <a:spcPct val="80000"/>
              </a:lnSpc>
              <a:defRPr/>
            </a:pPr>
            <a:r>
              <a:rPr lang="nl-NL" sz="1400" dirty="0"/>
              <a:t>de versterkte “a priori”- controles terugschroeven en terugkeer naar de vroegere “a posteriori”- controles die rekening houden met het respecteren door de OISZ                                van de  werkingsenveloppes en van de gevraagde onderbenutting </a:t>
            </a:r>
          </a:p>
          <a:p>
            <a:pPr lvl="2">
              <a:lnSpc>
                <a:spcPct val="80000"/>
              </a:lnSpc>
              <a:defRPr/>
            </a:pPr>
            <a:endParaRPr lang="nl-NL" sz="1600" dirty="0"/>
          </a:p>
          <a:p>
            <a:pPr lvl="2">
              <a:lnSpc>
                <a:spcPct val="80000"/>
              </a:lnSpc>
              <a:defRPr/>
            </a:pPr>
            <a:r>
              <a:rPr lang="nl-NL" sz="1600" dirty="0"/>
              <a:t>Het concept van </a:t>
            </a:r>
            <a:r>
              <a:rPr lang="nl-NL" sz="1600" b="1" dirty="0"/>
              <a:t>“positieve sancties” </a:t>
            </a:r>
            <a:r>
              <a:rPr lang="nl-NL" sz="1600" dirty="0"/>
              <a:t>is tot op heden nog niet toegepast</a:t>
            </a:r>
            <a:endParaRPr lang="nl-NL" sz="1800" dirty="0"/>
          </a:p>
        </p:txBody>
      </p:sp>
    </p:spTree>
    <p:extLst>
      <p:ext uri="{BB962C8B-B14F-4D97-AF65-F5344CB8AC3E}">
        <p14:creationId xmlns:p14="http://schemas.microsoft.com/office/powerpoint/2010/main" val="2010444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E87D2-6F35-4450-B58A-18F3FF210F76}"/>
              </a:ext>
            </a:extLst>
          </p:cNvPr>
          <p:cNvSpPr>
            <a:spLocks noGrp="1"/>
          </p:cNvSpPr>
          <p:nvPr>
            <p:ph type="title"/>
          </p:nvPr>
        </p:nvSpPr>
        <p:spPr>
          <a:xfrm>
            <a:off x="683568" y="2708920"/>
            <a:ext cx="8229600" cy="1143000"/>
          </a:xfrm>
        </p:spPr>
        <p:txBody>
          <a:bodyPr>
            <a:normAutofit/>
          </a:bodyPr>
          <a:lstStyle/>
          <a:p>
            <a:r>
              <a:rPr lang="nl-BE" dirty="0"/>
              <a:t>3. Synergie IPSS: audit interne</a:t>
            </a:r>
            <a:endParaRPr lang="en-US" dirty="0">
              <a:highlight>
                <a:srgbClr val="FFFF00"/>
              </a:highlight>
            </a:endParaRPr>
          </a:p>
        </p:txBody>
      </p:sp>
      <p:sp>
        <p:nvSpPr>
          <p:cNvPr id="3" name="Tijdelijke aanduiding voor dianummer 2">
            <a:extLst>
              <a:ext uri="{FF2B5EF4-FFF2-40B4-BE49-F238E27FC236}">
                <a16:creationId xmlns:a16="http://schemas.microsoft.com/office/drawing/2014/main" id="{C4AE71C5-E835-4AA6-A7E3-37E46B75AC61}"/>
              </a:ext>
            </a:extLst>
          </p:cNvPr>
          <p:cNvSpPr>
            <a:spLocks noGrp="1"/>
          </p:cNvSpPr>
          <p:nvPr>
            <p:ph type="sldNum" sz="quarter" idx="12"/>
          </p:nvPr>
        </p:nvSpPr>
        <p:spPr/>
        <p:txBody>
          <a:bodyPr/>
          <a:lstStyle/>
          <a:p>
            <a:fld id="{62D13F0A-9D12-40B2-9A0D-F71E91851488}" type="slidenum">
              <a:rPr lang="en-US" smtClean="0"/>
              <a:t>36</a:t>
            </a:fld>
            <a:endParaRPr lang="en-US"/>
          </a:p>
        </p:txBody>
      </p:sp>
    </p:spTree>
    <p:extLst>
      <p:ext uri="{BB962C8B-B14F-4D97-AF65-F5344CB8AC3E}">
        <p14:creationId xmlns:p14="http://schemas.microsoft.com/office/powerpoint/2010/main" val="273349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BA6F2-3D6E-4BCB-9114-0DF8B1445542}"/>
              </a:ext>
            </a:extLst>
          </p:cNvPr>
          <p:cNvSpPr>
            <a:spLocks noGrp="1"/>
          </p:cNvSpPr>
          <p:nvPr>
            <p:ph type="title"/>
          </p:nvPr>
        </p:nvSpPr>
        <p:spPr>
          <a:xfrm>
            <a:off x="1763688" y="692696"/>
            <a:ext cx="6077040" cy="403458"/>
          </a:xfrm>
        </p:spPr>
        <p:txBody>
          <a:bodyPr>
            <a:noAutofit/>
          </a:bodyPr>
          <a:lstStyle/>
          <a:p>
            <a:r>
              <a:rPr lang="nl-BE" sz="4000" dirty="0"/>
              <a:t>A</a:t>
            </a:r>
            <a:r>
              <a:rPr lang="fr" sz="4000" dirty="0"/>
              <a:t>vant l'intégration dans les contrats d'administration</a:t>
            </a:r>
            <a:endParaRPr lang="fr-BE" sz="4000" dirty="0"/>
          </a:p>
        </p:txBody>
      </p:sp>
      <p:sp>
        <p:nvSpPr>
          <p:cNvPr id="3" name="Espace réservé du contenu 2">
            <a:extLst>
              <a:ext uri="{FF2B5EF4-FFF2-40B4-BE49-F238E27FC236}">
                <a16:creationId xmlns:a16="http://schemas.microsoft.com/office/drawing/2014/main" id="{85CDFC19-2D40-4924-8DF2-995E39853D7B}"/>
              </a:ext>
            </a:extLst>
          </p:cNvPr>
          <p:cNvSpPr>
            <a:spLocks noGrp="1"/>
          </p:cNvSpPr>
          <p:nvPr>
            <p:ph idx="1"/>
          </p:nvPr>
        </p:nvSpPr>
        <p:spPr>
          <a:xfrm>
            <a:off x="655200" y="1844824"/>
            <a:ext cx="7812000" cy="4248472"/>
          </a:xfrm>
        </p:spPr>
        <p:txBody>
          <a:bodyPr>
            <a:normAutofit lnSpcReduction="10000"/>
          </a:bodyPr>
          <a:lstStyle/>
          <a:p>
            <a:r>
              <a:rPr lang="fr" sz="2100" dirty="0">
                <a:solidFill>
                  <a:schemeClr val="accent6"/>
                </a:solidFill>
              </a:rPr>
              <a:t>Cahier 2010 sur la sécurité sociale (Cour des comptes)</a:t>
            </a:r>
            <a:endParaRPr lang="nl-BE" sz="2100" dirty="0">
              <a:solidFill>
                <a:schemeClr val="accent6"/>
              </a:solidFill>
            </a:endParaRPr>
          </a:p>
          <a:p>
            <a:pPr lvl="1">
              <a:lnSpc>
                <a:spcPct val="110000"/>
              </a:lnSpc>
              <a:defRPr/>
            </a:pPr>
            <a:r>
              <a:rPr lang="fr" sz="2100" dirty="0"/>
              <a:t>Le développement d'une fonction d'audit interne au sein des IPSS en est à sa phase embryonnaire</a:t>
            </a:r>
          </a:p>
          <a:p>
            <a:pPr lvl="1">
              <a:lnSpc>
                <a:spcPct val="110000"/>
              </a:lnSpc>
              <a:defRPr/>
            </a:pPr>
            <a:r>
              <a:rPr lang="fr" sz="2100" dirty="0"/>
              <a:t>Son élaboration et son organisation sont des processus évolutifs qui durent des années</a:t>
            </a:r>
          </a:p>
          <a:p>
            <a:endParaRPr lang="nl-BE" sz="2100" dirty="0">
              <a:solidFill>
                <a:schemeClr val="accent3"/>
              </a:solidFill>
            </a:endParaRPr>
          </a:p>
          <a:p>
            <a:r>
              <a:rPr lang="nl-BE" sz="2100" dirty="0">
                <a:solidFill>
                  <a:schemeClr val="accent6"/>
                </a:solidFill>
              </a:rPr>
              <a:t>2010: </a:t>
            </a:r>
            <a:r>
              <a:rPr lang="fr" sz="2100" dirty="0">
                <a:solidFill>
                  <a:schemeClr val="accent6"/>
                </a:solidFill>
              </a:rPr>
              <a:t>décision du Collège des IPSS</a:t>
            </a:r>
            <a:endParaRPr lang="nl-BE" sz="2100" dirty="0">
              <a:solidFill>
                <a:schemeClr val="accent6"/>
              </a:solidFill>
            </a:endParaRPr>
          </a:p>
          <a:p>
            <a:pPr lvl="1">
              <a:lnSpc>
                <a:spcPct val="110000"/>
              </a:lnSpc>
              <a:defRPr/>
            </a:pPr>
            <a:r>
              <a:rPr lang="fr" sz="2100" dirty="0"/>
              <a:t>Élaboration d'une approche commune pour l'organisation et le fonctionnement d'une fonction d'audit interne</a:t>
            </a:r>
          </a:p>
          <a:p>
            <a:pPr lvl="1">
              <a:lnSpc>
                <a:spcPct val="110000"/>
              </a:lnSpc>
              <a:defRPr/>
            </a:pPr>
            <a:r>
              <a:rPr lang="fr" sz="2100" dirty="0"/>
              <a:t>À inclure dans les engagements communs repris </a:t>
            </a:r>
            <a:br>
              <a:rPr lang="fr" sz="2100" dirty="0"/>
            </a:br>
            <a:r>
              <a:rPr lang="fr" sz="2100" dirty="0"/>
              <a:t>dans les contrats d'administration</a:t>
            </a:r>
          </a:p>
          <a:p>
            <a:pPr lvl="1">
              <a:lnSpc>
                <a:spcPct val="160000"/>
              </a:lnSpc>
            </a:pPr>
            <a:endParaRPr lang="nl-BE" sz="1600" dirty="0"/>
          </a:p>
        </p:txBody>
      </p:sp>
      <p:sp>
        <p:nvSpPr>
          <p:cNvPr id="4" name="Tijdelijke aanduiding voor dianummer 3">
            <a:extLst>
              <a:ext uri="{FF2B5EF4-FFF2-40B4-BE49-F238E27FC236}">
                <a16:creationId xmlns:a16="http://schemas.microsoft.com/office/drawing/2014/main" id="{00CD42AD-2979-448C-8778-A826AEE15AA0}"/>
              </a:ext>
            </a:extLst>
          </p:cNvPr>
          <p:cNvSpPr>
            <a:spLocks noGrp="1"/>
          </p:cNvSpPr>
          <p:nvPr>
            <p:ph type="sldNum" sz="quarter" idx="12"/>
          </p:nvPr>
        </p:nvSpPr>
        <p:spPr/>
        <p:txBody>
          <a:bodyPr/>
          <a:lstStyle/>
          <a:p>
            <a:fld id="{62D13F0A-9D12-40B2-9A0D-F71E91851488}" type="slidenum">
              <a:rPr lang="en-US" smtClean="0"/>
              <a:t>37</a:t>
            </a:fld>
            <a:endParaRPr lang="en-US"/>
          </a:p>
        </p:txBody>
      </p:sp>
    </p:spTree>
    <p:extLst>
      <p:ext uri="{BB962C8B-B14F-4D97-AF65-F5344CB8AC3E}">
        <p14:creationId xmlns:p14="http://schemas.microsoft.com/office/powerpoint/2010/main" val="3143006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BA6F2-3D6E-4BCB-9114-0DF8B1445542}"/>
              </a:ext>
            </a:extLst>
          </p:cNvPr>
          <p:cNvSpPr>
            <a:spLocks noGrp="1"/>
          </p:cNvSpPr>
          <p:nvPr>
            <p:ph type="title"/>
          </p:nvPr>
        </p:nvSpPr>
        <p:spPr>
          <a:xfrm>
            <a:off x="766596" y="980728"/>
            <a:ext cx="7589208" cy="763498"/>
          </a:xfrm>
        </p:spPr>
        <p:txBody>
          <a:bodyPr>
            <a:normAutofit fontScale="90000"/>
          </a:bodyPr>
          <a:lstStyle/>
          <a:p>
            <a:r>
              <a:rPr lang="fr" dirty="0"/>
              <a:t>Les engagements communs repris dans les contrats d'administration</a:t>
            </a:r>
            <a:br>
              <a:rPr lang="fr" sz="3200" dirty="0">
                <a:solidFill>
                  <a:srgbClr val="002060"/>
                </a:solidFill>
              </a:rPr>
            </a:br>
            <a:endParaRPr lang="nl-BE" sz="3200" b="1" dirty="0">
              <a:effectLst>
                <a:outerShdw blurRad="38100" dist="25400" dir="5400000" algn="ctr">
                  <a:srgbClr val="6E747A">
                    <a:alpha val="43000"/>
                  </a:srgbClr>
                </a:outerShdw>
              </a:effectLst>
            </a:endParaRPr>
          </a:p>
        </p:txBody>
      </p:sp>
      <p:sp>
        <p:nvSpPr>
          <p:cNvPr id="3" name="Espace réservé du contenu 2">
            <a:extLst>
              <a:ext uri="{FF2B5EF4-FFF2-40B4-BE49-F238E27FC236}">
                <a16:creationId xmlns:a16="http://schemas.microsoft.com/office/drawing/2014/main" id="{85CDFC19-2D40-4924-8DF2-995E39853D7B}"/>
              </a:ext>
            </a:extLst>
          </p:cNvPr>
          <p:cNvSpPr>
            <a:spLocks noGrp="1"/>
          </p:cNvSpPr>
          <p:nvPr>
            <p:ph idx="1"/>
          </p:nvPr>
        </p:nvSpPr>
        <p:spPr>
          <a:xfrm>
            <a:off x="655200" y="1916832"/>
            <a:ext cx="7812000" cy="3600400"/>
          </a:xfrm>
        </p:spPr>
        <p:txBody>
          <a:bodyPr>
            <a:normAutofit/>
          </a:bodyPr>
          <a:lstStyle/>
          <a:p>
            <a:r>
              <a:rPr lang="fr" sz="2400" dirty="0">
                <a:solidFill>
                  <a:schemeClr val="accent6"/>
                </a:solidFill>
              </a:rPr>
              <a:t>Contrat d'administration </a:t>
            </a:r>
            <a:r>
              <a:rPr lang="nl-BE" sz="2400" dirty="0">
                <a:solidFill>
                  <a:schemeClr val="accent6"/>
                </a:solidFill>
              </a:rPr>
              <a:t>2013-2015</a:t>
            </a:r>
          </a:p>
          <a:p>
            <a:pPr lvl="1">
              <a:defRPr/>
            </a:pPr>
            <a:r>
              <a:rPr lang="fr" sz="2000" dirty="0"/>
              <a:t>Mise sur pied d'une fonction d'audit interne dans chaque IPSS</a:t>
            </a:r>
          </a:p>
          <a:p>
            <a:pPr lvl="1">
              <a:defRPr/>
            </a:pPr>
            <a:r>
              <a:rPr lang="fr" sz="2000" dirty="0"/>
              <a:t>Formulation de propositions concernant le(s) comité(s) d'Audit</a:t>
            </a:r>
          </a:p>
          <a:p>
            <a:pPr lvl="1">
              <a:defRPr/>
            </a:pPr>
            <a:r>
              <a:rPr lang="fr" sz="2000" dirty="0"/>
              <a:t>Pour le Collège : prendre des initiatives pour une harmonisation avec d'autres acteurs de surveillance</a:t>
            </a:r>
          </a:p>
          <a:p>
            <a:pPr lvl="1">
              <a:defRPr/>
            </a:pPr>
            <a:r>
              <a:rPr lang="fr" sz="2000" dirty="0"/>
              <a:t>Échange de connaissances et d'expériences, harmonisation et collaboration par le biais d'un réseau d'auditeurs internes (PLATINA), avec un rapport d'activités annuel à l'intention du Collège et du/des comité(s) d'audit</a:t>
            </a:r>
            <a:endParaRPr lang="nl-BE" sz="2000" dirty="0"/>
          </a:p>
          <a:p>
            <a:pPr lvl="1">
              <a:lnSpc>
                <a:spcPct val="160000"/>
              </a:lnSpc>
            </a:pPr>
            <a:endParaRPr lang="nl-BE" sz="1600" dirty="0"/>
          </a:p>
        </p:txBody>
      </p:sp>
      <p:sp>
        <p:nvSpPr>
          <p:cNvPr id="4" name="Tijdelijke aanduiding voor dianummer 3">
            <a:extLst>
              <a:ext uri="{FF2B5EF4-FFF2-40B4-BE49-F238E27FC236}">
                <a16:creationId xmlns:a16="http://schemas.microsoft.com/office/drawing/2014/main" id="{5AF248C8-C748-446E-9CE9-372A1B62E9B3}"/>
              </a:ext>
            </a:extLst>
          </p:cNvPr>
          <p:cNvSpPr>
            <a:spLocks noGrp="1"/>
          </p:cNvSpPr>
          <p:nvPr>
            <p:ph type="sldNum" sz="quarter" idx="12"/>
          </p:nvPr>
        </p:nvSpPr>
        <p:spPr/>
        <p:txBody>
          <a:bodyPr/>
          <a:lstStyle/>
          <a:p>
            <a:fld id="{62D13F0A-9D12-40B2-9A0D-F71E91851488}" type="slidenum">
              <a:rPr lang="en-US" smtClean="0"/>
              <a:t>38</a:t>
            </a:fld>
            <a:endParaRPr lang="en-US"/>
          </a:p>
        </p:txBody>
      </p:sp>
    </p:spTree>
    <p:extLst>
      <p:ext uri="{BB962C8B-B14F-4D97-AF65-F5344CB8AC3E}">
        <p14:creationId xmlns:p14="http://schemas.microsoft.com/office/powerpoint/2010/main" val="2922941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5CDFC19-2D40-4924-8DF2-995E39853D7B}"/>
              </a:ext>
            </a:extLst>
          </p:cNvPr>
          <p:cNvSpPr>
            <a:spLocks noGrp="1"/>
          </p:cNvSpPr>
          <p:nvPr>
            <p:ph idx="1"/>
          </p:nvPr>
        </p:nvSpPr>
        <p:spPr>
          <a:xfrm>
            <a:off x="655200" y="1844824"/>
            <a:ext cx="7812000" cy="3312368"/>
          </a:xfrm>
        </p:spPr>
        <p:txBody>
          <a:bodyPr>
            <a:normAutofit lnSpcReduction="10000"/>
          </a:bodyPr>
          <a:lstStyle/>
          <a:p>
            <a:r>
              <a:rPr lang="fr" sz="2400" dirty="0">
                <a:solidFill>
                  <a:schemeClr val="accent6"/>
                </a:solidFill>
              </a:rPr>
              <a:t>Contrat d'administration </a:t>
            </a:r>
            <a:r>
              <a:rPr lang="nl-BE" sz="2400" dirty="0">
                <a:solidFill>
                  <a:schemeClr val="accent6"/>
                </a:solidFill>
              </a:rPr>
              <a:t>2016-2018</a:t>
            </a:r>
          </a:p>
          <a:p>
            <a:pPr lvl="1"/>
            <a:r>
              <a:rPr lang="fr" sz="2000" dirty="0"/>
              <a:t>Mission pour le Comité d'audit commun (CAC) :</a:t>
            </a:r>
            <a:r>
              <a:rPr lang="nl-BE" sz="2000" dirty="0"/>
              <a:t> </a:t>
            </a:r>
          </a:p>
          <a:p>
            <a:pPr lvl="2">
              <a:defRPr/>
            </a:pPr>
            <a:r>
              <a:rPr lang="en-US" sz="1800" dirty="0"/>
              <a:t>é</a:t>
            </a:r>
            <a:r>
              <a:rPr lang="fr" sz="1800" dirty="0"/>
              <a:t>valuation du fonctionnement des fonctions d'audit interne</a:t>
            </a:r>
          </a:p>
          <a:p>
            <a:pPr lvl="2">
              <a:defRPr/>
            </a:pPr>
            <a:r>
              <a:rPr lang="fr" sz="1800" dirty="0"/>
              <a:t>rapport annuel et recommandations à l'intention des Comités de gestion</a:t>
            </a:r>
          </a:p>
          <a:p>
            <a:pPr lvl="1">
              <a:defRPr/>
            </a:pPr>
            <a:r>
              <a:rPr lang="fr" sz="2000" dirty="0"/>
              <a:t>Chaque institution : remettre un plan d'audit et un rapport annuel au CAC</a:t>
            </a:r>
          </a:p>
          <a:p>
            <a:pPr lvl="1">
              <a:defRPr/>
            </a:pPr>
            <a:r>
              <a:rPr lang="fr" sz="2000" dirty="0"/>
              <a:t>Collège : prendre de nouvelles initiatives en vue d'une harmonisation avec d'autres acteurs de la surveillance</a:t>
            </a:r>
          </a:p>
          <a:p>
            <a:pPr lvl="1">
              <a:defRPr/>
            </a:pPr>
            <a:r>
              <a:rPr lang="fr" sz="2000" dirty="0"/>
              <a:t>Poursuivre la collaboration au sein du réseau Platina</a:t>
            </a:r>
          </a:p>
          <a:p>
            <a:pPr marL="457200" lvl="1" indent="0">
              <a:lnSpc>
                <a:spcPct val="160000"/>
              </a:lnSpc>
              <a:buNone/>
            </a:pPr>
            <a:endParaRPr lang="nl-BE" sz="1600" dirty="0"/>
          </a:p>
        </p:txBody>
      </p:sp>
      <p:sp>
        <p:nvSpPr>
          <p:cNvPr id="6" name="Titel 5">
            <a:extLst>
              <a:ext uri="{FF2B5EF4-FFF2-40B4-BE49-F238E27FC236}">
                <a16:creationId xmlns:a16="http://schemas.microsoft.com/office/drawing/2014/main" id="{F46FBC62-AD3F-41C6-BD33-5D8A1636171E}"/>
              </a:ext>
            </a:extLst>
          </p:cNvPr>
          <p:cNvSpPr>
            <a:spLocks noGrp="1"/>
          </p:cNvSpPr>
          <p:nvPr>
            <p:ph type="title"/>
          </p:nvPr>
        </p:nvSpPr>
        <p:spPr/>
        <p:txBody>
          <a:bodyPr>
            <a:normAutofit fontScale="90000"/>
          </a:bodyPr>
          <a:lstStyle/>
          <a:p>
            <a:r>
              <a:rPr lang="fr" dirty="0"/>
              <a:t>Les engagements communs repris dans les contrats d'administration</a:t>
            </a:r>
            <a:endParaRPr lang="en-US" dirty="0"/>
          </a:p>
        </p:txBody>
      </p:sp>
      <p:sp>
        <p:nvSpPr>
          <p:cNvPr id="2" name="Tijdelijke aanduiding voor dianummer 1">
            <a:extLst>
              <a:ext uri="{FF2B5EF4-FFF2-40B4-BE49-F238E27FC236}">
                <a16:creationId xmlns:a16="http://schemas.microsoft.com/office/drawing/2014/main" id="{6ADFC2BB-B308-4572-9BB2-D8E56A43E183}"/>
              </a:ext>
            </a:extLst>
          </p:cNvPr>
          <p:cNvSpPr>
            <a:spLocks noGrp="1"/>
          </p:cNvSpPr>
          <p:nvPr>
            <p:ph type="sldNum" sz="quarter" idx="12"/>
          </p:nvPr>
        </p:nvSpPr>
        <p:spPr/>
        <p:txBody>
          <a:bodyPr/>
          <a:lstStyle/>
          <a:p>
            <a:fld id="{62D13F0A-9D12-40B2-9A0D-F71E91851488}" type="slidenum">
              <a:rPr lang="en-US" smtClean="0"/>
              <a:t>39</a:t>
            </a:fld>
            <a:endParaRPr lang="en-US"/>
          </a:p>
        </p:txBody>
      </p:sp>
    </p:spTree>
    <p:extLst>
      <p:ext uri="{BB962C8B-B14F-4D97-AF65-F5344CB8AC3E}">
        <p14:creationId xmlns:p14="http://schemas.microsoft.com/office/powerpoint/2010/main" val="337296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90778-461E-45CE-BDC8-A04578126510}"/>
              </a:ext>
            </a:extLst>
          </p:cNvPr>
          <p:cNvSpPr>
            <a:spLocks noGrp="1"/>
          </p:cNvSpPr>
          <p:nvPr>
            <p:ph type="title"/>
          </p:nvPr>
        </p:nvSpPr>
        <p:spPr/>
        <p:txBody>
          <a:bodyPr/>
          <a:lstStyle/>
          <a:p>
            <a:r>
              <a:rPr lang="nl-BE"/>
              <a:t>Nieuwe beheersinstrumenten</a:t>
            </a:r>
            <a:endParaRPr lang="en-US" dirty="0"/>
          </a:p>
        </p:txBody>
      </p:sp>
      <p:sp>
        <p:nvSpPr>
          <p:cNvPr id="3" name="Tijdelijke aanduiding voor inhoud 2">
            <a:extLst>
              <a:ext uri="{FF2B5EF4-FFF2-40B4-BE49-F238E27FC236}">
                <a16:creationId xmlns:a16="http://schemas.microsoft.com/office/drawing/2014/main" id="{1FD88F0B-E102-4583-8013-ACAA50E7474F}"/>
              </a:ext>
            </a:extLst>
          </p:cNvPr>
          <p:cNvSpPr>
            <a:spLocks noGrp="1"/>
          </p:cNvSpPr>
          <p:nvPr>
            <p:ph idx="1"/>
          </p:nvPr>
        </p:nvSpPr>
        <p:spPr/>
        <p:txBody>
          <a:bodyPr/>
          <a:lstStyle/>
          <a:p>
            <a:r>
              <a:rPr lang="nl-BE"/>
              <a:t>Startschot voor:</a:t>
            </a:r>
          </a:p>
          <a:p>
            <a:pPr lvl="1"/>
            <a:r>
              <a:rPr lang="nl-BE"/>
              <a:t>boordtabellen</a:t>
            </a:r>
          </a:p>
          <a:p>
            <a:pPr lvl="1"/>
            <a:r>
              <a:rPr lang="nl-BE"/>
              <a:t>analytische boekhouding en kostenanalyse</a:t>
            </a:r>
          </a:p>
          <a:p>
            <a:pPr lvl="1"/>
            <a:r>
              <a:rPr lang="nl-BE"/>
              <a:t>projectmanagement</a:t>
            </a:r>
          </a:p>
          <a:p>
            <a:pPr lvl="1"/>
            <a:r>
              <a:rPr lang="nl-BE"/>
              <a:t>HR-instrumenten</a:t>
            </a:r>
          </a:p>
          <a:p>
            <a:endParaRPr lang="en-US" dirty="0"/>
          </a:p>
        </p:txBody>
      </p:sp>
      <p:sp>
        <p:nvSpPr>
          <p:cNvPr id="4" name="Tijdelijke aanduiding voor dianummer 3">
            <a:extLst>
              <a:ext uri="{FF2B5EF4-FFF2-40B4-BE49-F238E27FC236}">
                <a16:creationId xmlns:a16="http://schemas.microsoft.com/office/drawing/2014/main" id="{D2125AFE-EBE0-41A7-9315-BC97C69A9B0A}"/>
              </a:ext>
            </a:extLst>
          </p:cNvPr>
          <p:cNvSpPr>
            <a:spLocks noGrp="1"/>
          </p:cNvSpPr>
          <p:nvPr>
            <p:ph type="sldNum" sz="quarter" idx="12"/>
          </p:nvPr>
        </p:nvSpPr>
        <p:spPr/>
        <p:txBody>
          <a:bodyPr/>
          <a:lstStyle/>
          <a:p>
            <a:fld id="{62D13F0A-9D12-40B2-9A0D-F71E91851488}" type="slidenum">
              <a:rPr lang="en-US" smtClean="0"/>
              <a:pPr/>
              <a:t>4</a:t>
            </a:fld>
            <a:endParaRPr lang="en-US"/>
          </a:p>
        </p:txBody>
      </p:sp>
    </p:spTree>
    <p:extLst>
      <p:ext uri="{BB962C8B-B14F-4D97-AF65-F5344CB8AC3E}">
        <p14:creationId xmlns:p14="http://schemas.microsoft.com/office/powerpoint/2010/main" val="1755739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BA6F2-3D6E-4BCB-9114-0DF8B1445542}"/>
              </a:ext>
            </a:extLst>
          </p:cNvPr>
          <p:cNvSpPr>
            <a:spLocks noGrp="1"/>
          </p:cNvSpPr>
          <p:nvPr>
            <p:ph type="title"/>
          </p:nvPr>
        </p:nvSpPr>
        <p:spPr>
          <a:xfrm>
            <a:off x="899592" y="836712"/>
            <a:ext cx="7567608" cy="403458"/>
          </a:xfrm>
        </p:spPr>
        <p:txBody>
          <a:bodyPr>
            <a:normAutofit fontScale="90000"/>
          </a:bodyPr>
          <a:lstStyle/>
          <a:p>
            <a:r>
              <a:rPr lang="nl-BE" dirty="0" err="1">
                <a:effectLst>
                  <a:outerShdw blurRad="38100" dist="25400" dir="5400000" algn="ctr">
                    <a:srgbClr val="6E747A">
                      <a:alpha val="43000"/>
                    </a:srgbClr>
                  </a:outerShdw>
                </a:effectLst>
              </a:rPr>
              <a:t>Réalisations</a:t>
            </a:r>
            <a:br>
              <a:rPr lang="nl-BE" sz="1600" dirty="0">
                <a:effectLst>
                  <a:outerShdw blurRad="38100" dist="25400" dir="5400000" algn="ctr">
                    <a:srgbClr val="6E747A">
                      <a:alpha val="43000"/>
                    </a:srgbClr>
                  </a:outerShdw>
                </a:effectLst>
              </a:rPr>
            </a:br>
            <a:endParaRPr lang="fr-BE" sz="1600" dirty="0"/>
          </a:p>
        </p:txBody>
      </p:sp>
      <p:sp>
        <p:nvSpPr>
          <p:cNvPr id="3" name="Espace réservé du contenu 2">
            <a:extLst>
              <a:ext uri="{FF2B5EF4-FFF2-40B4-BE49-F238E27FC236}">
                <a16:creationId xmlns:a16="http://schemas.microsoft.com/office/drawing/2014/main" id="{85CDFC19-2D40-4924-8DF2-995E39853D7B}"/>
              </a:ext>
            </a:extLst>
          </p:cNvPr>
          <p:cNvSpPr>
            <a:spLocks noGrp="1"/>
          </p:cNvSpPr>
          <p:nvPr>
            <p:ph idx="1"/>
          </p:nvPr>
        </p:nvSpPr>
        <p:spPr>
          <a:xfrm>
            <a:off x="655200" y="2018457"/>
            <a:ext cx="7812000" cy="3858815"/>
          </a:xfrm>
        </p:spPr>
        <p:txBody>
          <a:bodyPr>
            <a:normAutofit/>
          </a:bodyPr>
          <a:lstStyle/>
          <a:p>
            <a:pPr marL="457200" lvl="1" indent="0">
              <a:buNone/>
            </a:pPr>
            <a:r>
              <a:rPr lang="nl-BE" sz="2400" dirty="0"/>
              <a:t>2014: </a:t>
            </a:r>
            <a:r>
              <a:rPr lang="fr" sz="2400" dirty="0"/>
              <a:t>validation par le Collège de 3 chartes approuvées ultérieurement par les Comités de gestion</a:t>
            </a:r>
            <a:endParaRPr lang="nl-BE" sz="2400" dirty="0"/>
          </a:p>
          <a:p>
            <a:pPr>
              <a:defRPr/>
            </a:pPr>
            <a:r>
              <a:rPr lang="fr" sz="2400" dirty="0">
                <a:solidFill>
                  <a:schemeClr val="accent6"/>
                </a:solidFill>
              </a:rPr>
              <a:t>Création des fonctions d'audit</a:t>
            </a:r>
          </a:p>
          <a:p>
            <a:pPr lvl="1">
              <a:defRPr/>
            </a:pPr>
            <a:r>
              <a:rPr lang="fr" sz="2000" dirty="0"/>
              <a:t>Charte pour les fonctions d'audit interne</a:t>
            </a:r>
          </a:p>
          <a:p>
            <a:pPr lvl="2"/>
            <a:r>
              <a:rPr lang="fr" sz="1800" dirty="0"/>
              <a:t>Charte commune mais modulable en vertu du principe « comply or explain »</a:t>
            </a:r>
            <a:r>
              <a:rPr lang="nl-BE" sz="1800" dirty="0"/>
              <a:t> </a:t>
            </a:r>
          </a:p>
          <a:p>
            <a:pPr>
              <a:defRPr/>
            </a:pPr>
            <a:r>
              <a:rPr lang="fr" sz="2400" dirty="0">
                <a:solidFill>
                  <a:schemeClr val="accent6"/>
                </a:solidFill>
              </a:rPr>
              <a:t>Constitution des Comités d'audit </a:t>
            </a:r>
          </a:p>
          <a:p>
            <a:pPr lvl="1">
              <a:defRPr/>
            </a:pPr>
            <a:r>
              <a:rPr lang="fr" sz="2000" dirty="0"/>
              <a:t>Charte du Comité d'audit commun </a:t>
            </a:r>
          </a:p>
          <a:p>
            <a:pPr lvl="1">
              <a:defRPr/>
            </a:pPr>
            <a:r>
              <a:rPr lang="fr" sz="2000" dirty="0"/>
              <a:t>Charte d'un comité d'audit propre à l'institution </a:t>
            </a:r>
          </a:p>
          <a:p>
            <a:pPr lvl="2"/>
            <a:r>
              <a:rPr lang="nl-BE" sz="1800" dirty="0"/>
              <a:t>(</a:t>
            </a:r>
            <a:r>
              <a:rPr lang="fr" sz="1800" dirty="0"/>
              <a:t>Famifed, INASTI, Banque carrefour</a:t>
            </a:r>
            <a:r>
              <a:rPr lang="nl-BE" sz="1800" dirty="0"/>
              <a:t>)</a:t>
            </a:r>
          </a:p>
          <a:p>
            <a:endParaRPr lang="nl-BE" sz="2000" dirty="0">
              <a:solidFill>
                <a:schemeClr val="accent3"/>
              </a:solidFill>
            </a:endParaRPr>
          </a:p>
          <a:p>
            <a:pPr lvl="1">
              <a:lnSpc>
                <a:spcPct val="160000"/>
              </a:lnSpc>
            </a:pPr>
            <a:endParaRPr lang="nl-BE" sz="2000" dirty="0"/>
          </a:p>
        </p:txBody>
      </p:sp>
      <p:sp>
        <p:nvSpPr>
          <p:cNvPr id="5" name="Rechthoek 4">
            <a:extLst>
              <a:ext uri="{FF2B5EF4-FFF2-40B4-BE49-F238E27FC236}">
                <a16:creationId xmlns:a16="http://schemas.microsoft.com/office/drawing/2014/main" id="{0C845194-12A3-43FB-9503-67C8E5D1CEB3}"/>
              </a:ext>
            </a:extLst>
          </p:cNvPr>
          <p:cNvSpPr/>
          <p:nvPr/>
        </p:nvSpPr>
        <p:spPr>
          <a:xfrm>
            <a:off x="639251" y="1556792"/>
            <a:ext cx="3527441" cy="461665"/>
          </a:xfrm>
          <a:prstGeom prst="rect">
            <a:avLst/>
          </a:prstGeom>
        </p:spPr>
        <p:txBody>
          <a:bodyPr wrap="none">
            <a:spAutoFit/>
          </a:bodyPr>
          <a:lstStyle/>
          <a:p>
            <a:r>
              <a:rPr lang="nl-BE" sz="2400" dirty="0">
                <a:solidFill>
                  <a:schemeClr val="accent6"/>
                </a:solidFill>
              </a:rPr>
              <a:t>C</a:t>
            </a:r>
            <a:r>
              <a:rPr lang="fr" sz="2400" dirty="0">
                <a:solidFill>
                  <a:schemeClr val="accent6"/>
                </a:solidFill>
              </a:rPr>
              <a:t>hartes d'audit communes</a:t>
            </a:r>
            <a:endParaRPr lang="en-US" sz="2400" dirty="0">
              <a:solidFill>
                <a:schemeClr val="accent6"/>
              </a:solidFill>
            </a:endParaRPr>
          </a:p>
        </p:txBody>
      </p:sp>
      <p:sp>
        <p:nvSpPr>
          <p:cNvPr id="4" name="Tijdelijke aanduiding voor dianummer 3">
            <a:extLst>
              <a:ext uri="{FF2B5EF4-FFF2-40B4-BE49-F238E27FC236}">
                <a16:creationId xmlns:a16="http://schemas.microsoft.com/office/drawing/2014/main" id="{487344D4-EECC-4075-B3C0-D196C8CA72DE}"/>
              </a:ext>
            </a:extLst>
          </p:cNvPr>
          <p:cNvSpPr>
            <a:spLocks noGrp="1"/>
          </p:cNvSpPr>
          <p:nvPr>
            <p:ph type="sldNum" sz="quarter" idx="12"/>
          </p:nvPr>
        </p:nvSpPr>
        <p:spPr/>
        <p:txBody>
          <a:bodyPr/>
          <a:lstStyle/>
          <a:p>
            <a:fld id="{62D13F0A-9D12-40B2-9A0D-F71E91851488}" type="slidenum">
              <a:rPr lang="en-US" smtClean="0"/>
              <a:pPr/>
              <a:t>40</a:t>
            </a:fld>
            <a:endParaRPr lang="en-US"/>
          </a:p>
        </p:txBody>
      </p:sp>
    </p:spTree>
    <p:extLst>
      <p:ext uri="{BB962C8B-B14F-4D97-AF65-F5344CB8AC3E}">
        <p14:creationId xmlns:p14="http://schemas.microsoft.com/office/powerpoint/2010/main" val="2089338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5CDFC19-2D40-4924-8DF2-995E39853D7B}"/>
              </a:ext>
            </a:extLst>
          </p:cNvPr>
          <p:cNvSpPr>
            <a:spLocks noGrp="1"/>
          </p:cNvSpPr>
          <p:nvPr>
            <p:ph idx="1"/>
          </p:nvPr>
        </p:nvSpPr>
        <p:spPr>
          <a:xfrm>
            <a:off x="655200" y="2348880"/>
            <a:ext cx="7812000" cy="2808312"/>
          </a:xfrm>
        </p:spPr>
        <p:txBody>
          <a:bodyPr>
            <a:normAutofit lnSpcReduction="10000"/>
          </a:bodyPr>
          <a:lstStyle/>
          <a:p>
            <a:r>
              <a:rPr lang="nl-BE" sz="2400" dirty="0"/>
              <a:t>2015: </a:t>
            </a:r>
            <a:r>
              <a:rPr lang="fr" sz="2400" dirty="0"/>
              <a:t>fonctions d'audit interne opérationnelles dans toutes les IPSS</a:t>
            </a:r>
            <a:endParaRPr lang="nl-BE" sz="2400" dirty="0"/>
          </a:p>
          <a:p>
            <a:endParaRPr lang="nl-BE" sz="2400" dirty="0"/>
          </a:p>
          <a:p>
            <a:pPr>
              <a:defRPr/>
            </a:pPr>
            <a:r>
              <a:rPr lang="nl-BE" sz="2400" dirty="0"/>
              <a:t>2016: </a:t>
            </a:r>
            <a:r>
              <a:rPr lang="fr" sz="2400" dirty="0"/>
              <a:t>chaque fonction d'audit interne remet un plan d'audit et un rapport annuel au Comité d'audit commun (CAC)</a:t>
            </a:r>
          </a:p>
          <a:p>
            <a:pPr lvl="2">
              <a:defRPr/>
            </a:pPr>
            <a:r>
              <a:rPr lang="fr" sz="1800" dirty="0"/>
              <a:t>Modèles et recommandations pour le plan d'audit et le rapport annuel en 2017</a:t>
            </a:r>
          </a:p>
          <a:p>
            <a:endParaRPr lang="nl-BE" sz="2400" dirty="0">
              <a:solidFill>
                <a:schemeClr val="accent3"/>
              </a:solidFill>
            </a:endParaRPr>
          </a:p>
          <a:p>
            <a:pPr lvl="1">
              <a:lnSpc>
                <a:spcPct val="160000"/>
              </a:lnSpc>
            </a:pPr>
            <a:endParaRPr lang="nl-BE" sz="1600" dirty="0"/>
          </a:p>
        </p:txBody>
      </p:sp>
      <p:sp>
        <p:nvSpPr>
          <p:cNvPr id="6" name="Titel 5">
            <a:extLst>
              <a:ext uri="{FF2B5EF4-FFF2-40B4-BE49-F238E27FC236}">
                <a16:creationId xmlns:a16="http://schemas.microsoft.com/office/drawing/2014/main" id="{4EECD525-C3F9-4CDC-B6E6-D23B9694A040}"/>
              </a:ext>
            </a:extLst>
          </p:cNvPr>
          <p:cNvSpPr>
            <a:spLocks noGrp="1"/>
          </p:cNvSpPr>
          <p:nvPr>
            <p:ph type="title"/>
          </p:nvPr>
        </p:nvSpPr>
        <p:spPr/>
        <p:txBody>
          <a:bodyPr>
            <a:normAutofit/>
          </a:bodyPr>
          <a:lstStyle/>
          <a:p>
            <a:r>
              <a:rPr lang="nl-BE" dirty="0" err="1">
                <a:effectLst>
                  <a:outerShdw blurRad="38100" dist="25400" dir="5400000" algn="ctr">
                    <a:srgbClr val="6E747A">
                      <a:alpha val="43000"/>
                    </a:srgbClr>
                  </a:outerShdw>
                </a:effectLst>
              </a:rPr>
              <a:t>Réalisations</a:t>
            </a:r>
            <a:endParaRPr lang="en-US" dirty="0"/>
          </a:p>
        </p:txBody>
      </p:sp>
      <p:sp>
        <p:nvSpPr>
          <p:cNvPr id="8" name="Rechthoek 7">
            <a:extLst>
              <a:ext uri="{FF2B5EF4-FFF2-40B4-BE49-F238E27FC236}">
                <a16:creationId xmlns:a16="http://schemas.microsoft.com/office/drawing/2014/main" id="{E3AA8C02-509B-4A2F-9045-CC323177F265}"/>
              </a:ext>
            </a:extLst>
          </p:cNvPr>
          <p:cNvSpPr/>
          <p:nvPr/>
        </p:nvSpPr>
        <p:spPr>
          <a:xfrm>
            <a:off x="750768" y="1700808"/>
            <a:ext cx="5836085" cy="461665"/>
          </a:xfrm>
          <a:prstGeom prst="rect">
            <a:avLst/>
          </a:prstGeom>
        </p:spPr>
        <p:txBody>
          <a:bodyPr wrap="none">
            <a:spAutoFit/>
          </a:bodyPr>
          <a:lstStyle/>
          <a:p>
            <a:r>
              <a:rPr lang="nl-BE" sz="2400" dirty="0">
                <a:solidFill>
                  <a:schemeClr val="accent6"/>
                </a:solidFill>
              </a:rPr>
              <a:t>F</a:t>
            </a:r>
            <a:r>
              <a:rPr lang="fr" sz="2400" dirty="0">
                <a:solidFill>
                  <a:schemeClr val="accent6"/>
                </a:solidFill>
              </a:rPr>
              <a:t>onctions d'audit interne dans toutes les IPSS</a:t>
            </a:r>
            <a:endParaRPr lang="nl-BE" sz="2400" dirty="0">
              <a:solidFill>
                <a:schemeClr val="accent6"/>
              </a:solidFill>
            </a:endParaRPr>
          </a:p>
        </p:txBody>
      </p:sp>
      <p:sp>
        <p:nvSpPr>
          <p:cNvPr id="2" name="Tijdelijke aanduiding voor dianummer 1">
            <a:extLst>
              <a:ext uri="{FF2B5EF4-FFF2-40B4-BE49-F238E27FC236}">
                <a16:creationId xmlns:a16="http://schemas.microsoft.com/office/drawing/2014/main" id="{0173E5C5-1F32-4ECD-8D61-73B6BB7A2F1E}"/>
              </a:ext>
            </a:extLst>
          </p:cNvPr>
          <p:cNvSpPr>
            <a:spLocks noGrp="1"/>
          </p:cNvSpPr>
          <p:nvPr>
            <p:ph type="sldNum" sz="quarter" idx="12"/>
          </p:nvPr>
        </p:nvSpPr>
        <p:spPr/>
        <p:txBody>
          <a:bodyPr/>
          <a:lstStyle/>
          <a:p>
            <a:fld id="{62D13F0A-9D12-40B2-9A0D-F71E91851488}" type="slidenum">
              <a:rPr lang="en-US" smtClean="0"/>
              <a:t>41</a:t>
            </a:fld>
            <a:endParaRPr lang="en-US"/>
          </a:p>
        </p:txBody>
      </p:sp>
    </p:spTree>
    <p:extLst>
      <p:ext uri="{BB962C8B-B14F-4D97-AF65-F5344CB8AC3E}">
        <p14:creationId xmlns:p14="http://schemas.microsoft.com/office/powerpoint/2010/main" val="3069238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BA6F2-3D6E-4BCB-9114-0DF8B1445542}"/>
              </a:ext>
            </a:extLst>
          </p:cNvPr>
          <p:cNvSpPr>
            <a:spLocks noGrp="1"/>
          </p:cNvSpPr>
          <p:nvPr>
            <p:ph type="title"/>
          </p:nvPr>
        </p:nvSpPr>
        <p:spPr>
          <a:xfrm>
            <a:off x="1303272" y="836712"/>
            <a:ext cx="6077040" cy="403458"/>
          </a:xfrm>
        </p:spPr>
        <p:txBody>
          <a:bodyPr>
            <a:noAutofit/>
          </a:bodyPr>
          <a:lstStyle/>
          <a:p>
            <a:r>
              <a:rPr lang="nl-BE" sz="4000" dirty="0" err="1">
                <a:effectLst>
                  <a:outerShdw blurRad="38100" dist="25400" dir="5400000" algn="ctr">
                    <a:srgbClr val="6E747A">
                      <a:alpha val="43000"/>
                    </a:srgbClr>
                  </a:outerShdw>
                </a:effectLst>
              </a:rPr>
              <a:t>Réalisations</a:t>
            </a:r>
            <a:endParaRPr lang="fr-BE" sz="4000" dirty="0"/>
          </a:p>
        </p:txBody>
      </p:sp>
      <p:sp>
        <p:nvSpPr>
          <p:cNvPr id="3" name="Espace réservé du contenu 2">
            <a:extLst>
              <a:ext uri="{FF2B5EF4-FFF2-40B4-BE49-F238E27FC236}">
                <a16:creationId xmlns:a16="http://schemas.microsoft.com/office/drawing/2014/main" id="{85CDFC19-2D40-4924-8DF2-995E39853D7B}"/>
              </a:ext>
            </a:extLst>
          </p:cNvPr>
          <p:cNvSpPr>
            <a:spLocks noGrp="1"/>
          </p:cNvSpPr>
          <p:nvPr>
            <p:ph idx="1"/>
          </p:nvPr>
        </p:nvSpPr>
        <p:spPr>
          <a:xfrm>
            <a:off x="655200" y="2276872"/>
            <a:ext cx="7812000" cy="2808312"/>
          </a:xfrm>
        </p:spPr>
        <p:txBody>
          <a:bodyPr>
            <a:normAutofit/>
          </a:bodyPr>
          <a:lstStyle/>
          <a:p>
            <a:r>
              <a:rPr lang="nl-BE" sz="2400" dirty="0"/>
              <a:t>2012: </a:t>
            </a:r>
            <a:r>
              <a:rPr lang="fr" sz="2400" dirty="0"/>
              <a:t>Constitution du réseau des services d'audit des IPSS (Platina) </a:t>
            </a:r>
          </a:p>
          <a:p>
            <a:pPr lvl="1">
              <a:defRPr/>
            </a:pPr>
            <a:r>
              <a:rPr lang="fr" sz="2000" dirty="0"/>
              <a:t>Mission ancrée dans la Charte des fonctions d'audit interne</a:t>
            </a:r>
          </a:p>
          <a:p>
            <a:pPr lvl="1">
              <a:defRPr/>
            </a:pPr>
            <a:r>
              <a:rPr lang="fr" sz="2000" dirty="0"/>
              <a:t>Échange de connaissances et d'expériences, harmonisation et collaboration entre les services d'audit interne</a:t>
            </a:r>
          </a:p>
          <a:p>
            <a:pPr lvl="1">
              <a:defRPr/>
            </a:pPr>
            <a:r>
              <a:rPr lang="fr" sz="2000" dirty="0"/>
              <a:t>Au moins 4 réunions par an</a:t>
            </a:r>
          </a:p>
          <a:p>
            <a:pPr lvl="1">
              <a:defRPr/>
            </a:pPr>
            <a:r>
              <a:rPr lang="fr" sz="2000" dirty="0"/>
              <a:t>Rédaction d'un rapport annuel d'activités</a:t>
            </a:r>
            <a:endParaRPr lang="fr" sz="2400" dirty="0"/>
          </a:p>
          <a:p>
            <a:endParaRPr lang="nl-BE" sz="1600" dirty="0">
              <a:solidFill>
                <a:schemeClr val="accent3"/>
              </a:solidFill>
            </a:endParaRPr>
          </a:p>
          <a:p>
            <a:pPr lvl="1">
              <a:lnSpc>
                <a:spcPct val="160000"/>
              </a:lnSpc>
            </a:pPr>
            <a:endParaRPr lang="nl-BE" sz="1600" dirty="0"/>
          </a:p>
        </p:txBody>
      </p:sp>
      <p:sp>
        <p:nvSpPr>
          <p:cNvPr id="5" name="Rechthoek 4">
            <a:extLst>
              <a:ext uri="{FF2B5EF4-FFF2-40B4-BE49-F238E27FC236}">
                <a16:creationId xmlns:a16="http://schemas.microsoft.com/office/drawing/2014/main" id="{8B6AC6EB-ABE4-4D9E-B8AC-57FBEAEC920E}"/>
              </a:ext>
            </a:extLst>
          </p:cNvPr>
          <p:cNvSpPr/>
          <p:nvPr/>
        </p:nvSpPr>
        <p:spPr>
          <a:xfrm>
            <a:off x="750768" y="1628800"/>
            <a:ext cx="5010282" cy="461665"/>
          </a:xfrm>
          <a:prstGeom prst="rect">
            <a:avLst/>
          </a:prstGeom>
        </p:spPr>
        <p:txBody>
          <a:bodyPr wrap="none">
            <a:spAutoFit/>
          </a:bodyPr>
          <a:lstStyle/>
          <a:p>
            <a:r>
              <a:rPr lang="nl-BE" sz="2400" dirty="0">
                <a:solidFill>
                  <a:schemeClr val="accent6"/>
                </a:solidFill>
              </a:rPr>
              <a:t>C</a:t>
            </a:r>
            <a:r>
              <a:rPr lang="fr" sz="2400" dirty="0">
                <a:solidFill>
                  <a:schemeClr val="accent6"/>
                </a:solidFill>
              </a:rPr>
              <a:t>ollaboration fonctions d'audit interne</a:t>
            </a:r>
            <a:endParaRPr lang="nl-BE" sz="2400" dirty="0">
              <a:solidFill>
                <a:schemeClr val="accent6"/>
              </a:solidFill>
            </a:endParaRPr>
          </a:p>
        </p:txBody>
      </p:sp>
      <p:sp>
        <p:nvSpPr>
          <p:cNvPr id="4" name="Tijdelijke aanduiding voor dianummer 3">
            <a:extLst>
              <a:ext uri="{FF2B5EF4-FFF2-40B4-BE49-F238E27FC236}">
                <a16:creationId xmlns:a16="http://schemas.microsoft.com/office/drawing/2014/main" id="{E8EC895B-2FA7-4B15-8EDF-8DA850B7F315}"/>
              </a:ext>
            </a:extLst>
          </p:cNvPr>
          <p:cNvSpPr>
            <a:spLocks noGrp="1"/>
          </p:cNvSpPr>
          <p:nvPr>
            <p:ph type="sldNum" sz="quarter" idx="12"/>
          </p:nvPr>
        </p:nvSpPr>
        <p:spPr/>
        <p:txBody>
          <a:bodyPr/>
          <a:lstStyle/>
          <a:p>
            <a:fld id="{62D13F0A-9D12-40B2-9A0D-F71E91851488}" type="slidenum">
              <a:rPr lang="en-US" smtClean="0"/>
              <a:t>42</a:t>
            </a:fld>
            <a:endParaRPr lang="en-US"/>
          </a:p>
        </p:txBody>
      </p:sp>
    </p:spTree>
    <p:extLst>
      <p:ext uri="{BB962C8B-B14F-4D97-AF65-F5344CB8AC3E}">
        <p14:creationId xmlns:p14="http://schemas.microsoft.com/office/powerpoint/2010/main" val="1925551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BA6F2-3D6E-4BCB-9114-0DF8B1445542}"/>
              </a:ext>
            </a:extLst>
          </p:cNvPr>
          <p:cNvSpPr>
            <a:spLocks noGrp="1"/>
          </p:cNvSpPr>
          <p:nvPr>
            <p:ph type="title"/>
          </p:nvPr>
        </p:nvSpPr>
        <p:spPr>
          <a:xfrm>
            <a:off x="1159256" y="692696"/>
            <a:ext cx="6077040" cy="403458"/>
          </a:xfrm>
        </p:spPr>
        <p:txBody>
          <a:bodyPr>
            <a:noAutofit/>
          </a:bodyPr>
          <a:lstStyle/>
          <a:p>
            <a:r>
              <a:rPr lang="nl-BE" sz="4000" dirty="0" err="1">
                <a:effectLst>
                  <a:outerShdw blurRad="38100" dist="25400" dir="5400000" algn="ctr">
                    <a:srgbClr val="6E747A">
                      <a:alpha val="43000"/>
                    </a:srgbClr>
                  </a:outerShdw>
                </a:effectLst>
              </a:rPr>
              <a:t>Réalisations</a:t>
            </a:r>
            <a:endParaRPr lang="fr-BE" sz="4000" dirty="0"/>
          </a:p>
        </p:txBody>
      </p:sp>
      <p:sp>
        <p:nvSpPr>
          <p:cNvPr id="3" name="Espace réservé du contenu 2">
            <a:extLst>
              <a:ext uri="{FF2B5EF4-FFF2-40B4-BE49-F238E27FC236}">
                <a16:creationId xmlns:a16="http://schemas.microsoft.com/office/drawing/2014/main" id="{85CDFC19-2D40-4924-8DF2-995E39853D7B}"/>
              </a:ext>
            </a:extLst>
          </p:cNvPr>
          <p:cNvSpPr>
            <a:spLocks noGrp="1"/>
          </p:cNvSpPr>
          <p:nvPr>
            <p:ph idx="1"/>
          </p:nvPr>
        </p:nvSpPr>
        <p:spPr>
          <a:xfrm>
            <a:off x="655200" y="2204864"/>
            <a:ext cx="7812000" cy="2808312"/>
          </a:xfrm>
        </p:spPr>
        <p:txBody>
          <a:bodyPr>
            <a:noAutofit/>
          </a:bodyPr>
          <a:lstStyle/>
          <a:p>
            <a:r>
              <a:rPr lang="nl-BE" sz="2000" dirty="0"/>
              <a:t>2016 : </a:t>
            </a:r>
            <a:r>
              <a:rPr lang="fr" sz="2000" dirty="0"/>
              <a:t>mise sur pied du Comité d'audit commun (CAC)</a:t>
            </a:r>
            <a:endParaRPr lang="nl-BE" sz="2000" dirty="0"/>
          </a:p>
          <a:p>
            <a:pPr lvl="1">
              <a:defRPr/>
            </a:pPr>
            <a:r>
              <a:rPr lang="fr" sz="2000" dirty="0"/>
              <a:t>4 représentants des gestionnaires, 4 experts externes</a:t>
            </a:r>
          </a:p>
          <a:p>
            <a:pPr lvl="1">
              <a:defRPr/>
            </a:pPr>
            <a:r>
              <a:rPr lang="en-US" sz="2000" dirty="0"/>
              <a:t>l</a:t>
            </a:r>
            <a:r>
              <a:rPr lang="fr" sz="2000" dirty="0"/>
              <a:t>es rapports annuels et les recommandations sont transmis aux Comités de gestion</a:t>
            </a:r>
            <a:endParaRPr lang="nl-BE" sz="2000" dirty="0"/>
          </a:p>
          <a:p>
            <a:r>
              <a:rPr lang="en-US" sz="2000" dirty="0"/>
              <a:t>E</a:t>
            </a:r>
            <a:r>
              <a:rPr lang="fr" sz="2000" dirty="0"/>
              <a:t>valuation et recommandations concernant </a:t>
            </a:r>
          </a:p>
          <a:p>
            <a:pPr lvl="1">
              <a:defRPr/>
            </a:pPr>
            <a:r>
              <a:rPr lang="fr" sz="2000" dirty="0"/>
              <a:t>la maturité et le contrôle de la qualité des fonctions d'audit interne </a:t>
            </a:r>
          </a:p>
          <a:p>
            <a:pPr lvl="1">
              <a:defRPr/>
            </a:pPr>
            <a:r>
              <a:rPr lang="fr" sz="2000" dirty="0"/>
              <a:t>les plans d'audit des fonctions d'audit interne</a:t>
            </a:r>
          </a:p>
          <a:p>
            <a:pPr lvl="1">
              <a:defRPr/>
            </a:pPr>
            <a:r>
              <a:rPr lang="fr" sz="2000" dirty="0"/>
              <a:t>les rapports annuels au CAC</a:t>
            </a:r>
          </a:p>
          <a:p>
            <a:pPr lvl="1">
              <a:defRPr/>
            </a:pPr>
            <a:r>
              <a:rPr lang="fr" sz="2000" dirty="0"/>
              <a:t>le principe « single audit »</a:t>
            </a:r>
            <a:endParaRPr lang="fr" sz="2000" dirty="0">
              <a:solidFill>
                <a:schemeClr val="accent3"/>
              </a:solidFill>
            </a:endParaRPr>
          </a:p>
        </p:txBody>
      </p:sp>
      <p:sp>
        <p:nvSpPr>
          <p:cNvPr id="5" name="Rechthoek 4">
            <a:extLst>
              <a:ext uri="{FF2B5EF4-FFF2-40B4-BE49-F238E27FC236}">
                <a16:creationId xmlns:a16="http://schemas.microsoft.com/office/drawing/2014/main" id="{AF1AC001-CD54-4D73-B51E-69C3BBA62C4A}"/>
              </a:ext>
            </a:extLst>
          </p:cNvPr>
          <p:cNvSpPr/>
          <p:nvPr/>
        </p:nvSpPr>
        <p:spPr>
          <a:xfrm>
            <a:off x="655200" y="1484784"/>
            <a:ext cx="4304255" cy="461665"/>
          </a:xfrm>
          <a:prstGeom prst="rect">
            <a:avLst/>
          </a:prstGeom>
        </p:spPr>
        <p:txBody>
          <a:bodyPr wrap="none">
            <a:spAutoFit/>
          </a:bodyPr>
          <a:lstStyle/>
          <a:p>
            <a:r>
              <a:rPr lang="en-US" sz="2400" dirty="0">
                <a:solidFill>
                  <a:schemeClr val="accent6"/>
                </a:solidFill>
              </a:rPr>
              <a:t>L</a:t>
            </a:r>
            <a:r>
              <a:rPr lang="fr" sz="2400" dirty="0">
                <a:solidFill>
                  <a:schemeClr val="accent6"/>
                </a:solidFill>
              </a:rPr>
              <a:t>e Comité d'audit commun (CAC)</a:t>
            </a:r>
            <a:endParaRPr lang="nl-BE" sz="2400" dirty="0">
              <a:solidFill>
                <a:schemeClr val="accent6"/>
              </a:solidFill>
            </a:endParaRPr>
          </a:p>
        </p:txBody>
      </p:sp>
      <p:sp>
        <p:nvSpPr>
          <p:cNvPr id="4" name="Tijdelijke aanduiding voor dianummer 3">
            <a:extLst>
              <a:ext uri="{FF2B5EF4-FFF2-40B4-BE49-F238E27FC236}">
                <a16:creationId xmlns:a16="http://schemas.microsoft.com/office/drawing/2014/main" id="{BBE7A3B2-39E1-4D97-B2E3-A01ACF563A69}"/>
              </a:ext>
            </a:extLst>
          </p:cNvPr>
          <p:cNvSpPr>
            <a:spLocks noGrp="1"/>
          </p:cNvSpPr>
          <p:nvPr>
            <p:ph type="sldNum" sz="quarter" idx="12"/>
          </p:nvPr>
        </p:nvSpPr>
        <p:spPr/>
        <p:txBody>
          <a:bodyPr/>
          <a:lstStyle/>
          <a:p>
            <a:fld id="{62D13F0A-9D12-40B2-9A0D-F71E91851488}" type="slidenum">
              <a:rPr lang="en-US" smtClean="0"/>
              <a:t>43</a:t>
            </a:fld>
            <a:endParaRPr lang="en-US"/>
          </a:p>
        </p:txBody>
      </p:sp>
    </p:spTree>
    <p:extLst>
      <p:ext uri="{BB962C8B-B14F-4D97-AF65-F5344CB8AC3E}">
        <p14:creationId xmlns:p14="http://schemas.microsoft.com/office/powerpoint/2010/main" val="3076888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D37B2-FA9E-40C8-B288-AEA9E7632879}"/>
              </a:ext>
            </a:extLst>
          </p:cNvPr>
          <p:cNvSpPr>
            <a:spLocks noGrp="1"/>
          </p:cNvSpPr>
          <p:nvPr>
            <p:ph type="title"/>
          </p:nvPr>
        </p:nvSpPr>
        <p:spPr/>
        <p:txBody>
          <a:bodyPr>
            <a:normAutofit/>
          </a:bodyPr>
          <a:lstStyle/>
          <a:p>
            <a:r>
              <a:rPr lang="nl-BE" sz="4000" dirty="0" err="1"/>
              <a:t>Conclusions</a:t>
            </a:r>
            <a:endParaRPr lang="en-US" sz="4000" dirty="0"/>
          </a:p>
        </p:txBody>
      </p:sp>
      <p:sp>
        <p:nvSpPr>
          <p:cNvPr id="3" name="Tijdelijke aanduiding voor inhoud 2">
            <a:extLst>
              <a:ext uri="{FF2B5EF4-FFF2-40B4-BE49-F238E27FC236}">
                <a16:creationId xmlns:a16="http://schemas.microsoft.com/office/drawing/2014/main" id="{717EB227-9AB7-4B43-AEE2-AE225A89B79B}"/>
              </a:ext>
            </a:extLst>
          </p:cNvPr>
          <p:cNvSpPr>
            <a:spLocks noGrp="1"/>
          </p:cNvSpPr>
          <p:nvPr>
            <p:ph idx="1"/>
          </p:nvPr>
        </p:nvSpPr>
        <p:spPr>
          <a:xfrm>
            <a:off x="457200" y="1340768"/>
            <a:ext cx="8229600" cy="4525963"/>
          </a:xfrm>
        </p:spPr>
        <p:txBody>
          <a:bodyPr>
            <a:normAutofit fontScale="92500" lnSpcReduction="10000"/>
          </a:bodyPr>
          <a:lstStyle/>
          <a:p>
            <a:r>
              <a:rPr lang="fr" sz="2400" dirty="0">
                <a:solidFill>
                  <a:schemeClr val="accent6"/>
                </a:solidFill>
              </a:rPr>
              <a:t>Depuis 2013, grandes évolutions </a:t>
            </a:r>
            <a:r>
              <a:rPr lang="en-US" sz="2400" dirty="0" err="1">
                <a:solidFill>
                  <a:schemeClr val="accent6"/>
                </a:solidFill>
              </a:rPr>
              <a:t>réalisées</a:t>
            </a:r>
            <a:r>
              <a:rPr lang="en-US" sz="2400" dirty="0">
                <a:solidFill>
                  <a:schemeClr val="accent6"/>
                </a:solidFill>
              </a:rPr>
              <a:t> de par la </a:t>
            </a:r>
            <a:r>
              <a:rPr lang="fr" sz="2400" dirty="0">
                <a:solidFill>
                  <a:schemeClr val="accent6"/>
                </a:solidFill>
              </a:rPr>
              <a:t>collaboration entre les IPSS :</a:t>
            </a:r>
            <a:endParaRPr lang="nl-BE" sz="2400" dirty="0">
              <a:solidFill>
                <a:schemeClr val="accent6"/>
              </a:solidFill>
            </a:endParaRPr>
          </a:p>
          <a:p>
            <a:pPr lvl="1">
              <a:defRPr/>
            </a:pPr>
            <a:r>
              <a:rPr lang="fr" sz="2000" dirty="0"/>
              <a:t>Les fonctions d'audit interne et le Comité d'audit commun sont opérationnels</a:t>
            </a:r>
          </a:p>
          <a:p>
            <a:pPr lvl="1">
              <a:defRPr/>
            </a:pPr>
            <a:r>
              <a:rPr lang="fr" sz="2000" dirty="0"/>
              <a:t>Chartes des fonctions d'audit interne et du/des comité(s) d'audit</a:t>
            </a:r>
          </a:p>
          <a:p>
            <a:pPr lvl="1">
              <a:defRPr/>
            </a:pPr>
            <a:r>
              <a:rPr lang="fr" sz="2000" dirty="0"/>
              <a:t>Bonne communication entre les acteurs internes </a:t>
            </a:r>
          </a:p>
          <a:p>
            <a:pPr lvl="1">
              <a:defRPr/>
            </a:pPr>
            <a:r>
              <a:rPr lang="fr" sz="2000" dirty="0"/>
              <a:t>Partage des connaissances et collaboration entre les fonctions d'audit interne</a:t>
            </a:r>
          </a:p>
          <a:p>
            <a:pPr lvl="1">
              <a:defRPr/>
            </a:pPr>
            <a:r>
              <a:rPr lang="fr" sz="2000" dirty="0"/>
              <a:t>Initiatives importantes en vue d'une collaboration avec les autres acteurs de surveillance</a:t>
            </a:r>
            <a:endParaRPr lang="nl-BE" sz="2400" dirty="0">
              <a:solidFill>
                <a:schemeClr val="accent3"/>
              </a:solidFill>
            </a:endParaRPr>
          </a:p>
          <a:p>
            <a:r>
              <a:rPr lang="fr" sz="2400" dirty="0">
                <a:solidFill>
                  <a:schemeClr val="accent6"/>
                </a:solidFill>
              </a:rPr>
              <a:t>Avenir</a:t>
            </a:r>
            <a:r>
              <a:rPr lang="nl-BE" sz="2400" dirty="0">
                <a:solidFill>
                  <a:schemeClr val="accent6"/>
                </a:solidFill>
              </a:rPr>
              <a:t> :</a:t>
            </a:r>
          </a:p>
          <a:p>
            <a:pPr lvl="1"/>
            <a:r>
              <a:rPr lang="fr" sz="2000" dirty="0"/>
              <a:t>Poursuite de la concrétisation : collaboration entre le Collège, </a:t>
            </a:r>
            <a:br>
              <a:rPr lang="fr" sz="2000" dirty="0"/>
            </a:br>
            <a:r>
              <a:rPr lang="fr" sz="2000" dirty="0"/>
              <a:t>le(s) comité(s) d'Audit, les fonctions d'audit interne et </a:t>
            </a:r>
            <a:br>
              <a:rPr lang="fr" sz="2000" dirty="0"/>
            </a:br>
            <a:r>
              <a:rPr lang="fr" sz="2000" dirty="0"/>
              <a:t>les acteurs de surveillance externes</a:t>
            </a:r>
          </a:p>
          <a:p>
            <a:pPr lvl="1"/>
            <a:endParaRPr lang="nl-BE" sz="2000" dirty="0"/>
          </a:p>
        </p:txBody>
      </p:sp>
      <p:sp>
        <p:nvSpPr>
          <p:cNvPr id="4" name="Tijdelijke aanduiding voor dianummer 3">
            <a:extLst>
              <a:ext uri="{FF2B5EF4-FFF2-40B4-BE49-F238E27FC236}">
                <a16:creationId xmlns:a16="http://schemas.microsoft.com/office/drawing/2014/main" id="{328134B8-FAD3-4A25-ABD8-E3C84D21BE1A}"/>
              </a:ext>
            </a:extLst>
          </p:cNvPr>
          <p:cNvSpPr>
            <a:spLocks noGrp="1"/>
          </p:cNvSpPr>
          <p:nvPr>
            <p:ph type="sldNum" sz="quarter" idx="12"/>
          </p:nvPr>
        </p:nvSpPr>
        <p:spPr/>
        <p:txBody>
          <a:bodyPr/>
          <a:lstStyle/>
          <a:p>
            <a:fld id="{62D13F0A-9D12-40B2-9A0D-F71E91851488}" type="slidenum">
              <a:rPr lang="en-US" smtClean="0"/>
              <a:t>44</a:t>
            </a:fld>
            <a:endParaRPr lang="en-US"/>
          </a:p>
        </p:txBody>
      </p:sp>
    </p:spTree>
    <p:extLst>
      <p:ext uri="{BB962C8B-B14F-4D97-AF65-F5344CB8AC3E}">
        <p14:creationId xmlns:p14="http://schemas.microsoft.com/office/powerpoint/2010/main" val="178021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E87D2-6F35-4450-B58A-18F3FF210F76}"/>
              </a:ext>
            </a:extLst>
          </p:cNvPr>
          <p:cNvSpPr>
            <a:spLocks noGrp="1"/>
          </p:cNvSpPr>
          <p:nvPr>
            <p:ph type="title"/>
          </p:nvPr>
        </p:nvSpPr>
        <p:spPr>
          <a:xfrm>
            <a:off x="683568" y="2708920"/>
            <a:ext cx="8229600" cy="1143000"/>
          </a:xfrm>
        </p:spPr>
        <p:txBody>
          <a:bodyPr/>
          <a:lstStyle/>
          <a:p>
            <a:r>
              <a:rPr lang="nl-BE" dirty="0"/>
              <a:t>1. Bestuurlijke efficiëntie</a:t>
            </a:r>
            <a:endParaRPr lang="en-US" dirty="0"/>
          </a:p>
        </p:txBody>
      </p:sp>
      <p:sp>
        <p:nvSpPr>
          <p:cNvPr id="3" name="Tijdelijke aanduiding voor dianummer 2">
            <a:extLst>
              <a:ext uri="{FF2B5EF4-FFF2-40B4-BE49-F238E27FC236}">
                <a16:creationId xmlns:a16="http://schemas.microsoft.com/office/drawing/2014/main" id="{44510FF9-A496-4B0F-855F-8000E0EC82F3}"/>
              </a:ext>
            </a:extLst>
          </p:cNvPr>
          <p:cNvSpPr>
            <a:spLocks noGrp="1"/>
          </p:cNvSpPr>
          <p:nvPr>
            <p:ph type="sldNum" sz="quarter" idx="12"/>
          </p:nvPr>
        </p:nvSpPr>
        <p:spPr/>
        <p:txBody>
          <a:bodyPr/>
          <a:lstStyle/>
          <a:p>
            <a:fld id="{62D13F0A-9D12-40B2-9A0D-F71E91851488}" type="slidenum">
              <a:rPr lang="en-US" smtClean="0"/>
              <a:t>5</a:t>
            </a:fld>
            <a:endParaRPr lang="en-US"/>
          </a:p>
        </p:txBody>
      </p:sp>
    </p:spTree>
    <p:extLst>
      <p:ext uri="{BB962C8B-B14F-4D97-AF65-F5344CB8AC3E}">
        <p14:creationId xmlns:p14="http://schemas.microsoft.com/office/powerpoint/2010/main" val="398213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1A5AD8F-27F3-4D2E-BBC9-0B40C94BCAFB}"/>
              </a:ext>
            </a:extLst>
          </p:cNvPr>
          <p:cNvSpPr/>
          <p:nvPr/>
        </p:nvSpPr>
        <p:spPr>
          <a:xfrm>
            <a:off x="6660232" y="4509120"/>
            <a:ext cx="2448272" cy="2287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38">
            <a:extLst>
              <a:ext uri="{FF2B5EF4-FFF2-40B4-BE49-F238E27FC236}">
                <a16:creationId xmlns:a16="http://schemas.microsoft.com/office/drawing/2014/main" id="{3DA7CEE4-CB6D-4F9A-BB30-BCD139B67644}"/>
              </a:ext>
            </a:extLst>
          </p:cNvPr>
          <p:cNvSpPr txBox="1">
            <a:spLocks noChangeArrowheads="1"/>
          </p:cNvSpPr>
          <p:nvPr/>
        </p:nvSpPr>
        <p:spPr bwMode="auto">
          <a:xfrm>
            <a:off x="209550" y="6029325"/>
            <a:ext cx="8686800" cy="427038"/>
          </a:xfrm>
          <a:prstGeom prst="rect">
            <a:avLst/>
          </a:prstGeom>
          <a:noFill/>
          <a:ln w="9525">
            <a:noFill/>
            <a:miter lim="800000"/>
            <a:headEnd/>
            <a:tailEnd/>
          </a:ln>
        </p:spPr>
        <p:txBody>
          <a:bodyPr>
            <a:spAutoFit/>
          </a:bodyPr>
          <a:lstStyle/>
          <a:p>
            <a:endParaRPr lang="en-GB" sz="2200" b="1">
              <a:solidFill>
                <a:srgbClr val="333333"/>
              </a:solidFill>
              <a:latin typeface="Arial"/>
            </a:endParaRPr>
          </a:p>
        </p:txBody>
      </p:sp>
      <p:grpSp>
        <p:nvGrpSpPr>
          <p:cNvPr id="55" name="Groupe 17">
            <a:extLst>
              <a:ext uri="{FF2B5EF4-FFF2-40B4-BE49-F238E27FC236}">
                <a16:creationId xmlns:a16="http://schemas.microsoft.com/office/drawing/2014/main" id="{5CCC922F-F657-4EDD-BE0B-6D315E20ECB3}"/>
              </a:ext>
            </a:extLst>
          </p:cNvPr>
          <p:cNvGrpSpPr/>
          <p:nvPr/>
        </p:nvGrpSpPr>
        <p:grpSpPr>
          <a:xfrm>
            <a:off x="320490" y="1340768"/>
            <a:ext cx="8643998" cy="4795867"/>
            <a:chOff x="357158" y="1990719"/>
            <a:chExt cx="8643998" cy="4795867"/>
          </a:xfrm>
        </p:grpSpPr>
        <p:sp>
          <p:nvSpPr>
            <p:cNvPr id="56" name="Flèche vers le bas 32">
              <a:extLst>
                <a:ext uri="{FF2B5EF4-FFF2-40B4-BE49-F238E27FC236}">
                  <a16:creationId xmlns:a16="http://schemas.microsoft.com/office/drawing/2014/main" id="{FECBBD37-C91E-4D08-B4CD-4441701F544E}"/>
                </a:ext>
              </a:extLst>
            </p:cNvPr>
            <p:cNvSpPr/>
            <p:nvPr/>
          </p:nvSpPr>
          <p:spPr>
            <a:xfrm>
              <a:off x="5500694" y="3714752"/>
              <a:ext cx="347666" cy="276228"/>
            </a:xfrm>
            <a:prstGeom prst="downArrow">
              <a:avLst/>
            </a:prstGeom>
            <a:solidFill>
              <a:srgbClr val="EC008C">
                <a:lumMod val="75000"/>
              </a:srgbClr>
            </a:solidFill>
            <a:ln w="12700" cap="flat" cmpd="sng" algn="ctr">
              <a:solidFill>
                <a:srgbClr val="EC008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Arial"/>
                <a:ea typeface="+mn-ea"/>
                <a:cs typeface="+mn-cs"/>
              </a:endParaRPr>
            </a:p>
          </p:txBody>
        </p:sp>
        <p:sp>
          <p:nvSpPr>
            <p:cNvPr id="57" name="Flèche vers le bas 33">
              <a:extLst>
                <a:ext uri="{FF2B5EF4-FFF2-40B4-BE49-F238E27FC236}">
                  <a16:creationId xmlns:a16="http://schemas.microsoft.com/office/drawing/2014/main" id="{F38F8002-EDD0-4896-AE94-DC68F964759E}"/>
                </a:ext>
              </a:extLst>
            </p:cNvPr>
            <p:cNvSpPr/>
            <p:nvPr/>
          </p:nvSpPr>
          <p:spPr>
            <a:xfrm>
              <a:off x="3224202" y="3724276"/>
              <a:ext cx="347666" cy="276228"/>
            </a:xfrm>
            <a:prstGeom prst="downArrow">
              <a:avLst/>
            </a:prstGeom>
            <a:solidFill>
              <a:srgbClr val="EC008C">
                <a:lumMod val="75000"/>
              </a:srgbClr>
            </a:solidFill>
            <a:ln w="12700" cap="flat" cmpd="sng" algn="ctr">
              <a:solidFill>
                <a:srgbClr val="EC008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Arial"/>
                <a:ea typeface="+mn-ea"/>
                <a:cs typeface="+mn-cs"/>
              </a:endParaRPr>
            </a:p>
          </p:txBody>
        </p:sp>
        <p:sp>
          <p:nvSpPr>
            <p:cNvPr id="58" name="AutoShape 12">
              <a:extLst>
                <a:ext uri="{FF2B5EF4-FFF2-40B4-BE49-F238E27FC236}">
                  <a16:creationId xmlns:a16="http://schemas.microsoft.com/office/drawing/2014/main" id="{F949007C-F23C-4434-A208-3C20F1B99DA9}"/>
                </a:ext>
              </a:extLst>
            </p:cNvPr>
            <p:cNvSpPr>
              <a:spLocks noChangeArrowheads="1"/>
            </p:cNvSpPr>
            <p:nvPr/>
          </p:nvSpPr>
          <p:spPr bwMode="auto">
            <a:xfrm>
              <a:off x="4813300" y="4000504"/>
              <a:ext cx="4178300" cy="1857388"/>
            </a:xfrm>
            <a:prstGeom prst="roundRect">
              <a:avLst>
                <a:gd name="adj" fmla="val 16667"/>
              </a:avLst>
            </a:prstGeom>
            <a:solidFill>
              <a:srgbClr val="F26722">
                <a:lumMod val="20000"/>
                <a:lumOff val="80000"/>
              </a:srgbClr>
            </a:solidFill>
            <a:ln w="19050" cap="flat" cmpd="sng" algn="ctr">
              <a:solidFill>
                <a:srgbClr val="B41C21"/>
              </a:solidFill>
              <a:prstDash val="solid"/>
              <a:headEnd/>
              <a:tailEnd/>
            </a:ln>
            <a:effectLst/>
          </p:spPr>
          <p:txBody>
            <a:bodyPr wrap="none" tIns="1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000" b="0" i="0" u="none" strike="noStrike" kern="0" cap="none" spc="0" normalizeH="0" baseline="0" noProof="0" dirty="0">
                  <a:ln>
                    <a:noFill/>
                  </a:ln>
                  <a:solidFill>
                    <a:srgbClr val="B41C21"/>
                  </a:solidFill>
                  <a:effectLst/>
                  <a:uLnTx/>
                  <a:uFillTx/>
                  <a:latin typeface="Arial"/>
                  <a:ea typeface="+mn-ea"/>
                  <a:cs typeface="+mn-cs"/>
                </a:rPr>
                <a:t>VERANDERINGSBEHEER</a:t>
              </a:r>
              <a:endParaRPr kumimoji="0" lang="en-US" sz="2000" b="0" i="0" u="none" strike="noStrike" kern="0" cap="none" spc="0" normalizeH="0" baseline="0" noProof="0" dirty="0">
                <a:ln>
                  <a:noFill/>
                </a:ln>
                <a:solidFill>
                  <a:srgbClr val="B41C2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B41C2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B41C21"/>
                  </a:solidFill>
                  <a:effectLst/>
                  <a:uLnTx/>
                  <a:uFillTx/>
                  <a:latin typeface="Arial"/>
                  <a:ea typeface="+mn-ea"/>
                  <a:cs typeface="+mn-cs"/>
                </a:rPr>
                <a:t>Projecten</a:t>
              </a:r>
              <a:endParaRPr kumimoji="0" lang="en-US" sz="2000" b="0" i="0" u="none" strike="noStrike" kern="0" cap="none" spc="0" normalizeH="0" baseline="0" noProof="0" dirty="0">
                <a:ln>
                  <a:noFill/>
                </a:ln>
                <a:solidFill>
                  <a:srgbClr val="B41C2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B41C2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B41C21"/>
                  </a:solidFill>
                  <a:effectLst/>
                  <a:uLnTx/>
                  <a:uFillTx/>
                  <a:latin typeface="Arial"/>
                  <a:ea typeface="+mn-ea"/>
                  <a:cs typeface="+mn-cs"/>
                </a:rPr>
                <a:t>Operationele</a:t>
              </a:r>
              <a:r>
                <a:rPr kumimoji="0" lang="en-US" sz="2000" b="0" i="0" u="none" strike="noStrike" kern="0" cap="none" spc="0" normalizeH="0" baseline="0" noProof="0" dirty="0">
                  <a:ln>
                    <a:noFill/>
                  </a:ln>
                  <a:solidFill>
                    <a:srgbClr val="B41C21"/>
                  </a:solidFill>
                  <a:effectLst/>
                  <a:uLnTx/>
                  <a:uFillTx/>
                  <a:latin typeface="Arial"/>
                  <a:ea typeface="+mn-ea"/>
                  <a:cs typeface="+mn-cs"/>
                </a:rPr>
                <a:t> </a:t>
              </a:r>
              <a:r>
                <a:rPr kumimoji="0" lang="en-US" sz="2000" b="0" i="0" u="none" strike="noStrike" kern="0" cap="none" spc="0" normalizeH="0" baseline="0" noProof="0" dirty="0" err="1">
                  <a:ln>
                    <a:noFill/>
                  </a:ln>
                  <a:solidFill>
                    <a:srgbClr val="B41C21"/>
                  </a:solidFill>
                  <a:effectLst/>
                  <a:uLnTx/>
                  <a:uFillTx/>
                  <a:latin typeface="Arial"/>
                  <a:ea typeface="+mn-ea"/>
                  <a:cs typeface="+mn-cs"/>
                </a:rPr>
                <a:t>plannen</a:t>
              </a:r>
              <a:endParaRPr kumimoji="0" lang="en-GB" sz="2000" b="0" i="0" u="none" strike="noStrike" kern="0" cap="none" spc="0" normalizeH="0" baseline="0" noProof="0" dirty="0">
                <a:ln>
                  <a:noFill/>
                </a:ln>
                <a:solidFill>
                  <a:srgbClr val="B41C21"/>
                </a:solidFill>
                <a:effectLst/>
                <a:uLnTx/>
                <a:uFillTx/>
                <a:latin typeface="Arial"/>
                <a:ea typeface="+mn-ea"/>
                <a:cs typeface="+mn-cs"/>
              </a:endParaRPr>
            </a:p>
          </p:txBody>
        </p:sp>
        <p:sp>
          <p:nvSpPr>
            <p:cNvPr id="59" name="Line 13">
              <a:extLst>
                <a:ext uri="{FF2B5EF4-FFF2-40B4-BE49-F238E27FC236}">
                  <a16:creationId xmlns:a16="http://schemas.microsoft.com/office/drawing/2014/main" id="{9C0D7C7D-7341-4262-9496-7828E6997E81}"/>
                </a:ext>
              </a:extLst>
            </p:cNvPr>
            <p:cNvSpPr>
              <a:spLocks noChangeShapeType="1"/>
            </p:cNvSpPr>
            <p:nvPr/>
          </p:nvSpPr>
          <p:spPr bwMode="auto">
            <a:xfrm>
              <a:off x="5128643" y="4583007"/>
              <a:ext cx="3547613" cy="0"/>
            </a:xfrm>
            <a:prstGeom prst="line">
              <a:avLst/>
            </a:prstGeom>
            <a:noFill/>
            <a:ln w="12700">
              <a:solidFill>
                <a:srgbClr val="B41C21"/>
              </a:solidFill>
              <a:round/>
              <a:headEnd/>
              <a:tailEnd/>
            </a:ln>
            <a:effectLst/>
          </p:spPr>
          <p:txBody>
            <a:bodyPr wrap="none" tIns="18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6722"/>
                </a:solidFill>
                <a:effectLst/>
                <a:uLnTx/>
                <a:uFillTx/>
                <a:latin typeface="Arial"/>
              </a:endParaRPr>
            </a:p>
          </p:txBody>
        </p:sp>
        <p:sp>
          <p:nvSpPr>
            <p:cNvPr id="60" name="AutoShape 3">
              <a:extLst>
                <a:ext uri="{FF2B5EF4-FFF2-40B4-BE49-F238E27FC236}">
                  <a16:creationId xmlns:a16="http://schemas.microsoft.com/office/drawing/2014/main" id="{366ECA5F-9FC2-4C16-8DDA-63FD24F38BDA}"/>
                </a:ext>
              </a:extLst>
            </p:cNvPr>
            <p:cNvSpPr>
              <a:spLocks noChangeArrowheads="1"/>
            </p:cNvSpPr>
            <p:nvPr/>
          </p:nvSpPr>
          <p:spPr bwMode="auto">
            <a:xfrm>
              <a:off x="2928926" y="1990719"/>
              <a:ext cx="3182937" cy="509587"/>
            </a:xfrm>
            <a:prstGeom prst="roundRect">
              <a:avLst>
                <a:gd name="adj" fmla="val 16667"/>
              </a:avLst>
            </a:prstGeom>
            <a:solidFill>
              <a:srgbClr val="F26722">
                <a:lumMod val="20000"/>
                <a:lumOff val="80000"/>
              </a:srgbClr>
            </a:solidFill>
            <a:ln w="19050" cap="flat" cmpd="sng" algn="ctr">
              <a:solidFill>
                <a:srgbClr val="B41C21"/>
              </a:solidFill>
              <a:prstDash val="solid"/>
              <a:headEnd/>
              <a:tailEnd/>
            </a:ln>
            <a:effectLst/>
          </p:spPr>
          <p:txBody>
            <a:bodyPr wrap="none" tIns="1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2200" b="0" i="0" u="none" strike="noStrike" kern="0" cap="none" spc="0" normalizeH="0" baseline="0" noProof="0" dirty="0">
                  <a:ln>
                    <a:noFill/>
                  </a:ln>
                  <a:solidFill>
                    <a:srgbClr val="B41C21"/>
                  </a:solidFill>
                  <a:effectLst/>
                  <a:uLnTx/>
                  <a:uFillTx/>
                  <a:latin typeface="Arial"/>
                  <a:ea typeface="+mn-ea"/>
                  <a:cs typeface="+mn-cs"/>
                </a:rPr>
                <a:t>MISSIE - VISIE</a:t>
              </a:r>
              <a:endParaRPr kumimoji="0" lang="en-GB" sz="2200" b="0" i="0" u="none" strike="noStrike" kern="0" cap="none" spc="0" normalizeH="0" baseline="0" noProof="0" dirty="0">
                <a:ln>
                  <a:noFill/>
                </a:ln>
                <a:solidFill>
                  <a:srgbClr val="B41C21"/>
                </a:solidFill>
                <a:effectLst/>
                <a:uLnTx/>
                <a:uFillTx/>
                <a:latin typeface="Arial"/>
                <a:ea typeface="+mn-ea"/>
                <a:cs typeface="+mn-cs"/>
              </a:endParaRPr>
            </a:p>
          </p:txBody>
        </p:sp>
        <p:sp>
          <p:nvSpPr>
            <p:cNvPr id="61" name="AutoShape 4">
              <a:extLst>
                <a:ext uri="{FF2B5EF4-FFF2-40B4-BE49-F238E27FC236}">
                  <a16:creationId xmlns:a16="http://schemas.microsoft.com/office/drawing/2014/main" id="{9020A3BB-3862-4BA6-A929-68FA54EE5AD8}"/>
                </a:ext>
              </a:extLst>
            </p:cNvPr>
            <p:cNvSpPr>
              <a:spLocks noChangeArrowheads="1"/>
            </p:cNvSpPr>
            <p:nvPr/>
          </p:nvSpPr>
          <p:spPr bwMode="auto">
            <a:xfrm>
              <a:off x="357158" y="2643182"/>
              <a:ext cx="8621742" cy="571504"/>
            </a:xfrm>
            <a:prstGeom prst="roundRect">
              <a:avLst>
                <a:gd name="adj" fmla="val 16667"/>
              </a:avLst>
            </a:prstGeom>
            <a:solidFill>
              <a:srgbClr val="FBAD18"/>
            </a:solidFill>
            <a:ln w="19050">
              <a:solidFill>
                <a:srgbClr val="FBAD18">
                  <a:lumMod val="75000"/>
                </a:srgbClr>
              </a:solidFill>
              <a:round/>
              <a:headEnd/>
              <a:tailEnd/>
            </a:ln>
            <a:effectLst/>
          </p:spPr>
          <p:txBody>
            <a:bodyPr anchor="ctr"/>
            <a:lstStyle/>
            <a:p>
              <a:pPr marL="0" marR="0" lvl="0" indent="0" algn="ctr" defTabSz="914400" eaLnBrk="1" fontAlgn="auto" latinLnBrk="0" hangingPunct="1">
                <a:lnSpc>
                  <a:spcPct val="100000"/>
                </a:lnSpc>
                <a:spcBef>
                  <a:spcPts val="0"/>
                </a:spcBef>
                <a:spcAft>
                  <a:spcPct val="20000"/>
                </a:spcAft>
                <a:buClrTx/>
                <a:buSzTx/>
                <a:buFontTx/>
                <a:buNone/>
                <a:tabLst/>
                <a:defRPr/>
              </a:pPr>
              <a:r>
                <a:rPr kumimoji="0" lang="nl-BE" sz="1800" b="1" i="0" u="none" strike="noStrike" kern="0" cap="none" spc="0" normalizeH="0" baseline="0" noProof="0" dirty="0">
                  <a:ln>
                    <a:noFill/>
                  </a:ln>
                  <a:solidFill>
                    <a:prstClr val="white"/>
                  </a:solidFill>
                  <a:effectLst/>
                  <a:uLnTx/>
                  <a:uFillTx/>
                  <a:latin typeface="Arial"/>
                </a:rPr>
                <a:t>Omgevingsscanning</a:t>
              </a:r>
              <a:r>
                <a:rPr kumimoji="0" lang="fr-FR" sz="1800" b="1" i="0" u="none" strike="noStrike" kern="0" cap="none" spc="0" normalizeH="0" baseline="0" noProof="0" dirty="0">
                  <a:ln>
                    <a:noFill/>
                  </a:ln>
                  <a:solidFill>
                    <a:prstClr val="white"/>
                  </a:solidFill>
                  <a:effectLst/>
                  <a:uLnTx/>
                  <a:uFillTx/>
                  <a:latin typeface="Arial"/>
                </a:rPr>
                <a:t>– SWOT</a:t>
              </a:r>
              <a:r>
                <a:rPr kumimoji="0" lang="fr-FR" sz="1800" b="0" i="0" u="none" strike="noStrike" kern="0" cap="none" spc="0" normalizeH="0" baseline="0" noProof="0" dirty="0">
                  <a:ln>
                    <a:noFill/>
                  </a:ln>
                  <a:solidFill>
                    <a:prstClr val="white"/>
                  </a:solidFill>
                  <a:effectLst/>
                  <a:uLnTx/>
                  <a:uFillTx/>
                  <a:latin typeface="Arial"/>
                </a:rPr>
                <a:t> </a:t>
              </a:r>
              <a:r>
                <a:rPr kumimoji="0" lang="fr-FR" sz="1800" b="1" i="0" u="none" strike="noStrike" kern="0" cap="none" spc="0" normalizeH="0" baseline="0" noProof="0" dirty="0">
                  <a:ln>
                    <a:noFill/>
                  </a:ln>
                  <a:solidFill>
                    <a:prstClr val="white"/>
                  </a:solidFill>
                  <a:effectLst/>
                  <a:uLnTx/>
                  <a:uFillTx/>
                  <a:latin typeface="Arial"/>
                </a:rPr>
                <a:t>–</a:t>
              </a:r>
              <a:r>
                <a:rPr kumimoji="0" lang="fr-FR" sz="1800" b="0" i="0" u="none" strike="noStrike" kern="0" cap="none" spc="0" normalizeH="0" baseline="0" noProof="0" dirty="0">
                  <a:ln>
                    <a:noFill/>
                  </a:ln>
                  <a:solidFill>
                    <a:prstClr val="white"/>
                  </a:solidFill>
                  <a:effectLst/>
                  <a:uLnTx/>
                  <a:uFillTx/>
                  <a:latin typeface="Arial"/>
                </a:rPr>
                <a:t> </a:t>
              </a:r>
              <a:r>
                <a:rPr kumimoji="0" lang="nl-BE" sz="1800" b="1" i="0" u="none" strike="noStrike" kern="0" cap="none" spc="0" normalizeH="0" baseline="0" noProof="0" dirty="0">
                  <a:ln>
                    <a:noFill/>
                  </a:ln>
                  <a:solidFill>
                    <a:prstClr val="white"/>
                  </a:solidFill>
                  <a:effectLst/>
                  <a:uLnTx/>
                  <a:uFillTx/>
                  <a:latin typeface="Arial"/>
                </a:rPr>
                <a:t>Risicobeheer </a:t>
              </a:r>
              <a:r>
                <a:rPr kumimoji="0" lang="fr-FR" sz="1800" b="1" i="0" u="none" strike="noStrike" kern="0" cap="none" spc="0" normalizeH="0" baseline="0" noProof="0" dirty="0">
                  <a:ln>
                    <a:noFill/>
                  </a:ln>
                  <a:solidFill>
                    <a:prstClr val="white"/>
                  </a:solidFill>
                  <a:effectLst/>
                  <a:uLnTx/>
                  <a:uFillTx/>
                  <a:latin typeface="Arial"/>
                </a:rPr>
                <a:t>–</a:t>
              </a:r>
              <a:r>
                <a:rPr kumimoji="0" lang="fr-BE" sz="1800" b="0" i="0" u="none" strike="noStrike" kern="0" cap="none" spc="0" normalizeH="0" baseline="0" noProof="0" dirty="0">
                  <a:ln>
                    <a:noFill/>
                  </a:ln>
                  <a:solidFill>
                    <a:prstClr val="white"/>
                  </a:solidFill>
                  <a:effectLst/>
                  <a:uLnTx/>
                  <a:uFillTx/>
                  <a:latin typeface="Arial"/>
                </a:rPr>
                <a:t> </a:t>
              </a:r>
              <a:r>
                <a:rPr kumimoji="0" lang="fr-FR" sz="1800" b="1" i="0" u="none" strike="noStrike" kern="0" cap="none" spc="0" normalizeH="0" baseline="0" noProof="0" dirty="0">
                  <a:ln>
                    <a:noFill/>
                  </a:ln>
                  <a:solidFill>
                    <a:prstClr val="white"/>
                  </a:solidFill>
                  <a:effectLst/>
                  <a:uLnTx/>
                  <a:uFillTx/>
                  <a:latin typeface="Arial"/>
                </a:rPr>
                <a:t>EFQM</a:t>
              </a:r>
              <a:r>
                <a:rPr kumimoji="0" lang="fr-FR" sz="1800" b="0" i="0" u="none" strike="noStrike" kern="0" cap="none" spc="0" normalizeH="0" baseline="0" noProof="0" dirty="0">
                  <a:ln>
                    <a:noFill/>
                  </a:ln>
                  <a:solidFill>
                    <a:prstClr val="white"/>
                  </a:solidFill>
                  <a:effectLst/>
                  <a:uLnTx/>
                  <a:uFillTx/>
                  <a:latin typeface="Arial"/>
                </a:rPr>
                <a:t> </a:t>
              </a:r>
              <a:br>
                <a:rPr kumimoji="0" lang="fr-FR" sz="1800" b="0" i="0" u="none" strike="noStrike" kern="0" cap="none" spc="0" normalizeH="0" baseline="0" noProof="0" dirty="0">
                  <a:ln>
                    <a:noFill/>
                  </a:ln>
                  <a:solidFill>
                    <a:prstClr val="white"/>
                  </a:solidFill>
                  <a:effectLst/>
                  <a:uLnTx/>
                  <a:uFillTx/>
                  <a:latin typeface="Arial"/>
                </a:rPr>
              </a:br>
              <a:r>
                <a:rPr kumimoji="0" lang="fr-FR" sz="1800" b="1" i="0" u="none" strike="noStrike" kern="0" cap="none" spc="0" normalizeH="0" baseline="0" noProof="0" dirty="0" err="1">
                  <a:ln>
                    <a:noFill/>
                  </a:ln>
                  <a:solidFill>
                    <a:prstClr val="white"/>
                  </a:solidFill>
                  <a:effectLst/>
                  <a:uLnTx/>
                  <a:uFillTx/>
                  <a:latin typeface="Arial"/>
                </a:rPr>
                <a:t>Terrein</a:t>
              </a:r>
              <a:r>
                <a:rPr kumimoji="0" lang="fr-FR" sz="1800" b="1" i="0" u="none" strike="noStrike" kern="0" cap="none" spc="0" normalizeH="0" baseline="0" noProof="0" dirty="0">
                  <a:ln>
                    <a:noFill/>
                  </a:ln>
                  <a:solidFill>
                    <a:prstClr val="white"/>
                  </a:solidFill>
                  <a:effectLst/>
                  <a:uLnTx/>
                  <a:uFillTx/>
                  <a:latin typeface="Arial"/>
                </a:rPr>
                <a:t> – </a:t>
              </a:r>
              <a:r>
                <a:rPr kumimoji="0" lang="fr-FR" sz="1800" b="1" i="0" u="none" strike="noStrike" kern="0" cap="none" spc="0" normalizeH="0" baseline="0" noProof="0" dirty="0" err="1">
                  <a:ln>
                    <a:noFill/>
                  </a:ln>
                  <a:solidFill>
                    <a:prstClr val="white"/>
                  </a:solidFill>
                  <a:effectLst/>
                  <a:uLnTx/>
                  <a:uFillTx/>
                  <a:latin typeface="Arial"/>
                </a:rPr>
                <a:t>Benchmarking</a:t>
              </a:r>
              <a:r>
                <a:rPr kumimoji="0" lang="fr-FR" sz="1800" b="1" i="0" u="none" strike="noStrike" kern="0" cap="none" spc="0" normalizeH="0" baseline="0" noProof="0" dirty="0">
                  <a:ln>
                    <a:noFill/>
                  </a:ln>
                  <a:solidFill>
                    <a:prstClr val="white"/>
                  </a:solidFill>
                  <a:effectLst/>
                  <a:uLnTx/>
                  <a:uFillTx/>
                  <a:latin typeface="Arial"/>
                </a:rPr>
                <a:t> – </a:t>
              </a:r>
              <a:r>
                <a:rPr kumimoji="0" lang="fr-FR" sz="1800" b="1" i="0" u="none" strike="noStrike" kern="0" cap="none" spc="0" normalizeH="0" baseline="0" noProof="0" dirty="0" err="1">
                  <a:ln>
                    <a:noFill/>
                  </a:ln>
                  <a:solidFill>
                    <a:prstClr val="white"/>
                  </a:solidFill>
                  <a:effectLst/>
                  <a:uLnTx/>
                  <a:uFillTx/>
                  <a:latin typeface="Arial"/>
                </a:rPr>
                <a:t>Stakeholders</a:t>
              </a:r>
              <a:endParaRPr kumimoji="0" lang="fr-FR" sz="1800" b="1" i="0" u="none" strike="noStrike" kern="0" cap="none" spc="0" normalizeH="0" baseline="0" noProof="0" dirty="0">
                <a:ln>
                  <a:noFill/>
                </a:ln>
                <a:solidFill>
                  <a:prstClr val="white"/>
                </a:solidFill>
                <a:effectLst/>
                <a:uLnTx/>
                <a:uFillTx/>
                <a:latin typeface="Arial"/>
              </a:endParaRPr>
            </a:p>
          </p:txBody>
        </p:sp>
        <p:sp>
          <p:nvSpPr>
            <p:cNvPr id="62" name="AutoShape 5">
              <a:extLst>
                <a:ext uri="{FF2B5EF4-FFF2-40B4-BE49-F238E27FC236}">
                  <a16:creationId xmlns:a16="http://schemas.microsoft.com/office/drawing/2014/main" id="{6A85D9BF-B7AD-4F61-B486-53C564699152}"/>
                </a:ext>
              </a:extLst>
            </p:cNvPr>
            <p:cNvSpPr>
              <a:spLocks noChangeArrowheads="1"/>
            </p:cNvSpPr>
            <p:nvPr/>
          </p:nvSpPr>
          <p:spPr bwMode="auto">
            <a:xfrm>
              <a:off x="2901950" y="3286124"/>
              <a:ext cx="3235325" cy="428628"/>
            </a:xfrm>
            <a:prstGeom prst="roundRect">
              <a:avLst>
                <a:gd name="adj" fmla="val 16667"/>
              </a:avLst>
            </a:prstGeom>
            <a:solidFill>
              <a:srgbClr val="F26722">
                <a:lumMod val="20000"/>
                <a:lumOff val="80000"/>
              </a:srgbClr>
            </a:solidFill>
            <a:ln w="19050" cap="flat" cmpd="sng" algn="ctr">
              <a:solidFill>
                <a:srgbClr val="B41C21"/>
              </a:solidFill>
              <a:prstDash val="solid"/>
              <a:headEnd/>
              <a:tailEnd/>
            </a:ln>
            <a:effectLst/>
          </p:spPr>
          <p:txBody>
            <a:bodyPr wrap="none" tIns="1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B41C21"/>
                  </a:solidFill>
                  <a:effectLst/>
                  <a:uLnTx/>
                  <a:uFillTx/>
                  <a:latin typeface="Arial"/>
                  <a:ea typeface="+mn-ea"/>
                  <a:cs typeface="+mn-cs"/>
                </a:rPr>
                <a:t>STRATEGIE</a:t>
              </a:r>
              <a:endParaRPr kumimoji="0" lang="en-GB" sz="2200" b="0" i="0" u="none" strike="noStrike" kern="0" cap="none" spc="0" normalizeH="0" baseline="0" noProof="0" dirty="0">
                <a:ln>
                  <a:noFill/>
                </a:ln>
                <a:solidFill>
                  <a:srgbClr val="B41C21"/>
                </a:solidFill>
                <a:effectLst/>
                <a:uLnTx/>
                <a:uFillTx/>
                <a:latin typeface="Arial"/>
                <a:ea typeface="+mn-ea"/>
                <a:cs typeface="+mn-cs"/>
              </a:endParaRPr>
            </a:p>
          </p:txBody>
        </p:sp>
        <p:sp>
          <p:nvSpPr>
            <p:cNvPr id="63" name="AutoShape 16">
              <a:extLst>
                <a:ext uri="{FF2B5EF4-FFF2-40B4-BE49-F238E27FC236}">
                  <a16:creationId xmlns:a16="http://schemas.microsoft.com/office/drawing/2014/main" id="{F510A120-7A37-4D33-9EF1-CBAF0AF199A2}"/>
                </a:ext>
              </a:extLst>
            </p:cNvPr>
            <p:cNvSpPr>
              <a:spLocks noChangeArrowheads="1"/>
            </p:cNvSpPr>
            <p:nvPr/>
          </p:nvSpPr>
          <p:spPr bwMode="auto">
            <a:xfrm>
              <a:off x="381000" y="4000504"/>
              <a:ext cx="3886200" cy="1857388"/>
            </a:xfrm>
            <a:prstGeom prst="roundRect">
              <a:avLst>
                <a:gd name="adj" fmla="val 16667"/>
              </a:avLst>
            </a:prstGeom>
            <a:solidFill>
              <a:srgbClr val="F26722">
                <a:lumMod val="20000"/>
                <a:lumOff val="80000"/>
              </a:srgbClr>
            </a:solidFill>
            <a:ln w="19050" cap="flat" cmpd="sng" algn="ctr">
              <a:solidFill>
                <a:srgbClr val="B41C21"/>
              </a:solidFill>
              <a:prstDash val="solid"/>
              <a:headEnd/>
              <a:tailEnd/>
            </a:ln>
            <a:effectLst/>
          </p:spPr>
          <p:txBody>
            <a:bodyPr wrap="none" tIns="18000" anchor="ctr"/>
            <a:lstStyle/>
            <a:p>
              <a:pPr marL="0" marR="0" lvl="0" indent="0" algn="ctr" defTabSz="914400" eaLnBrk="1" fontAlgn="auto" latinLnBrk="0" hangingPunct="1">
                <a:lnSpc>
                  <a:spcPct val="100000"/>
                </a:lnSpc>
                <a:spcBef>
                  <a:spcPts val="0"/>
                </a:spcBef>
                <a:spcAft>
                  <a:spcPct val="20000"/>
                </a:spcAft>
                <a:buClrTx/>
                <a:buSzTx/>
                <a:buFontTx/>
                <a:buNone/>
                <a:tabLst/>
                <a:defRPr/>
              </a:pPr>
              <a:r>
                <a:rPr kumimoji="0" lang="en-US" sz="2000" b="0" i="0" u="none" strike="noStrike" kern="0" cap="none" spc="0" normalizeH="0" baseline="0" noProof="0" dirty="0">
                  <a:ln>
                    <a:noFill/>
                  </a:ln>
                  <a:solidFill>
                    <a:srgbClr val="B41C21"/>
                  </a:solidFill>
                  <a:effectLst/>
                  <a:uLnTx/>
                  <a:uFillTx/>
                  <a:latin typeface="Arial"/>
                  <a:ea typeface="+mn-ea"/>
                  <a:cs typeface="+mn-cs"/>
                </a:rPr>
                <a:t>DAGELIJKS BEHEER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B41C2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B41C21"/>
                  </a:solidFill>
                  <a:effectLst/>
                  <a:uLnTx/>
                  <a:uFillTx/>
                  <a:latin typeface="Arial"/>
                  <a:ea typeface="+mn-ea"/>
                  <a:cs typeface="+mn-cs"/>
                </a:rPr>
                <a:t>Boordtabellen</a:t>
              </a:r>
              <a:endParaRPr kumimoji="0" lang="en-US" sz="2000" b="0" i="0" u="none" strike="noStrike" kern="0" cap="none" spc="0" normalizeH="0" baseline="0" noProof="0" dirty="0">
                <a:ln>
                  <a:noFill/>
                </a:ln>
                <a:solidFill>
                  <a:srgbClr val="B41C2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B41C21"/>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000" b="0" i="0" u="none" strike="noStrike" kern="0" cap="none" spc="0" normalizeH="0" baseline="0" noProof="0" dirty="0">
                  <a:ln>
                    <a:noFill/>
                  </a:ln>
                  <a:solidFill>
                    <a:srgbClr val="B41C21"/>
                  </a:solidFill>
                  <a:effectLst/>
                  <a:uLnTx/>
                  <a:uFillTx/>
                  <a:latin typeface="Arial"/>
                  <a:ea typeface="+mn-ea"/>
                  <a:cs typeface="+mn-cs"/>
                </a:rPr>
                <a:t>Kostprijsberekening</a:t>
              </a:r>
              <a:endParaRPr kumimoji="0" lang="en-GB" sz="2000" b="0" i="0" u="none" strike="noStrike" kern="0" cap="none" spc="0" normalizeH="0" baseline="0" noProof="0" dirty="0">
                <a:ln>
                  <a:noFill/>
                </a:ln>
                <a:solidFill>
                  <a:srgbClr val="B41C21"/>
                </a:solidFill>
                <a:effectLst/>
                <a:uLnTx/>
                <a:uFillTx/>
                <a:latin typeface="Arial"/>
                <a:ea typeface="+mn-ea"/>
                <a:cs typeface="+mn-cs"/>
              </a:endParaRPr>
            </a:p>
          </p:txBody>
        </p:sp>
        <p:sp>
          <p:nvSpPr>
            <p:cNvPr id="64" name="AutoShape 1034">
              <a:extLst>
                <a:ext uri="{FF2B5EF4-FFF2-40B4-BE49-F238E27FC236}">
                  <a16:creationId xmlns:a16="http://schemas.microsoft.com/office/drawing/2014/main" id="{6957C3F7-0903-4CC7-B35F-FF87737ECF0A}"/>
                </a:ext>
              </a:extLst>
            </p:cNvPr>
            <p:cNvSpPr>
              <a:spLocks noChangeArrowheads="1"/>
            </p:cNvSpPr>
            <p:nvPr/>
          </p:nvSpPr>
          <p:spPr bwMode="auto">
            <a:xfrm>
              <a:off x="357158" y="6116661"/>
              <a:ext cx="8643998" cy="669925"/>
            </a:xfrm>
            <a:prstGeom prst="roundRect">
              <a:avLst>
                <a:gd name="adj" fmla="val 16667"/>
              </a:avLst>
            </a:prstGeom>
            <a:solidFill>
              <a:srgbClr val="FBAD18"/>
            </a:solidFill>
            <a:ln w="19050">
              <a:solidFill>
                <a:srgbClr val="FBAD18">
                  <a:lumMod val="75000"/>
                </a:srgbClr>
              </a:solidFill>
              <a:round/>
              <a:headEnd/>
              <a:tailEnd/>
            </a:ln>
            <a:effectLst/>
          </p:spPr>
          <p:txBody>
            <a:bodyPr anchor="ctr"/>
            <a:lstStyle/>
            <a:p>
              <a:pPr marL="0" marR="0" lvl="0" indent="0" algn="ctr" defTabSz="914400" eaLnBrk="1" fontAlgn="auto" latinLnBrk="0" hangingPunct="1">
                <a:lnSpc>
                  <a:spcPct val="100000"/>
                </a:lnSpc>
                <a:spcBef>
                  <a:spcPct val="50000"/>
                </a:spcBef>
                <a:spcAft>
                  <a:spcPct val="2000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rial"/>
                </a:rPr>
                <a:t>Rapportering</a:t>
              </a:r>
              <a:r>
                <a:rPr kumimoji="0" lang="en-US" sz="1800" b="1" i="0" u="none" strike="noStrike" kern="0" cap="none" spc="0" normalizeH="0" baseline="0" noProof="0" dirty="0">
                  <a:ln>
                    <a:noFill/>
                  </a:ln>
                  <a:solidFill>
                    <a:prstClr val="white"/>
                  </a:solidFill>
                  <a:effectLst/>
                  <a:uLnTx/>
                  <a:uFillTx/>
                  <a:latin typeface="Arial"/>
                </a:rPr>
                <a:t> – Feedback  –   </a:t>
              </a:r>
              <a:r>
                <a:rPr kumimoji="0" lang="en-US" sz="1800" b="1" i="0" u="none" strike="noStrike" kern="0" cap="none" spc="0" normalizeH="0" baseline="0" noProof="0" dirty="0" err="1">
                  <a:ln>
                    <a:noFill/>
                  </a:ln>
                  <a:solidFill>
                    <a:prstClr val="white"/>
                  </a:solidFill>
                  <a:effectLst/>
                  <a:uLnTx/>
                  <a:uFillTx/>
                  <a:latin typeface="Arial"/>
                </a:rPr>
                <a:t>Opvolging</a:t>
              </a:r>
              <a:r>
                <a:rPr kumimoji="0" lang="en-US" sz="1800" b="1" i="0" u="none" strike="noStrike" kern="0" cap="none" spc="0" normalizeH="0" baseline="0" noProof="0" dirty="0">
                  <a:ln>
                    <a:noFill/>
                  </a:ln>
                  <a:solidFill>
                    <a:prstClr val="white"/>
                  </a:solidFill>
                  <a:effectLst/>
                  <a:uLnTx/>
                  <a:uFillTx/>
                  <a:latin typeface="Arial"/>
                </a:rPr>
                <a:t> </a:t>
              </a:r>
              <a:r>
                <a:rPr kumimoji="0" lang="en-US" sz="1800" b="1" i="0" u="none" strike="noStrike" kern="0" cap="none" spc="0" normalizeH="0" baseline="0" noProof="0" dirty="0" err="1">
                  <a:ln>
                    <a:noFill/>
                  </a:ln>
                  <a:solidFill>
                    <a:prstClr val="white"/>
                  </a:solidFill>
                  <a:effectLst/>
                  <a:uLnTx/>
                  <a:uFillTx/>
                  <a:latin typeface="Arial"/>
                </a:rPr>
                <a:t>bestuursovereenkomst</a:t>
              </a:r>
              <a:endParaRPr kumimoji="0" lang="en-GB" sz="1800" b="1" i="0" u="none" strike="noStrike" kern="0" cap="none" spc="0" normalizeH="0" baseline="0" noProof="0" dirty="0">
                <a:ln>
                  <a:noFill/>
                </a:ln>
                <a:solidFill>
                  <a:prstClr val="white"/>
                </a:solidFill>
                <a:effectLst/>
                <a:uLnTx/>
                <a:uFillTx/>
                <a:latin typeface="Arial"/>
              </a:endParaRPr>
            </a:p>
          </p:txBody>
        </p:sp>
        <p:grpSp>
          <p:nvGrpSpPr>
            <p:cNvPr id="65" name="Groupe 23">
              <a:extLst>
                <a:ext uri="{FF2B5EF4-FFF2-40B4-BE49-F238E27FC236}">
                  <a16:creationId xmlns:a16="http://schemas.microsoft.com/office/drawing/2014/main" id="{B39B3947-222A-4174-A742-DCE31AE9FC85}"/>
                </a:ext>
              </a:extLst>
            </p:cNvPr>
            <p:cNvGrpSpPr/>
            <p:nvPr/>
          </p:nvGrpSpPr>
          <p:grpSpPr>
            <a:xfrm>
              <a:off x="2057400" y="5857892"/>
              <a:ext cx="4953000" cy="264047"/>
              <a:chOff x="2057400" y="5862660"/>
              <a:chExt cx="4953000" cy="335485"/>
            </a:xfrm>
            <a:solidFill>
              <a:srgbClr val="EC008C">
                <a:lumMod val="75000"/>
              </a:srgbClr>
            </a:solidFill>
          </p:grpSpPr>
          <p:sp>
            <p:nvSpPr>
              <p:cNvPr id="69" name="AutoShape 23">
                <a:extLst>
                  <a:ext uri="{FF2B5EF4-FFF2-40B4-BE49-F238E27FC236}">
                    <a16:creationId xmlns:a16="http://schemas.microsoft.com/office/drawing/2014/main" id="{31E6D65E-86BF-4D1C-A733-D5C6717A2022}"/>
                  </a:ext>
                </a:extLst>
              </p:cNvPr>
              <p:cNvSpPr>
                <a:spLocks noChangeArrowheads="1"/>
              </p:cNvSpPr>
              <p:nvPr/>
            </p:nvSpPr>
            <p:spPr bwMode="auto">
              <a:xfrm>
                <a:off x="2057400" y="5862660"/>
                <a:ext cx="381000" cy="335485"/>
              </a:xfrm>
              <a:prstGeom prst="upDownArrow">
                <a:avLst>
                  <a:gd name="adj1" fmla="val 50000"/>
                  <a:gd name="adj2" fmla="val 20000"/>
                </a:avLst>
              </a:prstGeom>
              <a:grpFill/>
              <a:ln w="12700" cap="flat" cmpd="sng" algn="ctr">
                <a:solidFill>
                  <a:srgbClr val="EC008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0" name="AutoShape 24">
                <a:extLst>
                  <a:ext uri="{FF2B5EF4-FFF2-40B4-BE49-F238E27FC236}">
                    <a16:creationId xmlns:a16="http://schemas.microsoft.com/office/drawing/2014/main" id="{A5523F08-1330-4688-90ED-27B8AA946979}"/>
                  </a:ext>
                </a:extLst>
              </p:cNvPr>
              <p:cNvSpPr>
                <a:spLocks noChangeArrowheads="1"/>
              </p:cNvSpPr>
              <p:nvPr/>
            </p:nvSpPr>
            <p:spPr bwMode="auto">
              <a:xfrm>
                <a:off x="6629400" y="5862660"/>
                <a:ext cx="381000" cy="335485"/>
              </a:xfrm>
              <a:prstGeom prst="upDownArrow">
                <a:avLst>
                  <a:gd name="adj1" fmla="val 50000"/>
                  <a:gd name="adj2" fmla="val 20000"/>
                </a:avLst>
              </a:prstGeom>
              <a:grpFill/>
              <a:ln w="12700" cap="flat" cmpd="sng" algn="ctr">
                <a:solidFill>
                  <a:srgbClr val="EC008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66" name="Line 18">
              <a:extLst>
                <a:ext uri="{FF2B5EF4-FFF2-40B4-BE49-F238E27FC236}">
                  <a16:creationId xmlns:a16="http://schemas.microsoft.com/office/drawing/2014/main" id="{C89C52CE-BEB0-48CC-9EF6-2B77ACD80EDF}"/>
                </a:ext>
              </a:extLst>
            </p:cNvPr>
            <p:cNvSpPr>
              <a:spLocks noChangeShapeType="1"/>
            </p:cNvSpPr>
            <p:nvPr/>
          </p:nvSpPr>
          <p:spPr bwMode="auto">
            <a:xfrm>
              <a:off x="571472" y="4583007"/>
              <a:ext cx="3505200" cy="0"/>
            </a:xfrm>
            <a:prstGeom prst="line">
              <a:avLst/>
            </a:prstGeom>
            <a:noFill/>
            <a:ln w="12700">
              <a:solidFill>
                <a:srgbClr val="B41C21"/>
              </a:solidFill>
              <a:round/>
              <a:headEnd/>
              <a:tailEnd/>
            </a:ln>
            <a:effectLst/>
          </p:spPr>
          <p:txBody>
            <a:bodyPr wrap="none" tIns="1800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26722"/>
                </a:solidFill>
                <a:effectLst/>
                <a:uLnTx/>
                <a:uFillTx/>
                <a:latin typeface="Arial"/>
              </a:endParaRPr>
            </a:p>
          </p:txBody>
        </p:sp>
        <p:sp>
          <p:nvSpPr>
            <p:cNvPr id="67" name="Line 13">
              <a:extLst>
                <a:ext uri="{FF2B5EF4-FFF2-40B4-BE49-F238E27FC236}">
                  <a16:creationId xmlns:a16="http://schemas.microsoft.com/office/drawing/2014/main" id="{8056EEEE-3BC6-466B-94F2-C68CCF676DB8}"/>
                </a:ext>
              </a:extLst>
            </p:cNvPr>
            <p:cNvSpPr>
              <a:spLocks noChangeShapeType="1"/>
            </p:cNvSpPr>
            <p:nvPr/>
          </p:nvSpPr>
          <p:spPr bwMode="auto">
            <a:xfrm>
              <a:off x="5143504" y="5286388"/>
              <a:ext cx="3547613" cy="0"/>
            </a:xfrm>
            <a:prstGeom prst="line">
              <a:avLst/>
            </a:prstGeom>
            <a:noFill/>
            <a:ln w="12700">
              <a:solidFill>
                <a:srgbClr val="B41C21"/>
              </a:solidFill>
              <a:round/>
              <a:headEnd/>
              <a:tailEnd/>
            </a:ln>
            <a:effectLst/>
          </p:spPr>
          <p:txBody>
            <a:bodyPr wrap="none" tIns="18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6722"/>
                </a:solidFill>
                <a:effectLst/>
                <a:uLnTx/>
                <a:uFillTx/>
                <a:latin typeface="Arial"/>
              </a:endParaRPr>
            </a:p>
          </p:txBody>
        </p:sp>
      </p:grpSp>
      <p:sp>
        <p:nvSpPr>
          <p:cNvPr id="71" name="Tijdelijke aanduiding voor dianummer 38">
            <a:extLst>
              <a:ext uri="{FF2B5EF4-FFF2-40B4-BE49-F238E27FC236}">
                <a16:creationId xmlns:a16="http://schemas.microsoft.com/office/drawing/2014/main" id="{61FF311B-F4D3-4AA3-AF19-7E1D143264A7}"/>
              </a:ext>
            </a:extLst>
          </p:cNvPr>
          <p:cNvSpPr txBox="1">
            <a:spLocks/>
          </p:cNvSpPr>
          <p:nvPr/>
        </p:nvSpPr>
        <p:spPr bwMode="auto">
          <a:xfrm>
            <a:off x="179388" y="6577200"/>
            <a:ext cx="360362" cy="21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l-BE"/>
            </a:defPPr>
            <a:lvl1pPr marL="0" algn="l" defTabSz="914400" rtl="0" eaLnBrk="1" latinLnBrk="0" hangingPunct="1">
              <a:defRPr sz="1000" b="1" kern="1200" baseline="0">
                <a:solidFill>
                  <a:srgbClr val="B1BB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4BF9736-3600-4D59-93A3-78200DD77381}" type="slidenum">
              <a:rPr lang="fr-FR" smtClean="0">
                <a:latin typeface="Arial"/>
              </a:rPr>
              <a:pPr>
                <a:defRPr/>
              </a:pPr>
              <a:t>6</a:t>
            </a:fld>
            <a:endParaRPr lang="fr-FR" dirty="0">
              <a:latin typeface="Arial"/>
            </a:endParaRPr>
          </a:p>
        </p:txBody>
      </p:sp>
      <p:sp>
        <p:nvSpPr>
          <p:cNvPr id="72" name="Rectangle 2">
            <a:extLst>
              <a:ext uri="{FF2B5EF4-FFF2-40B4-BE49-F238E27FC236}">
                <a16:creationId xmlns:a16="http://schemas.microsoft.com/office/drawing/2014/main" id="{7C42B44F-5CF5-49B9-A83B-4F6DBE3C8800}"/>
              </a:ext>
            </a:extLst>
          </p:cNvPr>
          <p:cNvSpPr>
            <a:spLocks noGrp="1" noChangeArrowheads="1"/>
          </p:cNvSpPr>
          <p:nvPr>
            <p:ph type="title"/>
          </p:nvPr>
        </p:nvSpPr>
        <p:spPr>
          <a:xfrm>
            <a:off x="827584" y="188640"/>
            <a:ext cx="7812000" cy="1021102"/>
          </a:xfrm>
        </p:spPr>
        <p:txBody>
          <a:bodyPr>
            <a:normAutofit/>
          </a:bodyPr>
          <a:lstStyle/>
          <a:p>
            <a:r>
              <a:rPr lang="nl-NL" sz="4000" dirty="0"/>
              <a:t>Geïntegreerd beheer</a:t>
            </a:r>
            <a:endParaRPr lang="en-GB" sz="4000" dirty="0"/>
          </a:p>
        </p:txBody>
      </p:sp>
      <p:sp>
        <p:nvSpPr>
          <p:cNvPr id="3" name="Tijdelijke aanduiding voor dianummer 2">
            <a:extLst>
              <a:ext uri="{FF2B5EF4-FFF2-40B4-BE49-F238E27FC236}">
                <a16:creationId xmlns:a16="http://schemas.microsoft.com/office/drawing/2014/main" id="{A76458CA-86A6-4AE5-85B2-57BD7E93D709}"/>
              </a:ext>
            </a:extLst>
          </p:cNvPr>
          <p:cNvSpPr>
            <a:spLocks noGrp="1"/>
          </p:cNvSpPr>
          <p:nvPr>
            <p:ph type="sldNum" sz="quarter" idx="12"/>
          </p:nvPr>
        </p:nvSpPr>
        <p:spPr/>
        <p:txBody>
          <a:bodyPr/>
          <a:lstStyle/>
          <a:p>
            <a:fld id="{62D13F0A-9D12-40B2-9A0D-F71E91851488}" type="slidenum">
              <a:rPr lang="en-US" smtClean="0"/>
              <a:t>6</a:t>
            </a:fld>
            <a:endParaRPr lang="en-US"/>
          </a:p>
        </p:txBody>
      </p:sp>
      <p:sp>
        <p:nvSpPr>
          <p:cNvPr id="4" name="Rechthoek: afgeronde hoeken 3">
            <a:extLst>
              <a:ext uri="{FF2B5EF4-FFF2-40B4-BE49-F238E27FC236}">
                <a16:creationId xmlns:a16="http://schemas.microsoft.com/office/drawing/2014/main" id="{3B2D7F5C-F012-4535-9576-31914DB955C2}"/>
              </a:ext>
            </a:extLst>
          </p:cNvPr>
          <p:cNvSpPr/>
          <p:nvPr/>
        </p:nvSpPr>
        <p:spPr>
          <a:xfrm>
            <a:off x="1041608" y="4022391"/>
            <a:ext cx="2491592" cy="504056"/>
          </a:xfrm>
          <a:prstGeom prst="round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hoek: afgeronde hoeken 23">
            <a:extLst>
              <a:ext uri="{FF2B5EF4-FFF2-40B4-BE49-F238E27FC236}">
                <a16:creationId xmlns:a16="http://schemas.microsoft.com/office/drawing/2014/main" id="{DACAFBAA-C8FC-4D5D-9E5C-0DFF50AA1C15}"/>
              </a:ext>
            </a:extLst>
          </p:cNvPr>
          <p:cNvSpPr/>
          <p:nvPr/>
        </p:nvSpPr>
        <p:spPr>
          <a:xfrm>
            <a:off x="1057926" y="4633762"/>
            <a:ext cx="2491592" cy="504056"/>
          </a:xfrm>
          <a:prstGeom prst="round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hoek: afgeronde hoeken 24">
            <a:extLst>
              <a:ext uri="{FF2B5EF4-FFF2-40B4-BE49-F238E27FC236}">
                <a16:creationId xmlns:a16="http://schemas.microsoft.com/office/drawing/2014/main" id="{CE1DF537-E5B2-436B-9158-2BE7039E8E4D}"/>
              </a:ext>
            </a:extLst>
          </p:cNvPr>
          <p:cNvSpPr/>
          <p:nvPr/>
        </p:nvSpPr>
        <p:spPr>
          <a:xfrm>
            <a:off x="4312656" y="5589240"/>
            <a:ext cx="3859744" cy="504056"/>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1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90778-461E-45CE-BDC8-A04578126510}"/>
              </a:ext>
            </a:extLst>
          </p:cNvPr>
          <p:cNvSpPr>
            <a:spLocks noGrp="1"/>
          </p:cNvSpPr>
          <p:nvPr>
            <p:ph type="title"/>
          </p:nvPr>
        </p:nvSpPr>
        <p:spPr/>
        <p:txBody>
          <a:bodyPr>
            <a:normAutofit/>
          </a:bodyPr>
          <a:lstStyle/>
          <a:p>
            <a:r>
              <a:rPr lang="nl-BE" sz="4000" dirty="0"/>
              <a:t>1.1 Boordtabellen</a:t>
            </a:r>
            <a:endParaRPr lang="en-US" sz="4000" dirty="0"/>
          </a:p>
        </p:txBody>
      </p:sp>
      <p:pic>
        <p:nvPicPr>
          <p:cNvPr id="10" name="Picture 4" descr="M:\140_DATA_OFFICE\Opleiding\Opleiding_Onthaal\Reorganisation_acc_2011\Illu_dashboard_pptAcc.jpg">
            <a:extLst>
              <a:ext uri="{FF2B5EF4-FFF2-40B4-BE49-F238E27FC236}">
                <a16:creationId xmlns:a16="http://schemas.microsoft.com/office/drawing/2014/main" id="{7339E5A5-D48D-4D02-BDC3-0312A32D071B}"/>
              </a:ext>
            </a:extLst>
          </p:cNvPr>
          <p:cNvPicPr>
            <a:picLocks noChangeAspect="1" noChangeArrowheads="1"/>
          </p:cNvPicPr>
          <p:nvPr/>
        </p:nvPicPr>
        <p:blipFill>
          <a:blip r:embed="rId3" cstate="print">
            <a:duotone>
              <a:srgbClr val="EEECE1">
                <a:shade val="45000"/>
                <a:satMod val="135000"/>
              </a:srgbClr>
              <a:prstClr val="white"/>
            </a:duotone>
          </a:blip>
          <a:srcRect r="17799" b="12721"/>
          <a:stretch>
            <a:fillRect/>
          </a:stretch>
        </p:blipFill>
        <p:spPr bwMode="auto">
          <a:xfrm>
            <a:off x="899592" y="1844824"/>
            <a:ext cx="5548580" cy="2653592"/>
          </a:xfrm>
          <a:prstGeom prst="rect">
            <a:avLst/>
          </a:prstGeom>
          <a:noFill/>
        </p:spPr>
      </p:pic>
      <p:sp>
        <p:nvSpPr>
          <p:cNvPr id="11" name="ZoneTexte 6">
            <a:extLst>
              <a:ext uri="{FF2B5EF4-FFF2-40B4-BE49-F238E27FC236}">
                <a16:creationId xmlns:a16="http://schemas.microsoft.com/office/drawing/2014/main" id="{0F1CA355-EED0-4B63-8527-B5114F55F28D}"/>
              </a:ext>
            </a:extLst>
          </p:cNvPr>
          <p:cNvSpPr txBox="1"/>
          <p:nvPr/>
        </p:nvSpPr>
        <p:spPr>
          <a:xfrm>
            <a:off x="899592" y="1930626"/>
            <a:ext cx="5472608" cy="461665"/>
          </a:xfrm>
          <a:prstGeom prst="rect">
            <a:avLst/>
          </a:prstGeom>
          <a:noFill/>
        </p:spPr>
        <p:txBody>
          <a:bodyPr wrap="square" rtlCol="0">
            <a:spAutoFit/>
          </a:bodyPr>
          <a:lstStyle/>
          <a:p>
            <a:pPr algn="ctr"/>
            <a:r>
              <a:rPr lang="fr-BE" sz="2400" b="1" dirty="0" err="1">
                <a:solidFill>
                  <a:srgbClr val="FBAD18">
                    <a:lumMod val="75000"/>
                  </a:srgbClr>
                </a:solidFill>
                <a:latin typeface="Arial"/>
              </a:rPr>
              <a:t>Meten</a:t>
            </a:r>
            <a:r>
              <a:rPr lang="fr-BE" sz="2400" b="1" dirty="0">
                <a:solidFill>
                  <a:srgbClr val="FBAD18">
                    <a:lumMod val="75000"/>
                  </a:srgbClr>
                </a:solidFill>
                <a:latin typeface="Arial"/>
              </a:rPr>
              <a:t> </a:t>
            </a:r>
            <a:r>
              <a:rPr lang="fr-BE" sz="2400" b="1" dirty="0">
                <a:solidFill>
                  <a:srgbClr val="FBAD18">
                    <a:lumMod val="75000"/>
                  </a:srgbClr>
                </a:solidFill>
                <a:latin typeface="Arial"/>
                <a:sym typeface="Wingdings" pitchFamily="2" charset="2"/>
              </a:rPr>
              <a:t> </a:t>
            </a:r>
            <a:r>
              <a:rPr lang="fr-BE" sz="2400" b="1" dirty="0" err="1">
                <a:solidFill>
                  <a:srgbClr val="FBAD18">
                    <a:lumMod val="75000"/>
                  </a:srgbClr>
                </a:solidFill>
                <a:latin typeface="Arial"/>
                <a:sym typeface="Wingdings" pitchFamily="2" charset="2"/>
              </a:rPr>
              <a:t>Informeren</a:t>
            </a:r>
            <a:r>
              <a:rPr lang="fr-BE" sz="2400" b="1" dirty="0">
                <a:solidFill>
                  <a:srgbClr val="FBAD18">
                    <a:lumMod val="75000"/>
                  </a:srgbClr>
                </a:solidFill>
                <a:latin typeface="Arial"/>
                <a:sym typeface="Wingdings" pitchFamily="2" charset="2"/>
              </a:rPr>
              <a:t>  </a:t>
            </a:r>
            <a:r>
              <a:rPr lang="fr-BE" sz="2400" b="1" dirty="0" err="1">
                <a:solidFill>
                  <a:srgbClr val="FBAD18">
                    <a:lumMod val="75000"/>
                  </a:srgbClr>
                </a:solidFill>
                <a:latin typeface="Arial"/>
                <a:sym typeface="Wingdings" pitchFamily="2" charset="2"/>
              </a:rPr>
              <a:t>Objectiveren</a:t>
            </a:r>
            <a:endParaRPr lang="fr-BE" sz="2400" b="1" dirty="0">
              <a:solidFill>
                <a:srgbClr val="FBAD18">
                  <a:lumMod val="75000"/>
                </a:srgbClr>
              </a:solidFill>
              <a:latin typeface="Arial"/>
            </a:endParaRPr>
          </a:p>
        </p:txBody>
      </p:sp>
      <p:sp>
        <p:nvSpPr>
          <p:cNvPr id="12" name="ZoneTexte 9">
            <a:extLst>
              <a:ext uri="{FF2B5EF4-FFF2-40B4-BE49-F238E27FC236}">
                <a16:creationId xmlns:a16="http://schemas.microsoft.com/office/drawing/2014/main" id="{EA5FA4DA-5F19-43FF-A798-1B73F40A43C1}"/>
              </a:ext>
            </a:extLst>
          </p:cNvPr>
          <p:cNvSpPr txBox="1"/>
          <p:nvPr/>
        </p:nvSpPr>
        <p:spPr>
          <a:xfrm>
            <a:off x="1187624" y="2733747"/>
            <a:ext cx="5112568" cy="830997"/>
          </a:xfrm>
          <a:prstGeom prst="rect">
            <a:avLst/>
          </a:prstGeom>
          <a:noFill/>
        </p:spPr>
        <p:txBody>
          <a:bodyPr wrap="square" rtlCol="0">
            <a:spAutoFit/>
          </a:bodyPr>
          <a:lstStyle/>
          <a:p>
            <a:pPr algn="ctr"/>
            <a:r>
              <a:rPr lang="fr-BE" sz="2400" b="1" dirty="0" err="1">
                <a:solidFill>
                  <a:srgbClr val="B41C21"/>
                </a:solidFill>
                <a:latin typeface="Arial"/>
              </a:rPr>
              <a:t>Kritische</a:t>
            </a:r>
            <a:r>
              <a:rPr lang="fr-BE" sz="2400" b="1" dirty="0">
                <a:solidFill>
                  <a:srgbClr val="B41C21"/>
                </a:solidFill>
                <a:latin typeface="Arial"/>
              </a:rPr>
              <a:t> </a:t>
            </a:r>
            <a:r>
              <a:rPr lang="fr-BE" sz="2400" b="1" dirty="0" err="1">
                <a:solidFill>
                  <a:srgbClr val="B41C21"/>
                </a:solidFill>
                <a:latin typeface="Arial"/>
              </a:rPr>
              <a:t>drempels</a:t>
            </a:r>
            <a:r>
              <a:rPr lang="fr-BE" sz="2400" b="1" dirty="0">
                <a:solidFill>
                  <a:srgbClr val="B41C21"/>
                </a:solidFill>
                <a:latin typeface="Arial"/>
              </a:rPr>
              <a:t> </a:t>
            </a:r>
            <a:r>
              <a:rPr lang="fr-BE" sz="2400" b="1" dirty="0" err="1">
                <a:solidFill>
                  <a:srgbClr val="B41C21"/>
                </a:solidFill>
                <a:latin typeface="Arial"/>
              </a:rPr>
              <a:t>bepalen</a:t>
            </a:r>
            <a:r>
              <a:rPr lang="fr-BE" sz="2400" b="1" dirty="0">
                <a:solidFill>
                  <a:srgbClr val="B41C21"/>
                </a:solidFill>
                <a:latin typeface="Arial"/>
                <a:sym typeface="Wingdings" pitchFamily="2" charset="2"/>
              </a:rPr>
              <a:t> </a:t>
            </a:r>
            <a:r>
              <a:rPr lang="fr-BE" sz="2400" b="1" dirty="0" err="1">
                <a:solidFill>
                  <a:srgbClr val="B41C21"/>
                </a:solidFill>
                <a:latin typeface="Arial"/>
              </a:rPr>
              <a:t>Proactief</a:t>
            </a:r>
            <a:r>
              <a:rPr lang="fr-BE" sz="2400" b="1" dirty="0">
                <a:solidFill>
                  <a:srgbClr val="B41C21"/>
                </a:solidFill>
                <a:latin typeface="Arial"/>
              </a:rPr>
              <a:t> </a:t>
            </a:r>
            <a:r>
              <a:rPr lang="fr-BE" sz="2400" b="1" dirty="0" err="1">
                <a:solidFill>
                  <a:srgbClr val="B41C21"/>
                </a:solidFill>
                <a:latin typeface="Arial"/>
              </a:rPr>
              <a:t>opsporen</a:t>
            </a:r>
            <a:r>
              <a:rPr lang="fr-BE" sz="2400" b="1" dirty="0">
                <a:solidFill>
                  <a:srgbClr val="B41C21"/>
                </a:solidFill>
                <a:latin typeface="Arial"/>
              </a:rPr>
              <a:t> </a:t>
            </a:r>
            <a:r>
              <a:rPr lang="fr-BE" sz="2400" b="1" dirty="0">
                <a:solidFill>
                  <a:srgbClr val="B41C21"/>
                </a:solidFill>
                <a:latin typeface="Arial"/>
                <a:sym typeface="Wingdings" pitchFamily="2" charset="2"/>
              </a:rPr>
              <a:t> </a:t>
            </a:r>
            <a:r>
              <a:rPr lang="fr-BE" sz="2400" b="1" dirty="0" err="1">
                <a:solidFill>
                  <a:srgbClr val="B41C21"/>
                </a:solidFill>
                <a:latin typeface="Arial"/>
                <a:sym typeface="Wingdings" pitchFamily="2" charset="2"/>
              </a:rPr>
              <a:t>Bijsturen</a:t>
            </a:r>
            <a:endParaRPr lang="fr-BE" sz="2400" b="1" dirty="0">
              <a:solidFill>
                <a:srgbClr val="B41C21"/>
              </a:solidFill>
              <a:latin typeface="Arial"/>
            </a:endParaRPr>
          </a:p>
        </p:txBody>
      </p:sp>
      <p:sp>
        <p:nvSpPr>
          <p:cNvPr id="13" name="ZoneTexte 10">
            <a:extLst>
              <a:ext uri="{FF2B5EF4-FFF2-40B4-BE49-F238E27FC236}">
                <a16:creationId xmlns:a16="http://schemas.microsoft.com/office/drawing/2014/main" id="{09225E41-1FCC-44DA-B7F5-4FBDA4B76A15}"/>
              </a:ext>
            </a:extLst>
          </p:cNvPr>
          <p:cNvSpPr txBox="1"/>
          <p:nvPr/>
        </p:nvSpPr>
        <p:spPr>
          <a:xfrm>
            <a:off x="899592" y="3820836"/>
            <a:ext cx="5472608" cy="461665"/>
          </a:xfrm>
          <a:prstGeom prst="rect">
            <a:avLst/>
          </a:prstGeom>
          <a:noFill/>
        </p:spPr>
        <p:txBody>
          <a:bodyPr wrap="square" rtlCol="0">
            <a:spAutoFit/>
          </a:bodyPr>
          <a:lstStyle/>
          <a:p>
            <a:pPr algn="ctr"/>
            <a:r>
              <a:rPr lang="fr-BE" sz="2400" b="1" dirty="0" err="1">
                <a:solidFill>
                  <a:srgbClr val="F26722"/>
                </a:solidFill>
                <a:latin typeface="Arial"/>
              </a:rPr>
              <a:t>Tendenzen</a:t>
            </a:r>
            <a:r>
              <a:rPr lang="fr-BE" sz="2400" b="1" dirty="0">
                <a:solidFill>
                  <a:srgbClr val="F26722"/>
                </a:solidFill>
                <a:latin typeface="Arial"/>
              </a:rPr>
              <a:t> </a:t>
            </a:r>
            <a:r>
              <a:rPr lang="fr-BE" sz="2400" b="1" dirty="0" err="1">
                <a:solidFill>
                  <a:srgbClr val="F26722"/>
                </a:solidFill>
                <a:latin typeface="Arial"/>
              </a:rPr>
              <a:t>analyseren</a:t>
            </a:r>
            <a:r>
              <a:rPr lang="fr-BE" sz="2400" b="1" dirty="0">
                <a:solidFill>
                  <a:srgbClr val="F26722"/>
                </a:solidFill>
                <a:latin typeface="Arial"/>
              </a:rPr>
              <a:t> </a:t>
            </a:r>
            <a:r>
              <a:rPr lang="fr-BE" sz="2400" b="1" dirty="0">
                <a:solidFill>
                  <a:srgbClr val="F26722"/>
                </a:solidFill>
                <a:latin typeface="Arial"/>
                <a:sym typeface="Wingdings" pitchFamily="2" charset="2"/>
              </a:rPr>
              <a:t> </a:t>
            </a:r>
            <a:r>
              <a:rPr lang="fr-BE" sz="2400" b="1" dirty="0" err="1">
                <a:solidFill>
                  <a:srgbClr val="F26722"/>
                </a:solidFill>
                <a:latin typeface="Arial"/>
                <a:sym typeface="Wingdings" pitchFamily="2" charset="2"/>
              </a:rPr>
              <a:t>Plannen</a:t>
            </a:r>
            <a:endParaRPr lang="fr-BE" sz="2400" b="1" dirty="0">
              <a:solidFill>
                <a:srgbClr val="F26722"/>
              </a:solidFill>
              <a:latin typeface="Arial"/>
            </a:endParaRPr>
          </a:p>
        </p:txBody>
      </p:sp>
      <p:sp>
        <p:nvSpPr>
          <p:cNvPr id="14" name="Rectangle 7">
            <a:extLst>
              <a:ext uri="{FF2B5EF4-FFF2-40B4-BE49-F238E27FC236}">
                <a16:creationId xmlns:a16="http://schemas.microsoft.com/office/drawing/2014/main" id="{A3643DCD-9036-41C4-966D-9A3C46D26149}"/>
              </a:ext>
            </a:extLst>
          </p:cNvPr>
          <p:cNvSpPr/>
          <p:nvPr/>
        </p:nvSpPr>
        <p:spPr>
          <a:xfrm>
            <a:off x="899592" y="1844824"/>
            <a:ext cx="5544616" cy="2653592"/>
          </a:xfrm>
          <a:prstGeom prst="rect">
            <a:avLst/>
          </a:prstGeom>
          <a:noFill/>
          <a:ln w="25400" cap="flat" cmpd="sng" algn="ctr">
            <a:solidFill>
              <a:srgbClr val="FBAD1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Arial"/>
              <a:ea typeface="+mn-ea"/>
              <a:cs typeface="+mn-cs"/>
            </a:endParaRPr>
          </a:p>
        </p:txBody>
      </p:sp>
      <p:sp>
        <p:nvSpPr>
          <p:cNvPr id="15" name="Pentagone 11">
            <a:extLst>
              <a:ext uri="{FF2B5EF4-FFF2-40B4-BE49-F238E27FC236}">
                <a16:creationId xmlns:a16="http://schemas.microsoft.com/office/drawing/2014/main" id="{E5903987-0C4D-49ED-AF69-BF5110D354EF}"/>
              </a:ext>
            </a:extLst>
          </p:cNvPr>
          <p:cNvSpPr/>
          <p:nvPr/>
        </p:nvSpPr>
        <p:spPr>
          <a:xfrm>
            <a:off x="6516216" y="1852122"/>
            <a:ext cx="2411760" cy="2646294"/>
          </a:xfrm>
          <a:prstGeom prst="homePlate">
            <a:avLst>
              <a:gd name="adj" fmla="val 20366"/>
            </a:avLst>
          </a:prstGeom>
          <a:solidFill>
            <a:srgbClr val="FBAD18"/>
          </a:solidFill>
          <a:ln w="25400" cap="flat" cmpd="sng" algn="ctr">
            <a:solidFill>
              <a:srgbClr val="FBAD18">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000" b="1" i="0" u="none" strike="noStrike" kern="0" cap="none" spc="0" normalizeH="0" baseline="0" noProof="0" dirty="0" err="1">
                <a:ln>
                  <a:noFill/>
                </a:ln>
                <a:solidFill>
                  <a:prstClr val="black"/>
                </a:solidFill>
                <a:effectLst/>
                <a:uLnTx/>
                <a:uFillTx/>
                <a:latin typeface="Arial"/>
                <a:ea typeface="+mn-ea"/>
                <a:cs typeface="+mn-cs"/>
              </a:rPr>
              <a:t>Beantwoorden</a:t>
            </a:r>
            <a:r>
              <a:rPr kumimoji="0" lang="fr-BE" sz="2000" b="1" i="0" u="none" strike="noStrike" kern="0" cap="none" spc="0" normalizeH="0" baseline="0" noProof="0" dirty="0">
                <a:ln>
                  <a:noFill/>
                </a:ln>
                <a:solidFill>
                  <a:prstClr val="black"/>
                </a:solidFill>
                <a:effectLst/>
                <a:uLnTx/>
                <a:uFillTx/>
                <a:latin typeface="Arial"/>
                <a:ea typeface="+mn-ea"/>
                <a:cs typeface="+mn-cs"/>
              </a:rPr>
              <a:t> </a:t>
            </a:r>
            <a:r>
              <a:rPr kumimoji="0" lang="fr-BE" sz="2000" b="1" i="0" u="none" strike="noStrike" kern="0" cap="none" spc="0" normalizeH="0" baseline="0" noProof="0" dirty="0" err="1">
                <a:ln>
                  <a:noFill/>
                </a:ln>
                <a:solidFill>
                  <a:prstClr val="black"/>
                </a:solidFill>
                <a:effectLst/>
                <a:uLnTx/>
                <a:uFillTx/>
                <a:latin typeface="Arial"/>
                <a:ea typeface="+mn-ea"/>
                <a:cs typeface="+mn-cs"/>
              </a:rPr>
              <a:t>aan</a:t>
            </a:r>
            <a:r>
              <a:rPr kumimoji="0" lang="fr-BE" sz="2000" b="1" i="0" u="none" strike="noStrike" kern="0" cap="none" spc="0" normalizeH="0" baseline="0" noProof="0" dirty="0">
                <a:ln>
                  <a:noFill/>
                </a:ln>
                <a:solidFill>
                  <a:prstClr val="black"/>
                </a:solidFill>
                <a:effectLst/>
                <a:uLnTx/>
                <a:uFillTx/>
                <a:latin typeface="Arial"/>
                <a:ea typeface="+mn-ea"/>
                <a:cs typeface="+mn-cs"/>
              </a:rPr>
              <a:t> de </a:t>
            </a:r>
            <a:r>
              <a:rPr kumimoji="0" lang="fr-BE" sz="2000" b="1" i="0" u="none" strike="noStrike" kern="0" cap="none" spc="0" normalizeH="0" baseline="0" noProof="0" dirty="0" err="1">
                <a:ln>
                  <a:noFill/>
                </a:ln>
                <a:solidFill>
                  <a:prstClr val="black"/>
                </a:solidFill>
                <a:effectLst/>
                <a:uLnTx/>
                <a:uFillTx/>
                <a:latin typeface="Arial"/>
                <a:ea typeface="+mn-ea"/>
                <a:cs typeface="+mn-cs"/>
              </a:rPr>
              <a:t>verwachtingen</a:t>
            </a:r>
            <a:r>
              <a:rPr kumimoji="0" lang="fr-BE" sz="2000" b="1" i="0" u="none" strike="noStrike" kern="0" cap="none" spc="0" normalizeH="0" baseline="0" noProof="0" dirty="0">
                <a:ln>
                  <a:noFill/>
                </a:ln>
                <a:solidFill>
                  <a:prstClr val="black"/>
                </a:solidFill>
                <a:effectLst/>
                <a:uLnTx/>
                <a:uFillTx/>
                <a:latin typeface="Arial"/>
                <a:ea typeface="+mn-ea"/>
                <a:cs typeface="+mn-cs"/>
              </a:rPr>
              <a:t> van: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5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fr-BE" sz="2000" b="1" i="0" u="none" strike="noStrike" kern="0" cap="none" spc="0" normalizeH="0" baseline="0" noProof="0" dirty="0">
                <a:ln>
                  <a:noFill/>
                </a:ln>
                <a:solidFill>
                  <a:prstClr val="black"/>
                </a:solidFill>
                <a:effectLst/>
                <a:uLnTx/>
                <a:uFillTx/>
                <a:latin typeface="Arial"/>
                <a:ea typeface="+mn-ea"/>
                <a:cs typeface="+mn-cs"/>
              </a:rPr>
              <a:t> </a:t>
            </a:r>
            <a:r>
              <a:rPr kumimoji="0" lang="fr-BE" sz="2000" b="1" i="0" u="none" strike="noStrike" kern="0" cap="none" spc="0" normalizeH="0" baseline="0" noProof="0" dirty="0" err="1">
                <a:ln>
                  <a:noFill/>
                </a:ln>
                <a:solidFill>
                  <a:prstClr val="black"/>
                </a:solidFill>
                <a:effectLst/>
                <a:uLnTx/>
                <a:uFillTx/>
                <a:latin typeface="Arial"/>
                <a:ea typeface="+mn-ea"/>
                <a:cs typeface="+mn-cs"/>
              </a:rPr>
              <a:t>regering</a:t>
            </a:r>
            <a:endParaRPr kumimoji="0" lang="fr-BE" sz="20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fr-BE" sz="2000" b="1" i="0" u="none" strike="noStrike" kern="0" cap="none" spc="0" normalizeH="0" baseline="0" noProof="0" dirty="0">
                <a:ln>
                  <a:noFill/>
                </a:ln>
                <a:solidFill>
                  <a:prstClr val="black"/>
                </a:solidFill>
                <a:effectLst/>
                <a:uLnTx/>
                <a:uFillTx/>
                <a:latin typeface="Arial"/>
                <a:ea typeface="+mn-ea"/>
                <a:cs typeface="+mn-cs"/>
              </a:rPr>
              <a:t> </a:t>
            </a:r>
            <a:r>
              <a:rPr kumimoji="0" lang="fr-BE" sz="2000" b="1" i="0" u="none" strike="noStrike" kern="0" cap="none" spc="0" normalizeH="0" baseline="0" noProof="0" dirty="0" err="1">
                <a:ln>
                  <a:noFill/>
                </a:ln>
                <a:solidFill>
                  <a:prstClr val="black"/>
                </a:solidFill>
                <a:effectLst/>
                <a:uLnTx/>
                <a:uFillTx/>
                <a:latin typeface="Arial"/>
                <a:ea typeface="+mn-ea"/>
                <a:cs typeface="+mn-cs"/>
              </a:rPr>
              <a:t>kla</a:t>
            </a:r>
            <a:r>
              <a:rPr lang="fr-BE" sz="2000" b="1" kern="0" dirty="0" err="1">
                <a:solidFill>
                  <a:prstClr val="black"/>
                </a:solidFill>
                <a:latin typeface="Arial"/>
              </a:rPr>
              <a:t>nten</a:t>
            </a:r>
            <a:r>
              <a:rPr kumimoji="0" lang="fr-BE" sz="2000" b="1" i="0" u="none" strike="noStrike" kern="0" cap="none" spc="0" normalizeH="0" baseline="0" noProof="0" dirty="0">
                <a:ln>
                  <a:noFill/>
                </a:ln>
                <a:solidFill>
                  <a:prstClr val="black"/>
                </a:solidFill>
                <a:effectLst/>
                <a:uLnTx/>
                <a:uFillTx/>
                <a:latin typeface="Arial"/>
                <a:ea typeface="+mn-ea"/>
                <a:cs typeface="+mn-cs"/>
              </a:rPr>
              <a:t> </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BE" sz="2000" b="1" i="0" u="none" strike="noStrike" kern="0" cap="none" spc="0" normalizeH="0" baseline="0" noProof="0" dirty="0">
                <a:ln>
                  <a:noFill/>
                </a:ln>
                <a:solidFill>
                  <a:prstClr val="black"/>
                </a:solidFill>
                <a:effectLst/>
                <a:uLnTx/>
                <a:uFillTx/>
                <a:latin typeface="Arial"/>
                <a:ea typeface="+mn-ea"/>
                <a:cs typeface="+mn-cs"/>
              </a:rPr>
              <a:t> </a:t>
            </a:r>
            <a:r>
              <a:rPr kumimoji="0" lang="fr-BE" sz="2000" b="1" i="0" u="none" strike="noStrike" kern="0" cap="none" spc="0" normalizeH="0" baseline="0" noProof="0" dirty="0" err="1">
                <a:ln>
                  <a:noFill/>
                </a:ln>
                <a:solidFill>
                  <a:prstClr val="black"/>
                </a:solidFill>
                <a:effectLst/>
                <a:uLnTx/>
                <a:uFillTx/>
                <a:latin typeface="Arial"/>
                <a:ea typeface="+mn-ea"/>
                <a:cs typeface="+mn-cs"/>
              </a:rPr>
              <a:t>partners</a:t>
            </a:r>
            <a:endParaRPr kumimoji="0" lang="fr-BE" sz="20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fr-BE" sz="2000" b="1" i="0" u="none" strike="noStrike" kern="0" cap="none" spc="0" normalizeH="0" baseline="0" noProof="0" dirty="0">
                <a:ln>
                  <a:noFill/>
                </a:ln>
                <a:solidFill>
                  <a:prstClr val="black"/>
                </a:solidFill>
                <a:effectLst/>
                <a:uLnTx/>
                <a:uFillTx/>
                <a:latin typeface="Arial"/>
                <a:ea typeface="+mn-ea"/>
                <a:cs typeface="+mn-cs"/>
              </a:rPr>
              <a:t> management</a:t>
            </a:r>
          </a:p>
          <a:p>
            <a:pPr marL="0" marR="0" lvl="0" indent="0" defTabSz="914400" eaLnBrk="1" fontAlgn="auto" latinLnBrk="0" hangingPunct="1">
              <a:lnSpc>
                <a:spcPct val="100000"/>
              </a:lnSpc>
              <a:spcBef>
                <a:spcPts val="0"/>
              </a:spcBef>
              <a:spcAft>
                <a:spcPts val="0"/>
              </a:spcAft>
              <a:buClrTx/>
              <a:buSzTx/>
              <a:tabLst/>
              <a:defRPr/>
            </a:pPr>
            <a:endParaRPr kumimoji="0" lang="fr-BE" sz="100" b="1" i="0" u="none" strike="noStrike" kern="0" cap="none" spc="0" normalizeH="0" baseline="0" noProof="0" dirty="0">
              <a:ln>
                <a:noFill/>
              </a:ln>
              <a:solidFill>
                <a:prstClr val="black"/>
              </a:solidFill>
              <a:effectLst/>
              <a:uLnTx/>
              <a:uFillTx/>
              <a:latin typeface="Arial"/>
              <a:ea typeface="+mn-ea"/>
              <a:cs typeface="+mn-cs"/>
            </a:endParaRPr>
          </a:p>
        </p:txBody>
      </p:sp>
      <p:sp>
        <p:nvSpPr>
          <p:cNvPr id="3" name="Tijdelijke aanduiding voor dianummer 2">
            <a:extLst>
              <a:ext uri="{FF2B5EF4-FFF2-40B4-BE49-F238E27FC236}">
                <a16:creationId xmlns:a16="http://schemas.microsoft.com/office/drawing/2014/main" id="{96BBDF8F-1BEA-472E-93B1-848FAE2189BD}"/>
              </a:ext>
            </a:extLst>
          </p:cNvPr>
          <p:cNvSpPr>
            <a:spLocks noGrp="1"/>
          </p:cNvSpPr>
          <p:nvPr>
            <p:ph type="sldNum" sz="quarter" idx="12"/>
          </p:nvPr>
        </p:nvSpPr>
        <p:spPr/>
        <p:txBody>
          <a:bodyPr/>
          <a:lstStyle/>
          <a:p>
            <a:fld id="{62D13F0A-9D12-40B2-9A0D-F71E91851488}" type="slidenum">
              <a:rPr lang="en-US" smtClean="0"/>
              <a:t>7</a:t>
            </a:fld>
            <a:endParaRPr lang="en-US"/>
          </a:p>
        </p:txBody>
      </p:sp>
    </p:spTree>
    <p:extLst>
      <p:ext uri="{BB962C8B-B14F-4D97-AF65-F5344CB8AC3E}">
        <p14:creationId xmlns:p14="http://schemas.microsoft.com/office/powerpoint/2010/main" val="210832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47658"/>
            <a:ext cx="7200800" cy="1021102"/>
          </a:xfrm>
        </p:spPr>
        <p:txBody>
          <a:bodyPr>
            <a:normAutofit fontScale="90000"/>
          </a:bodyPr>
          <a:lstStyle/>
          <a:p>
            <a:pPr algn="ctr"/>
            <a:r>
              <a:rPr lang="nl-BE" sz="4000" dirty="0"/>
              <a:t>Boordtabellen: een continue evolutie</a:t>
            </a:r>
          </a:p>
        </p:txBody>
      </p:sp>
      <p:sp>
        <p:nvSpPr>
          <p:cNvPr id="3" name="Tijdelijke aanduiding voor inhoud 2"/>
          <p:cNvSpPr>
            <a:spLocks noGrp="1"/>
          </p:cNvSpPr>
          <p:nvPr>
            <p:ph idx="1"/>
          </p:nvPr>
        </p:nvSpPr>
        <p:spPr>
          <a:xfrm>
            <a:off x="683568" y="1340768"/>
            <a:ext cx="8136904" cy="5040560"/>
          </a:xfrm>
        </p:spPr>
        <p:txBody>
          <a:bodyPr>
            <a:normAutofit/>
          </a:bodyPr>
          <a:lstStyle/>
          <a:p>
            <a:pPr>
              <a:spcBef>
                <a:spcPts val="600"/>
              </a:spcBef>
              <a:spcAft>
                <a:spcPts val="600"/>
              </a:spcAft>
            </a:pPr>
            <a:r>
              <a:rPr lang="nl-BE" sz="1800" dirty="0"/>
              <a:t>Sinds 1993: bepaling van </a:t>
            </a:r>
            <a:r>
              <a:rPr lang="nl-BE" sz="1800" b="1" dirty="0"/>
              <a:t>normen</a:t>
            </a:r>
            <a:r>
              <a:rPr lang="nl-BE" sz="1800" dirty="0"/>
              <a:t> </a:t>
            </a:r>
            <a:r>
              <a:rPr lang="nl-BE" sz="1800" b="1" dirty="0"/>
              <a:t>voor een kwalitatieve dienstverlening:</a:t>
            </a:r>
          </a:p>
          <a:p>
            <a:pPr lvl="1">
              <a:spcBef>
                <a:spcPts val="600"/>
              </a:spcBef>
              <a:spcAft>
                <a:spcPts val="600"/>
              </a:spcAft>
            </a:pPr>
            <a:r>
              <a:rPr lang="nl-BE" sz="1600" dirty="0"/>
              <a:t>afwerkingstermijnen</a:t>
            </a:r>
          </a:p>
          <a:p>
            <a:pPr lvl="1">
              <a:spcBef>
                <a:spcPts val="600"/>
              </a:spcBef>
              <a:spcAft>
                <a:spcPts val="600"/>
              </a:spcAft>
            </a:pPr>
            <a:r>
              <a:rPr lang="nl-BE" sz="1600" dirty="0"/>
              <a:t>correcte afwerking</a:t>
            </a:r>
          </a:p>
          <a:p>
            <a:pPr>
              <a:spcBef>
                <a:spcPts val="600"/>
              </a:spcBef>
              <a:spcAft>
                <a:spcPts val="600"/>
              </a:spcAft>
            </a:pPr>
            <a:r>
              <a:rPr lang="nl-BE" sz="1800" dirty="0"/>
              <a:t>Indicatoren en normen:</a:t>
            </a:r>
          </a:p>
          <a:p>
            <a:pPr lvl="1">
              <a:spcBef>
                <a:spcPts val="600"/>
              </a:spcBef>
              <a:spcAft>
                <a:spcPts val="600"/>
              </a:spcAft>
            </a:pPr>
            <a:r>
              <a:rPr lang="nl-BE" sz="1600" dirty="0"/>
              <a:t>voor operationele en supportdiensten</a:t>
            </a:r>
          </a:p>
          <a:p>
            <a:pPr lvl="1">
              <a:spcBef>
                <a:spcPts val="600"/>
              </a:spcBef>
              <a:spcAft>
                <a:spcPts val="600"/>
              </a:spcAft>
            </a:pPr>
            <a:r>
              <a:rPr lang="nl-BE" sz="1600" dirty="0"/>
              <a:t>verbintenissen opgenomen in de bestuursovereenkomst</a:t>
            </a:r>
          </a:p>
          <a:p>
            <a:pPr lvl="1">
              <a:spcBef>
                <a:spcPts val="600"/>
              </a:spcBef>
              <a:spcAft>
                <a:spcPts val="600"/>
              </a:spcAft>
            </a:pPr>
            <a:r>
              <a:rPr lang="nl-BE" sz="1600" dirty="0"/>
              <a:t>interne indicatoren/normen ter ondersteuning van de realisatie van een verbintenis</a:t>
            </a:r>
          </a:p>
          <a:p>
            <a:pPr>
              <a:spcBef>
                <a:spcPts val="600"/>
              </a:spcBef>
              <a:spcAft>
                <a:spcPts val="600"/>
              </a:spcAft>
            </a:pPr>
            <a:r>
              <a:rPr lang="nl-BE" sz="1800" dirty="0"/>
              <a:t>Dagelijkse en wekelijkse opvolging a.d.h.v. </a:t>
            </a:r>
            <a:r>
              <a:rPr lang="nl-BE" sz="1800" dirty="0" err="1"/>
              <a:t>beheersschermen</a:t>
            </a:r>
            <a:endParaRPr lang="nl-BE" sz="1800" dirty="0"/>
          </a:p>
          <a:p>
            <a:pPr>
              <a:spcBef>
                <a:spcPts val="600"/>
              </a:spcBef>
              <a:spcAft>
                <a:spcPts val="600"/>
              </a:spcAft>
            </a:pPr>
            <a:r>
              <a:rPr lang="nl-BE" sz="1800" dirty="0"/>
              <a:t>Maandelijkse rapportering en analyse op nationaal niveau</a:t>
            </a:r>
          </a:p>
          <a:p>
            <a:pPr>
              <a:spcBef>
                <a:spcPts val="600"/>
              </a:spcBef>
              <a:spcAft>
                <a:spcPts val="600"/>
              </a:spcAft>
            </a:pPr>
            <a:r>
              <a:rPr lang="nl-BE" sz="1800" dirty="0"/>
              <a:t>Jaarlijkse evaluatie en bijsturing van de indicatoren/normen</a:t>
            </a:r>
          </a:p>
          <a:p>
            <a:pPr marL="0" indent="0">
              <a:spcBef>
                <a:spcPts val="600"/>
              </a:spcBef>
              <a:spcAft>
                <a:spcPts val="600"/>
              </a:spcAft>
              <a:buNone/>
            </a:pPr>
            <a:endParaRPr lang="nl-BE" sz="2000" dirty="0"/>
          </a:p>
          <a:p>
            <a:pPr>
              <a:spcBef>
                <a:spcPts val="600"/>
              </a:spcBef>
              <a:spcAft>
                <a:spcPts val="600"/>
              </a:spcAft>
            </a:pPr>
            <a:endParaRPr lang="nl-BE" sz="2000" dirty="0"/>
          </a:p>
        </p:txBody>
      </p:sp>
      <p:sp>
        <p:nvSpPr>
          <p:cNvPr id="4" name="Tijdelijke aanduiding voor dianummer 3">
            <a:extLst>
              <a:ext uri="{FF2B5EF4-FFF2-40B4-BE49-F238E27FC236}">
                <a16:creationId xmlns:a16="http://schemas.microsoft.com/office/drawing/2014/main" id="{F304875B-A3A8-4551-B148-0C623F25F563}"/>
              </a:ext>
            </a:extLst>
          </p:cNvPr>
          <p:cNvSpPr>
            <a:spLocks noGrp="1"/>
          </p:cNvSpPr>
          <p:nvPr>
            <p:ph type="sldNum" sz="quarter" idx="12"/>
          </p:nvPr>
        </p:nvSpPr>
        <p:spPr/>
        <p:txBody>
          <a:bodyPr/>
          <a:lstStyle/>
          <a:p>
            <a:fld id="{62D13F0A-9D12-40B2-9A0D-F71E91851488}" type="slidenum">
              <a:rPr lang="en-US" smtClean="0"/>
              <a:t>8</a:t>
            </a:fld>
            <a:endParaRPr lang="en-US"/>
          </a:p>
        </p:txBody>
      </p:sp>
    </p:spTree>
    <p:extLst>
      <p:ext uri="{BB962C8B-B14F-4D97-AF65-F5344CB8AC3E}">
        <p14:creationId xmlns:p14="http://schemas.microsoft.com/office/powerpoint/2010/main" val="146553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7A5CC-9DC7-4CA2-8DA6-1351D6F64B1C}"/>
              </a:ext>
            </a:extLst>
          </p:cNvPr>
          <p:cNvSpPr>
            <a:spLocks noGrp="1"/>
          </p:cNvSpPr>
          <p:nvPr>
            <p:ph type="title"/>
          </p:nvPr>
        </p:nvSpPr>
        <p:spPr>
          <a:xfrm>
            <a:off x="628650" y="79326"/>
            <a:ext cx="7886700" cy="779873"/>
          </a:xfrm>
        </p:spPr>
        <p:txBody>
          <a:bodyPr>
            <a:normAutofit/>
          </a:bodyPr>
          <a:lstStyle/>
          <a:p>
            <a:pPr algn="ctr"/>
            <a:r>
              <a:rPr lang="fr-BE" sz="4000" dirty="0" err="1"/>
              <a:t>Rapportering</a:t>
            </a:r>
            <a:r>
              <a:rPr lang="fr-BE" sz="4000" dirty="0"/>
              <a:t> </a:t>
            </a:r>
            <a:r>
              <a:rPr lang="fr-BE" sz="4000" dirty="0" err="1"/>
              <a:t>boordtabellen</a:t>
            </a:r>
            <a:endParaRPr lang="fr-BE" sz="4000" dirty="0"/>
          </a:p>
        </p:txBody>
      </p:sp>
      <p:pic>
        <p:nvPicPr>
          <p:cNvPr id="4" name="Image 3">
            <a:extLst>
              <a:ext uri="{FF2B5EF4-FFF2-40B4-BE49-F238E27FC236}">
                <a16:creationId xmlns:a16="http://schemas.microsoft.com/office/drawing/2014/main" id="{07D065C3-7316-450D-8952-DAD9B9822636}"/>
              </a:ext>
            </a:extLst>
          </p:cNvPr>
          <p:cNvPicPr>
            <a:picLocks noChangeAspect="1"/>
          </p:cNvPicPr>
          <p:nvPr/>
        </p:nvPicPr>
        <p:blipFill>
          <a:blip r:embed="rId2"/>
          <a:stretch>
            <a:fillRect/>
          </a:stretch>
        </p:blipFill>
        <p:spPr>
          <a:xfrm>
            <a:off x="432000" y="859199"/>
            <a:ext cx="8280000" cy="3335137"/>
          </a:xfrm>
          <a:prstGeom prst="rect">
            <a:avLst/>
          </a:prstGeom>
        </p:spPr>
      </p:pic>
      <p:pic>
        <p:nvPicPr>
          <p:cNvPr id="6" name="Image 5">
            <a:extLst>
              <a:ext uri="{FF2B5EF4-FFF2-40B4-BE49-F238E27FC236}">
                <a16:creationId xmlns:a16="http://schemas.microsoft.com/office/drawing/2014/main" id="{719F6A06-EDC5-45A4-AF29-A338C6D0100A}"/>
              </a:ext>
            </a:extLst>
          </p:cNvPr>
          <p:cNvPicPr>
            <a:picLocks noChangeAspect="1"/>
          </p:cNvPicPr>
          <p:nvPr/>
        </p:nvPicPr>
        <p:blipFill>
          <a:blip r:embed="rId3"/>
          <a:stretch>
            <a:fillRect/>
          </a:stretch>
        </p:blipFill>
        <p:spPr>
          <a:xfrm>
            <a:off x="72000" y="3722696"/>
            <a:ext cx="9000000" cy="3017375"/>
          </a:xfrm>
          <a:prstGeom prst="rect">
            <a:avLst/>
          </a:prstGeom>
        </p:spPr>
      </p:pic>
      <p:sp>
        <p:nvSpPr>
          <p:cNvPr id="5" name="Pijl: omlaag 5">
            <a:extLst>
              <a:ext uri="{FF2B5EF4-FFF2-40B4-BE49-F238E27FC236}">
                <a16:creationId xmlns:a16="http://schemas.microsoft.com/office/drawing/2014/main" id="{4362FDE9-F6B0-4C0D-8B04-3BDDF816ECBC}"/>
              </a:ext>
            </a:extLst>
          </p:cNvPr>
          <p:cNvSpPr/>
          <p:nvPr/>
        </p:nvSpPr>
        <p:spPr>
          <a:xfrm>
            <a:off x="3805524" y="1541394"/>
            <a:ext cx="936104" cy="2638194"/>
          </a:xfrm>
          <a:prstGeom prst="downArrow">
            <a:avLst/>
          </a:prstGeom>
          <a:solidFill>
            <a:schemeClr val="accent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3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2018-10-15T22:00:00+00:00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Citoyen</TermName>
          <TermId xmlns="http://schemas.microsoft.com/office/infopath/2007/PartnerControls">3d4050dd-0cb5-49a7-892e-7750ff79cdf8</TermId>
        </TermInfo>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Etablissements et services de soins</TermName>
          <TermId xmlns="http://schemas.microsoft.com/office/infopath/2007/PartnerControls">0da91f66-aff5-4716-a8aa-e753c394a07a</TermId>
        </TermInfo>
        <TermInfo xmlns="http://schemas.microsoft.com/office/infopath/2007/PartnerControls">
          <TermName xmlns="http://schemas.microsoft.com/office/infopath/2007/PartnerControls">Mutualités</TermName>
          <TermId xmlns="http://schemas.microsoft.com/office/infopath/2007/PartnerControls">a6cbed05-adf5-4226-bcb7-ef5cdc788bf2</TermId>
        </TermInfo>
        <TermInfo xmlns="http://schemas.microsoft.com/office/infopath/2007/PartnerControls">
          <TermName xmlns="http://schemas.microsoft.com/office/infopath/2007/PartnerControls">Offices de tarification</TermName>
          <TermId xmlns="http://schemas.microsoft.com/office/infopath/2007/PartnerControls">4bb33f56-03f5-4ba0-9463-66d4d20d6cd9</TermId>
        </TermInfo>
        <TermInfo xmlns="http://schemas.microsoft.com/office/infopath/2007/PartnerControls">
          <TermName xmlns="http://schemas.microsoft.com/office/infopath/2007/PartnerControls">Industrie</TermName>
          <TermId xmlns="http://schemas.microsoft.com/office/infopath/2007/PartnerControls">0fd8deda-8b7f-4d6b-995d-df45f6357d9a</TermId>
        </TermInfo>
        <TermInfo xmlns="http://schemas.microsoft.com/office/infopath/2007/PartnerControls">
          <TermName xmlns="http://schemas.microsoft.com/office/infopath/2007/PartnerControls">Compagnie d'assurance</TermName>
          <TermId xmlns="http://schemas.microsoft.com/office/infopath/2007/PartnerControls">1654d7dc-46d9-43de-859a-5bcbe1303e97</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22</Value>
      <Value>21</Value>
      <Value>20</Value>
      <Value>63</Value>
      <Value>12</Value>
      <Value>25</Value>
      <Value>24</Value>
      <Value>23</Value>
    </TaxCatchAll>
    <RIDocSummary xmlns="f15eea43-7fa7-45cf-8dc0-d5244e2cd467">De bestuursovereenkomst als katalysator voor een efficiënt financieel beheer - Le contrat d’administration comme catalyseur d’une gestion financière efficiente</RIDocSummary>
    <RIThemeTaxHTField0 xmlns="f15eea43-7fa7-45cf-8dc0-d5244e2cd467">
      <Terms xmlns="http://schemas.microsoft.com/office/infopath/2007/PartnerControl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CA4B53-C4F5-4C6A-BAD7-53D33B5298FC}"/>
</file>

<file path=customXml/itemProps2.xml><?xml version="1.0" encoding="utf-8"?>
<ds:datastoreItem xmlns:ds="http://schemas.openxmlformats.org/officeDocument/2006/customXml" ds:itemID="{27DBE5E5-75DE-4F12-B530-A74F21D069C0}"/>
</file>

<file path=customXml/itemProps3.xml><?xml version="1.0" encoding="utf-8"?>
<ds:datastoreItem xmlns:ds="http://schemas.openxmlformats.org/officeDocument/2006/customXml" ds:itemID="{3EBFB598-ED15-4FAA-B2C7-7E0725918C35}"/>
</file>

<file path=docProps/app.xml><?xml version="1.0" encoding="utf-8"?>
<Properties xmlns="http://schemas.openxmlformats.org/officeDocument/2006/extended-properties" xmlns:vt="http://schemas.openxmlformats.org/officeDocument/2006/docPropsVTypes">
  <Template>Template</Template>
  <TotalTime>186</TotalTime>
  <Words>2314</Words>
  <Application>Microsoft Office PowerPoint</Application>
  <PresentationFormat>Diavoorstelling (4:3)</PresentationFormat>
  <Paragraphs>537</Paragraphs>
  <Slides>44</Slides>
  <Notes>24</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44</vt:i4>
      </vt:variant>
    </vt:vector>
  </HeadingPairs>
  <TitlesOfParts>
    <vt:vector size="50" baseType="lpstr">
      <vt:lpstr>Arial</vt:lpstr>
      <vt:lpstr>Calibri</vt:lpstr>
      <vt:lpstr>Wingdings</vt:lpstr>
      <vt:lpstr>Wingdings 2</vt:lpstr>
      <vt:lpstr>Template</vt:lpstr>
      <vt:lpstr>Worksheet</vt:lpstr>
      <vt:lpstr>De bestuursovereenkomst als katalysator voor  een efficiënt beheer</vt:lpstr>
      <vt:lpstr>In deze presentatie</vt:lpstr>
      <vt:lpstr>Memoranda 1990 &amp; 1993</vt:lpstr>
      <vt:lpstr>Nieuwe beheersinstrumenten</vt:lpstr>
      <vt:lpstr>1. Bestuurlijke efficiëntie</vt:lpstr>
      <vt:lpstr>Geïntegreerd beheer</vt:lpstr>
      <vt:lpstr>1.1 Boordtabellen</vt:lpstr>
      <vt:lpstr>Boordtabellen: een continue evolutie</vt:lpstr>
      <vt:lpstr>Rapportering boordtabellen</vt:lpstr>
      <vt:lpstr>Resultaten: normoverschrijdingen</vt:lpstr>
      <vt:lpstr>Resultaten: afwerkingstermijnen werkloosheidsaanvragen en correcte behandeling</vt:lpstr>
      <vt:lpstr>BO 2016-2018 Voorbeelden normen OISZ</vt:lpstr>
      <vt:lpstr>Resultaten: kwaliteit van de dienstverlening </vt:lpstr>
      <vt:lpstr>Resultaten: opleidingscentrum</vt:lpstr>
      <vt:lpstr>Resultaten: financiële diensten</vt:lpstr>
      <vt:lpstr>1.2 Kostprijsberekening</vt:lpstr>
      <vt:lpstr>Kostprijsberekening 2017 RVA</vt:lpstr>
      <vt:lpstr>Kostprijsberekening 2017 RVA</vt:lpstr>
      <vt:lpstr>Kostprijsberekening 2017 RVA</vt:lpstr>
      <vt:lpstr>Kostprijsberekening 2017 RVA</vt:lpstr>
      <vt:lpstr>Kostprijsberekening 2017 RVA</vt:lpstr>
      <vt:lpstr>1.3 Opvolging van de bestuursovereenkomst</vt:lpstr>
      <vt:lpstr>Bestuursplan</vt:lpstr>
      <vt:lpstr>PowerPoint-presentatie</vt:lpstr>
      <vt:lpstr>PowerPoint-presentatie</vt:lpstr>
      <vt:lpstr>2. Financiële optimalisatie </vt:lpstr>
      <vt:lpstr>Financieel beheer BO</vt:lpstr>
      <vt:lpstr>Financieel beheer BO</vt:lpstr>
      <vt:lpstr>Liquiditeitsbeheer UI door RVA</vt:lpstr>
      <vt:lpstr>Financieel beheer BO</vt:lpstr>
      <vt:lpstr>Financieel beheer BO</vt:lpstr>
      <vt:lpstr>Financieel beheer BO</vt:lpstr>
      <vt:lpstr>Financieel beheer BO</vt:lpstr>
      <vt:lpstr>Financieel beheer BO</vt:lpstr>
      <vt:lpstr>Financieel beheer BO</vt:lpstr>
      <vt:lpstr>3. Synergie IPSS: audit interne</vt:lpstr>
      <vt:lpstr>Avant l'intégration dans les contrats d'administration</vt:lpstr>
      <vt:lpstr>Les engagements communs repris dans les contrats d'administration </vt:lpstr>
      <vt:lpstr>Les engagements communs repris dans les contrats d'administration</vt:lpstr>
      <vt:lpstr>Réalisations </vt:lpstr>
      <vt:lpstr>Réalisations</vt:lpstr>
      <vt:lpstr>Réalisations</vt:lpstr>
      <vt:lpstr>Réalisations</vt:lpstr>
      <vt:lpstr>Conclusions</vt:lpstr>
    </vt:vector>
  </TitlesOfParts>
  <Company>R.I.Z.I.V. - 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jaar responsabilisering en autonomie van de OISZ / 20 ans de responsabilisation et d’autonomie des IPSS</dc:title>
  <dc:creator>Lawrence De Marneffe</dc:creator>
  <cp:lastModifiedBy>Alexandra Van Neyen (RVA-ONEM)</cp:lastModifiedBy>
  <cp:revision>26</cp:revision>
  <dcterms:created xsi:type="dcterms:W3CDTF">2018-04-03T09:05:23Z</dcterms:created>
  <dcterms:modified xsi:type="dcterms:W3CDTF">2018-05-18T05:12:46Z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20;#Citoyen|3d4050dd-0cb5-49a7-892e-7750ff79cdf8;#25;#Professionnel de la santé|2ad223cb-5dec-4759-add4-b89b36632398;#22;#Etablissements et services de soins|0da91f66-aff5-4716-a8aa-e753c394a07a;#24;#Mutualités|a6cbed05-adf5-4226-bcb7-ef5cdc788bf2;#63;#Offices de tarification|4bb33f56-03f5-4ba0-9463-66d4d20d6cd9;#23;#Industrie|0fd8deda-8b7f-4d6b-995d-df45f6357d9a;#21;#Compagnie d'assurance|1654d7dc-46d9-43de-859a-5bcbe1303e97</vt:lpwstr>
  </property>
  <property fmtid="{D5CDD505-2E9C-101B-9397-08002B2CF9AE}" pid="4" name="RITheme">
    <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