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67" r:id="rId3"/>
    <p:sldId id="291" r:id="rId4"/>
    <p:sldId id="288" r:id="rId5"/>
    <p:sldId id="289" r:id="rId6"/>
    <p:sldId id="292" r:id="rId7"/>
    <p:sldId id="272" r:id="rId8"/>
    <p:sldId id="298" r:id="rId9"/>
    <p:sldId id="297" r:id="rId10"/>
    <p:sldId id="300" r:id="rId11"/>
    <p:sldId id="299" r:id="rId12"/>
    <p:sldId id="278" r:id="rId13"/>
    <p:sldId id="279" r:id="rId14"/>
    <p:sldId id="280" r:id="rId15"/>
    <p:sldId id="301" r:id="rId16"/>
    <p:sldId id="282" r:id="rId17"/>
    <p:sldId id="303" r:id="rId18"/>
    <p:sldId id="294" r:id="rId19"/>
    <p:sldId id="307" r:id="rId20"/>
    <p:sldId id="302" r:id="rId21"/>
  </p:sldIdLst>
  <p:sldSz cx="9144000" cy="5143500" type="screen16x9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6BFAD76-8727-4237-A63B-D20E63503730}">
          <p14:sldIdLst>
            <p14:sldId id="296"/>
            <p14:sldId id="267"/>
            <p14:sldId id="291"/>
            <p14:sldId id="288"/>
            <p14:sldId id="289"/>
            <p14:sldId id="292"/>
            <p14:sldId id="272"/>
            <p14:sldId id="298"/>
            <p14:sldId id="297"/>
            <p14:sldId id="300"/>
            <p14:sldId id="299"/>
            <p14:sldId id="278"/>
            <p14:sldId id="279"/>
            <p14:sldId id="280"/>
            <p14:sldId id="301"/>
            <p14:sldId id="282"/>
            <p14:sldId id="303"/>
            <p14:sldId id="294"/>
            <p14:sldId id="307"/>
            <p14:sldId id="30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21D"/>
    <a:srgbClr val="640A28"/>
    <a:srgbClr val="640AFF"/>
    <a:srgbClr val="CBD1E0"/>
    <a:srgbClr val="CBD7DA"/>
    <a:srgbClr val="CCDFD2"/>
    <a:srgbClr val="CBCDE6"/>
    <a:srgbClr val="008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/>
    <p:restoredTop sz="88639" autoAdjust="0"/>
  </p:normalViewPr>
  <p:slideViewPr>
    <p:cSldViewPr>
      <p:cViewPr>
        <p:scale>
          <a:sx n="100" d="100"/>
          <a:sy n="100" d="100"/>
        </p:scale>
        <p:origin x="-1056" y="-3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46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93AA5-1B1B-4A92-A51B-D62A54CA6E67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79041361-8A4E-4337-B579-86F6B3AA9308}">
      <dgm:prSet/>
      <dgm:spPr/>
      <dgm:t>
        <a:bodyPr/>
        <a:lstStyle/>
        <a:p>
          <a:pPr rtl="0"/>
          <a:r>
            <a:rPr lang="nl-BE" dirty="0" smtClean="0">
              <a:latin typeface="Tw Cen MT" panose="020B0602020104020603" pitchFamily="34" charset="0"/>
            </a:rPr>
            <a:t>Uitwisselen van ervaring en expertise</a:t>
          </a:r>
          <a:endParaRPr lang="nl-BE" dirty="0">
            <a:latin typeface="Tw Cen MT" panose="020B0602020104020603" pitchFamily="34" charset="0"/>
          </a:endParaRPr>
        </a:p>
      </dgm:t>
    </dgm:pt>
    <dgm:pt modelId="{EEF9F661-2A88-4788-88D9-36EE5165E0B4}" type="parTrans" cxnId="{B2A93B5C-63B0-44C9-A088-0C6E7EC7FB0B}">
      <dgm:prSet/>
      <dgm:spPr/>
      <dgm:t>
        <a:bodyPr/>
        <a:lstStyle/>
        <a:p>
          <a:endParaRPr lang="nl-BE">
            <a:latin typeface="Tw Cen MT" panose="020B0602020104020603" pitchFamily="34" charset="0"/>
          </a:endParaRPr>
        </a:p>
      </dgm:t>
    </dgm:pt>
    <dgm:pt modelId="{7B40C601-4CDD-4B67-B5AF-796BEF3E371A}" type="sibTrans" cxnId="{B2A93B5C-63B0-44C9-A088-0C6E7EC7FB0B}">
      <dgm:prSet/>
      <dgm:spPr/>
      <dgm:t>
        <a:bodyPr/>
        <a:lstStyle/>
        <a:p>
          <a:endParaRPr lang="nl-BE">
            <a:latin typeface="Tw Cen MT" panose="020B0602020104020603" pitchFamily="34" charset="0"/>
          </a:endParaRPr>
        </a:p>
      </dgm:t>
    </dgm:pt>
    <dgm:pt modelId="{E2E922C3-7D7D-42BD-9912-8714A9863913}">
      <dgm:prSet/>
      <dgm:spPr/>
      <dgm:t>
        <a:bodyPr/>
        <a:lstStyle/>
        <a:p>
          <a:pPr rtl="0"/>
          <a:r>
            <a:rPr lang="nl-BE" smtClean="0">
              <a:latin typeface="Tw Cen MT" panose="020B0602020104020603" pitchFamily="34" charset="0"/>
            </a:rPr>
            <a:t>Gemeenschappelijke instrumenten</a:t>
          </a:r>
          <a:endParaRPr lang="nl-BE">
            <a:latin typeface="Tw Cen MT" panose="020B0602020104020603" pitchFamily="34" charset="0"/>
          </a:endParaRPr>
        </a:p>
      </dgm:t>
    </dgm:pt>
    <dgm:pt modelId="{578D3363-132B-472B-BC78-B9EE2A3C54EC}" type="parTrans" cxnId="{C052228E-AA94-4A09-A274-2CE05A13CCB3}">
      <dgm:prSet/>
      <dgm:spPr/>
      <dgm:t>
        <a:bodyPr/>
        <a:lstStyle/>
        <a:p>
          <a:endParaRPr lang="nl-BE">
            <a:latin typeface="Tw Cen MT" panose="020B0602020104020603" pitchFamily="34" charset="0"/>
          </a:endParaRPr>
        </a:p>
      </dgm:t>
    </dgm:pt>
    <dgm:pt modelId="{D146C794-8058-437D-94FC-A517AAA1D16B}" type="sibTrans" cxnId="{C052228E-AA94-4A09-A274-2CE05A13CCB3}">
      <dgm:prSet/>
      <dgm:spPr/>
      <dgm:t>
        <a:bodyPr/>
        <a:lstStyle/>
        <a:p>
          <a:endParaRPr lang="nl-BE">
            <a:latin typeface="Tw Cen MT" panose="020B0602020104020603" pitchFamily="34" charset="0"/>
          </a:endParaRPr>
        </a:p>
      </dgm:t>
    </dgm:pt>
    <dgm:pt modelId="{994C4257-24FD-4C13-A79C-B931C4841E5E}">
      <dgm:prSet/>
      <dgm:spPr/>
      <dgm:t>
        <a:bodyPr/>
        <a:lstStyle/>
        <a:p>
          <a:pPr rtl="0"/>
          <a:r>
            <a:rPr lang="nl-BE" smtClean="0">
              <a:latin typeface="Tw Cen MT" panose="020B0602020104020603" pitchFamily="34" charset="0"/>
            </a:rPr>
            <a:t>Gecoördineerd inspelen op gezamenlijke uitdagingen, externe projecten</a:t>
          </a:r>
          <a:endParaRPr lang="nl-BE">
            <a:latin typeface="Tw Cen MT" panose="020B0602020104020603" pitchFamily="34" charset="0"/>
          </a:endParaRPr>
        </a:p>
      </dgm:t>
    </dgm:pt>
    <dgm:pt modelId="{D4B2EEDB-41DC-4C9D-9331-75E8A2051512}" type="parTrans" cxnId="{A4DB17B2-03C4-44E5-ABC0-2830CFFAED1C}">
      <dgm:prSet/>
      <dgm:spPr/>
      <dgm:t>
        <a:bodyPr/>
        <a:lstStyle/>
        <a:p>
          <a:endParaRPr lang="nl-BE">
            <a:latin typeface="Tw Cen MT" panose="020B0602020104020603" pitchFamily="34" charset="0"/>
          </a:endParaRPr>
        </a:p>
      </dgm:t>
    </dgm:pt>
    <dgm:pt modelId="{2C755BAB-1759-4B81-B7CC-56F82F75BFAA}" type="sibTrans" cxnId="{A4DB17B2-03C4-44E5-ABC0-2830CFFAED1C}">
      <dgm:prSet/>
      <dgm:spPr/>
      <dgm:t>
        <a:bodyPr/>
        <a:lstStyle/>
        <a:p>
          <a:endParaRPr lang="nl-BE">
            <a:latin typeface="Tw Cen MT" panose="020B0602020104020603" pitchFamily="34" charset="0"/>
          </a:endParaRPr>
        </a:p>
      </dgm:t>
    </dgm:pt>
    <dgm:pt modelId="{F794BB54-8EB1-44BA-B275-699DA875ADCB}" type="pres">
      <dgm:prSet presAssocID="{55793AA5-1B1B-4A92-A51B-D62A54CA6E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FEFACD4D-32FA-4AF5-8069-EE72FD0B3CB7}" type="pres">
      <dgm:prSet presAssocID="{79041361-8A4E-4337-B579-86F6B3AA9308}" presName="composite" presStyleCnt="0"/>
      <dgm:spPr/>
      <dgm:t>
        <a:bodyPr/>
        <a:lstStyle/>
        <a:p>
          <a:endParaRPr lang="nl-BE"/>
        </a:p>
      </dgm:t>
    </dgm:pt>
    <dgm:pt modelId="{706B4F7A-710A-490E-80C2-716AC2397392}" type="pres">
      <dgm:prSet presAssocID="{79041361-8A4E-4337-B579-86F6B3AA9308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BE"/>
        </a:p>
      </dgm:t>
    </dgm:pt>
    <dgm:pt modelId="{4F244CC6-805B-457F-BBAB-316D3B9A1E5A}" type="pres">
      <dgm:prSet presAssocID="{79041361-8A4E-4337-B579-86F6B3AA930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BAFEC1A-DA65-432B-8902-9F9C821AF209}" type="pres">
      <dgm:prSet presAssocID="{7B40C601-4CDD-4B67-B5AF-796BEF3E371A}" presName="spacing" presStyleCnt="0"/>
      <dgm:spPr/>
      <dgm:t>
        <a:bodyPr/>
        <a:lstStyle/>
        <a:p>
          <a:endParaRPr lang="nl-BE"/>
        </a:p>
      </dgm:t>
    </dgm:pt>
    <dgm:pt modelId="{0442DEDB-DC25-4975-8BF6-6379CD57490B}" type="pres">
      <dgm:prSet presAssocID="{E2E922C3-7D7D-42BD-9912-8714A9863913}" presName="composite" presStyleCnt="0"/>
      <dgm:spPr/>
      <dgm:t>
        <a:bodyPr/>
        <a:lstStyle/>
        <a:p>
          <a:endParaRPr lang="nl-BE"/>
        </a:p>
      </dgm:t>
    </dgm:pt>
    <dgm:pt modelId="{BB4C6FE5-6BEF-4C45-9A12-942134968F78}" type="pres">
      <dgm:prSet presAssocID="{E2E922C3-7D7D-42BD-9912-8714A9863913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BE"/>
        </a:p>
      </dgm:t>
    </dgm:pt>
    <dgm:pt modelId="{D17D17BD-DB4B-44D5-8E24-6BF898B11D35}" type="pres">
      <dgm:prSet presAssocID="{E2E922C3-7D7D-42BD-9912-8714A986391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778123D-815B-4F77-9000-3903A2ACC153}" type="pres">
      <dgm:prSet presAssocID="{D146C794-8058-437D-94FC-A517AAA1D16B}" presName="spacing" presStyleCnt="0"/>
      <dgm:spPr/>
      <dgm:t>
        <a:bodyPr/>
        <a:lstStyle/>
        <a:p>
          <a:endParaRPr lang="nl-BE"/>
        </a:p>
      </dgm:t>
    </dgm:pt>
    <dgm:pt modelId="{A27CB856-89F0-433B-933B-A2E6C4856DF8}" type="pres">
      <dgm:prSet presAssocID="{994C4257-24FD-4C13-A79C-B931C4841E5E}" presName="composite" presStyleCnt="0"/>
      <dgm:spPr/>
      <dgm:t>
        <a:bodyPr/>
        <a:lstStyle/>
        <a:p>
          <a:endParaRPr lang="nl-BE"/>
        </a:p>
      </dgm:t>
    </dgm:pt>
    <dgm:pt modelId="{72A39393-5FE9-494F-9134-662A9C8143C3}" type="pres">
      <dgm:prSet presAssocID="{994C4257-24FD-4C13-A79C-B931C4841E5E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BE"/>
        </a:p>
      </dgm:t>
    </dgm:pt>
    <dgm:pt modelId="{B5CB150F-D8EE-4387-893B-BCC1C3896161}" type="pres">
      <dgm:prSet presAssocID="{994C4257-24FD-4C13-A79C-B931C4841E5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A4DB17B2-03C4-44E5-ABC0-2830CFFAED1C}" srcId="{55793AA5-1B1B-4A92-A51B-D62A54CA6E67}" destId="{994C4257-24FD-4C13-A79C-B931C4841E5E}" srcOrd="2" destOrd="0" parTransId="{D4B2EEDB-41DC-4C9D-9331-75E8A2051512}" sibTransId="{2C755BAB-1759-4B81-B7CC-56F82F75BFAA}"/>
    <dgm:cxn modelId="{C052228E-AA94-4A09-A274-2CE05A13CCB3}" srcId="{55793AA5-1B1B-4A92-A51B-D62A54CA6E67}" destId="{E2E922C3-7D7D-42BD-9912-8714A9863913}" srcOrd="1" destOrd="0" parTransId="{578D3363-132B-472B-BC78-B9EE2A3C54EC}" sibTransId="{D146C794-8058-437D-94FC-A517AAA1D16B}"/>
    <dgm:cxn modelId="{B2A93B5C-63B0-44C9-A088-0C6E7EC7FB0B}" srcId="{55793AA5-1B1B-4A92-A51B-D62A54CA6E67}" destId="{79041361-8A4E-4337-B579-86F6B3AA9308}" srcOrd="0" destOrd="0" parTransId="{EEF9F661-2A88-4788-88D9-36EE5165E0B4}" sibTransId="{7B40C601-4CDD-4B67-B5AF-796BEF3E371A}"/>
    <dgm:cxn modelId="{32F485DE-B6EE-4B51-B414-734363AAA952}" type="presOf" srcId="{E2E922C3-7D7D-42BD-9912-8714A9863913}" destId="{D17D17BD-DB4B-44D5-8E24-6BF898B11D35}" srcOrd="0" destOrd="0" presId="urn:microsoft.com/office/officeart/2005/8/layout/vList3"/>
    <dgm:cxn modelId="{4137E280-215A-4E3E-85F1-896325229291}" type="presOf" srcId="{994C4257-24FD-4C13-A79C-B931C4841E5E}" destId="{B5CB150F-D8EE-4387-893B-BCC1C3896161}" srcOrd="0" destOrd="0" presId="urn:microsoft.com/office/officeart/2005/8/layout/vList3"/>
    <dgm:cxn modelId="{9670CA2E-74F8-437C-9B01-B28E7276F54B}" type="presOf" srcId="{55793AA5-1B1B-4A92-A51B-D62A54CA6E67}" destId="{F794BB54-8EB1-44BA-B275-699DA875ADCB}" srcOrd="0" destOrd="0" presId="urn:microsoft.com/office/officeart/2005/8/layout/vList3"/>
    <dgm:cxn modelId="{6AC06D39-D4CB-4F7F-88F3-AF3D23D0380E}" type="presOf" srcId="{79041361-8A4E-4337-B579-86F6B3AA9308}" destId="{4F244CC6-805B-457F-BBAB-316D3B9A1E5A}" srcOrd="0" destOrd="0" presId="urn:microsoft.com/office/officeart/2005/8/layout/vList3"/>
    <dgm:cxn modelId="{C3F3B24E-0F6E-41E8-95E9-DA8A07730EE7}" type="presParOf" srcId="{F794BB54-8EB1-44BA-B275-699DA875ADCB}" destId="{FEFACD4D-32FA-4AF5-8069-EE72FD0B3CB7}" srcOrd="0" destOrd="0" presId="urn:microsoft.com/office/officeart/2005/8/layout/vList3"/>
    <dgm:cxn modelId="{C22031E0-0EC8-4FE0-AE86-FE87C512031D}" type="presParOf" srcId="{FEFACD4D-32FA-4AF5-8069-EE72FD0B3CB7}" destId="{706B4F7A-710A-490E-80C2-716AC2397392}" srcOrd="0" destOrd="0" presId="urn:microsoft.com/office/officeart/2005/8/layout/vList3"/>
    <dgm:cxn modelId="{F75A222A-3C96-486F-A574-32479B9FD573}" type="presParOf" srcId="{FEFACD4D-32FA-4AF5-8069-EE72FD0B3CB7}" destId="{4F244CC6-805B-457F-BBAB-316D3B9A1E5A}" srcOrd="1" destOrd="0" presId="urn:microsoft.com/office/officeart/2005/8/layout/vList3"/>
    <dgm:cxn modelId="{22E2B1EB-1029-4AFD-9538-6A91256A2E11}" type="presParOf" srcId="{F794BB54-8EB1-44BA-B275-699DA875ADCB}" destId="{5BAFEC1A-DA65-432B-8902-9F9C821AF209}" srcOrd="1" destOrd="0" presId="urn:microsoft.com/office/officeart/2005/8/layout/vList3"/>
    <dgm:cxn modelId="{7EE84184-679C-4646-8AB0-DAB753992C67}" type="presParOf" srcId="{F794BB54-8EB1-44BA-B275-699DA875ADCB}" destId="{0442DEDB-DC25-4975-8BF6-6379CD57490B}" srcOrd="2" destOrd="0" presId="urn:microsoft.com/office/officeart/2005/8/layout/vList3"/>
    <dgm:cxn modelId="{95A05338-0566-4555-B389-DC5BB6CA46E7}" type="presParOf" srcId="{0442DEDB-DC25-4975-8BF6-6379CD57490B}" destId="{BB4C6FE5-6BEF-4C45-9A12-942134968F78}" srcOrd="0" destOrd="0" presId="urn:microsoft.com/office/officeart/2005/8/layout/vList3"/>
    <dgm:cxn modelId="{54A22654-1E01-4CFA-98BF-06B7372F48E0}" type="presParOf" srcId="{0442DEDB-DC25-4975-8BF6-6379CD57490B}" destId="{D17D17BD-DB4B-44D5-8E24-6BF898B11D35}" srcOrd="1" destOrd="0" presId="urn:microsoft.com/office/officeart/2005/8/layout/vList3"/>
    <dgm:cxn modelId="{E0A4ADD6-AD5E-4B54-87AE-D2824B3760E2}" type="presParOf" srcId="{F794BB54-8EB1-44BA-B275-699DA875ADCB}" destId="{C778123D-815B-4F77-9000-3903A2ACC153}" srcOrd="3" destOrd="0" presId="urn:microsoft.com/office/officeart/2005/8/layout/vList3"/>
    <dgm:cxn modelId="{BDB10CA6-E5DA-4389-A77D-7555742B6173}" type="presParOf" srcId="{F794BB54-8EB1-44BA-B275-699DA875ADCB}" destId="{A27CB856-89F0-433B-933B-A2E6C4856DF8}" srcOrd="4" destOrd="0" presId="urn:microsoft.com/office/officeart/2005/8/layout/vList3"/>
    <dgm:cxn modelId="{9594A284-C446-43E1-9E0E-74036D984E1F}" type="presParOf" srcId="{A27CB856-89F0-433B-933B-A2E6C4856DF8}" destId="{72A39393-5FE9-494F-9134-662A9C8143C3}" srcOrd="0" destOrd="0" presId="urn:microsoft.com/office/officeart/2005/8/layout/vList3"/>
    <dgm:cxn modelId="{1E79D1BE-C9E1-41AE-A941-77AA14A658C5}" type="presParOf" srcId="{A27CB856-89F0-433B-933B-A2E6C4856DF8}" destId="{B5CB150F-D8EE-4387-893B-BCC1C389616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44CC6-805B-457F-BBAB-316D3B9A1E5A}">
      <dsp:nvSpPr>
        <dsp:cNvPr id="0" name=""/>
        <dsp:cNvSpPr/>
      </dsp:nvSpPr>
      <dsp:spPr>
        <a:xfrm rot="10800000">
          <a:off x="1614370" y="71"/>
          <a:ext cx="5472684" cy="94365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12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latin typeface="Tw Cen MT" panose="020B0602020104020603" pitchFamily="34" charset="0"/>
            </a:rPr>
            <a:t>Uitwisselen van ervaring en expertise</a:t>
          </a:r>
          <a:endParaRPr lang="nl-BE" sz="1800" kern="1200" dirty="0">
            <a:latin typeface="Tw Cen MT" panose="020B0602020104020603" pitchFamily="34" charset="0"/>
          </a:endParaRPr>
        </a:p>
      </dsp:txBody>
      <dsp:txXfrm rot="10800000">
        <a:off x="1850283" y="71"/>
        <a:ext cx="5236771" cy="943651"/>
      </dsp:txXfrm>
    </dsp:sp>
    <dsp:sp modelId="{706B4F7A-710A-490E-80C2-716AC2397392}">
      <dsp:nvSpPr>
        <dsp:cNvPr id="0" name=""/>
        <dsp:cNvSpPr/>
      </dsp:nvSpPr>
      <dsp:spPr>
        <a:xfrm>
          <a:off x="1142545" y="71"/>
          <a:ext cx="943651" cy="9436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D17BD-DB4B-44D5-8E24-6BF898B11D35}">
      <dsp:nvSpPr>
        <dsp:cNvPr id="0" name=""/>
        <dsp:cNvSpPr/>
      </dsp:nvSpPr>
      <dsp:spPr>
        <a:xfrm rot="10800000">
          <a:off x="1614370" y="1225410"/>
          <a:ext cx="5472684" cy="94365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12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smtClean="0">
              <a:latin typeface="Tw Cen MT" panose="020B0602020104020603" pitchFamily="34" charset="0"/>
            </a:rPr>
            <a:t>Gemeenschappelijke instrumenten</a:t>
          </a:r>
          <a:endParaRPr lang="nl-BE" sz="1800" kern="1200">
            <a:latin typeface="Tw Cen MT" panose="020B0602020104020603" pitchFamily="34" charset="0"/>
          </a:endParaRPr>
        </a:p>
      </dsp:txBody>
      <dsp:txXfrm rot="10800000">
        <a:off x="1850283" y="1225410"/>
        <a:ext cx="5236771" cy="943651"/>
      </dsp:txXfrm>
    </dsp:sp>
    <dsp:sp modelId="{BB4C6FE5-6BEF-4C45-9A12-942134968F78}">
      <dsp:nvSpPr>
        <dsp:cNvPr id="0" name=""/>
        <dsp:cNvSpPr/>
      </dsp:nvSpPr>
      <dsp:spPr>
        <a:xfrm>
          <a:off x="1142545" y="1225410"/>
          <a:ext cx="943651" cy="94365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150F-D8EE-4387-893B-BCC1C3896161}">
      <dsp:nvSpPr>
        <dsp:cNvPr id="0" name=""/>
        <dsp:cNvSpPr/>
      </dsp:nvSpPr>
      <dsp:spPr>
        <a:xfrm rot="10800000">
          <a:off x="1614370" y="2450748"/>
          <a:ext cx="5472684" cy="94365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12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smtClean="0">
              <a:latin typeface="Tw Cen MT" panose="020B0602020104020603" pitchFamily="34" charset="0"/>
            </a:rPr>
            <a:t>Gecoördineerd inspelen op gezamenlijke uitdagingen, externe projecten</a:t>
          </a:r>
          <a:endParaRPr lang="nl-BE" sz="1800" kern="1200">
            <a:latin typeface="Tw Cen MT" panose="020B0602020104020603" pitchFamily="34" charset="0"/>
          </a:endParaRPr>
        </a:p>
      </dsp:txBody>
      <dsp:txXfrm rot="10800000">
        <a:off x="1850283" y="2450748"/>
        <a:ext cx="5236771" cy="943651"/>
      </dsp:txXfrm>
    </dsp:sp>
    <dsp:sp modelId="{72A39393-5FE9-494F-9134-662A9C8143C3}">
      <dsp:nvSpPr>
        <dsp:cNvPr id="0" name=""/>
        <dsp:cNvSpPr/>
      </dsp:nvSpPr>
      <dsp:spPr>
        <a:xfrm>
          <a:off x="1142545" y="2450748"/>
          <a:ext cx="943651" cy="94365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A1CA-ABD7-43BF-ACF3-90C392D6CECD}" type="datetimeFigureOut">
              <a:rPr lang="fr-BE" smtClean="0"/>
              <a:t>23/05/2018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31B1-B3D3-43AB-AEFD-3431BA5097B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432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B0DF-E820-499B-BEA1-1CB0C5E785C9}" type="datetimeFigureOut">
              <a:rPr lang="nl-BE" smtClean="0"/>
              <a:t>23-05-2018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3C46F-5572-42D0-BC29-D9E5A8800B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320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https://www.istockphoto.com/be/photo/les-c%C3%A2bles-et-fils-%C3%A9lectriques-color%C3%A9s-t%C3%A9l%C3%A9communications-gm479758780-68203913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3C46F-5572-42D0-BC29-D9E5A8800B8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139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https://www.istockphoto.com/be/en/photo/social-network-gm698569066-129437801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3C46F-5572-42D0-BC29-D9E5A8800B82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914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9612"/>
            <a:ext cx="7920000" cy="1674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smtClean="0"/>
              <a:t>de </a:t>
            </a:r>
            <a:r>
              <a:rPr lang="en-US" dirty="0" err="1" smtClean="0"/>
              <a:t>titel</a:t>
            </a:r>
            <a:r>
              <a:rPr lang="en-US" dirty="0" smtClean="0"/>
              <a:t> van de </a:t>
            </a:r>
            <a:r>
              <a:rPr lang="en-US" dirty="0" err="1" smtClean="0"/>
              <a:t>presentatie</a:t>
            </a:r>
            <a:r>
              <a:rPr lang="en-US" dirty="0" smtClean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endParaRPr lang="fr-BE" dirty="0"/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3489852"/>
            <a:ext cx="5113338" cy="6929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Voer je naam/functie/afdeling </a:t>
            </a:r>
            <a:r>
              <a:rPr lang="nl-BE" dirty="0" smtClean="0"/>
              <a:t>in</a:t>
            </a:r>
            <a:br>
              <a:rPr lang="nl-BE" dirty="0" smtClean="0"/>
            </a:br>
            <a:r>
              <a:rPr lang="nl-BE" dirty="0" smtClean="0"/>
              <a:t>Introduisez </a:t>
            </a:r>
            <a:r>
              <a:rPr lang="nl-BE" dirty="0"/>
              <a:t>vos nom/fonction/département</a:t>
            </a:r>
          </a:p>
        </p:txBody>
      </p:sp>
    </p:spTree>
    <p:extLst>
      <p:ext uri="{BB962C8B-B14F-4D97-AF65-F5344CB8AC3E}">
        <p14:creationId xmlns:p14="http://schemas.microsoft.com/office/powerpoint/2010/main" val="244170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Inhoud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Table des </a:t>
            </a:r>
            <a:r>
              <a:rPr lang="en-US" dirty="0" err="1"/>
              <a:t>matières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br>
              <a:rPr lang="en-US" dirty="0" smtClean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7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3768" y="2728139"/>
            <a:ext cx="6010945" cy="1323000"/>
          </a:xfr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smtClean="0"/>
              <a:t>de </a:t>
            </a:r>
            <a:r>
              <a:rPr lang="en-US" dirty="0" err="1" smtClean="0"/>
              <a:t>titel</a:t>
            </a:r>
            <a:r>
              <a:rPr lang="en-US" dirty="0" smtClean="0"/>
              <a:t> van het </a:t>
            </a:r>
            <a:r>
              <a:rPr lang="en-US" dirty="0" err="1" smtClean="0"/>
              <a:t>hoofdstuk</a:t>
            </a:r>
            <a:r>
              <a:rPr lang="en-US" dirty="0" smtClean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titre</a:t>
            </a:r>
            <a:r>
              <a:rPr lang="en-US" dirty="0" smtClean="0"/>
              <a:t> du </a:t>
            </a:r>
            <a:r>
              <a:rPr lang="en-US" dirty="0" err="1" smtClean="0"/>
              <a:t>chapitre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398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949792"/>
            <a:ext cx="7772400" cy="1021556"/>
          </a:xfrm>
        </p:spPr>
        <p:txBody>
          <a:bodyPr anchor="t">
            <a:normAutofit/>
          </a:bodyPr>
          <a:lstStyle>
            <a:lvl1pPr algn="ctr">
              <a:defRPr sz="18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Klik om </a:t>
            </a:r>
            <a:r>
              <a:rPr lang="en-US" dirty="0" smtClean="0"/>
              <a:t>de subtitel van het hoofdstuk toe </a:t>
            </a:r>
            <a:r>
              <a:rPr lang="en-US" dirty="0"/>
              <a:t>te voegen</a:t>
            </a:r>
            <a:br>
              <a:rPr lang="en-US" dirty="0"/>
            </a:br>
            <a:r>
              <a:rPr lang="en-US" dirty="0"/>
              <a:t>Cliquez pour </a:t>
            </a:r>
            <a:r>
              <a:rPr lang="en-US" dirty="0" smtClean="0"/>
              <a:t>ajouter le sous-titre du chapitre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189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br>
              <a:rPr lang="en-US" dirty="0" smtClean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1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9552" y="897564"/>
            <a:ext cx="8136904" cy="0"/>
          </a:xfrm>
          <a:prstGeom prst="line">
            <a:avLst/>
          </a:prstGeom>
          <a:ln w="25400">
            <a:solidFill>
              <a:srgbClr val="008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2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3489852"/>
            <a:ext cx="5113338" cy="692944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Voer je naam/functie/afdeling/telefoonnummer/e-mailadres </a:t>
            </a:r>
            <a:r>
              <a:rPr lang="nl-BE" dirty="0" smtClean="0"/>
              <a:t>in</a:t>
            </a:r>
            <a:br>
              <a:rPr lang="nl-BE" dirty="0" smtClean="0"/>
            </a:br>
            <a:r>
              <a:rPr lang="nl-BE" dirty="0" smtClean="0"/>
              <a:t>Introduisez </a:t>
            </a:r>
            <a:r>
              <a:rPr lang="nl-BE" dirty="0"/>
              <a:t>vos nom/fonction/département/numéro de téléphone/adresse email</a:t>
            </a:r>
          </a:p>
        </p:txBody>
      </p:sp>
    </p:spTree>
    <p:extLst>
      <p:ext uri="{BB962C8B-B14F-4D97-AF65-F5344CB8AC3E}">
        <p14:creationId xmlns:p14="http://schemas.microsoft.com/office/powerpoint/2010/main" val="109834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83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50" r:id="rId5"/>
    <p:sldLayoutId id="2147483652" r:id="rId6"/>
    <p:sldLayoutId id="214748366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LITHIUM1\Organisatie\Communicatie\20j-bestuursovereenkomst\presentatie anne\istock\iStock-882292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-41036"/>
            <a:ext cx="12276856" cy="525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/>
          <p:cNvSpPr/>
          <p:nvPr/>
        </p:nvSpPr>
        <p:spPr>
          <a:xfrm>
            <a:off x="179512" y="1903003"/>
            <a:ext cx="4920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b="1" spc="300" dirty="0" smtClean="0">
                <a:latin typeface="Tw Cen MT" panose="020B0602020104020603" pitchFamily="34" charset="0"/>
              </a:rPr>
              <a:t>De krachten gebundeld</a:t>
            </a:r>
            <a:endParaRPr lang="nl-BE" sz="3200" dirty="0"/>
          </a:p>
        </p:txBody>
      </p:sp>
      <p:sp>
        <p:nvSpPr>
          <p:cNvPr id="6" name="Rechthoek 5"/>
          <p:cNvSpPr/>
          <p:nvPr/>
        </p:nvSpPr>
        <p:spPr>
          <a:xfrm>
            <a:off x="179512" y="2603688"/>
            <a:ext cx="3980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spc="300" dirty="0" smtClean="0">
                <a:latin typeface="Tw Cen MT" panose="020B0602020104020603" pitchFamily="34" charset="0"/>
              </a:rPr>
              <a:t>HR-synergieën bij de OISZ</a:t>
            </a:r>
            <a:endParaRPr lang="nl-BE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2"/>
          <a:stretch/>
        </p:blipFill>
        <p:spPr>
          <a:xfrm>
            <a:off x="467544" y="3507854"/>
            <a:ext cx="1640408" cy="11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Tw Cen MT" panose="020B0602020104020603" pitchFamily="34" charset="0"/>
              </a:rPr>
              <a:t>Un</a:t>
            </a:r>
            <a:r>
              <a:rPr lang="nl-BE" dirty="0" smtClean="0">
                <a:latin typeface="Tw Cen MT" panose="020B0602020104020603" pitchFamily="34" charset="0"/>
              </a:rPr>
              <a:t> </a:t>
            </a:r>
            <a:r>
              <a:rPr lang="nl-BE" dirty="0" err="1" smtClean="0">
                <a:latin typeface="Tw Cen MT" panose="020B0602020104020603" pitchFamily="34" charset="0"/>
              </a:rPr>
              <a:t>développement</a:t>
            </a:r>
            <a:r>
              <a:rPr lang="nl-BE" dirty="0" smtClean="0">
                <a:latin typeface="Tw Cen MT" panose="020B0602020104020603" pitchFamily="34" charset="0"/>
              </a:rPr>
              <a:t> </a:t>
            </a:r>
            <a:r>
              <a:rPr lang="nl-BE" dirty="0" err="1" smtClean="0">
                <a:latin typeface="Tw Cen MT" panose="020B0602020104020603" pitchFamily="34" charset="0"/>
              </a:rPr>
              <a:t>progressif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6" name="Punthaak 5"/>
          <p:cNvSpPr/>
          <p:nvPr/>
        </p:nvSpPr>
        <p:spPr>
          <a:xfrm>
            <a:off x="467544" y="1491630"/>
            <a:ext cx="2880320" cy="720080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Punthaak 6"/>
          <p:cNvSpPr/>
          <p:nvPr/>
        </p:nvSpPr>
        <p:spPr>
          <a:xfrm>
            <a:off x="3131840" y="1491630"/>
            <a:ext cx="5112568" cy="72008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1619672" y="1707654"/>
            <a:ext cx="288032" cy="28803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/>
          <p:cNvSpPr/>
          <p:nvPr/>
        </p:nvSpPr>
        <p:spPr>
          <a:xfrm>
            <a:off x="4427984" y="1707654"/>
            <a:ext cx="288032" cy="28803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6660232" y="1707654"/>
            <a:ext cx="288032" cy="28803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500914" y="2787774"/>
            <a:ext cx="2525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 smtClean="0">
                <a:latin typeface="Tw Cen MT" panose="020B0602020104020603" pitchFamily="34" charset="0"/>
              </a:rPr>
              <a:t>Forum </a:t>
            </a:r>
            <a:r>
              <a:rPr lang="fr-BE" dirty="0">
                <a:latin typeface="Tw Cen MT" panose="020B0602020104020603" pitchFamily="34" charset="0"/>
              </a:rPr>
              <a:t>commun </a:t>
            </a:r>
            <a:r>
              <a:rPr lang="fr-BE" b="1" dirty="0">
                <a:latin typeface="Tw Cen MT" panose="020B0602020104020603" pitchFamily="34" charset="0"/>
              </a:rPr>
              <a:t>outil de calcul des salaires</a:t>
            </a:r>
          </a:p>
          <a:p>
            <a:pPr algn="ctr"/>
            <a:endParaRPr lang="nl-BE" dirty="0">
              <a:latin typeface="Tw Cen MT" panose="020B0602020104020603" pitchFamily="34" charset="0"/>
            </a:endParaRPr>
          </a:p>
        </p:txBody>
      </p:sp>
      <p:cxnSp>
        <p:nvCxnSpPr>
          <p:cNvPr id="13" name="Rechte verbindingslijn 12"/>
          <p:cNvCxnSpPr>
            <a:stCxn id="8" idx="4"/>
            <a:endCxn id="11" idx="0"/>
          </p:cNvCxnSpPr>
          <p:nvPr/>
        </p:nvCxnSpPr>
        <p:spPr>
          <a:xfrm>
            <a:off x="1763688" y="1995686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>
            <a:endCxn id="18" idx="0"/>
          </p:cNvCxnSpPr>
          <p:nvPr/>
        </p:nvCxnSpPr>
        <p:spPr>
          <a:xfrm>
            <a:off x="4572000" y="1995686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6804248" y="1995686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3309226" y="2787774"/>
            <a:ext cx="252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b="1" dirty="0" smtClean="0">
                <a:latin typeface="Tw Cen MT" panose="020B0602020104020603" pitchFamily="34" charset="0"/>
              </a:rPr>
              <a:t>2016</a:t>
            </a:r>
          </a:p>
          <a:p>
            <a:pPr algn="ctr"/>
            <a:r>
              <a:rPr lang="nl-BE" dirty="0" smtClean="0">
                <a:latin typeface="Tw Cen MT" panose="020B0602020104020603" pitchFamily="34" charset="0"/>
              </a:rPr>
              <a:t>Base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541474" y="2787774"/>
            <a:ext cx="2846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b="1" dirty="0" err="1" smtClean="0">
                <a:latin typeface="Tw Cen MT" panose="020B0602020104020603" pitchFamily="34" charset="0"/>
              </a:rPr>
              <a:t>Début</a:t>
            </a:r>
            <a:r>
              <a:rPr lang="nl-BE" b="1" dirty="0" smtClean="0">
                <a:latin typeface="Tw Cen MT" panose="020B0602020104020603" pitchFamily="34" charset="0"/>
              </a:rPr>
              <a:t> 2017</a:t>
            </a:r>
          </a:p>
          <a:p>
            <a:pPr marL="809625"/>
            <a:r>
              <a:rPr lang="fr-BE" dirty="0"/>
              <a:t>Expansion vers toutes les IPSS </a:t>
            </a:r>
          </a:p>
          <a:p>
            <a:pPr marL="984250" lvl="1" indent="-174625">
              <a:buFont typeface="Arial" panose="020B0604020202020204" pitchFamily="34" charset="0"/>
              <a:buChar char="•"/>
            </a:pPr>
            <a:r>
              <a:rPr lang="nl-BE" dirty="0" smtClean="0">
                <a:latin typeface="Tw Cen MT" panose="020B0602020104020603" pitchFamily="34" charset="0"/>
              </a:rPr>
              <a:t>CRC</a:t>
            </a:r>
          </a:p>
          <a:p>
            <a:pPr marL="984250" lvl="1" indent="-174625">
              <a:buFont typeface="Arial" panose="020B0604020202020204" pitchFamily="34" charset="0"/>
              <a:buChar char="•"/>
            </a:pPr>
            <a:r>
              <a:rPr lang="nl-BE" dirty="0" err="1" smtClean="0">
                <a:latin typeface="Tw Cen MT" panose="020B0602020104020603" pitchFamily="34" charset="0"/>
              </a:rPr>
              <a:t>Calcul</a:t>
            </a:r>
            <a:r>
              <a:rPr lang="nl-BE" dirty="0" smtClean="0">
                <a:latin typeface="Tw Cen MT" panose="020B0602020104020603" pitchFamily="34" charset="0"/>
              </a:rPr>
              <a:t> brut / net</a:t>
            </a:r>
          </a:p>
          <a:p>
            <a:pPr marL="984250" lvl="1" indent="-174625">
              <a:buFont typeface="Arial" panose="020B0604020202020204" pitchFamily="34" charset="0"/>
              <a:buChar char="•"/>
            </a:pPr>
            <a:r>
              <a:rPr lang="nl-BE" dirty="0" err="1" smtClean="0">
                <a:latin typeface="Tw Cen MT" panose="020B0602020104020603" pitchFamily="34" charset="0"/>
              </a:rPr>
              <a:t>DmfA</a:t>
            </a:r>
            <a:endParaRPr lang="nl-BE" dirty="0">
              <a:latin typeface="Tw Cen MT" panose="020B0602020104020603" pitchFamily="34" charset="0"/>
            </a:endParaRPr>
          </a:p>
          <a:p>
            <a:pPr marL="984250" lvl="1" indent="-174625">
              <a:buFont typeface="Arial" panose="020B0604020202020204" pitchFamily="34" charset="0"/>
              <a:buChar char="•"/>
            </a:pPr>
            <a:r>
              <a:rPr lang="nl-BE" dirty="0" err="1" smtClean="0">
                <a:latin typeface="Tw Cen MT" panose="020B0602020104020603" pitchFamily="34" charset="0"/>
              </a:rPr>
              <a:t>Belcotax</a:t>
            </a:r>
            <a:r>
              <a:rPr lang="nl-BE" dirty="0" smtClean="0">
                <a:latin typeface="Tw Cen MT" panose="020B0602020104020603" pitchFamily="34" charset="0"/>
              </a:rPr>
              <a:t> </a:t>
            </a:r>
            <a:endParaRPr lang="nl-BE" dirty="0">
              <a:latin typeface="Tw Cen MT" panose="020B0602020104020603" pitchFamily="34" charset="0"/>
            </a:endParaRPr>
          </a:p>
          <a:p>
            <a:pPr algn="ctr"/>
            <a:endParaRPr lang="nl-BE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Tw Cen MT" panose="020B0602020104020603" pitchFamily="34" charset="0"/>
              </a:rPr>
              <a:t>Caractéristiques</a:t>
            </a:r>
            <a:r>
              <a:rPr lang="nl-BE" dirty="0" smtClean="0">
                <a:latin typeface="Tw Cen MT" panose="020B0602020104020603" pitchFamily="34" charset="0"/>
              </a:rPr>
              <a:t> du </a:t>
            </a:r>
            <a:r>
              <a:rPr lang="nl-BE" dirty="0" err="1" smtClean="0">
                <a:latin typeface="Tw Cen MT" panose="020B0602020104020603" pitchFamily="34" charset="0"/>
              </a:rPr>
              <a:t>moteur</a:t>
            </a:r>
            <a:r>
              <a:rPr lang="nl-BE" dirty="0" smtClean="0">
                <a:latin typeface="Tw Cen MT" panose="020B0602020104020603" pitchFamily="34" charset="0"/>
              </a:rPr>
              <a:t> </a:t>
            </a:r>
            <a:r>
              <a:rPr lang="nl-BE" dirty="0" err="1" smtClean="0">
                <a:latin typeface="Tw Cen MT" panose="020B0602020104020603" pitchFamily="34" charset="0"/>
              </a:rPr>
              <a:t>salarial</a:t>
            </a:r>
            <a:r>
              <a:rPr lang="nl-BE" dirty="0" smtClean="0">
                <a:latin typeface="Tw Cen MT" panose="020B0602020104020603" pitchFamily="34" charset="0"/>
              </a:rPr>
              <a:t> </a:t>
            </a:r>
            <a:r>
              <a:rPr lang="nl-BE" dirty="0" err="1" smtClean="0">
                <a:latin typeface="Tw Cen MT" panose="020B0602020104020603" pitchFamily="34" charset="0"/>
              </a:rPr>
              <a:t>central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67544" y="1131590"/>
            <a:ext cx="8208912" cy="367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14676" y="1491630"/>
            <a:ext cx="1237044" cy="123704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2955216" y="1491630"/>
            <a:ext cx="1237044" cy="123704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5095756" y="1491630"/>
            <a:ext cx="1237044" cy="123704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7236296" y="1491630"/>
            <a:ext cx="1237044" cy="12370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Tijdelijke aanduiding voor inhoud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5" y="1598241"/>
            <a:ext cx="965486" cy="965486"/>
          </a:xfrm>
        </p:spPr>
      </p:pic>
      <p:pic>
        <p:nvPicPr>
          <p:cNvPr id="7170" name="Picture 2" descr="\\LITHIUM1\Organisatie\Communicatie\20j-bestuursovereenkomst\presentatie anne\build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93" y="1775291"/>
            <a:ext cx="853286" cy="8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LITHIUM1\Organisatie\Communicatie\20j-bestuursovereenkomst\presentatie anne\smartphone-with-e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02" y="1716955"/>
            <a:ext cx="911622" cy="9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LITHIUM1\Organisatie\Communicatie\20j-bestuursovereenkomst\presentatie anne\think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14" y="1534115"/>
            <a:ext cx="1093738" cy="10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814676" y="2931790"/>
            <a:ext cx="1525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Tw Cen MT" panose="020B0602020104020603" pitchFamily="34" charset="0"/>
              </a:rPr>
              <a:t>Prestations </a:t>
            </a:r>
            <a:r>
              <a:rPr lang="fr-BE" sz="1600" dirty="0">
                <a:latin typeface="Tw Cen MT" panose="020B0602020104020603" pitchFamily="34" charset="0"/>
              </a:rPr>
              <a:t>de services </a:t>
            </a:r>
            <a:r>
              <a:rPr lang="fr-BE" sz="1600" b="1" dirty="0">
                <a:latin typeface="Tw Cen MT" panose="020B0602020104020603" pitchFamily="34" charset="0"/>
              </a:rPr>
              <a:t>flexibles</a:t>
            </a:r>
          </a:p>
          <a:p>
            <a:endParaRPr lang="nl-BE" sz="1600" dirty="0">
              <a:latin typeface="Tw Cen MT" panose="020B0602020104020603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2915816" y="2931790"/>
            <a:ext cx="1512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b="1" dirty="0">
                <a:latin typeface="Tw Cen MT" panose="020B0602020104020603" pitchFamily="34" charset="0"/>
              </a:rPr>
              <a:t>Expertise technique </a:t>
            </a:r>
            <a:endParaRPr lang="fr-BE" sz="1600" b="1" dirty="0" smtClean="0">
              <a:latin typeface="Tw Cen MT" panose="020B0602020104020603" pitchFamily="34" charset="0"/>
            </a:endParaRPr>
          </a:p>
          <a:p>
            <a:r>
              <a:rPr lang="fr-BE" sz="1600" dirty="0" smtClean="0">
                <a:latin typeface="Tw Cen MT" panose="020B0602020104020603" pitchFamily="34" charset="0"/>
              </a:rPr>
              <a:t>dans la </a:t>
            </a:r>
            <a:r>
              <a:rPr lang="fr-BE" sz="1600" dirty="0">
                <a:latin typeface="Tw Cen MT" panose="020B0602020104020603" pitchFamily="34" charset="0"/>
              </a:rPr>
              <a:t>gestion de la carrière pécuniaire (</a:t>
            </a:r>
            <a:r>
              <a:rPr lang="fr-BE" sz="1600" dirty="0" smtClean="0">
                <a:latin typeface="Tw Cen MT" panose="020B0602020104020603" pitchFamily="34" charset="0"/>
              </a:rPr>
              <a:t>nouvelle/ ancienne)</a:t>
            </a:r>
            <a:endParaRPr lang="fr-BE" sz="1600" dirty="0">
              <a:latin typeface="Tw Cen MT" panose="020B0602020104020603" pitchFamily="34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081777" y="2931790"/>
            <a:ext cx="1218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>
                <a:latin typeface="Tw Cen MT" panose="020B0602020104020603" pitchFamily="34" charset="0"/>
              </a:rPr>
              <a:t>Services possibles pour les </a:t>
            </a:r>
            <a:r>
              <a:rPr lang="fr-BE" sz="1600" b="1" dirty="0">
                <a:latin typeface="Tw Cen MT" panose="020B0602020104020603" pitchFamily="34" charset="0"/>
              </a:rPr>
              <a:t>autres institutions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7236297" y="2956674"/>
            <a:ext cx="1237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Tw Cen MT" panose="020B0602020104020603" pitchFamily="34" charset="0"/>
              </a:rPr>
              <a:t>E-box </a:t>
            </a:r>
            <a:r>
              <a:rPr lang="it-IT" sz="1600" b="1" dirty="0" smtClean="0">
                <a:latin typeface="Tw Cen MT" panose="020B0602020104020603" pitchFamily="34" charset="0"/>
              </a:rPr>
              <a:t>citoyen</a:t>
            </a:r>
            <a:r>
              <a:rPr lang="it-IT" sz="1600" dirty="0" smtClean="0">
                <a:latin typeface="Tw Cen MT" panose="020B0602020104020603" pitchFamily="34" charset="0"/>
              </a:rPr>
              <a:t>: </a:t>
            </a:r>
            <a:r>
              <a:rPr lang="fr-BE" sz="1600" dirty="0">
                <a:latin typeface="Tw Cen MT" panose="020B0602020104020603" pitchFamily="34" charset="0"/>
              </a:rPr>
              <a:t>fiche fiscale et salariale</a:t>
            </a:r>
          </a:p>
        </p:txBody>
      </p:sp>
    </p:spTree>
    <p:extLst>
      <p:ext uri="{BB962C8B-B14F-4D97-AF65-F5344CB8AC3E}">
        <p14:creationId xmlns:p14="http://schemas.microsoft.com/office/powerpoint/2010/main" val="8750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LITHIUM1\Organisatie\Communicatie\20j-bestuursovereenkomst\presentatie anne\istock\iStock-891120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72667"/>
            <a:ext cx="10153128" cy="6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-108520" y="2679762"/>
            <a:ext cx="9144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560" y="1481862"/>
            <a:ext cx="5587672" cy="72008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Recrutement et sélection</a:t>
            </a:r>
            <a:endParaRPr 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99542"/>
            <a:ext cx="3024336" cy="72008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Synergie #3</a:t>
            </a:r>
            <a:endParaRPr 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322712" cy="857250"/>
          </a:xfrm>
        </p:spPr>
        <p:txBody>
          <a:bodyPr/>
          <a:lstStyle/>
          <a:p>
            <a:pPr algn="ctr"/>
            <a:r>
              <a:rPr lang="nl-BE" dirty="0" err="1" smtClean="0">
                <a:latin typeface="Tw Cen MT" panose="020B0602020104020603" pitchFamily="34" charset="0"/>
              </a:rPr>
              <a:t>Initiatives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3322712" cy="3394472"/>
          </a:xfrm>
        </p:spPr>
        <p:txBody>
          <a:bodyPr>
            <a:normAutofit fontScale="92500" lnSpcReduction="20000"/>
          </a:bodyPr>
          <a:lstStyle/>
          <a:p>
            <a:pPr lvl="0" rtl="0"/>
            <a:r>
              <a:rPr lang="nl-BE" b="1" dirty="0" err="1" smtClean="0">
                <a:latin typeface="Tw Cen MT" panose="020B0602020104020603" pitchFamily="34" charset="0"/>
              </a:rPr>
              <a:t>Protocole</a:t>
            </a:r>
            <a:r>
              <a:rPr lang="nl-BE" dirty="0" smtClean="0">
                <a:latin typeface="Tw Cen MT" panose="020B0602020104020603" pitchFamily="34" charset="0"/>
              </a:rPr>
              <a:t> </a:t>
            </a:r>
            <a:r>
              <a:rPr lang="nl-BE" dirty="0" err="1" smtClean="0">
                <a:latin typeface="Tw Cen MT" panose="020B0602020104020603" pitchFamily="34" charset="0"/>
              </a:rPr>
              <a:t>avec</a:t>
            </a:r>
            <a:r>
              <a:rPr lang="nl-BE" dirty="0" smtClean="0">
                <a:latin typeface="Tw Cen MT" panose="020B0602020104020603" pitchFamily="34" charset="0"/>
              </a:rPr>
              <a:t> </a:t>
            </a:r>
            <a:r>
              <a:rPr lang="nl-BE" dirty="0" err="1" smtClean="0">
                <a:latin typeface="Tw Cen MT" panose="020B0602020104020603" pitchFamily="34" charset="0"/>
              </a:rPr>
              <a:t>Selor</a:t>
            </a:r>
            <a:r>
              <a:rPr lang="nl-BE" dirty="0" smtClean="0">
                <a:latin typeface="Tw Cen MT" panose="020B0602020104020603" pitchFamily="34" charset="0"/>
              </a:rPr>
              <a:t> 2012</a:t>
            </a:r>
            <a:endParaRPr lang="nl-BE" dirty="0">
              <a:latin typeface="Tw Cen MT" panose="020B0602020104020603" pitchFamily="34" charset="0"/>
            </a:endParaRPr>
          </a:p>
          <a:p>
            <a:pPr lvl="0" rtl="0"/>
            <a:r>
              <a:rPr lang="nl-BE" b="1" dirty="0" err="1" smtClean="0">
                <a:latin typeface="Tw Cen MT" panose="020B0602020104020603" pitchFamily="34" charset="0"/>
              </a:rPr>
              <a:t>Sélections</a:t>
            </a:r>
            <a:r>
              <a:rPr lang="nl-BE" b="1" dirty="0" smtClean="0">
                <a:latin typeface="Tw Cen MT" panose="020B0602020104020603" pitchFamily="34" charset="0"/>
              </a:rPr>
              <a:t> communes  </a:t>
            </a:r>
            <a:r>
              <a:rPr lang="nl-BE" dirty="0" err="1" smtClean="0">
                <a:latin typeface="Tw Cen MT" panose="020B0602020104020603" pitchFamily="34" charset="0"/>
              </a:rPr>
              <a:t>depuis</a:t>
            </a:r>
            <a:r>
              <a:rPr lang="nl-BE" dirty="0" smtClean="0">
                <a:latin typeface="Tw Cen MT" panose="020B0602020104020603" pitchFamily="34" charset="0"/>
              </a:rPr>
              <a:t> 2010: </a:t>
            </a:r>
            <a:r>
              <a:rPr lang="nl-BE" dirty="0" err="1" smtClean="0">
                <a:latin typeface="Tw Cen MT" panose="020B0602020104020603" pitchFamily="34" charset="0"/>
              </a:rPr>
              <a:t>niveaux</a:t>
            </a:r>
            <a:r>
              <a:rPr lang="nl-BE" dirty="0" smtClean="0">
                <a:latin typeface="Tw Cen MT" panose="020B0602020104020603" pitchFamily="34" charset="0"/>
              </a:rPr>
              <a:t> A, B et C</a:t>
            </a:r>
            <a:endParaRPr lang="nl-BE" dirty="0">
              <a:latin typeface="Tw Cen MT" panose="020B0602020104020603" pitchFamily="34" charset="0"/>
            </a:endParaRPr>
          </a:p>
          <a:p>
            <a:pPr lvl="0" rtl="0"/>
            <a:r>
              <a:rPr lang="nl-BE" b="1" dirty="0" smtClean="0">
                <a:latin typeface="Tw Cen MT" panose="020B0602020104020603" pitchFamily="34" charset="0"/>
              </a:rPr>
              <a:t>Shared service</a:t>
            </a:r>
            <a:endParaRPr lang="nl-BE" b="1" dirty="0">
              <a:latin typeface="Tw Cen MT" panose="020B0602020104020603" pitchFamily="34" charset="0"/>
            </a:endParaRPr>
          </a:p>
          <a:p>
            <a:pPr lvl="1"/>
            <a:r>
              <a:rPr lang="fr-BE" sz="2200" dirty="0">
                <a:latin typeface="Tw Cen MT" panose="020B0602020104020603" pitchFamily="34" charset="0"/>
              </a:rPr>
              <a:t>Réalisable dans une structure décentralisée</a:t>
            </a:r>
          </a:p>
          <a:p>
            <a:pPr lvl="1"/>
            <a:r>
              <a:rPr lang="fr-BE" sz="2200" dirty="0">
                <a:latin typeface="Tw Cen MT" panose="020B0602020104020603" pitchFamily="34" charset="0"/>
              </a:rPr>
              <a:t>Dans le cadre du nouveau codex, la poursuite des recherches est nécessaire</a:t>
            </a:r>
          </a:p>
        </p:txBody>
      </p:sp>
      <p:pic>
        <p:nvPicPr>
          <p:cNvPr id="5122" name="Picture 2" descr="\\LITHIUM1\Organisatie\Communicatie\20j-bestuursovereenkomst\presentatie anne\istock\iStock-889095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833168"/>
            <a:ext cx="7813776" cy="59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ITHIUM1\Organisatie\Communicatie\20j-bestuursovereenkomst\presentatie anne\istock\iStock-514210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14" y="-958088"/>
            <a:ext cx="9374534" cy="61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512" y="1347614"/>
            <a:ext cx="6912768" cy="72008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Formation et développement</a:t>
            </a:r>
            <a:endParaRPr 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555526"/>
            <a:ext cx="3240360" cy="72008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Synergie #4</a:t>
            </a:r>
            <a:endParaRPr 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Tw Cen MT" panose="020B0602020104020603" pitchFamily="34" charset="0"/>
              </a:rPr>
              <a:t>Entre</a:t>
            </a:r>
            <a:r>
              <a:rPr lang="nl-BE" dirty="0" smtClean="0">
                <a:latin typeface="Tw Cen MT" panose="020B0602020104020603" pitchFamily="34" charset="0"/>
              </a:rPr>
              <a:t> </a:t>
            </a:r>
            <a:r>
              <a:rPr lang="nl-BE" dirty="0" err="1" smtClean="0">
                <a:latin typeface="Tw Cen MT" panose="020B0602020104020603" pitchFamily="34" charset="0"/>
              </a:rPr>
              <a:t>rêve</a:t>
            </a:r>
            <a:r>
              <a:rPr lang="nl-BE" dirty="0" smtClean="0">
                <a:latin typeface="Tw Cen MT" panose="020B0602020104020603" pitchFamily="34" charset="0"/>
              </a:rPr>
              <a:t> et </a:t>
            </a:r>
            <a:r>
              <a:rPr lang="nl-BE" dirty="0" err="1" smtClean="0">
                <a:latin typeface="Tw Cen MT" panose="020B0602020104020603" pitchFamily="34" charset="0"/>
              </a:rPr>
              <a:t>réalité</a:t>
            </a:r>
            <a:endParaRPr lang="nl-BE" dirty="0">
              <a:latin typeface="Tw Cen MT" panose="020B0602020104020603" pitchFamily="34" charset="0"/>
            </a:endParaRPr>
          </a:p>
        </p:txBody>
      </p:sp>
      <p:grpSp>
        <p:nvGrpSpPr>
          <p:cNvPr id="17" name="Groep 16"/>
          <p:cNvGrpSpPr/>
          <p:nvPr/>
        </p:nvGrpSpPr>
        <p:grpSpPr>
          <a:xfrm>
            <a:off x="2627784" y="2211710"/>
            <a:ext cx="1656184" cy="1656184"/>
            <a:chOff x="4355976" y="1995686"/>
            <a:chExt cx="1656184" cy="1656184"/>
          </a:xfrm>
        </p:grpSpPr>
        <p:sp>
          <p:nvSpPr>
            <p:cNvPr id="4" name="Ovaal 3"/>
            <p:cNvSpPr/>
            <p:nvPr/>
          </p:nvSpPr>
          <p:spPr>
            <a:xfrm>
              <a:off x="4355976" y="1995686"/>
              <a:ext cx="1656184" cy="16561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0003" y="2259714"/>
              <a:ext cx="1128130" cy="1128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ep 11"/>
          <p:cNvGrpSpPr/>
          <p:nvPr/>
        </p:nvGrpSpPr>
        <p:grpSpPr>
          <a:xfrm>
            <a:off x="467544" y="2211710"/>
            <a:ext cx="1656184" cy="1656184"/>
            <a:chOff x="467544" y="1995686"/>
            <a:chExt cx="1656184" cy="1656184"/>
          </a:xfrm>
        </p:grpSpPr>
        <p:sp>
          <p:nvSpPr>
            <p:cNvPr id="6" name="Ovaal 5"/>
            <p:cNvSpPr/>
            <p:nvPr/>
          </p:nvSpPr>
          <p:spPr>
            <a:xfrm>
              <a:off x="467544" y="1995686"/>
              <a:ext cx="1656184" cy="16561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026" name="Picture 2" descr="\\LITHIUM1\Organisatie\Communicatie\20j-bestuursovereenkomst\presentatie anne\e-learni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39" y="2378881"/>
              <a:ext cx="889794" cy="88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ep 12"/>
          <p:cNvGrpSpPr/>
          <p:nvPr/>
        </p:nvGrpSpPr>
        <p:grpSpPr>
          <a:xfrm>
            <a:off x="4788024" y="2211710"/>
            <a:ext cx="1656184" cy="1656184"/>
            <a:chOff x="2491056" y="1995686"/>
            <a:chExt cx="1656184" cy="1656184"/>
          </a:xfrm>
        </p:grpSpPr>
        <p:sp>
          <p:nvSpPr>
            <p:cNvPr id="7" name="Ovaal 6"/>
            <p:cNvSpPr/>
            <p:nvPr/>
          </p:nvSpPr>
          <p:spPr>
            <a:xfrm>
              <a:off x="2491056" y="1995686"/>
              <a:ext cx="1656184" cy="16561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027" name="Picture 3" descr="\\LITHIUM1\Organisatie\Communicatie\20j-bestuursovereenkomst\presentatie anne\networ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283718"/>
              <a:ext cx="1080120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ep 17"/>
          <p:cNvGrpSpPr/>
          <p:nvPr/>
        </p:nvGrpSpPr>
        <p:grpSpPr>
          <a:xfrm>
            <a:off x="6948264" y="2211710"/>
            <a:ext cx="1656184" cy="1656184"/>
            <a:chOff x="7020272" y="1995686"/>
            <a:chExt cx="1656184" cy="1656184"/>
          </a:xfrm>
        </p:grpSpPr>
        <p:sp>
          <p:nvSpPr>
            <p:cNvPr id="5" name="Ovaal 4"/>
            <p:cNvSpPr/>
            <p:nvPr/>
          </p:nvSpPr>
          <p:spPr>
            <a:xfrm>
              <a:off x="7020272" y="1995686"/>
              <a:ext cx="1656184" cy="16561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028" name="Picture 4" descr="\\LITHIUM1\Organisatie\Communicatie\20j-bestuursovereenkomst\presentatie anne\succes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887" y="2355726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ep 37"/>
          <p:cNvGrpSpPr/>
          <p:nvPr/>
        </p:nvGrpSpPr>
        <p:grpSpPr>
          <a:xfrm rot="10800000">
            <a:off x="2627784" y="3795886"/>
            <a:ext cx="1656184" cy="385329"/>
            <a:chOff x="467544" y="1779662"/>
            <a:chExt cx="1656184" cy="385329"/>
          </a:xfrm>
        </p:grpSpPr>
        <p:cxnSp>
          <p:nvCxnSpPr>
            <p:cNvPr id="39" name="Rechte verbindingslijn 38"/>
            <p:cNvCxnSpPr/>
            <p:nvPr/>
          </p:nvCxnSpPr>
          <p:spPr>
            <a:xfrm>
              <a:off x="467544" y="1779662"/>
              <a:ext cx="1656184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 flipV="1">
              <a:off x="1295636" y="1779662"/>
              <a:ext cx="0" cy="2880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al 40"/>
            <p:cNvSpPr/>
            <p:nvPr/>
          </p:nvSpPr>
          <p:spPr>
            <a:xfrm>
              <a:off x="1239201" y="2052121"/>
              <a:ext cx="112870" cy="11287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42" name="Groep 41"/>
          <p:cNvGrpSpPr/>
          <p:nvPr/>
        </p:nvGrpSpPr>
        <p:grpSpPr>
          <a:xfrm rot="10800000">
            <a:off x="6948264" y="3795886"/>
            <a:ext cx="1656184" cy="385329"/>
            <a:chOff x="467544" y="1779662"/>
            <a:chExt cx="1656184" cy="385329"/>
          </a:xfrm>
        </p:grpSpPr>
        <p:cxnSp>
          <p:nvCxnSpPr>
            <p:cNvPr id="43" name="Rechte verbindingslijn 42"/>
            <p:cNvCxnSpPr/>
            <p:nvPr/>
          </p:nvCxnSpPr>
          <p:spPr>
            <a:xfrm>
              <a:off x="467544" y="1779662"/>
              <a:ext cx="1656184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 flipV="1">
              <a:off x="1295636" y="1779662"/>
              <a:ext cx="0" cy="28803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/>
            <p:cNvSpPr/>
            <p:nvPr/>
          </p:nvSpPr>
          <p:spPr>
            <a:xfrm>
              <a:off x="1239201" y="2052121"/>
              <a:ext cx="112870" cy="11287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47" name="Groep 46"/>
          <p:cNvGrpSpPr/>
          <p:nvPr/>
        </p:nvGrpSpPr>
        <p:grpSpPr>
          <a:xfrm>
            <a:off x="467544" y="1923678"/>
            <a:ext cx="1656184" cy="385329"/>
            <a:chOff x="467544" y="1779662"/>
            <a:chExt cx="1656184" cy="385329"/>
          </a:xfrm>
        </p:grpSpPr>
        <p:cxnSp>
          <p:nvCxnSpPr>
            <p:cNvPr id="48" name="Rechte verbindingslijn 47"/>
            <p:cNvCxnSpPr/>
            <p:nvPr/>
          </p:nvCxnSpPr>
          <p:spPr>
            <a:xfrm>
              <a:off x="467544" y="1779662"/>
              <a:ext cx="1656184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/>
            <p:cNvCxnSpPr/>
            <p:nvPr/>
          </p:nvCxnSpPr>
          <p:spPr>
            <a:xfrm flipV="1">
              <a:off x="1295636" y="1779662"/>
              <a:ext cx="0" cy="28803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al 49"/>
            <p:cNvSpPr/>
            <p:nvPr/>
          </p:nvSpPr>
          <p:spPr>
            <a:xfrm>
              <a:off x="1239201" y="2052121"/>
              <a:ext cx="112870" cy="11287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32" name="Tekstvak 31"/>
          <p:cNvSpPr txBox="1"/>
          <p:nvPr/>
        </p:nvSpPr>
        <p:spPr>
          <a:xfrm>
            <a:off x="467544" y="118501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>
                <a:latin typeface="Tw Cen MT" panose="020B0602020104020603" pitchFamily="34" charset="0"/>
              </a:rPr>
              <a:t>Module de base </a:t>
            </a:r>
          </a:p>
          <a:p>
            <a:pPr algn="ctr"/>
            <a:r>
              <a:rPr lang="nl-BE" sz="1400" b="1" dirty="0" smtClean="0">
                <a:latin typeface="Tw Cen MT" panose="020B0602020104020603" pitchFamily="34" charset="0"/>
              </a:rPr>
              <a:t>e-</a:t>
            </a:r>
            <a:r>
              <a:rPr lang="nl-BE" sz="1400" b="1" dirty="0" err="1" smtClean="0">
                <a:latin typeface="Tw Cen MT" panose="020B0602020104020603" pitchFamily="34" charset="0"/>
              </a:rPr>
              <a:t>learning</a:t>
            </a:r>
            <a:r>
              <a:rPr lang="nl-BE" sz="1400" dirty="0" smtClean="0">
                <a:latin typeface="Tw Cen MT" panose="020B0602020104020603" pitchFamily="34" charset="0"/>
              </a:rPr>
              <a:t> </a:t>
            </a:r>
            <a:r>
              <a:rPr lang="nl-BE" sz="1400" dirty="0" err="1" smtClean="0">
                <a:latin typeface="Tw Cen MT" panose="020B0602020104020603" pitchFamily="34" charset="0"/>
              </a:rPr>
              <a:t>sécurité</a:t>
            </a:r>
            <a:r>
              <a:rPr lang="nl-BE" sz="1400" dirty="0" smtClean="0">
                <a:latin typeface="Tw Cen MT" panose="020B0602020104020603" pitchFamily="34" charset="0"/>
              </a:rPr>
              <a:t> sociale</a:t>
            </a:r>
            <a:endParaRPr lang="nl-BE" sz="1400" dirty="0">
              <a:latin typeface="Tw Cen MT" panose="020B0602020104020603" pitchFamily="34" charset="0"/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6959839" y="4181216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err="1" smtClean="0">
                <a:latin typeface="Tw Cen MT" panose="020B0602020104020603" pitchFamily="34" charset="0"/>
              </a:rPr>
              <a:t>Ambition</a:t>
            </a:r>
            <a:r>
              <a:rPr lang="nl-BE" sz="1400" dirty="0" smtClean="0">
                <a:latin typeface="Tw Cen MT" panose="020B0602020104020603" pitchFamily="34" charset="0"/>
              </a:rPr>
              <a:t>:</a:t>
            </a:r>
          </a:p>
          <a:p>
            <a:pPr algn="ctr"/>
            <a:r>
              <a:rPr lang="nl-BE" sz="1400" dirty="0" smtClean="0">
                <a:latin typeface="Tw Cen MT" panose="020B0602020104020603" pitchFamily="34" charset="0"/>
              </a:rPr>
              <a:t> </a:t>
            </a:r>
            <a:r>
              <a:rPr lang="fr-BE" sz="1400" dirty="0">
                <a:latin typeface="Tw Cen MT" panose="020B0602020104020603" pitchFamily="34" charset="0"/>
              </a:rPr>
              <a:t>plan de formation commun et nouvelles initiatives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2627783" y="41812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>
                <a:latin typeface="Tw Cen MT" panose="020B0602020104020603" pitchFamily="34" charset="0"/>
              </a:rPr>
              <a:t>Offre</a:t>
            </a:r>
            <a:r>
              <a:rPr lang="fr-BE" sz="1400" dirty="0">
                <a:latin typeface="Tw Cen MT" panose="020B0602020104020603" pitchFamily="34" charset="0"/>
              </a:rPr>
              <a:t> </a:t>
            </a:r>
            <a:r>
              <a:rPr lang="fr-BE" sz="1400" b="1" dirty="0">
                <a:latin typeface="Tw Cen MT" panose="020B0602020104020603" pitchFamily="34" charset="0"/>
              </a:rPr>
              <a:t>commune</a:t>
            </a:r>
            <a:r>
              <a:rPr lang="fr-BE" sz="1400" dirty="0">
                <a:latin typeface="Tw Cen MT" panose="020B0602020104020603" pitchFamily="34" charset="0"/>
              </a:rPr>
              <a:t> de formations</a:t>
            </a:r>
          </a:p>
        </p:txBody>
      </p:sp>
      <p:grpSp>
        <p:nvGrpSpPr>
          <p:cNvPr id="56" name="Groep 55"/>
          <p:cNvGrpSpPr/>
          <p:nvPr/>
        </p:nvGrpSpPr>
        <p:grpSpPr>
          <a:xfrm>
            <a:off x="4793660" y="1923678"/>
            <a:ext cx="1656184" cy="385329"/>
            <a:chOff x="467544" y="1779662"/>
            <a:chExt cx="1656184" cy="385329"/>
          </a:xfrm>
        </p:grpSpPr>
        <p:cxnSp>
          <p:nvCxnSpPr>
            <p:cNvPr id="57" name="Rechte verbindingslijn 56"/>
            <p:cNvCxnSpPr/>
            <p:nvPr/>
          </p:nvCxnSpPr>
          <p:spPr>
            <a:xfrm>
              <a:off x="467544" y="1779662"/>
              <a:ext cx="1656184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 flipV="1">
              <a:off x="1295636" y="1779662"/>
              <a:ext cx="0" cy="2880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al 58"/>
            <p:cNvSpPr/>
            <p:nvPr/>
          </p:nvSpPr>
          <p:spPr>
            <a:xfrm>
              <a:off x="1239201" y="2052121"/>
              <a:ext cx="112870" cy="11287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60" name="Tekstvak 59"/>
          <p:cNvSpPr txBox="1"/>
          <p:nvPr/>
        </p:nvSpPr>
        <p:spPr>
          <a:xfrm>
            <a:off x="4793660" y="118501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Tw Cen MT" panose="020B0602020104020603" pitchFamily="34" charset="0"/>
              </a:rPr>
              <a:t>Shared services</a:t>
            </a:r>
            <a:r>
              <a:rPr lang="nl-BE" sz="1400" dirty="0">
                <a:latin typeface="Tw Cen MT" panose="020B0602020104020603" pitchFamily="34" charset="0"/>
              </a:rPr>
              <a:t>: </a:t>
            </a:r>
            <a:r>
              <a:rPr lang="nl-BE" sz="1400" dirty="0" smtClean="0">
                <a:latin typeface="Tw Cen MT" panose="020B0602020104020603" pitchFamily="34" charset="0"/>
              </a:rPr>
              <a:t/>
            </a:r>
            <a:br>
              <a:rPr lang="nl-BE" sz="1400" dirty="0" smtClean="0">
                <a:latin typeface="Tw Cen MT" panose="020B0602020104020603" pitchFamily="34" charset="0"/>
              </a:rPr>
            </a:br>
            <a:r>
              <a:rPr lang="nl-BE" sz="1400" dirty="0" smtClean="0">
                <a:latin typeface="Tw Cen MT" panose="020B0602020104020603" pitchFamily="34" charset="0"/>
              </a:rPr>
              <a:t>prématuré en </a:t>
            </a:r>
            <a:r>
              <a:rPr lang="nl-BE" sz="1400" dirty="0" err="1" smtClean="0">
                <a:latin typeface="Tw Cen MT" panose="020B0602020104020603" pitchFamily="34" charset="0"/>
              </a:rPr>
              <a:t>ce</a:t>
            </a:r>
            <a:r>
              <a:rPr lang="nl-BE" sz="1400" dirty="0" smtClean="0">
                <a:latin typeface="Tw Cen MT" panose="020B0602020104020603" pitchFamily="34" charset="0"/>
              </a:rPr>
              <a:t> moment</a:t>
            </a:r>
            <a:endParaRPr lang="nl-BE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LITHIUM1\Organisatie\Communicatie\20j-bestuursovereenkomst\presentatie anne\istock\iStock-817071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145831"/>
            <a:ext cx="9433048" cy="62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0" y="1635646"/>
            <a:ext cx="5076056" cy="14465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l-BE" sz="4400" dirty="0">
                <a:solidFill>
                  <a:schemeClr val="bg1"/>
                </a:solidFill>
                <a:latin typeface="Tw Cen MT" panose="020B0602020104020603" pitchFamily="34" charset="0"/>
              </a:rPr>
              <a:t>Arbeidsorganisatie </a:t>
            </a:r>
            <a:r>
              <a:rPr lang="nl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en arbeidstijdregeling</a:t>
            </a:r>
            <a:endParaRPr lang="nl-BE" sz="4400" dirty="0">
              <a:latin typeface="Tw Cen MT" panose="020B0602020104020603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0" y="627534"/>
            <a:ext cx="3131840" cy="769441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l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Synergie #5</a:t>
            </a:r>
            <a:endParaRPr lang="nl-BE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2260" y="205979"/>
            <a:ext cx="2814540" cy="857250"/>
          </a:xfrm>
        </p:spPr>
        <p:txBody>
          <a:bodyPr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Initiatieven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2260" y="1200151"/>
            <a:ext cx="3271740" cy="3394472"/>
          </a:xfrm>
        </p:spPr>
        <p:txBody>
          <a:bodyPr>
            <a:normAutofit/>
          </a:bodyPr>
          <a:lstStyle/>
          <a:p>
            <a:pPr lvl="0"/>
            <a:r>
              <a:rPr lang="nl-BE" sz="2400" dirty="0">
                <a:solidFill>
                  <a:srgbClr val="595959"/>
                </a:solidFill>
                <a:latin typeface="Tw Cen MT" panose="020B0602020104020603" pitchFamily="34" charset="0"/>
              </a:rPr>
              <a:t>Seminarie in </a:t>
            </a:r>
            <a:r>
              <a:rPr lang="nl-BE" sz="2400" dirty="0" smtClean="0">
                <a:solidFill>
                  <a:srgbClr val="595959"/>
                </a:solidFill>
                <a:latin typeface="Tw Cen MT" panose="020B0602020104020603" pitchFamily="34" charset="0"/>
              </a:rPr>
              <a:t>2012</a:t>
            </a:r>
          </a:p>
          <a:p>
            <a:pPr lvl="0"/>
            <a:endParaRPr lang="nl-BE" sz="2400" dirty="0">
              <a:solidFill>
                <a:srgbClr val="595959"/>
              </a:solidFill>
              <a:latin typeface="Tw Cen MT" panose="020B0602020104020603" pitchFamily="34" charset="0"/>
            </a:endParaRPr>
          </a:p>
          <a:p>
            <a:pPr lvl="0"/>
            <a:r>
              <a:rPr lang="nl-BE" sz="2400" dirty="0" smtClean="0">
                <a:solidFill>
                  <a:srgbClr val="595959"/>
                </a:solidFill>
                <a:latin typeface="Tw Cen MT" panose="020B0602020104020603" pitchFamily="34" charset="0"/>
              </a:rPr>
              <a:t>Vademecum telewerk</a:t>
            </a:r>
          </a:p>
          <a:p>
            <a:pPr lvl="0"/>
            <a:endParaRPr lang="nl-BE" sz="2400" dirty="0">
              <a:solidFill>
                <a:srgbClr val="595959"/>
              </a:solidFill>
              <a:latin typeface="Tw Cen MT" panose="020B0602020104020603" pitchFamily="34" charset="0"/>
            </a:endParaRPr>
          </a:p>
          <a:p>
            <a:pPr lvl="0"/>
            <a:r>
              <a:rPr lang="nl-BE" sz="2400" dirty="0" err="1" smtClean="0">
                <a:solidFill>
                  <a:srgbClr val="595959"/>
                </a:solidFill>
                <a:latin typeface="Tw Cen MT" panose="020B0602020104020603" pitchFamily="34" charset="0"/>
              </a:rPr>
              <a:t>Cfr</a:t>
            </a:r>
            <a:r>
              <a:rPr lang="nl-BE" sz="2400" dirty="0">
                <a:solidFill>
                  <a:srgbClr val="595959"/>
                </a:solidFill>
                <a:latin typeface="Tw Cen MT" panose="020B0602020104020603" pitchFamily="34" charset="0"/>
              </a:rPr>
              <a:t>. NWOW</a:t>
            </a:r>
          </a:p>
          <a:p>
            <a:endParaRPr lang="nl-BE" sz="2400" dirty="0"/>
          </a:p>
        </p:txBody>
      </p:sp>
      <p:pic>
        <p:nvPicPr>
          <p:cNvPr id="2050" name="Picture 2" descr="\\LITHIUM1\Organisatie\Communicatie\20j-bestuursovereenkomst\presentatie anne\istock\iStock-6006931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33183"/>
          <a:stretch/>
        </p:blipFill>
        <p:spPr bwMode="auto">
          <a:xfrm>
            <a:off x="-1836712" y="-2120160"/>
            <a:ext cx="7498080" cy="79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4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LITHIUM1\Organisatie\Communicatie\20j-bestuursovereenkomst\presentatie anne\istock\iStock-649235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76" y="-1143768"/>
            <a:ext cx="9462588" cy="63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275606"/>
            <a:ext cx="3744416" cy="720080"/>
          </a:xfrm>
          <a:prstGeom prst="rect">
            <a:avLst/>
          </a:prstGeom>
          <a:solidFill>
            <a:srgbClr val="640A2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sz="4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Werklastmeting</a:t>
            </a:r>
            <a:endParaRPr lang="en-US" sz="4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483518"/>
            <a:ext cx="3168352" cy="720080"/>
          </a:xfrm>
          <a:prstGeom prst="rect">
            <a:avLst/>
          </a:prstGeom>
          <a:solidFill>
            <a:srgbClr val="640A2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Synergie #6</a:t>
            </a:r>
            <a:endParaRPr lang="en-US" sz="4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67544" y="1203598"/>
            <a:ext cx="8352928" cy="33843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/>
          <p:cNvSpPr/>
          <p:nvPr/>
        </p:nvSpPr>
        <p:spPr>
          <a:xfrm>
            <a:off x="5519010" y="1851668"/>
            <a:ext cx="3301462" cy="2736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sz="1600" dirty="0">
                <a:latin typeface="Tw Cen MT" panose="020B0602020104020603" pitchFamily="34" charset="0"/>
              </a:rPr>
              <a:t>Methode zal op vraag van College van Voorzitters worden toegepast binnen alle </a:t>
            </a:r>
            <a:r>
              <a:rPr lang="nl-BE" sz="1600" dirty="0" err="1" smtClean="0">
                <a:latin typeface="Tw Cen MT" panose="020B0602020104020603" pitchFamily="34" charset="0"/>
              </a:rPr>
              <a:t>FOD’s</a:t>
            </a:r>
            <a:endParaRPr lang="nl-BE" sz="1600" dirty="0" smtClean="0">
              <a:latin typeface="Tw Cen MT" panose="020B06020201040206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sz="1600" dirty="0">
                <a:latin typeface="Tw Cen MT" panose="020B0602020104020603" pitchFamily="34" charset="0"/>
              </a:rPr>
              <a:t>Deelname aan federaal netwerk </a:t>
            </a:r>
            <a:r>
              <a:rPr lang="nl-BE" sz="1600" dirty="0" smtClean="0">
                <a:latin typeface="Tw Cen MT" panose="020B0602020104020603" pitchFamily="34" charset="0"/>
              </a:rPr>
              <a:t>Werkmeting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sz="1600" dirty="0">
                <a:latin typeface="Tw Cen MT" panose="020B0602020104020603" pitchFamily="34" charset="0"/>
              </a:rPr>
              <a:t>Opleidingsaanbod werkmeting aan </a:t>
            </a:r>
            <a:r>
              <a:rPr lang="nl-BE" sz="1600" dirty="0" smtClean="0">
                <a:latin typeface="Tw Cen MT" panose="020B0602020104020603" pitchFamily="34" charset="0"/>
              </a:rPr>
              <a:t>OFO</a:t>
            </a:r>
            <a:endParaRPr lang="nl-BE" sz="1600" dirty="0">
              <a:latin typeface="Tw Cen MT" panose="020B0602020104020603" pitchFamily="34" charset="0"/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4555569" y="1851670"/>
            <a:ext cx="963441" cy="27363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Uitbreiding in federale overheid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Tw Cen MT" panose="020B0602020104020603" pitchFamily="34" charset="0"/>
              </a:rPr>
              <a:t>Gemeenschappelijke methodologie werkmeting voor </a:t>
            </a:r>
            <a:r>
              <a:rPr lang="nl-BE" dirty="0" smtClean="0">
                <a:latin typeface="Tw Cen MT" panose="020B0602020104020603" pitchFamily="34" charset="0"/>
              </a:rPr>
              <a:t>OISZ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67544" y="1203598"/>
            <a:ext cx="4104456" cy="3384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67544" y="2002651"/>
            <a:ext cx="374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Personeelsplan</a:t>
            </a:r>
            <a:endParaRPr lang="nl-BE" sz="16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  <a:latin typeface="Tw Cen MT" panose="020B0602020104020603" pitchFamily="34" charset="0"/>
              </a:rPr>
              <a:t>Procesverbeteringen en optimale inzet van onze medewerkers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  <a:latin typeface="Tw Cen MT" panose="020B0602020104020603" pitchFamily="34" charset="0"/>
              </a:rPr>
              <a:t>Kostprijsbepaling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  <a:latin typeface="Tw Cen MT" panose="020B0602020104020603" pitchFamily="34" charset="0"/>
              </a:rPr>
              <a:t>Analytische boekhouding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Taalkader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…</a:t>
            </a:r>
            <a:endParaRPr lang="nl-BE" sz="16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nl-B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467544" y="1203598"/>
            <a:ext cx="4104456" cy="648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Resultaten bruikbaar voor…</a:t>
            </a:r>
            <a:endParaRPr lang="nl-BE" dirty="0"/>
          </a:p>
        </p:txBody>
      </p:sp>
      <p:sp>
        <p:nvSpPr>
          <p:cNvPr id="23" name="Gelijkbenige driehoek 22"/>
          <p:cNvSpPr/>
          <p:nvPr/>
        </p:nvSpPr>
        <p:spPr>
          <a:xfrm rot="10800000" flipH="1">
            <a:off x="768515" y="1851668"/>
            <a:ext cx="707141" cy="4062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Gelijkbenige driehoek 24"/>
          <p:cNvSpPr/>
          <p:nvPr/>
        </p:nvSpPr>
        <p:spPr>
          <a:xfrm rot="5400000" flipH="1">
            <a:off x="5060897" y="2146999"/>
            <a:ext cx="819848" cy="3625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Gelijkbenige driehoek 17"/>
          <p:cNvSpPr/>
          <p:nvPr/>
        </p:nvSpPr>
        <p:spPr>
          <a:xfrm rot="5400000" flipH="1">
            <a:off x="5060897" y="3049751"/>
            <a:ext cx="819848" cy="3625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Gelijkbenige driehoek 18"/>
          <p:cNvSpPr/>
          <p:nvPr/>
        </p:nvSpPr>
        <p:spPr>
          <a:xfrm rot="5400000" flipH="1">
            <a:off x="5060897" y="3952502"/>
            <a:ext cx="819848" cy="3625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709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THIUM1\Organisatie\Communicatie\20j-bestuursovereenkomst\presentatie anne\istock\iStock-479758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2153196"/>
            <a:ext cx="13069888" cy="86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916732"/>
            <a:ext cx="5904656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4400" b="1" spc="3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HR tien jaar geleden</a:t>
            </a:r>
            <a:endParaRPr lang="nl-BE" sz="4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1802309"/>
            <a:ext cx="4572000" cy="7694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4400" b="1" spc="3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Veel diversiteit</a:t>
            </a:r>
            <a:endParaRPr lang="nl-BE" sz="4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746648" cy="857250"/>
          </a:xfrm>
        </p:spPr>
        <p:txBody>
          <a:bodyPr/>
          <a:lstStyle/>
          <a:p>
            <a:r>
              <a:rPr lang="nl-BE" dirty="0">
                <a:latin typeface="Tw Cen MT" panose="020B0602020104020603" pitchFamily="34" charset="0"/>
              </a:rPr>
              <a:t>Netwerk </a:t>
            </a:r>
            <a:r>
              <a:rPr lang="nl-BE" dirty="0" smtClean="0">
                <a:latin typeface="Tw Cen MT" panose="020B0602020104020603" pitchFamily="34" charset="0"/>
              </a:rPr>
              <a:t>P&amp;O-directeuren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14418"/>
            <a:ext cx="3203848" cy="39290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latin typeface="Tw Cen MT" panose="020B0602020104020603" pitchFamily="34" charset="0"/>
              </a:rPr>
              <a:t>Vertegenwoordiging </a:t>
            </a:r>
            <a:r>
              <a:rPr lang="nl-BE" sz="2800" dirty="0">
                <a:latin typeface="Tw Cen MT" panose="020B0602020104020603" pitchFamily="34" charset="0"/>
              </a:rPr>
              <a:t>College</a:t>
            </a:r>
          </a:p>
          <a:p>
            <a:r>
              <a:rPr lang="nl-BE" sz="2800" dirty="0">
                <a:latin typeface="Tw Cen MT" panose="020B0602020104020603" pitchFamily="34" charset="0"/>
              </a:rPr>
              <a:t>Open kijk </a:t>
            </a:r>
            <a:r>
              <a:rPr lang="nl-BE" sz="2800" dirty="0" smtClean="0">
                <a:latin typeface="Tw Cen MT" panose="020B0602020104020603" pitchFamily="34" charset="0"/>
              </a:rPr>
              <a:t>en </a:t>
            </a:r>
            <a:r>
              <a:rPr lang="nl-BE" sz="2800" dirty="0">
                <a:latin typeface="Tw Cen MT" panose="020B0602020104020603" pitchFamily="34" charset="0"/>
              </a:rPr>
              <a:t>uitwisseling</a:t>
            </a:r>
          </a:p>
          <a:p>
            <a:r>
              <a:rPr lang="nl-BE" sz="2800" dirty="0">
                <a:latin typeface="Tw Cen MT" panose="020B0602020104020603" pitchFamily="34" charset="0"/>
              </a:rPr>
              <a:t>Deelname:</a:t>
            </a:r>
          </a:p>
          <a:p>
            <a:pPr lvl="1"/>
            <a:r>
              <a:rPr lang="nl-BE" sz="2600" dirty="0">
                <a:latin typeface="Tw Cen MT" panose="020B0602020104020603" pitchFamily="34" charset="0"/>
              </a:rPr>
              <a:t>FED 2O</a:t>
            </a:r>
          </a:p>
          <a:p>
            <a:pPr lvl="1"/>
            <a:r>
              <a:rPr lang="nl-BE" sz="2600" dirty="0">
                <a:latin typeface="Tw Cen MT" panose="020B0602020104020603" pitchFamily="34" charset="0"/>
              </a:rPr>
              <a:t>TOM</a:t>
            </a:r>
          </a:p>
          <a:p>
            <a:pPr lvl="1"/>
            <a:r>
              <a:rPr lang="nl-BE" sz="2600" dirty="0">
                <a:latin typeface="Tw Cen MT" panose="020B0602020104020603" pitchFamily="34" charset="0"/>
              </a:rPr>
              <a:t>Talent+</a:t>
            </a:r>
          </a:p>
          <a:p>
            <a:pPr lvl="1"/>
            <a:r>
              <a:rPr lang="nl-BE" sz="2600" dirty="0" err="1">
                <a:latin typeface="Tw Cen MT" panose="020B0602020104020603" pitchFamily="34" charset="0"/>
              </a:rPr>
              <a:t>Pdata</a:t>
            </a:r>
            <a:endParaRPr lang="nl-BE" sz="2600" dirty="0">
              <a:latin typeface="Tw Cen MT" panose="020B0602020104020603" pitchFamily="34" charset="0"/>
            </a:endParaRPr>
          </a:p>
          <a:p>
            <a:pPr lvl="1"/>
            <a:r>
              <a:rPr lang="nl-BE" sz="2600" dirty="0">
                <a:latin typeface="Tw Cen MT" panose="020B0602020104020603" pitchFamily="34" charset="0"/>
              </a:rPr>
              <a:t>Talent Avenue</a:t>
            </a:r>
          </a:p>
          <a:p>
            <a:pPr lvl="1"/>
            <a:r>
              <a:rPr lang="nl-BE" sz="2600" dirty="0">
                <a:latin typeface="Tw Cen MT" panose="020B0602020104020603" pitchFamily="34" charset="0"/>
              </a:rPr>
              <a:t>…</a:t>
            </a:r>
          </a:p>
        </p:txBody>
      </p:sp>
      <p:pic>
        <p:nvPicPr>
          <p:cNvPr id="6146" name="Picture 2" descr="\\LITHIUM1\Organisatie\Communicatie\20j-bestuursovereenkomst\presentatie anne\istock\iStock-698569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52" y="-17076"/>
            <a:ext cx="7879684" cy="52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Tw Cen MT" panose="020B0602020104020603" pitchFamily="34" charset="0"/>
              </a:rPr>
              <a:t>De kracht van samenwerking: eenvoud en efficiëntie</a:t>
            </a:r>
            <a:endParaRPr lang="nl-BE" dirty="0">
              <a:latin typeface="Tw Cen MT" panose="020B0602020104020603" pitchFamily="34" charset="0"/>
            </a:endParaRP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19913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5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179512" y="129128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err="1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If</a:t>
            </a:r>
            <a:r>
              <a:rPr lang="nl-BE" sz="44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 </a:t>
            </a:r>
            <a:r>
              <a:rPr lang="nl-BE" sz="4400" dirty="0" err="1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you</a:t>
            </a:r>
            <a:r>
              <a:rPr lang="nl-BE" sz="44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 want </a:t>
            </a:r>
            <a:r>
              <a:rPr lang="nl-BE" sz="4400" dirty="0" err="1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to</a:t>
            </a:r>
            <a:r>
              <a:rPr lang="nl-BE" sz="44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 go </a:t>
            </a:r>
            <a:r>
              <a:rPr lang="nl-BE" sz="4400" dirty="0" err="1" smtClean="0">
                <a:solidFill>
                  <a:schemeClr val="accent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fast</a:t>
            </a:r>
            <a:r>
              <a:rPr lang="nl-BE" sz="44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, go </a:t>
            </a:r>
            <a:r>
              <a:rPr lang="nl-BE" sz="4400" dirty="0" err="1" smtClean="0">
                <a:solidFill>
                  <a:schemeClr val="accent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alone</a:t>
            </a:r>
            <a:r>
              <a:rPr lang="nl-BE" sz="44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.</a:t>
            </a:r>
          </a:p>
          <a:p>
            <a:pPr algn="ctr"/>
            <a:r>
              <a:rPr lang="nl-BE" sz="4400" dirty="0" err="1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If</a:t>
            </a:r>
            <a:r>
              <a:rPr lang="nl-BE" sz="44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 </a:t>
            </a:r>
            <a:r>
              <a:rPr lang="nl-BE" sz="4400" dirty="0" err="1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you</a:t>
            </a:r>
            <a:r>
              <a:rPr lang="nl-BE" sz="44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 want </a:t>
            </a:r>
            <a:r>
              <a:rPr lang="nl-BE" sz="4400" dirty="0" err="1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to</a:t>
            </a:r>
            <a:r>
              <a:rPr lang="nl-BE" sz="44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 go </a:t>
            </a:r>
            <a:r>
              <a:rPr lang="nl-BE" sz="4400" dirty="0" smtClean="0">
                <a:solidFill>
                  <a:schemeClr val="accent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far</a:t>
            </a:r>
            <a:r>
              <a:rPr lang="nl-BE" sz="44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, go </a:t>
            </a:r>
            <a:r>
              <a:rPr lang="nl-BE" sz="4400" dirty="0" err="1" smtClean="0">
                <a:solidFill>
                  <a:schemeClr val="accent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together</a:t>
            </a:r>
            <a:r>
              <a:rPr lang="nl-BE" sz="44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.</a:t>
            </a:r>
          </a:p>
          <a:p>
            <a:pPr algn="r"/>
            <a:endParaRPr lang="nl-BE" sz="3600" dirty="0" smtClean="0">
              <a:solidFill>
                <a:schemeClr val="bg2"/>
              </a:solidFill>
              <a:latin typeface="Tw Cen MT" panose="020B0602020104020603" pitchFamily="34" charset="0"/>
              <a:cs typeface="Narkisim" panose="020E0502050101010101" pitchFamily="34" charset="-79"/>
            </a:endParaRPr>
          </a:p>
          <a:p>
            <a:pPr algn="r"/>
            <a:r>
              <a:rPr lang="nl-BE" sz="3600" dirty="0" smtClean="0">
                <a:solidFill>
                  <a:schemeClr val="bg2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- Afrikaans spreekwoord</a:t>
            </a:r>
            <a:endParaRPr lang="nl-BE" sz="3600" dirty="0">
              <a:solidFill>
                <a:schemeClr val="bg2"/>
              </a:solidFill>
              <a:latin typeface="Tw Cen MT" panose="020B0602020104020603" pitchFamily="34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7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2038" y="1851670"/>
            <a:ext cx="3282312" cy="3312368"/>
          </a:xfrm>
        </p:spPr>
        <p:txBody>
          <a:bodyPr>
            <a:normAutofit/>
          </a:bodyPr>
          <a:lstStyle/>
          <a:p>
            <a:pPr lvl="0" algn="ctr"/>
            <a:r>
              <a:rPr lang="nl-BE" dirty="0" smtClean="0">
                <a:latin typeface="Tw Cen MT" panose="020B0602020104020603" pitchFamily="34" charset="0"/>
              </a:rPr>
              <a:t>Benchmarking </a:t>
            </a:r>
            <a:r>
              <a:rPr lang="nl-BE" dirty="0">
                <a:latin typeface="Tw Cen MT" panose="020B0602020104020603" pitchFamily="34" charset="0"/>
              </a:rPr>
              <a:t>HR-diensten</a:t>
            </a:r>
          </a:p>
          <a:p>
            <a:pPr lvl="0" algn="ctr"/>
            <a:r>
              <a:rPr lang="nl-BE" dirty="0" smtClean="0">
                <a:latin typeface="Tw Cen MT" panose="020B0602020104020603" pitchFamily="34" charset="0"/>
              </a:rPr>
              <a:t>Vrijwilligheid</a:t>
            </a:r>
            <a:endParaRPr lang="nl-BE" dirty="0">
              <a:latin typeface="Tw Cen MT" panose="020B0602020104020603" pitchFamily="34" charset="0"/>
            </a:endParaRPr>
          </a:p>
          <a:p>
            <a:pPr lvl="0" algn="ctr"/>
            <a:r>
              <a:rPr lang="nl-BE" dirty="0" smtClean="0">
                <a:latin typeface="Tw Cen MT" panose="020B0602020104020603" pitchFamily="34" charset="0"/>
              </a:rPr>
              <a:t>Operationalisering</a:t>
            </a:r>
            <a:r>
              <a:rPr lang="nl-BE" dirty="0">
                <a:latin typeface="Tw Cen MT" panose="020B0602020104020603" pitchFamily="34" charset="0"/>
              </a:rPr>
              <a:t>: werkgroepen</a:t>
            </a:r>
            <a:r>
              <a:rPr lang="nl-BE" dirty="0" smtClean="0">
                <a:latin typeface="Tw Cen MT" panose="020B0602020104020603" pitchFamily="34" charset="0"/>
              </a:rPr>
              <a:t>/</a:t>
            </a:r>
            <a:br>
              <a:rPr lang="nl-BE" dirty="0" smtClean="0">
                <a:latin typeface="Tw Cen MT" panose="020B0602020104020603" pitchFamily="34" charset="0"/>
              </a:rPr>
            </a:br>
            <a:r>
              <a:rPr lang="nl-BE" dirty="0" smtClean="0">
                <a:latin typeface="Tw Cen MT" panose="020B0602020104020603" pitchFamily="34" charset="0"/>
              </a:rPr>
              <a:t>rapporten</a:t>
            </a:r>
            <a:endParaRPr lang="nl-BE" dirty="0">
              <a:latin typeface="Tw Cen MT" panose="020B0602020104020603" pitchFamily="34" charset="0"/>
            </a:endParaRPr>
          </a:p>
          <a:p>
            <a:pPr lvl="0" algn="ctr"/>
            <a:r>
              <a:rPr lang="nl-BE" dirty="0" smtClean="0">
                <a:latin typeface="Tw Cen MT" panose="020B0602020104020603" pitchFamily="34" charset="0"/>
              </a:rPr>
              <a:t>Aansluiting </a:t>
            </a:r>
            <a:r>
              <a:rPr lang="nl-BE" dirty="0">
                <a:latin typeface="Tw Cen MT" panose="020B0602020104020603" pitchFamily="34" charset="0"/>
              </a:rPr>
              <a:t>College – werkgroepen via </a:t>
            </a:r>
            <a:r>
              <a:rPr lang="nl-BE" dirty="0" smtClean="0">
                <a:latin typeface="Tw Cen MT" panose="020B0602020104020603" pitchFamily="34" charset="0"/>
              </a:rPr>
              <a:t>PMB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72038" y="0"/>
            <a:ext cx="3271962" cy="1923677"/>
          </a:xfrm>
        </p:spPr>
        <p:txBody>
          <a:bodyPr>
            <a:noAutofit/>
          </a:bodyPr>
          <a:lstStyle/>
          <a:p>
            <a:pPr algn="ctr"/>
            <a:r>
              <a:rPr lang="nl-BE" sz="3600" dirty="0" smtClean="0">
                <a:latin typeface="Tw Cen MT" panose="020B0602020104020603" pitchFamily="34" charset="0"/>
              </a:rPr>
              <a:t>Eerste stappen in 2010</a:t>
            </a:r>
            <a:endParaRPr lang="nl-BE" sz="3600" dirty="0">
              <a:latin typeface="Tw Cen MT" panose="020B0602020104020603" pitchFamily="34" charset="0"/>
            </a:endParaRPr>
          </a:p>
        </p:txBody>
      </p:sp>
      <p:pic>
        <p:nvPicPr>
          <p:cNvPr id="4098" name="Picture 2" descr="\\LITHIUM1\Organisatie\Communicatie\20j-bestuursovereenkomst\presentatie anne\istock\iStock-821250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682" y="0"/>
            <a:ext cx="82892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Tw Cen MT" panose="020B0602020104020603" pitchFamily="34" charset="0"/>
              </a:rPr>
              <a:t>Mogelijke </a:t>
            </a:r>
            <a:r>
              <a:rPr lang="nl-BE" dirty="0">
                <a:latin typeface="Tw Cen MT" panose="020B0602020104020603" pitchFamily="34" charset="0"/>
              </a:rPr>
              <a:t>gebieden voor samenwerking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856891" y="1203598"/>
            <a:ext cx="1872208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Statuut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873115" y="1203598"/>
            <a:ext cx="1872208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Loonadministratie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889339" y="1203598"/>
            <a:ext cx="1872208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Rekrutering en selectie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856891" y="2355726"/>
            <a:ext cx="1872208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Opleiding en ontwikkeling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873115" y="2355726"/>
            <a:ext cx="1872208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Arbeidstijd-regeling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889339" y="2355726"/>
            <a:ext cx="1872208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Werklastmeting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856891" y="3507854"/>
            <a:ext cx="187220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Kennisbeheer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873115" y="3507854"/>
            <a:ext cx="187220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Re-integratie na ziekte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889339" y="3507854"/>
            <a:ext cx="187220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w Cen MT" panose="020B0602020104020603" pitchFamily="34" charset="0"/>
              </a:rPr>
              <a:t>Begeleiding op de werkvloer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467544" y="1203598"/>
            <a:ext cx="1224136" cy="2232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230015" y="1203598"/>
            <a:ext cx="461665" cy="2232248"/>
          </a:xfrm>
          <a:prstGeom prst="rect">
            <a:avLst/>
          </a:prstGeom>
          <a:solidFill>
            <a:schemeClr val="accent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Done</a:t>
            </a:r>
            <a:endParaRPr lang="nl-B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467544" y="3507854"/>
            <a:ext cx="1224136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230015" y="3507854"/>
            <a:ext cx="461665" cy="1080120"/>
          </a:xfrm>
          <a:prstGeom prst="rect">
            <a:avLst/>
          </a:prstGeom>
          <a:solidFill>
            <a:schemeClr val="accent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Ongoing</a:t>
            </a:r>
            <a:endParaRPr lang="nl-B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 descr="\\LITHIUM1\Organisatie\Communicatie\20j-bestuursovereenkomst\presentatie anne\tick-inside-cir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1569"/>
            <a:ext cx="396306" cy="3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LITHIUM1\Organisatie\Communicatie\20j-bestuursovereenkomst\presentatie anne\progress-arr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4" y="379588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LITHIUM1\Organisatie\Communicatie\20j-bestuursovereenkomst\presentatie anne\istock\iStock-864489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9021"/>
            <a:ext cx="9180512" cy="61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4672" y="1563638"/>
            <a:ext cx="2736304" cy="648071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statut</a:t>
            </a:r>
            <a:endParaRPr 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843558"/>
            <a:ext cx="3240360" cy="648071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Synergie #1</a:t>
            </a:r>
            <a:endParaRPr 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latin typeface="Tw Cen MT" panose="020B0602020104020603" pitchFamily="34" charset="0"/>
              </a:rPr>
              <a:t>Commission </a:t>
            </a:r>
            <a:r>
              <a:rPr lang="fr-BE" dirty="0" err="1">
                <a:latin typeface="Tw Cen MT" panose="020B0602020104020603" pitchFamily="34" charset="0"/>
              </a:rPr>
              <a:t>Interparastatale</a:t>
            </a:r>
            <a:r>
              <a:rPr lang="fr-BE" dirty="0">
                <a:latin typeface="Tw Cen MT" panose="020B0602020104020603" pitchFamily="34" charset="0"/>
              </a:rPr>
              <a:t> </a:t>
            </a:r>
            <a:r>
              <a:rPr lang="fr-BE" dirty="0" smtClean="0">
                <a:latin typeface="Tw Cen MT" panose="020B0602020104020603" pitchFamily="34" charset="0"/>
              </a:rPr>
              <a:t>pour </a:t>
            </a:r>
            <a:r>
              <a:rPr lang="fr-BE" dirty="0">
                <a:latin typeface="Tw Cen MT" panose="020B0602020104020603" pitchFamily="34" charset="0"/>
              </a:rPr>
              <a:t>l’harmonisation </a:t>
            </a:r>
            <a:r>
              <a:rPr lang="fr-BE" dirty="0" smtClean="0">
                <a:latin typeface="Tw Cen MT" panose="020B0602020104020603" pitchFamily="34" charset="0"/>
              </a:rPr>
              <a:t/>
            </a:r>
            <a:br>
              <a:rPr lang="fr-BE" dirty="0" smtClean="0">
                <a:latin typeface="Tw Cen MT" panose="020B0602020104020603" pitchFamily="34" charset="0"/>
              </a:rPr>
            </a:br>
            <a:r>
              <a:rPr lang="fr-BE" dirty="0" smtClean="0">
                <a:latin typeface="Tw Cen MT" panose="020B0602020104020603" pitchFamily="34" charset="0"/>
              </a:rPr>
              <a:t>de </a:t>
            </a:r>
            <a:r>
              <a:rPr lang="fr-BE" dirty="0">
                <a:latin typeface="Tw Cen MT" panose="020B0602020104020603" pitchFamily="34" charset="0"/>
              </a:rPr>
              <a:t>l’application du </a:t>
            </a:r>
            <a:r>
              <a:rPr lang="fr-BE" dirty="0" smtClean="0">
                <a:latin typeface="Tw Cen MT" panose="020B0602020104020603" pitchFamily="34" charset="0"/>
              </a:rPr>
              <a:t>statut</a:t>
            </a:r>
            <a:endParaRPr lang="nl-BE" dirty="0">
              <a:latin typeface="Tw Cen MT" panose="020B06020201040206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pSp>
        <p:nvGrpSpPr>
          <p:cNvPr id="18" name="Groep 17"/>
          <p:cNvGrpSpPr/>
          <p:nvPr/>
        </p:nvGrpSpPr>
        <p:grpSpPr>
          <a:xfrm>
            <a:off x="568912" y="1275606"/>
            <a:ext cx="7819512" cy="360041"/>
            <a:chOff x="568912" y="1411986"/>
            <a:chExt cx="7819512" cy="360041"/>
          </a:xfrm>
        </p:grpSpPr>
        <p:sp>
          <p:nvSpPr>
            <p:cNvPr id="5" name="Rechthoek 4"/>
            <p:cNvSpPr/>
            <p:nvPr/>
          </p:nvSpPr>
          <p:spPr>
            <a:xfrm>
              <a:off x="827584" y="1411986"/>
              <a:ext cx="7560840" cy="36004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4" name="Traan 3"/>
            <p:cNvSpPr/>
            <p:nvPr/>
          </p:nvSpPr>
          <p:spPr>
            <a:xfrm rot="2700000">
              <a:off x="568912" y="1419195"/>
              <a:ext cx="345624" cy="345624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6" name="Tekstvak 5"/>
          <p:cNvSpPr txBox="1"/>
          <p:nvPr/>
        </p:nvSpPr>
        <p:spPr>
          <a:xfrm>
            <a:off x="1167806" y="1286349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Echange des bonnes pratiques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568912" y="2253616"/>
            <a:ext cx="7819512" cy="360041"/>
            <a:chOff x="568912" y="2564113"/>
            <a:chExt cx="7819512" cy="360041"/>
          </a:xfrm>
        </p:grpSpPr>
        <p:sp>
          <p:nvSpPr>
            <p:cNvPr id="7" name="Rechthoek 6"/>
            <p:cNvSpPr/>
            <p:nvPr/>
          </p:nvSpPr>
          <p:spPr>
            <a:xfrm>
              <a:off x="827584" y="2564113"/>
              <a:ext cx="7560840" cy="36004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8" name="Traan 7"/>
            <p:cNvSpPr/>
            <p:nvPr/>
          </p:nvSpPr>
          <p:spPr>
            <a:xfrm rot="2700000">
              <a:off x="568912" y="2571322"/>
              <a:ext cx="345624" cy="345624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568912" y="3240776"/>
            <a:ext cx="7819512" cy="360041"/>
            <a:chOff x="568912" y="3788251"/>
            <a:chExt cx="7819512" cy="360041"/>
          </a:xfrm>
        </p:grpSpPr>
        <p:sp>
          <p:nvSpPr>
            <p:cNvPr id="9" name="Rechthoek 8"/>
            <p:cNvSpPr/>
            <p:nvPr/>
          </p:nvSpPr>
          <p:spPr>
            <a:xfrm>
              <a:off x="827584" y="3788251"/>
              <a:ext cx="7560840" cy="36004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10" name="Traan 9"/>
            <p:cNvSpPr/>
            <p:nvPr/>
          </p:nvSpPr>
          <p:spPr>
            <a:xfrm rot="2700000">
              <a:off x="568912" y="3795460"/>
              <a:ext cx="345624" cy="345624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591742" y="1764611"/>
            <a:ext cx="8069456" cy="360041"/>
            <a:chOff x="591742" y="2093944"/>
            <a:chExt cx="8069456" cy="360041"/>
          </a:xfrm>
        </p:grpSpPr>
        <p:sp>
          <p:nvSpPr>
            <p:cNvPr id="11" name="Rechthoek 10"/>
            <p:cNvSpPr/>
            <p:nvPr/>
          </p:nvSpPr>
          <p:spPr>
            <a:xfrm>
              <a:off x="591742" y="2093944"/>
              <a:ext cx="7776864" cy="36004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12" name="Traan 11"/>
            <p:cNvSpPr/>
            <p:nvPr/>
          </p:nvSpPr>
          <p:spPr>
            <a:xfrm rot="13299459">
              <a:off x="8315574" y="2101153"/>
              <a:ext cx="345624" cy="345624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3" name="Rechthoek 12"/>
          <p:cNvSpPr/>
          <p:nvPr/>
        </p:nvSpPr>
        <p:spPr>
          <a:xfrm>
            <a:off x="1167806" y="2275103"/>
            <a:ext cx="707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/>
              <a:t>Longue tradition – déjà avant 1993</a:t>
            </a:r>
          </a:p>
        </p:txBody>
      </p:sp>
      <p:grpSp>
        <p:nvGrpSpPr>
          <p:cNvPr id="20" name="Groep 19"/>
          <p:cNvGrpSpPr/>
          <p:nvPr/>
        </p:nvGrpSpPr>
        <p:grpSpPr>
          <a:xfrm>
            <a:off x="591742" y="2742621"/>
            <a:ext cx="8049638" cy="369191"/>
            <a:chOff x="611560" y="3219822"/>
            <a:chExt cx="8049638" cy="369191"/>
          </a:xfrm>
        </p:grpSpPr>
        <p:sp>
          <p:nvSpPr>
            <p:cNvPr id="14" name="Rechthoek 13"/>
            <p:cNvSpPr/>
            <p:nvPr/>
          </p:nvSpPr>
          <p:spPr>
            <a:xfrm>
              <a:off x="611560" y="3219822"/>
              <a:ext cx="7776864" cy="36004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15" name="Traan 14"/>
            <p:cNvSpPr/>
            <p:nvPr/>
          </p:nvSpPr>
          <p:spPr>
            <a:xfrm rot="13299459">
              <a:off x="8315574" y="3243389"/>
              <a:ext cx="345624" cy="345624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611560" y="3729781"/>
            <a:ext cx="8049638" cy="369191"/>
            <a:chOff x="611560" y="4257149"/>
            <a:chExt cx="8049638" cy="369191"/>
          </a:xfrm>
        </p:grpSpPr>
        <p:sp>
          <p:nvSpPr>
            <p:cNvPr id="16" name="Rechthoek 15"/>
            <p:cNvSpPr/>
            <p:nvPr/>
          </p:nvSpPr>
          <p:spPr>
            <a:xfrm>
              <a:off x="611560" y="4257149"/>
              <a:ext cx="7776864" cy="36004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17" name="Traan 16"/>
            <p:cNvSpPr/>
            <p:nvPr/>
          </p:nvSpPr>
          <p:spPr>
            <a:xfrm rot="13299459">
              <a:off x="8315574" y="4280716"/>
              <a:ext cx="345624" cy="345624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4" name="Rechthoek 23"/>
          <p:cNvSpPr/>
          <p:nvPr/>
        </p:nvSpPr>
        <p:spPr>
          <a:xfrm>
            <a:off x="1167806" y="1764176"/>
            <a:ext cx="707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/>
              <a:t>Rapportage Collège, Réseau directeurs P&amp;O, groupes de travail synergies RH</a:t>
            </a:r>
          </a:p>
        </p:txBody>
      </p:sp>
      <p:sp>
        <p:nvSpPr>
          <p:cNvPr id="25" name="Rechthoek 24"/>
          <p:cNvSpPr/>
          <p:nvPr/>
        </p:nvSpPr>
        <p:spPr>
          <a:xfrm>
            <a:off x="1167806" y="3756883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/>
              <a:t>1 institution = 1 voix</a:t>
            </a:r>
          </a:p>
        </p:txBody>
      </p:sp>
      <p:sp>
        <p:nvSpPr>
          <p:cNvPr id="26" name="Rechthoek 25"/>
          <p:cNvSpPr/>
          <p:nvPr/>
        </p:nvSpPr>
        <p:spPr>
          <a:xfrm>
            <a:off x="1167806" y="2742621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/>
              <a:t>Meeting mensuel</a:t>
            </a:r>
          </a:p>
        </p:txBody>
      </p:sp>
      <p:sp>
        <p:nvSpPr>
          <p:cNvPr id="27" name="Rechthoek 26"/>
          <p:cNvSpPr/>
          <p:nvPr/>
        </p:nvSpPr>
        <p:spPr>
          <a:xfrm>
            <a:off x="1167806" y="3240776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/>
              <a:t>Représentants des services du personnel de toutes les IPSS</a:t>
            </a:r>
          </a:p>
        </p:txBody>
      </p:sp>
      <p:grpSp>
        <p:nvGrpSpPr>
          <p:cNvPr id="31" name="Groep 30"/>
          <p:cNvGrpSpPr/>
          <p:nvPr/>
        </p:nvGrpSpPr>
        <p:grpSpPr>
          <a:xfrm>
            <a:off x="568912" y="4227934"/>
            <a:ext cx="7819512" cy="360041"/>
            <a:chOff x="568912" y="3788251"/>
            <a:chExt cx="7819512" cy="360041"/>
          </a:xfrm>
        </p:grpSpPr>
        <p:sp>
          <p:nvSpPr>
            <p:cNvPr id="32" name="Rechthoek 31"/>
            <p:cNvSpPr/>
            <p:nvPr/>
          </p:nvSpPr>
          <p:spPr>
            <a:xfrm>
              <a:off x="827584" y="3788251"/>
              <a:ext cx="7560840" cy="36004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33" name="Traan 32"/>
            <p:cNvSpPr/>
            <p:nvPr/>
          </p:nvSpPr>
          <p:spPr>
            <a:xfrm rot="2700000">
              <a:off x="568912" y="3795460"/>
              <a:ext cx="345624" cy="345624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34" name="Rechthoek 33"/>
          <p:cNvSpPr/>
          <p:nvPr/>
        </p:nvSpPr>
        <p:spPr>
          <a:xfrm>
            <a:off x="1167806" y="4238677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/>
              <a:t>Représentation BOSA / cabinet FP</a:t>
            </a:r>
          </a:p>
        </p:txBody>
      </p:sp>
    </p:spTree>
    <p:extLst>
      <p:ext uri="{BB962C8B-B14F-4D97-AF65-F5344CB8AC3E}">
        <p14:creationId xmlns:p14="http://schemas.microsoft.com/office/powerpoint/2010/main" val="21372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THIUM1\Organisatie\Communicatie\20j-bestuursovereenkomst\presentatie anne\istock\iStock-172175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01934"/>
            <a:ext cx="9396315" cy="62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2355726"/>
            <a:ext cx="6624736" cy="72614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Administration des salaires</a:t>
            </a:r>
            <a:endParaRPr 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1557578"/>
            <a:ext cx="3168352" cy="72614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Synergie #2</a:t>
            </a:r>
            <a:endParaRPr 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RSZ_Colours_1">
      <a:dk1>
        <a:srgbClr val="595959"/>
      </a:dk1>
      <a:lt1>
        <a:srgbClr val="FFFFFF"/>
      </a:lt1>
      <a:dk2>
        <a:srgbClr val="007D89"/>
      </a:dk2>
      <a:lt2>
        <a:srgbClr val="FFFFFF"/>
      </a:lt2>
      <a:accent1>
        <a:srgbClr val="007D89"/>
      </a:accent1>
      <a:accent2>
        <a:srgbClr val="FAA627"/>
      </a:accent2>
      <a:accent3>
        <a:srgbClr val="F04E29"/>
      </a:accent3>
      <a:accent4>
        <a:srgbClr val="6A288A"/>
      </a:accent4>
      <a:accent5>
        <a:srgbClr val="007FC5"/>
      </a:accent5>
      <a:accent6>
        <a:srgbClr val="72BF44"/>
      </a:accent6>
      <a:hlink>
        <a:srgbClr val="A5A5A5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2018-10-15T22:00:00+00:00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Citoyen</TermName>
          <TermId xmlns="http://schemas.microsoft.com/office/infopath/2007/PartnerControls">3d4050dd-0cb5-49a7-892e-7750ff79cdf8</TermId>
        </TermInfo>
        <TermInfo xmlns="http://schemas.microsoft.com/office/infopath/2007/PartnerControls">
          <TermName xmlns="http://schemas.microsoft.com/office/infopath/2007/PartnerControls">Professionnel de la santé</TermName>
          <TermId xmlns="http://schemas.microsoft.com/office/infopath/2007/PartnerControls">2ad223cb-5dec-4759-add4-b89b36632398</TermId>
        </TermInfo>
        <TermInfo xmlns="http://schemas.microsoft.com/office/infopath/2007/PartnerControls">
          <TermName xmlns="http://schemas.microsoft.com/office/infopath/2007/PartnerControls">Etablissements et services de soins</TermName>
          <TermId xmlns="http://schemas.microsoft.com/office/infopath/2007/PartnerControls">0da91f66-aff5-4716-a8aa-e753c394a07a</TermId>
        </TermInfo>
        <TermInfo xmlns="http://schemas.microsoft.com/office/infopath/2007/PartnerControls">
          <TermName xmlns="http://schemas.microsoft.com/office/infopath/2007/PartnerControls">Mutualités</TermName>
          <TermId xmlns="http://schemas.microsoft.com/office/infopath/2007/PartnerControls">a6cbed05-adf5-4226-bcb7-ef5cdc788bf2</TermId>
        </TermInfo>
        <TermInfo xmlns="http://schemas.microsoft.com/office/infopath/2007/PartnerControls">
          <TermName xmlns="http://schemas.microsoft.com/office/infopath/2007/PartnerControls">Offices de tarification</TermName>
          <TermId xmlns="http://schemas.microsoft.com/office/infopath/2007/PartnerControls">4bb33f56-03f5-4ba0-9463-66d4d20d6cd9</TermId>
        </TermInfo>
        <TermInfo xmlns="http://schemas.microsoft.com/office/infopath/2007/PartnerControls">
          <TermName xmlns="http://schemas.microsoft.com/office/infopath/2007/PartnerControls">Industrie</TermName>
          <TermId xmlns="http://schemas.microsoft.com/office/infopath/2007/PartnerControls">0fd8deda-8b7f-4d6b-995d-df45f6357d9a</TermId>
        </TermInfo>
        <TermInfo xmlns="http://schemas.microsoft.com/office/infopath/2007/PartnerControls">
          <TermName xmlns="http://schemas.microsoft.com/office/infopath/2007/PartnerControls">Compagnie d'assurance</TermName>
          <TermId xmlns="http://schemas.microsoft.com/office/infopath/2007/PartnerControls">1654d7dc-46d9-43de-859a-5bcbe1303e97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aa2269b8-11bd-4cc9-9267-801806817e60</TermId>
        </TermInfo>
        <TermInfo xmlns="http://schemas.microsoft.com/office/infopath/2007/PartnerControls">
          <TermName xmlns="http://schemas.microsoft.com/office/infopath/2007/PartnerControls">Néerlandais</TermName>
          <TermId xmlns="http://schemas.microsoft.com/office/infopath/2007/PartnerControls">1daba039-17e6-4993-bb2c-50e1d16ef364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22</Value>
      <Value>21</Value>
      <Value>20</Value>
      <Value>63</Value>
      <Value>12</Value>
      <Value>8</Value>
      <Value>25</Value>
      <Value>24</Value>
      <Value>23</Value>
    </TaxCatchAll>
    <RIDocSummary xmlns="f15eea43-7fa7-45cf-8dc0-d5244e2cd467">De krachten gebundeld: HR-synergieën bij de OISZ - Union des forces : les synergies RH au sein des IPSS</RIDocSummary>
    <RIThemeTaxHTField0 xmlns="f15eea43-7fa7-45cf-8dc0-d5244e2cd467">
      <Terms xmlns="http://schemas.microsoft.com/office/infopath/2007/PartnerControls"/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746782-E44E-4674-AF5F-9FB9D9F394A6}"/>
</file>

<file path=customXml/itemProps2.xml><?xml version="1.0" encoding="utf-8"?>
<ds:datastoreItem xmlns:ds="http://schemas.openxmlformats.org/officeDocument/2006/customXml" ds:itemID="{4D6CAF09-FD8B-41A3-AAFB-9BFA34445625}"/>
</file>

<file path=customXml/itemProps3.xml><?xml version="1.0" encoding="utf-8"?>
<ds:datastoreItem xmlns:ds="http://schemas.openxmlformats.org/officeDocument/2006/customXml" ds:itemID="{83274E0E-FCE4-4008-A9C0-8CD2D73B4D7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386</Words>
  <Application>Microsoft Office PowerPoint</Application>
  <PresentationFormat>On-screen Show (16:9)</PresentationFormat>
  <Paragraphs>112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PowerPoint Presentation</vt:lpstr>
      <vt:lpstr>PowerPoint Presentation</vt:lpstr>
      <vt:lpstr>De kracht van samenwerking: eenvoud en efficiëntie</vt:lpstr>
      <vt:lpstr>PowerPoint Presentation</vt:lpstr>
      <vt:lpstr>Eerste stappen in 2010</vt:lpstr>
      <vt:lpstr>Mogelijke gebieden voor samenwerking</vt:lpstr>
      <vt:lpstr>Le statut</vt:lpstr>
      <vt:lpstr>Commission Interparastatale pour l’harmonisation  de l’application du statut</vt:lpstr>
      <vt:lpstr>7</vt:lpstr>
      <vt:lpstr>Un développement progressif</vt:lpstr>
      <vt:lpstr>Caractéristiques du moteur salarial central</vt:lpstr>
      <vt:lpstr>PowerPoint Presentation</vt:lpstr>
      <vt:lpstr>Initiatives</vt:lpstr>
      <vt:lpstr>PowerPoint Presentation</vt:lpstr>
      <vt:lpstr>Entre rêve et réalité</vt:lpstr>
      <vt:lpstr>PowerPoint Presentation</vt:lpstr>
      <vt:lpstr>Initiatieven</vt:lpstr>
      <vt:lpstr>PowerPoint Presentation</vt:lpstr>
      <vt:lpstr>Gemeenschappelijke methodologie werkmeting voor OISZ</vt:lpstr>
      <vt:lpstr>Netwerk P&amp;O-directeuren</vt:lpstr>
    </vt:vector>
  </TitlesOfParts>
  <Company>RSZONSSLSS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jaar responsabilisering en autonomie van de OISZ / 20 ans de responsabilisation et d’autonomie des IPSS</dc:title>
  <dc:creator>Kris Wils</dc:creator>
  <cp:lastModifiedBy>Nadia Amira</cp:lastModifiedBy>
  <cp:revision>75</cp:revision>
  <cp:lastPrinted>2018-01-11T20:57:13Z</cp:lastPrinted>
  <dcterms:created xsi:type="dcterms:W3CDTF">2018-05-19T08:50:51Z</dcterms:created>
  <dcterms:modified xsi:type="dcterms:W3CDTF">2018-05-23T18:53:48Z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20;#Citoyen|3d4050dd-0cb5-49a7-892e-7750ff79cdf8;#25;#Professionnel de la santé|2ad223cb-5dec-4759-add4-b89b36632398;#22;#Etablissements et services de soins|0da91f66-aff5-4716-a8aa-e753c394a07a;#24;#Mutualités|a6cbed05-adf5-4226-bcb7-ef5cdc788bf2;#63;#Offices de tarification|4bb33f56-03f5-4ba0-9463-66d4d20d6cd9;#23;#Industrie|0fd8deda-8b7f-4d6b-995d-df45f6357d9a;#21;#Compagnie d'assurance|1654d7dc-46d9-43de-859a-5bcbe1303e97</vt:lpwstr>
  </property>
  <property fmtid="{D5CDD505-2E9C-101B-9397-08002B2CF9AE}" pid="4" name="RITheme">
    <vt:lpwstr/>
  </property>
  <property fmtid="{D5CDD505-2E9C-101B-9397-08002B2CF9AE}" pid="5" name="RILanguage">
    <vt:lpwstr>8;#Français|aa2269b8-11bd-4cc9-9267-801806817e60;#12;#Néerlandais|1daba039-17e6-4993-bb2c-50e1d16ef364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