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9" r:id="rId2"/>
    <p:sldId id="338" r:id="rId3"/>
    <p:sldId id="331" r:id="rId4"/>
    <p:sldId id="339" r:id="rId5"/>
    <p:sldId id="325" r:id="rId6"/>
    <p:sldId id="336" r:id="rId7"/>
    <p:sldId id="326" r:id="rId8"/>
    <p:sldId id="340" r:id="rId9"/>
    <p:sldId id="343" r:id="rId10"/>
    <p:sldId id="344" r:id="rId11"/>
    <p:sldId id="332" r:id="rId12"/>
    <p:sldId id="274" r:id="rId13"/>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8E8"/>
    <a:srgbClr val="C9E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1095" autoAdjust="0"/>
  </p:normalViewPr>
  <p:slideViewPr>
    <p:cSldViewPr snapToGrid="0" showGuides="1">
      <p:cViewPr>
        <p:scale>
          <a:sx n="80" d="100"/>
          <a:sy n="80" d="100"/>
        </p:scale>
        <p:origin x="-830" y="-38"/>
      </p:cViewPr>
      <p:guideLst>
        <p:guide orient="horz" pos="2160"/>
        <p:guide pos="3840"/>
      </p:guideLst>
    </p:cSldViewPr>
  </p:slideViewPr>
  <p:outlineViewPr>
    <p:cViewPr>
      <p:scale>
        <a:sx n="33" d="100"/>
        <a:sy n="33" d="100"/>
      </p:scale>
      <p:origin x="0" y="6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AE86F1A1-B9FA-4964-8715-93A6959A355A}" type="datetimeFigureOut">
              <a:rPr lang="en-IN" smtClean="0"/>
              <a:t>11-06-2018</a:t>
            </a:fld>
            <a:endParaRPr lang="en-IN"/>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FF9D0DF0-6CE2-44CB-9056-CD2C87C59A03}" type="slidenum">
              <a:rPr lang="en-IN" smtClean="0"/>
              <a:t>‹#›</a:t>
            </a:fld>
            <a:endParaRPr lang="en-IN"/>
          </a:p>
        </p:txBody>
      </p:sp>
    </p:spTree>
    <p:extLst>
      <p:ext uri="{BB962C8B-B14F-4D97-AF65-F5344CB8AC3E}">
        <p14:creationId xmlns:p14="http://schemas.microsoft.com/office/powerpoint/2010/main" val="114976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europa.eu/research/index.cfm?pg=d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9D0DF0-6CE2-44CB-9056-CD2C87C59A03}" type="slidenum">
              <a:rPr lang="en-IN" smtClean="0"/>
              <a:t>1</a:t>
            </a:fld>
            <a:endParaRPr lang="en-IN"/>
          </a:p>
        </p:txBody>
      </p:sp>
    </p:spTree>
    <p:extLst>
      <p:ext uri="{BB962C8B-B14F-4D97-AF65-F5344CB8AC3E}">
        <p14:creationId xmlns:p14="http://schemas.microsoft.com/office/powerpoint/2010/main" val="295119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Full case study: https://www.oecd.org/governance/observatory-public-sector-innovation/innovations/page/agencyapproachtodeliveryofsocialinsuranceschemes.htm#tab_description</a:t>
            </a:r>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10</a:t>
            </a:fld>
            <a:endParaRPr lang="en-IN"/>
          </a:p>
        </p:txBody>
      </p:sp>
    </p:spTree>
    <p:extLst>
      <p:ext uri="{BB962C8B-B14F-4D97-AF65-F5344CB8AC3E}">
        <p14:creationId xmlns:p14="http://schemas.microsoft.com/office/powerpoint/2010/main" val="2593534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November</a:t>
            </a:r>
            <a:r>
              <a:rPr lang="en-US" sz="1200" b="0" i="0" kern="1200" baseline="0" dirty="0" smtClean="0">
                <a:solidFill>
                  <a:schemeClr val="tx1"/>
                </a:solidFill>
                <a:effectLst/>
                <a:latin typeface="+mn-lt"/>
                <a:ea typeface="+mn-ea"/>
                <a:cs typeface="+mn-cs"/>
              </a:rPr>
              <a:t> 2017, OPSI convened a</a:t>
            </a:r>
            <a:r>
              <a:rPr lang="en-US" sz="1200" b="0" i="0" kern="1200" dirty="0" smtClean="0">
                <a:solidFill>
                  <a:schemeClr val="tx1"/>
                </a:solidFill>
                <a:effectLst/>
                <a:latin typeface="+mn-lt"/>
                <a:ea typeface="+mn-ea"/>
                <a:cs typeface="+mn-cs"/>
              </a:rPr>
              <a:t> two day conference was organised in cooperation with the European Commission’s</a:t>
            </a:r>
            <a:r>
              <a:rPr lang="en-US" sz="1200" b="1" i="0" u="none" strike="noStrike" kern="1200" dirty="0" smtClean="0">
                <a:solidFill>
                  <a:schemeClr val="tx1"/>
                </a:solidFill>
                <a:effectLst/>
                <a:latin typeface="+mn-lt"/>
                <a:ea typeface="+mn-ea"/>
                <a:cs typeface="+mn-cs"/>
                <a:hlinkClick r:id="rId3"/>
              </a:rPr>
              <a:t> Directorate-General for Research and Innovation</a:t>
            </a:r>
            <a:r>
              <a:rPr lang="en-US" sz="1200" b="0" i="0" kern="1200" dirty="0" smtClean="0">
                <a:solidFill>
                  <a:schemeClr val="tx1"/>
                </a:solidFill>
                <a:effectLst/>
                <a:latin typeface="+mn-lt"/>
                <a:ea typeface="+mn-ea"/>
                <a:cs typeface="+mn-cs"/>
              </a:rPr>
              <a:t> and featured a series of plenaries, discussions and participant-led workshops organised around four main pillars of conversation:</a:t>
            </a:r>
          </a:p>
          <a:p>
            <a:pPr marL="228600" indent="-228600">
              <a:buFont typeface="+mj-lt"/>
              <a:buAutoNum type="arabicPeriod"/>
            </a:pPr>
            <a:endParaRPr lang="en-US" sz="1200" b="0" i="0" kern="1200" dirty="0" smtClean="0">
              <a:solidFill>
                <a:schemeClr val="tx1"/>
              </a:solidFill>
              <a:effectLst/>
              <a:latin typeface="+mn-lt"/>
              <a:ea typeface="+mn-ea"/>
              <a:cs typeface="+mn-cs"/>
            </a:endParaRPr>
          </a:p>
          <a:p>
            <a:pPr marL="228600" indent="-228600">
              <a:buFont typeface="+mj-lt"/>
              <a:buAutoNum type="arabicPeriod"/>
            </a:pPr>
            <a:r>
              <a:rPr lang="en-US" sz="1200" b="0" i="0" kern="1200" dirty="0" smtClean="0">
                <a:solidFill>
                  <a:schemeClr val="tx1"/>
                </a:solidFill>
                <a:effectLst/>
                <a:latin typeface="+mn-lt"/>
                <a:ea typeface="+mn-ea"/>
                <a:cs typeface="+mn-cs"/>
              </a:rPr>
              <a:t>Transforming government: How to rebuild the systems, cultures and technology to empower government to tackle 21</a:t>
            </a:r>
            <a:r>
              <a:rPr lang="en-US" sz="1200" b="0" i="0" kern="1200" baseline="30000" dirty="0" smtClean="0">
                <a:solidFill>
                  <a:schemeClr val="tx1"/>
                </a:solidFill>
                <a:effectLst/>
                <a:latin typeface="+mn-lt"/>
                <a:ea typeface="+mn-ea"/>
                <a:cs typeface="+mn-cs"/>
              </a:rPr>
              <a:t>st</a:t>
            </a:r>
            <a:r>
              <a:rPr lang="en-US" sz="1200" b="0" i="0" kern="1200" dirty="0" smtClean="0">
                <a:solidFill>
                  <a:schemeClr val="tx1"/>
                </a:solidFill>
                <a:effectLst/>
                <a:latin typeface="+mn-lt"/>
                <a:ea typeface="+mn-ea"/>
                <a:cs typeface="+mn-cs"/>
              </a:rPr>
              <a:t> century challenges?</a:t>
            </a:r>
          </a:p>
          <a:p>
            <a:pPr marL="228600" indent="-228600">
              <a:buFont typeface="+mj-lt"/>
              <a:buAutoNum type="arabicPeriod"/>
            </a:pPr>
            <a:r>
              <a:rPr lang="en-US" sz="1200" b="0" i="0" kern="1200" dirty="0" smtClean="0">
                <a:solidFill>
                  <a:schemeClr val="tx1"/>
                </a:solidFill>
                <a:effectLst/>
                <a:latin typeface="+mn-lt"/>
                <a:ea typeface="+mn-ea"/>
                <a:cs typeface="+mn-cs"/>
              </a:rPr>
              <a:t>Methods and tools: What frameworks, skills, and methods are useful to unlocking creativity and innovation? What needs to happen to embed them in the day-to-day work of public servants?</a:t>
            </a:r>
          </a:p>
          <a:p>
            <a:pPr marL="228600" indent="-228600">
              <a:buFont typeface="+mj-lt"/>
              <a:buAutoNum type="arabicPeriod"/>
            </a:pPr>
            <a:r>
              <a:rPr lang="en-US" sz="1200" b="0" i="0" kern="1200" dirty="0" smtClean="0">
                <a:solidFill>
                  <a:schemeClr val="tx1"/>
                </a:solidFill>
                <a:effectLst/>
                <a:latin typeface="+mn-lt"/>
                <a:ea typeface="+mn-ea"/>
                <a:cs typeface="+mn-cs"/>
              </a:rPr>
              <a:t>Re-imagining boundaries: In the future, what is the role of government?</a:t>
            </a:r>
          </a:p>
          <a:p>
            <a:pPr marL="228600" indent="-228600">
              <a:buFont typeface="+mj-lt"/>
              <a:buAutoNum type="arabicPeriod"/>
            </a:pPr>
            <a:r>
              <a:rPr lang="en-US" sz="1200" b="0" i="0" kern="1200" dirty="0" smtClean="0">
                <a:solidFill>
                  <a:schemeClr val="tx1"/>
                </a:solidFill>
                <a:effectLst/>
                <a:latin typeface="+mn-lt"/>
                <a:ea typeface="+mn-ea"/>
                <a:cs typeface="+mn-cs"/>
              </a:rPr>
              <a:t>Innovation for development: How can innovation support sustainable development?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Three</a:t>
            </a:r>
            <a:r>
              <a:rPr lang="en-US" sz="1200" b="0" i="0" kern="1200" baseline="0" dirty="0" smtClean="0">
                <a:solidFill>
                  <a:schemeClr val="tx1"/>
                </a:solidFill>
                <a:effectLst/>
                <a:latin typeface="+mn-lt"/>
                <a:ea typeface="+mn-ea"/>
                <a:cs typeface="+mn-cs"/>
              </a:rPr>
              <a:t> main trends were surfaced in conference discussions. </a:t>
            </a:r>
          </a:p>
          <a:p>
            <a:endParaRPr lang="en-US" sz="1200" b="0" i="0" kern="1200" baseline="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Explore experimentation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Experimentation was discussed in two senses at the conference. The first way was in terms of method and methodology. Evidence produced through formal experiments is increasingly finding favour within governments. Experimentation was talked of positively, as it allows for iteration: rather than trying to tackle a complimented problem in one, all-encompassing expensive attempt, a small run of experiments can give government the kind of feedback it needs to ever refine its solution to meets its objectives.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Experimentation was also discussed more colloquially, in terms of the need for public servants to be more exploratory in their work, to try new things and, even, to potentially fail. An oft repeated refrain was the need for ‘permission’ to do this and, so, the importance of culture and environment was also foregrounded</a:t>
            </a:r>
          </a:p>
          <a:p>
            <a:r>
              <a:rPr lang="en-GB" sz="1200" b="1" kern="1200" dirty="0" smtClean="0">
                <a:solidFill>
                  <a:schemeClr val="tx1"/>
                </a:solidFill>
                <a:effectLst/>
                <a:latin typeface="+mn-lt"/>
                <a:ea typeface="+mn-ea"/>
                <a:cs typeface="+mn-cs"/>
              </a:rPr>
              <a:t>Inform decisions with data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Good decisions need good evidence. Under the rubric of evidence-based policymaking, the conference explored questions about how data should best be collected, organised, used and (most importantly) for what purpose. In asking how governments could and should harness data to fuel innovation and transform operations, we also turned our attention to the skills and capabilities with which public servants need to be endowed, in order to do so.</a:t>
            </a:r>
          </a:p>
          <a:p>
            <a:r>
              <a:rPr lang="en-GB" sz="1200" b="1" kern="1200" dirty="0" smtClean="0">
                <a:solidFill>
                  <a:schemeClr val="tx1"/>
                </a:solidFill>
                <a:effectLst/>
                <a:latin typeface="+mn-lt"/>
                <a:ea typeface="+mn-ea"/>
                <a:cs typeface="+mn-cs"/>
              </a:rPr>
              <a:t>Put the citizen at the centre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Innovation in government is about finding new ways to impact the lives of citizens, and new approaches to activating them as partners to shape the future together. A strong message was repeated throughout the conference: involve citizens early and often. Doing so promotes government transparency and responsiveness to contextual needs and allows it to collaborate and forge partnerships with those who have the most stake in a policy or programme’s outcome.</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9D0DF0-6CE2-44CB-9056-CD2C87C59A03}" type="slidenum">
              <a:rPr lang="en-IN" smtClean="0"/>
              <a:t>11</a:t>
            </a:fld>
            <a:endParaRPr lang="en-IN"/>
          </a:p>
        </p:txBody>
      </p:sp>
    </p:spTree>
    <p:extLst>
      <p:ext uri="{BB962C8B-B14F-4D97-AF65-F5344CB8AC3E}">
        <p14:creationId xmlns:p14="http://schemas.microsoft.com/office/powerpoint/2010/main" val="1093633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9D0DF0-6CE2-44CB-9056-CD2C87C59A03}" type="slidenum">
              <a:rPr lang="en-IN" smtClean="0"/>
              <a:t>12</a:t>
            </a:fld>
            <a:endParaRPr lang="en-IN"/>
          </a:p>
        </p:txBody>
      </p:sp>
    </p:spTree>
    <p:extLst>
      <p:ext uri="{BB962C8B-B14F-4D97-AF65-F5344CB8AC3E}">
        <p14:creationId xmlns:p14="http://schemas.microsoft.com/office/powerpoint/2010/main" val="314205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Working definition of public</a:t>
            </a:r>
            <a:r>
              <a:rPr lang="en-GB" baseline="0" dirty="0" smtClean="0"/>
              <a:t> sector innovation</a:t>
            </a:r>
          </a:p>
          <a:p>
            <a:endParaRPr lang="en-GB" baseline="0" dirty="0" smtClean="0"/>
          </a:p>
          <a:p>
            <a:r>
              <a:rPr lang="en-GB" baseline="0" dirty="0" smtClean="0"/>
              <a:t>The concept of public sector innovation as an explicit pursuit and subject of analysis is relatively recent. There is no universally accepted definition. Building on evidence from the work of OPSI and international research, the following characteristics of public sector innovation emerge: </a:t>
            </a:r>
          </a:p>
          <a:p>
            <a:endParaRPr lang="en-GB" baseline="0" dirty="0" smtClean="0"/>
          </a:p>
          <a:p>
            <a:pPr marL="228600" indent="-228600">
              <a:buAutoNum type="arabicPeriod"/>
            </a:pPr>
            <a:r>
              <a:rPr lang="en-GB" baseline="0" dirty="0" smtClean="0"/>
              <a:t>Novelty: innovations introduce new approaches in a defined context </a:t>
            </a:r>
          </a:p>
          <a:p>
            <a:pPr marL="228600" indent="-228600">
              <a:buAutoNum type="arabicPeriod"/>
            </a:pPr>
            <a:r>
              <a:rPr lang="en-GB" baseline="0" dirty="0" smtClean="0"/>
              <a:t>Implementation: Innovations must be implemented, not just an idea </a:t>
            </a:r>
          </a:p>
          <a:p>
            <a:pPr marL="228600" indent="-228600">
              <a:buAutoNum type="arabicPeriod"/>
            </a:pPr>
            <a:r>
              <a:rPr lang="en-GB" baseline="0" dirty="0" smtClean="0"/>
              <a:t>Impact: Innovations aim at better public results including efficiency, effectiveness and user/ </a:t>
            </a:r>
            <a:r>
              <a:rPr lang="en-GB" baseline="0" dirty="0" err="1" smtClean="0"/>
              <a:t>emplyee</a:t>
            </a:r>
            <a:r>
              <a:rPr lang="en-GB" baseline="0" dirty="0" smtClean="0"/>
              <a:t> satisfaction. </a:t>
            </a:r>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2</a:t>
            </a:fld>
            <a:endParaRPr lang="en-IN"/>
          </a:p>
        </p:txBody>
      </p:sp>
    </p:spTree>
    <p:extLst>
      <p:ext uri="{BB962C8B-B14F-4D97-AF65-F5344CB8AC3E}">
        <p14:creationId xmlns:p14="http://schemas.microsoft.com/office/powerpoint/2010/main" val="238937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3</a:t>
            </a:fld>
            <a:endParaRPr lang="en-IN"/>
          </a:p>
        </p:txBody>
      </p:sp>
    </p:spTree>
    <p:extLst>
      <p:ext uri="{BB962C8B-B14F-4D97-AF65-F5344CB8AC3E}">
        <p14:creationId xmlns:p14="http://schemas.microsoft.com/office/powerpoint/2010/main" val="140470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9D0DF0-6CE2-44CB-9056-CD2C87C59A03}" type="slidenum">
              <a:rPr lang="en-IN" smtClean="0"/>
              <a:t>4</a:t>
            </a:fld>
            <a:endParaRPr lang="en-IN"/>
          </a:p>
        </p:txBody>
      </p:sp>
    </p:spTree>
    <p:extLst>
      <p:ext uri="{BB962C8B-B14F-4D97-AF65-F5344CB8AC3E}">
        <p14:creationId xmlns:p14="http://schemas.microsoft.com/office/powerpoint/2010/main" val="152923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three main aspects to OPSI’s work: </a:t>
            </a:r>
          </a:p>
          <a:p>
            <a:pPr marL="228600" indent="-228600">
              <a:buAutoNum type="arabicPeriod"/>
            </a:pPr>
            <a:r>
              <a:rPr lang="en-GB" dirty="0" smtClean="0"/>
              <a:t>Uncovering what’s next </a:t>
            </a:r>
          </a:p>
          <a:p>
            <a:pPr marL="228600" indent="-228600">
              <a:buAutoNum type="arabicPeriod"/>
            </a:pPr>
            <a:r>
              <a:rPr lang="en-GB" dirty="0" smtClean="0"/>
              <a:t>Providing trusted advice </a:t>
            </a:r>
          </a:p>
          <a:p>
            <a:pPr marL="228600" indent="-228600">
              <a:buAutoNum type="arabicPeriod"/>
            </a:pPr>
            <a:r>
              <a:rPr lang="en-GB" dirty="0" smtClean="0"/>
              <a:t>Turning</a:t>
            </a:r>
            <a:r>
              <a:rPr lang="en-GB" baseline="0" dirty="0" smtClean="0"/>
              <a:t> the new into normal </a:t>
            </a:r>
          </a:p>
          <a:p>
            <a:pPr marL="228600" indent="-228600">
              <a:buAutoNum type="arabicPeriod"/>
            </a:pPr>
            <a:endParaRPr lang="en-GB" baseline="0" dirty="0" smtClean="0"/>
          </a:p>
          <a:p>
            <a:pPr marL="0" indent="0">
              <a:buNone/>
            </a:pPr>
            <a:r>
              <a:rPr lang="en-GB" baseline="0" dirty="0" smtClean="0"/>
              <a:t>Studying innovation trends is especially important </a:t>
            </a:r>
            <a:r>
              <a:rPr lang="en-US" sz="1200" b="0" i="0" kern="1200" baseline="0" dirty="0" smtClean="0">
                <a:solidFill>
                  <a:schemeClr val="tx1"/>
                </a:solidFill>
                <a:effectLst/>
                <a:latin typeface="+mn-lt"/>
                <a:ea typeface="+mn-ea"/>
                <a:cs typeface="+mn-cs"/>
              </a:rPr>
              <a:t>to our </a:t>
            </a:r>
            <a:r>
              <a:rPr lang="en-US" sz="1200" b="0" i="0" kern="1200" dirty="0" smtClean="0">
                <a:solidFill>
                  <a:schemeClr val="tx1"/>
                </a:solidFill>
                <a:effectLst/>
                <a:latin typeface="+mn-lt"/>
                <a:ea typeface="+mn-ea"/>
                <a:cs typeface="+mn-cs"/>
              </a:rPr>
              <a:t>mission to serve as a forum for shared lessons and insights into the practice of innovation in government. </a:t>
            </a:r>
          </a:p>
          <a:p>
            <a:pPr marL="0" indent="0">
              <a:buNone/>
            </a:pPr>
            <a:endParaRPr lang="en-US" sz="1200" b="0" i="0" kern="1200" dirty="0" smtClean="0">
              <a:solidFill>
                <a:schemeClr val="tx1"/>
              </a:solidFill>
              <a:effectLst/>
              <a:latin typeface="+mn-lt"/>
              <a:ea typeface="+mn-ea"/>
              <a:cs typeface="+mn-cs"/>
            </a:endParaRPr>
          </a:p>
          <a:p>
            <a:pPr marL="0" indent="0">
              <a:buNone/>
            </a:pPr>
            <a:r>
              <a:rPr lang="en-US" sz="1200" b="0" i="0" kern="1200" dirty="0" smtClean="0">
                <a:solidFill>
                  <a:schemeClr val="tx1"/>
                </a:solidFill>
                <a:effectLst/>
                <a:latin typeface="+mn-lt"/>
                <a:ea typeface="+mn-ea"/>
                <a:cs typeface="+mn-cs"/>
              </a:rPr>
              <a:t>In a time of increasing complexity, rapidly changing demands, and considerable fiscal pressures, governments need to understand, test and embed new ways of doing things. One of our key objectives in achieving our mission is </a:t>
            </a:r>
            <a:r>
              <a:rPr lang="en-US" sz="1200" b="1" i="0" kern="1200" dirty="0" smtClean="0">
                <a:solidFill>
                  <a:schemeClr val="tx1"/>
                </a:solidFill>
                <a:effectLst/>
                <a:latin typeface="+mn-lt"/>
                <a:ea typeface="+mn-ea"/>
                <a:cs typeface="+mn-cs"/>
              </a:rPr>
              <a:t>uncovering emerging practices and identifying what’s next</a:t>
            </a:r>
            <a:r>
              <a:rPr lang="en-US" sz="1200" b="0" i="0" kern="1200" dirty="0" smtClean="0">
                <a:solidFill>
                  <a:schemeClr val="tx1"/>
                </a:solidFill>
                <a:effectLst/>
                <a:latin typeface="+mn-lt"/>
                <a:ea typeface="+mn-ea"/>
                <a:cs typeface="+mn-cs"/>
              </a:rPr>
              <a:t>. This involves identifying new practices at the leading edge of government, connecting those engaging in new ways of thinking and acting, and considering what these new approaches mean for the public sector. </a:t>
            </a:r>
          </a:p>
          <a:p>
            <a:pPr marL="0" indent="0">
              <a:buNone/>
            </a:pPr>
            <a:endParaRPr lang="en-US" sz="1200" b="0" i="0" kern="1200" dirty="0" smtClean="0">
              <a:solidFill>
                <a:schemeClr val="tx1"/>
              </a:solidFill>
              <a:effectLst/>
              <a:latin typeface="+mn-lt"/>
              <a:ea typeface="+mn-ea"/>
              <a:cs typeface="+mn-cs"/>
            </a:endParaRPr>
          </a:p>
          <a:p>
            <a:pPr marL="0" indent="0">
              <a:buNone/>
            </a:pPr>
            <a:r>
              <a:rPr lang="en-US" sz="1200" b="0" i="0" kern="1200" dirty="0" smtClean="0">
                <a:solidFill>
                  <a:schemeClr val="tx1"/>
                </a:solidFill>
                <a:effectLst/>
                <a:latin typeface="+mn-lt"/>
                <a:ea typeface="+mn-ea"/>
                <a:cs typeface="+mn-cs"/>
              </a:rPr>
              <a:t>By being armed with information on what other governments are doing, public sector innovators can learn from the successes and lessons learned from others and determine whether such approaches could work in their own context.</a:t>
            </a:r>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5</a:t>
            </a:fld>
            <a:endParaRPr lang="en-IN"/>
          </a:p>
        </p:txBody>
      </p:sp>
    </p:spTree>
    <p:extLst>
      <p:ext uri="{BB962C8B-B14F-4D97-AF65-F5344CB8AC3E}">
        <p14:creationId xmlns:p14="http://schemas.microsoft.com/office/powerpoint/2010/main" val="2271111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core component of OPSI’s work is identifying major public sector innovation trends and interpreting their significance to the public sector. </a:t>
            </a:r>
          </a:p>
          <a:p>
            <a:endParaRPr lang="en-GB" baseline="0" dirty="0" smtClean="0"/>
          </a:p>
          <a:p>
            <a:r>
              <a:rPr lang="en-GB" baseline="0" dirty="0" smtClean="0"/>
              <a:t>Its recent conference and two-year running innovation trends report has surfaced 6 key trends that are of relevance to leaders and public servants.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6</a:t>
            </a:fld>
            <a:endParaRPr lang="en-IN"/>
          </a:p>
        </p:txBody>
      </p:sp>
    </p:spTree>
    <p:extLst>
      <p:ext uri="{BB962C8B-B14F-4D97-AF65-F5344CB8AC3E}">
        <p14:creationId xmlns:p14="http://schemas.microsoft.com/office/powerpoint/2010/main" val="259353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the past two years, OPSI has produced</a:t>
            </a:r>
            <a:r>
              <a:rPr lang="en-US" sz="1200" b="0" i="0" kern="1200" baseline="0" dirty="0" smtClean="0">
                <a:solidFill>
                  <a:schemeClr val="tx1"/>
                </a:solidFill>
                <a:effectLst/>
                <a:latin typeface="+mn-lt"/>
                <a:ea typeface="+mn-ea"/>
                <a:cs typeface="+mn-cs"/>
              </a:rPr>
              <a:t> the </a:t>
            </a:r>
            <a:r>
              <a:rPr lang="en-US" sz="1200" b="0" i="0" kern="1200" dirty="0" smtClean="0">
                <a:solidFill>
                  <a:schemeClr val="tx1"/>
                </a:solidFill>
                <a:effectLst/>
                <a:latin typeface="+mn-lt"/>
                <a:ea typeface="+mn-ea"/>
                <a:cs typeface="+mn-cs"/>
              </a:rPr>
              <a:t>“Embracing Innovation in Government: Global Trends 2018” Report. </a:t>
            </a:r>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 Report</a:t>
            </a:r>
            <a:r>
              <a:rPr lang="en-US" sz="1200" b="0" i="0" kern="1200" dirty="0" smtClean="0">
                <a:solidFill>
                  <a:schemeClr val="tx1"/>
                </a:solidFill>
                <a:effectLst/>
                <a:latin typeface="+mn-lt"/>
                <a:ea typeface="+mn-ea"/>
                <a:cs typeface="+mn-cs"/>
              </a:rPr>
              <a:t> is the result of a global innovation review conducted by OPSI in partnership with UAE’s Mohammed Bin Rashid Centre for Government Innovation (MBRCGI). The review included extensive research and a worldwide crowdsourcing initiative, a global Call for Innovations. The report contains in-depth case studies on 10 of these innovations to illustrate the key trends identified through the review.</a:t>
            </a:r>
            <a:endParaRPr lang="en-GB" dirty="0" smtClean="0"/>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a:t>
            </a:r>
            <a:r>
              <a:rPr lang="en-US" sz="1200" b="0" i="0" kern="1200" baseline="0" dirty="0" smtClean="0">
                <a:solidFill>
                  <a:schemeClr val="tx1"/>
                </a:solidFill>
                <a:effectLst/>
                <a:latin typeface="+mn-lt"/>
                <a:ea typeface="+mn-ea"/>
                <a:cs typeface="+mn-cs"/>
              </a:rPr>
              <a:t> 2018, the </a:t>
            </a:r>
            <a:r>
              <a:rPr lang="en-US" sz="1200" b="0" i="0" kern="1200" dirty="0" smtClean="0">
                <a:solidFill>
                  <a:schemeClr val="tx1"/>
                </a:solidFill>
                <a:effectLst/>
                <a:latin typeface="+mn-lt"/>
                <a:ea typeface="+mn-ea"/>
                <a:cs typeface="+mn-cs"/>
              </a:rPr>
              <a:t>OECD Secretary-General Angel </a:t>
            </a:r>
            <a:r>
              <a:rPr lang="en-US" sz="1200" b="0" i="0" kern="1200" dirty="0" err="1" smtClean="0">
                <a:solidFill>
                  <a:schemeClr val="tx1"/>
                </a:solidFill>
                <a:effectLst/>
                <a:latin typeface="+mn-lt"/>
                <a:ea typeface="+mn-ea"/>
                <a:cs typeface="+mn-cs"/>
              </a:rPr>
              <a:t>Gurría</a:t>
            </a:r>
            <a:r>
              <a:rPr lang="en-US" sz="1200" b="0" i="0" kern="1200" dirty="0" smtClean="0">
                <a:solidFill>
                  <a:schemeClr val="tx1"/>
                </a:solidFill>
                <a:effectLst/>
                <a:latin typeface="+mn-lt"/>
                <a:ea typeface="+mn-ea"/>
                <a:cs typeface="+mn-cs"/>
              </a:rPr>
              <a:t> launched OPSI’s report “Embracing Innovation in Government: Global Trends 2018” in Dubai at the World Government Summit,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largest annual gathering in the world focused on shaping the future of governments through innovation.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research revealed,</a:t>
            </a:r>
            <a:r>
              <a:rPr lang="en-US" sz="1200" b="0" i="0" kern="1200" baseline="0" dirty="0" smtClean="0">
                <a:solidFill>
                  <a:schemeClr val="tx1"/>
                </a:solidFill>
                <a:effectLst/>
                <a:latin typeface="+mn-lt"/>
                <a:ea typeface="+mn-ea"/>
                <a:cs typeface="+mn-cs"/>
              </a:rPr>
              <a:t> that governments are: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1. Building digital </a:t>
            </a:r>
            <a:r>
              <a:rPr lang="en-US" sz="1200" b="1" i="0" kern="1200" dirty="0" smtClean="0">
                <a:solidFill>
                  <a:schemeClr val="tx1"/>
                </a:solidFill>
                <a:effectLst/>
                <a:latin typeface="+mn-lt"/>
                <a:ea typeface="+mn-ea"/>
                <a:cs typeface="+mn-cs"/>
              </a:rPr>
              <a:t>identity </a:t>
            </a:r>
            <a:r>
              <a:rPr lang="en-US" sz="1200" b="0" i="0" kern="1200" dirty="0" smtClean="0">
                <a:solidFill>
                  <a:schemeClr val="tx1"/>
                </a:solidFill>
                <a:effectLst/>
                <a:latin typeface="+mn-lt"/>
                <a:ea typeface="+mn-ea"/>
                <a:cs typeface="+mn-cs"/>
              </a:rPr>
              <a:t>solutions as a foundation for new services, supporting people and businesses to express their unique identities, and spurring new discussions on national identity.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 Embracing </a:t>
            </a:r>
            <a:r>
              <a:rPr lang="en-US" sz="1200" b="1" i="0" kern="1200" dirty="0" smtClean="0">
                <a:solidFill>
                  <a:schemeClr val="tx1"/>
                </a:solidFill>
                <a:effectLst/>
                <a:latin typeface="+mn-lt"/>
                <a:ea typeface="+mn-ea"/>
                <a:cs typeface="+mn-cs"/>
              </a:rPr>
              <a:t>systems approaches and enablers</a:t>
            </a:r>
            <a:r>
              <a:rPr lang="en-US" sz="1200" b="0" i="0" kern="1200" dirty="0" smtClean="0">
                <a:solidFill>
                  <a:schemeClr val="tx1"/>
                </a:solidFill>
                <a:effectLst/>
                <a:latin typeface="+mn-lt"/>
                <a:ea typeface="+mn-ea"/>
                <a:cs typeface="+mn-cs"/>
              </a:rPr>
              <a:t> to lead a paradigm shift in how services are provided; transforming and re-aligning the underlying processes and methods of the business of government.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3. Fostering better conditions for </a:t>
            </a:r>
            <a:r>
              <a:rPr lang="en-US" sz="1200" b="1" i="0" kern="1200" dirty="0" smtClean="0">
                <a:solidFill>
                  <a:schemeClr val="tx1"/>
                </a:solidFill>
                <a:effectLst/>
                <a:latin typeface="+mn-lt"/>
                <a:ea typeface="+mn-ea"/>
                <a:cs typeface="+mn-cs"/>
              </a:rPr>
              <a:t>inclusiveness and vulnerable populations</a:t>
            </a:r>
            <a:r>
              <a:rPr lang="en-US" sz="1200" b="0" i="0" kern="1200" dirty="0" smtClean="0">
                <a:solidFill>
                  <a:schemeClr val="tx1"/>
                </a:solidFill>
                <a:effectLst/>
                <a:latin typeface="+mn-lt"/>
                <a:ea typeface="+mn-ea"/>
                <a:cs typeface="+mn-cs"/>
              </a:rPr>
              <a:t>, in order to address complex current and future problems, and to create a world in which no one is left behind and everyone has access to opportunities for a better life.</a:t>
            </a:r>
          </a:p>
          <a:p>
            <a:r>
              <a:rPr lang="en-US" sz="1200" b="0" i="0"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7</a:t>
            </a:fld>
            <a:endParaRPr lang="en-IN"/>
          </a:p>
        </p:txBody>
      </p:sp>
    </p:spTree>
    <p:extLst>
      <p:ext uri="{BB962C8B-B14F-4D97-AF65-F5344CB8AC3E}">
        <p14:creationId xmlns:p14="http://schemas.microsoft.com/office/powerpoint/2010/main" val="119587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Full case study: https://www.oecd.org/governance/observatory-public-sector-innovation/innovations/page/citizenshops.htm#tab_results</a:t>
            </a:r>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8</a:t>
            </a:fld>
            <a:endParaRPr lang="en-IN"/>
          </a:p>
        </p:txBody>
      </p:sp>
    </p:spTree>
    <p:extLst>
      <p:ext uri="{BB962C8B-B14F-4D97-AF65-F5344CB8AC3E}">
        <p14:creationId xmlns:p14="http://schemas.microsoft.com/office/powerpoint/2010/main" val="259353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Full case study: https://www.oecd.org/governance/observatory-public-sector-innovation/innovations/page/followyourpension.htm#tab_results</a:t>
            </a:r>
            <a:endParaRPr lang="en-GB" dirty="0"/>
          </a:p>
        </p:txBody>
      </p:sp>
      <p:sp>
        <p:nvSpPr>
          <p:cNvPr id="4" name="Slide Number Placeholder 3"/>
          <p:cNvSpPr>
            <a:spLocks noGrp="1"/>
          </p:cNvSpPr>
          <p:nvPr>
            <p:ph type="sldNum" sz="quarter" idx="10"/>
          </p:nvPr>
        </p:nvSpPr>
        <p:spPr/>
        <p:txBody>
          <a:bodyPr/>
          <a:lstStyle/>
          <a:p>
            <a:fld id="{FF9D0DF0-6CE2-44CB-9056-CD2C87C59A03}" type="slidenum">
              <a:rPr lang="en-IN" smtClean="0"/>
              <a:t>9</a:t>
            </a:fld>
            <a:endParaRPr lang="en-IN"/>
          </a:p>
        </p:txBody>
      </p:sp>
    </p:spTree>
    <p:extLst>
      <p:ext uri="{BB962C8B-B14F-4D97-AF65-F5344CB8AC3E}">
        <p14:creationId xmlns:p14="http://schemas.microsoft.com/office/powerpoint/2010/main" val="2593534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ECD6CF74-FA60-4403-B885-8F55E10BE717}"/>
              </a:ext>
            </a:extLst>
          </p:cNvPr>
          <p:cNvSpPr>
            <a:spLocks noGrp="1"/>
          </p:cNvSpPr>
          <p:nvPr>
            <p:ph type="dt" sz="half" idx="10"/>
          </p:nvPr>
        </p:nvSpPr>
        <p:spPr/>
        <p:txBody>
          <a:bodyPr/>
          <a:lstStyle/>
          <a:p>
            <a:r>
              <a:rPr lang="en-US" dirty="0" smtClean="0"/>
              <a:t>13-Feb-2018</a:t>
            </a:r>
            <a:endParaRPr lang="en-US" dirty="0"/>
          </a:p>
        </p:txBody>
      </p:sp>
      <p:sp>
        <p:nvSpPr>
          <p:cNvPr id="6" name="Footer Placeholder 5">
            <a:extLst>
              <a:ext uri="{FF2B5EF4-FFF2-40B4-BE49-F238E27FC236}">
                <a16:creationId xmlns:a16="http://schemas.microsoft.com/office/drawing/2014/main" xmlns="" id="{AA48505A-610C-4F89-8DE7-AAFD4B6D82D4}"/>
              </a:ext>
            </a:extLst>
          </p:cNvPr>
          <p:cNvSpPr>
            <a:spLocks noGrp="1"/>
          </p:cNvSpPr>
          <p:nvPr>
            <p:ph type="ftr" sz="quarter" idx="11"/>
          </p:nvPr>
        </p:nvSpPr>
        <p:spPr/>
        <p:txBody>
          <a:bodyPr/>
          <a:lstStyle>
            <a:lvl1pPr>
              <a:defRPr/>
            </a:lvl1pPr>
          </a:lstStyle>
          <a:p>
            <a:r>
              <a:rPr lang="en-US" dirty="0" smtClean="0"/>
              <a:t>OPSI</a:t>
            </a:r>
            <a:endParaRPr lang="en-US" dirty="0"/>
          </a:p>
        </p:txBody>
      </p:sp>
      <p:sp>
        <p:nvSpPr>
          <p:cNvPr id="7" name="Slide Number Placeholder 6">
            <a:extLst>
              <a:ext uri="{FF2B5EF4-FFF2-40B4-BE49-F238E27FC236}">
                <a16:creationId xmlns:a16="http://schemas.microsoft.com/office/drawing/2014/main" xmlns="" id="{ACEE6235-7EFA-499B-B683-193F3F5CEEFC}"/>
              </a:ext>
            </a:extLst>
          </p:cNvPr>
          <p:cNvSpPr>
            <a:spLocks noGrp="1"/>
          </p:cNvSpPr>
          <p:nvPr>
            <p:ph type="sldNum" sz="quarter" idx="12"/>
          </p:nvPr>
        </p:nvSpPr>
        <p:spPr/>
        <p:txBody>
          <a:bodyPr/>
          <a:lstStyle/>
          <a:p>
            <a:fld id="{F358F3C3-CB7E-4136-9B09-8CB9F58B8127}" type="slidenum">
              <a:rPr lang="en-US" smtClean="0"/>
              <a:t>‹#›</a:t>
            </a:fld>
            <a:endParaRPr lang="en-US"/>
          </a:p>
        </p:txBody>
      </p:sp>
    </p:spTree>
    <p:extLst>
      <p:ext uri="{BB962C8B-B14F-4D97-AF65-F5344CB8AC3E}">
        <p14:creationId xmlns:p14="http://schemas.microsoft.com/office/powerpoint/2010/main" val="42127920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xmlns="" id="{5AD4B396-FE2D-4DE3-9961-50B448A097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686" y="5785845"/>
            <a:ext cx="1400628" cy="1400628"/>
          </a:xfrm>
          <a:prstGeom prst="rect">
            <a:avLst/>
          </a:prstGeom>
        </p:spPr>
      </p:pic>
      <p:cxnSp>
        <p:nvCxnSpPr>
          <p:cNvPr id="3" name="Straight Connector 2">
            <a:extLst>
              <a:ext uri="{FF2B5EF4-FFF2-40B4-BE49-F238E27FC236}">
                <a16:creationId xmlns:a16="http://schemas.microsoft.com/office/drawing/2014/main" xmlns="" id="{9E38933C-BFBD-4701-8593-063B40E1F409}"/>
              </a:ext>
            </a:extLst>
          </p:cNvPr>
          <p:cNvCxnSpPr>
            <a:stCxn id="8" idx="1"/>
          </p:cNvCxnSpPr>
          <p:nvPr userDrawn="1"/>
        </p:nvCxnSpPr>
        <p:spPr>
          <a:xfrm flipH="1" flipV="1">
            <a:off x="395785" y="6482687"/>
            <a:ext cx="4999901" cy="34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35B3F794-9BD9-49A2-9130-04DDD229C965}"/>
              </a:ext>
            </a:extLst>
          </p:cNvPr>
          <p:cNvCxnSpPr/>
          <p:nvPr userDrawn="1"/>
        </p:nvCxnSpPr>
        <p:spPr>
          <a:xfrm flipH="1" flipV="1">
            <a:off x="6796314" y="6482687"/>
            <a:ext cx="4999901" cy="34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A6C7408B-3DD1-49A1-BA45-1FB08F95F355}"/>
              </a:ext>
            </a:extLst>
          </p:cNvPr>
          <p:cNvSpPr/>
          <p:nvPr userDrawn="1"/>
        </p:nvSpPr>
        <p:spPr>
          <a:xfrm>
            <a:off x="328031" y="6543408"/>
            <a:ext cx="1744388" cy="230832"/>
          </a:xfrm>
          <a:prstGeom prst="rect">
            <a:avLst/>
          </a:prstGeom>
        </p:spPr>
        <p:txBody>
          <a:bodyPr wrap="non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100" normalizeH="0" baseline="0" noProof="0" dirty="0" smtClean="0">
                <a:ln>
                  <a:noFill/>
                </a:ln>
                <a:solidFill>
                  <a:schemeClr val="bg1">
                    <a:lumMod val="50000"/>
                  </a:schemeClr>
                </a:solidFill>
                <a:effectLst/>
                <a:uLnTx/>
                <a:uFillTx/>
                <a:latin typeface="Lato" panose="020F0502020204030203" pitchFamily="34" charset="0"/>
                <a:ea typeface="+mn-ea"/>
                <a:cs typeface="+mn-cs"/>
              </a:rPr>
              <a:t>MENA Working Group </a:t>
            </a:r>
            <a:endParaRPr kumimoji="0" lang="en-US" sz="2800" b="0" i="0" u="none" strike="noStrike" kern="1200" cap="none" spc="10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3092789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388240C-8A26-4776-8F98-8BE9FFE60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A5B9035-462D-4B3D-A7B3-C3D46D875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CDF8769-681F-4C39-9878-EB9715D65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13-Feb-2018</a:t>
            </a:r>
            <a:endParaRPr lang="en-US" dirty="0"/>
          </a:p>
        </p:txBody>
      </p:sp>
      <p:sp>
        <p:nvSpPr>
          <p:cNvPr id="5" name="Footer Placeholder 4">
            <a:extLst>
              <a:ext uri="{FF2B5EF4-FFF2-40B4-BE49-F238E27FC236}">
                <a16:creationId xmlns:a16="http://schemas.microsoft.com/office/drawing/2014/main" xmlns="" id="{96B51EF3-597A-43CF-8CFC-A298A8617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OPSI</a:t>
            </a:r>
            <a:endParaRPr lang="en-US" dirty="0"/>
          </a:p>
        </p:txBody>
      </p:sp>
      <p:sp>
        <p:nvSpPr>
          <p:cNvPr id="6" name="Slide Number Placeholder 5">
            <a:extLst>
              <a:ext uri="{FF2B5EF4-FFF2-40B4-BE49-F238E27FC236}">
                <a16:creationId xmlns:a16="http://schemas.microsoft.com/office/drawing/2014/main" xmlns="" id="{F8CF1642-6D1F-497C-AC35-61B3EDD2D2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8F3C3-CB7E-4136-9B09-8CB9F58B8127}" type="slidenum">
              <a:rPr lang="en-US" smtClean="0"/>
              <a:t>‹#›</a:t>
            </a:fld>
            <a:endParaRPr lang="en-US"/>
          </a:p>
        </p:txBody>
      </p:sp>
    </p:spTree>
    <p:extLst>
      <p:ext uri="{BB962C8B-B14F-4D97-AF65-F5344CB8AC3E}">
        <p14:creationId xmlns:p14="http://schemas.microsoft.com/office/powerpoint/2010/main" val="1519953123"/>
      </p:ext>
    </p:extLst>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9697800" y="-1520250"/>
            <a:ext cx="6210300" cy="5273676"/>
            <a:chOff x="-8542338" y="1584325"/>
            <a:chExt cx="6210300" cy="5273676"/>
          </a:xfrm>
        </p:grpSpPr>
        <p:sp>
          <p:nvSpPr>
            <p:cNvPr id="6" name="Freeform 5"/>
            <p:cNvSpPr>
              <a:spLocks/>
            </p:cNvSpPr>
            <p:nvPr/>
          </p:nvSpPr>
          <p:spPr bwMode="auto">
            <a:xfrm>
              <a:off x="-6326188" y="2851150"/>
              <a:ext cx="1673225" cy="1890713"/>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6"/>
            <p:cNvSpPr>
              <a:spLocks/>
            </p:cNvSpPr>
            <p:nvPr/>
          </p:nvSpPr>
          <p:spPr bwMode="auto">
            <a:xfrm>
              <a:off x="-6205538" y="2851150"/>
              <a:ext cx="2216150" cy="218598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Freeform 7"/>
            <p:cNvSpPr>
              <a:spLocks/>
            </p:cNvSpPr>
            <p:nvPr/>
          </p:nvSpPr>
          <p:spPr bwMode="auto">
            <a:xfrm>
              <a:off x="-6205538" y="4741863"/>
              <a:ext cx="2216150" cy="1808163"/>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 name="Freeform 8"/>
            <p:cNvSpPr>
              <a:spLocks/>
            </p:cNvSpPr>
            <p:nvPr/>
          </p:nvSpPr>
          <p:spPr bwMode="auto">
            <a:xfrm>
              <a:off x="-7843838" y="3014663"/>
              <a:ext cx="1638300" cy="1727200"/>
            </a:xfrm>
            <a:custGeom>
              <a:avLst/>
              <a:gdLst>
                <a:gd name="T0" fmla="*/ 1032 w 1032"/>
                <a:gd name="T1" fmla="*/ 1088 h 1088"/>
                <a:gd name="T2" fmla="*/ 0 w 1032"/>
                <a:gd name="T3" fmla="*/ 1080 h 1088"/>
                <a:gd name="T4" fmla="*/ 956 w 1032"/>
                <a:gd name="T5" fmla="*/ 0 h 1088"/>
                <a:gd name="T6" fmla="*/ 1032 w 1032"/>
                <a:gd name="T7" fmla="*/ 1088 h 1088"/>
              </a:gdLst>
              <a:ahLst/>
              <a:cxnLst>
                <a:cxn ang="0">
                  <a:pos x="T0" y="T1"/>
                </a:cxn>
                <a:cxn ang="0">
                  <a:pos x="T2" y="T3"/>
                </a:cxn>
                <a:cxn ang="0">
                  <a:pos x="T4" y="T5"/>
                </a:cxn>
                <a:cxn ang="0">
                  <a:pos x="T6" y="T7"/>
                </a:cxn>
              </a:cxnLst>
              <a:rect l="0" t="0" r="r" b="b"/>
              <a:pathLst>
                <a:path w="1032" h="1088">
                  <a:moveTo>
                    <a:pt x="1032" y="1088"/>
                  </a:moveTo>
                  <a:lnTo>
                    <a:pt x="0" y="1080"/>
                  </a:lnTo>
                  <a:lnTo>
                    <a:pt x="956" y="0"/>
                  </a:lnTo>
                  <a:lnTo>
                    <a:pt x="1032" y="1088"/>
                  </a:lnTo>
                  <a:close/>
                </a:path>
              </a:pathLst>
            </a:custGeom>
            <a:solidFill>
              <a:srgbClr val="9892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Freeform 9"/>
            <p:cNvSpPr>
              <a:spLocks/>
            </p:cNvSpPr>
            <p:nvPr/>
          </p:nvSpPr>
          <p:spPr bwMode="auto">
            <a:xfrm>
              <a:off x="-4652963" y="2851150"/>
              <a:ext cx="1971675" cy="218598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10"/>
            <p:cNvSpPr>
              <a:spLocks/>
            </p:cNvSpPr>
            <p:nvPr/>
          </p:nvSpPr>
          <p:spPr bwMode="auto">
            <a:xfrm>
              <a:off x="-7843838" y="4729163"/>
              <a:ext cx="1638300" cy="1893888"/>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11"/>
            <p:cNvSpPr>
              <a:spLocks/>
            </p:cNvSpPr>
            <p:nvPr/>
          </p:nvSpPr>
          <p:spPr bwMode="auto">
            <a:xfrm>
              <a:off x="-5272088" y="5037138"/>
              <a:ext cx="1549400" cy="182086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12"/>
            <p:cNvSpPr>
              <a:spLocks/>
            </p:cNvSpPr>
            <p:nvPr/>
          </p:nvSpPr>
          <p:spPr bwMode="auto">
            <a:xfrm>
              <a:off x="-6878638" y="4741863"/>
              <a:ext cx="1606550" cy="18811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13"/>
            <p:cNvSpPr>
              <a:spLocks/>
            </p:cNvSpPr>
            <p:nvPr/>
          </p:nvSpPr>
          <p:spPr bwMode="auto">
            <a:xfrm>
              <a:off x="-6326188" y="1584325"/>
              <a:ext cx="1673225" cy="1430338"/>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14"/>
            <p:cNvSpPr>
              <a:spLocks/>
            </p:cNvSpPr>
            <p:nvPr/>
          </p:nvSpPr>
          <p:spPr bwMode="auto">
            <a:xfrm>
              <a:off x="-6326188" y="1584325"/>
              <a:ext cx="1673225" cy="1430338"/>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15"/>
            <p:cNvSpPr>
              <a:spLocks/>
            </p:cNvSpPr>
            <p:nvPr/>
          </p:nvSpPr>
          <p:spPr bwMode="auto">
            <a:xfrm>
              <a:off x="-8542338" y="3014663"/>
              <a:ext cx="2216150" cy="1714500"/>
            </a:xfrm>
            <a:custGeom>
              <a:avLst/>
              <a:gdLst>
                <a:gd name="T0" fmla="*/ 440 w 1396"/>
                <a:gd name="T1" fmla="*/ 1080 h 1080"/>
                <a:gd name="T2" fmla="*/ 1396 w 1396"/>
                <a:gd name="T3" fmla="*/ 0 h 1080"/>
                <a:gd name="T4" fmla="*/ 0 w 1396"/>
                <a:gd name="T5" fmla="*/ 340 h 1080"/>
                <a:gd name="T6" fmla="*/ 440 w 1396"/>
                <a:gd name="T7" fmla="*/ 1080 h 1080"/>
              </a:gdLst>
              <a:ahLst/>
              <a:cxnLst>
                <a:cxn ang="0">
                  <a:pos x="T0" y="T1"/>
                </a:cxn>
                <a:cxn ang="0">
                  <a:pos x="T2" y="T3"/>
                </a:cxn>
                <a:cxn ang="0">
                  <a:pos x="T4" y="T5"/>
                </a:cxn>
                <a:cxn ang="0">
                  <a:pos x="T6" y="T7"/>
                </a:cxn>
              </a:cxnLst>
              <a:rect l="0" t="0" r="r" b="b"/>
              <a:pathLst>
                <a:path w="1396" h="1080">
                  <a:moveTo>
                    <a:pt x="440" y="1080"/>
                  </a:moveTo>
                  <a:lnTo>
                    <a:pt x="1396" y="0"/>
                  </a:lnTo>
                  <a:lnTo>
                    <a:pt x="0" y="340"/>
                  </a:lnTo>
                  <a:lnTo>
                    <a:pt x="440" y="108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16"/>
            <p:cNvSpPr>
              <a:spLocks/>
            </p:cNvSpPr>
            <p:nvPr/>
          </p:nvSpPr>
          <p:spPr bwMode="auto">
            <a:xfrm>
              <a:off x="-3989388" y="5037138"/>
              <a:ext cx="1028700" cy="1820863"/>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17"/>
            <p:cNvSpPr>
              <a:spLocks/>
            </p:cNvSpPr>
            <p:nvPr/>
          </p:nvSpPr>
          <p:spPr bwMode="auto">
            <a:xfrm>
              <a:off x="-3989388" y="4125913"/>
              <a:ext cx="1308100" cy="1089025"/>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18"/>
            <p:cNvSpPr>
              <a:spLocks/>
            </p:cNvSpPr>
            <p:nvPr/>
          </p:nvSpPr>
          <p:spPr bwMode="auto">
            <a:xfrm>
              <a:off x="-8307388" y="4729163"/>
              <a:ext cx="1428750" cy="1893888"/>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19"/>
            <p:cNvSpPr>
              <a:spLocks/>
            </p:cNvSpPr>
            <p:nvPr/>
          </p:nvSpPr>
          <p:spPr bwMode="auto">
            <a:xfrm>
              <a:off x="-8542338" y="3554413"/>
              <a:ext cx="698500" cy="262731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20"/>
            <p:cNvSpPr>
              <a:spLocks/>
            </p:cNvSpPr>
            <p:nvPr/>
          </p:nvSpPr>
          <p:spPr bwMode="auto">
            <a:xfrm>
              <a:off x="-4652963" y="2851150"/>
              <a:ext cx="1971675" cy="1274763"/>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21"/>
            <p:cNvSpPr>
              <a:spLocks/>
            </p:cNvSpPr>
            <p:nvPr/>
          </p:nvSpPr>
          <p:spPr bwMode="auto">
            <a:xfrm>
              <a:off x="-2960688" y="4125913"/>
              <a:ext cx="628650" cy="1120775"/>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22"/>
            <p:cNvSpPr>
              <a:spLocks/>
            </p:cNvSpPr>
            <p:nvPr/>
          </p:nvSpPr>
          <p:spPr bwMode="auto">
            <a:xfrm>
              <a:off x="-3722688" y="5214938"/>
              <a:ext cx="1390650" cy="1643063"/>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30" name="Group 29"/>
          <p:cNvGrpSpPr/>
          <p:nvPr/>
        </p:nvGrpSpPr>
        <p:grpSpPr>
          <a:xfrm rot="4116640">
            <a:off x="9752369" y="125329"/>
            <a:ext cx="7689557" cy="5903643"/>
            <a:chOff x="3408617" y="8619998"/>
            <a:chExt cx="7689557" cy="5903643"/>
          </a:xfrm>
        </p:grpSpPr>
        <p:sp>
          <p:nvSpPr>
            <p:cNvPr id="39" name="Freeform 38"/>
            <p:cNvSpPr>
              <a:spLocks/>
            </p:cNvSpPr>
            <p:nvPr/>
          </p:nvSpPr>
          <p:spPr bwMode="auto">
            <a:xfrm>
              <a:off x="6279284" y="10260967"/>
              <a:ext cx="1222807" cy="1381749"/>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Freeform 39"/>
            <p:cNvSpPr>
              <a:spLocks/>
            </p:cNvSpPr>
            <p:nvPr/>
          </p:nvSpPr>
          <p:spPr bwMode="auto">
            <a:xfrm>
              <a:off x="6435567" y="10260967"/>
              <a:ext cx="1619581" cy="159753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 name="Freeform 40"/>
            <p:cNvSpPr>
              <a:spLocks/>
            </p:cNvSpPr>
            <p:nvPr/>
          </p:nvSpPr>
          <p:spPr bwMode="auto">
            <a:xfrm>
              <a:off x="6435567" y="12710083"/>
              <a:ext cx="1619581" cy="1321421"/>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Freeform 42"/>
            <p:cNvSpPr>
              <a:spLocks/>
            </p:cNvSpPr>
            <p:nvPr/>
          </p:nvSpPr>
          <p:spPr bwMode="auto">
            <a:xfrm>
              <a:off x="8446680" y="10260967"/>
              <a:ext cx="1440916" cy="159753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 name="Freeform 10"/>
            <p:cNvSpPr>
              <a:spLocks/>
            </p:cNvSpPr>
            <p:nvPr/>
          </p:nvSpPr>
          <p:spPr bwMode="auto">
            <a:xfrm>
              <a:off x="4313411" y="12693633"/>
              <a:ext cx="1197284" cy="1384070"/>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 name="Freeform 11"/>
            <p:cNvSpPr>
              <a:spLocks/>
            </p:cNvSpPr>
            <p:nvPr/>
          </p:nvSpPr>
          <p:spPr bwMode="auto">
            <a:xfrm>
              <a:off x="7644702" y="13092564"/>
              <a:ext cx="1132315" cy="133070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 name="Freeform 12"/>
            <p:cNvSpPr>
              <a:spLocks/>
            </p:cNvSpPr>
            <p:nvPr/>
          </p:nvSpPr>
          <p:spPr bwMode="auto">
            <a:xfrm>
              <a:off x="5563673" y="12710083"/>
              <a:ext cx="1174080" cy="13747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 name="Freeform 13"/>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 name="Freeform 14"/>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 name="Freeform 16"/>
            <p:cNvSpPr>
              <a:spLocks/>
            </p:cNvSpPr>
            <p:nvPr/>
          </p:nvSpPr>
          <p:spPr bwMode="auto">
            <a:xfrm>
              <a:off x="9306234" y="13092564"/>
              <a:ext cx="751782" cy="1330701"/>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 name="Freeform 17"/>
            <p:cNvSpPr>
              <a:spLocks/>
            </p:cNvSpPr>
            <p:nvPr/>
          </p:nvSpPr>
          <p:spPr bwMode="auto">
            <a:xfrm>
              <a:off x="9306234" y="11912218"/>
              <a:ext cx="955970" cy="795869"/>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 name="Freeform 18"/>
            <p:cNvSpPr>
              <a:spLocks/>
            </p:cNvSpPr>
            <p:nvPr/>
          </p:nvSpPr>
          <p:spPr bwMode="auto">
            <a:xfrm>
              <a:off x="3712956" y="12693633"/>
              <a:ext cx="1044143" cy="1384070"/>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 name="Freeform 19"/>
            <p:cNvSpPr>
              <a:spLocks/>
            </p:cNvSpPr>
            <p:nvPr/>
          </p:nvSpPr>
          <p:spPr bwMode="auto">
            <a:xfrm>
              <a:off x="3408617" y="11171932"/>
              <a:ext cx="510470" cy="192006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 name="Freeform 20"/>
            <p:cNvSpPr>
              <a:spLocks/>
            </p:cNvSpPr>
            <p:nvPr/>
          </p:nvSpPr>
          <p:spPr bwMode="auto">
            <a:xfrm>
              <a:off x="8446680" y="10260967"/>
              <a:ext cx="1440916" cy="931607"/>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Freeform 21"/>
            <p:cNvSpPr>
              <a:spLocks/>
            </p:cNvSpPr>
            <p:nvPr/>
          </p:nvSpPr>
          <p:spPr bwMode="auto">
            <a:xfrm>
              <a:off x="10638752" y="11912218"/>
              <a:ext cx="459422" cy="819071"/>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 name="Freeform 22"/>
            <p:cNvSpPr>
              <a:spLocks/>
            </p:cNvSpPr>
            <p:nvPr/>
          </p:nvSpPr>
          <p:spPr bwMode="auto">
            <a:xfrm>
              <a:off x="9651701" y="13322877"/>
              <a:ext cx="1016299" cy="1200764"/>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149" y="282065"/>
            <a:ext cx="7929702" cy="1729668"/>
          </a:xfrm>
          <a:prstGeom prst="rect">
            <a:avLst/>
          </a:prstGeom>
        </p:spPr>
      </p:pic>
      <p:grpSp>
        <p:nvGrpSpPr>
          <p:cNvPr id="71" name="Group 70"/>
          <p:cNvGrpSpPr/>
          <p:nvPr/>
        </p:nvGrpSpPr>
        <p:grpSpPr>
          <a:xfrm rot="7103205">
            <a:off x="-2521500" y="1499368"/>
            <a:ext cx="6394574" cy="4009060"/>
            <a:chOff x="1251506" y="8619998"/>
            <a:chExt cx="9416494" cy="5903643"/>
          </a:xfrm>
        </p:grpSpPr>
        <p:sp>
          <p:nvSpPr>
            <p:cNvPr id="72" name="Freeform 71"/>
            <p:cNvSpPr>
              <a:spLocks/>
            </p:cNvSpPr>
            <p:nvPr/>
          </p:nvSpPr>
          <p:spPr bwMode="auto">
            <a:xfrm>
              <a:off x="6279284" y="10260967"/>
              <a:ext cx="1222807" cy="1381749"/>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3" name="Freeform 72"/>
            <p:cNvSpPr>
              <a:spLocks/>
            </p:cNvSpPr>
            <p:nvPr/>
          </p:nvSpPr>
          <p:spPr bwMode="auto">
            <a:xfrm>
              <a:off x="6435567" y="10260967"/>
              <a:ext cx="1619581" cy="159753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4" name="Freeform 73"/>
            <p:cNvSpPr>
              <a:spLocks/>
            </p:cNvSpPr>
            <p:nvPr/>
          </p:nvSpPr>
          <p:spPr bwMode="auto">
            <a:xfrm>
              <a:off x="6435567" y="12710083"/>
              <a:ext cx="1619581" cy="1321421"/>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5" name="Freeform 74"/>
            <p:cNvSpPr>
              <a:spLocks/>
            </p:cNvSpPr>
            <p:nvPr/>
          </p:nvSpPr>
          <p:spPr bwMode="auto">
            <a:xfrm>
              <a:off x="8446680" y="10260966"/>
              <a:ext cx="1440916" cy="159753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6" name="Freeform 10"/>
            <p:cNvSpPr>
              <a:spLocks/>
            </p:cNvSpPr>
            <p:nvPr/>
          </p:nvSpPr>
          <p:spPr bwMode="auto">
            <a:xfrm>
              <a:off x="4313411" y="12693633"/>
              <a:ext cx="1197284" cy="1384070"/>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7" name="Freeform 11"/>
            <p:cNvSpPr>
              <a:spLocks/>
            </p:cNvSpPr>
            <p:nvPr/>
          </p:nvSpPr>
          <p:spPr bwMode="auto">
            <a:xfrm>
              <a:off x="7644702" y="13092564"/>
              <a:ext cx="1132315" cy="133070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12"/>
            <p:cNvSpPr>
              <a:spLocks/>
            </p:cNvSpPr>
            <p:nvPr/>
          </p:nvSpPr>
          <p:spPr bwMode="auto">
            <a:xfrm>
              <a:off x="5563673" y="12710083"/>
              <a:ext cx="1174080" cy="13747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9" name="Freeform 13"/>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0" name="Freeform 14"/>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1" name="Freeform 16"/>
            <p:cNvSpPr>
              <a:spLocks/>
            </p:cNvSpPr>
            <p:nvPr/>
          </p:nvSpPr>
          <p:spPr bwMode="auto">
            <a:xfrm>
              <a:off x="9306233" y="13092562"/>
              <a:ext cx="751782" cy="1330701"/>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2" name="Freeform 17"/>
            <p:cNvSpPr>
              <a:spLocks/>
            </p:cNvSpPr>
            <p:nvPr/>
          </p:nvSpPr>
          <p:spPr bwMode="auto">
            <a:xfrm>
              <a:off x="2274976" y="13716030"/>
              <a:ext cx="955970" cy="795870"/>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3" name="Freeform 18"/>
            <p:cNvSpPr>
              <a:spLocks/>
            </p:cNvSpPr>
            <p:nvPr/>
          </p:nvSpPr>
          <p:spPr bwMode="auto">
            <a:xfrm>
              <a:off x="3712956" y="12693633"/>
              <a:ext cx="1044143" cy="1384070"/>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19"/>
            <p:cNvSpPr>
              <a:spLocks/>
            </p:cNvSpPr>
            <p:nvPr/>
          </p:nvSpPr>
          <p:spPr bwMode="auto">
            <a:xfrm>
              <a:off x="3408617" y="11171932"/>
              <a:ext cx="510470" cy="192006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5" name="Freeform 20"/>
            <p:cNvSpPr>
              <a:spLocks/>
            </p:cNvSpPr>
            <p:nvPr/>
          </p:nvSpPr>
          <p:spPr bwMode="auto">
            <a:xfrm>
              <a:off x="8446680" y="10260967"/>
              <a:ext cx="1440916" cy="931607"/>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6" name="Freeform 21"/>
            <p:cNvSpPr>
              <a:spLocks/>
            </p:cNvSpPr>
            <p:nvPr/>
          </p:nvSpPr>
          <p:spPr bwMode="auto">
            <a:xfrm>
              <a:off x="1251506" y="13245145"/>
              <a:ext cx="459422" cy="819071"/>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7" name="Freeform 22"/>
            <p:cNvSpPr>
              <a:spLocks/>
            </p:cNvSpPr>
            <p:nvPr/>
          </p:nvSpPr>
          <p:spPr bwMode="auto">
            <a:xfrm>
              <a:off x="9651701" y="13322877"/>
              <a:ext cx="1016299" cy="1200764"/>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70" name="TextBox 69">
            <a:extLst>
              <a:ext uri="{FF2B5EF4-FFF2-40B4-BE49-F238E27FC236}">
                <a16:creationId xmlns:a16="http://schemas.microsoft.com/office/drawing/2014/main" xmlns="" id="{9F99E629-D198-47C2-BD25-8F19ED39F144}"/>
              </a:ext>
            </a:extLst>
          </p:cNvPr>
          <p:cNvSpPr txBox="1"/>
          <p:nvPr/>
        </p:nvSpPr>
        <p:spPr>
          <a:xfrm>
            <a:off x="7621568" y="6174898"/>
            <a:ext cx="1845377" cy="307777"/>
          </a:xfrm>
          <a:prstGeom prst="rect">
            <a:avLst/>
          </a:prstGeom>
          <a:noFill/>
        </p:spPr>
        <p:txBody>
          <a:bodyPr wrap="none" rtlCol="0">
            <a:spAutoFit/>
          </a:bodyPr>
          <a:lstStyle/>
          <a:p>
            <a:pPr algn="ctr"/>
            <a:r>
              <a:rPr lang="en-IN" sz="1400" spc="300" dirty="0">
                <a:solidFill>
                  <a:schemeClr val="accent5"/>
                </a:solidFill>
              </a:rPr>
              <a:t>opsi@oecd.org</a:t>
            </a:r>
          </a:p>
        </p:txBody>
      </p:sp>
      <p:sp>
        <p:nvSpPr>
          <p:cNvPr id="34" name="Freeform 10"/>
          <p:cNvSpPr>
            <a:spLocks noChangeAspect="1" noEditPoints="1"/>
          </p:cNvSpPr>
          <p:nvPr/>
        </p:nvSpPr>
        <p:spPr bwMode="auto">
          <a:xfrm>
            <a:off x="7383147" y="6266748"/>
            <a:ext cx="246049" cy="149405"/>
          </a:xfrm>
          <a:custGeom>
            <a:avLst/>
            <a:gdLst>
              <a:gd name="T0" fmla="*/ 1467 w 1469"/>
              <a:gd name="T1" fmla="*/ 76 h 892"/>
              <a:gd name="T2" fmla="*/ 1461 w 1469"/>
              <a:gd name="T3" fmla="*/ 46 h 892"/>
              <a:gd name="T4" fmla="*/ 1445 w 1469"/>
              <a:gd name="T5" fmla="*/ 22 h 892"/>
              <a:gd name="T6" fmla="*/ 1421 w 1469"/>
              <a:gd name="T7" fmla="*/ 6 h 892"/>
              <a:gd name="T8" fmla="*/ 1393 w 1469"/>
              <a:gd name="T9" fmla="*/ 0 h 892"/>
              <a:gd name="T10" fmla="*/ 1393 w 1469"/>
              <a:gd name="T11" fmla="*/ 0 h 892"/>
              <a:gd name="T12" fmla="*/ 76 w 1469"/>
              <a:gd name="T13" fmla="*/ 2 h 892"/>
              <a:gd name="T14" fmla="*/ 46 w 1469"/>
              <a:gd name="T15" fmla="*/ 8 h 892"/>
              <a:gd name="T16" fmla="*/ 22 w 1469"/>
              <a:gd name="T17" fmla="*/ 24 h 892"/>
              <a:gd name="T18" fmla="*/ 12 w 1469"/>
              <a:gd name="T19" fmla="*/ 36 h 892"/>
              <a:gd name="T20" fmla="*/ 2 w 1469"/>
              <a:gd name="T21" fmla="*/ 62 h 892"/>
              <a:gd name="T22" fmla="*/ 2 w 1469"/>
              <a:gd name="T23" fmla="*/ 816 h 892"/>
              <a:gd name="T24" fmla="*/ 2 w 1469"/>
              <a:gd name="T25" fmla="*/ 832 h 892"/>
              <a:gd name="T26" fmla="*/ 14 w 1469"/>
              <a:gd name="T27" fmla="*/ 858 h 892"/>
              <a:gd name="T28" fmla="*/ 24 w 1469"/>
              <a:gd name="T29" fmla="*/ 870 h 892"/>
              <a:gd name="T30" fmla="*/ 48 w 1469"/>
              <a:gd name="T31" fmla="*/ 886 h 892"/>
              <a:gd name="T32" fmla="*/ 76 w 1469"/>
              <a:gd name="T33" fmla="*/ 892 h 892"/>
              <a:gd name="T34" fmla="*/ 76 w 1469"/>
              <a:gd name="T35" fmla="*/ 892 h 892"/>
              <a:gd name="T36" fmla="*/ 1393 w 1469"/>
              <a:gd name="T37" fmla="*/ 890 h 892"/>
              <a:gd name="T38" fmla="*/ 1423 w 1469"/>
              <a:gd name="T39" fmla="*/ 884 h 892"/>
              <a:gd name="T40" fmla="*/ 1447 w 1469"/>
              <a:gd name="T41" fmla="*/ 868 h 892"/>
              <a:gd name="T42" fmla="*/ 1463 w 1469"/>
              <a:gd name="T43" fmla="*/ 844 h 892"/>
              <a:gd name="T44" fmla="*/ 1469 w 1469"/>
              <a:gd name="T45" fmla="*/ 814 h 892"/>
              <a:gd name="T46" fmla="*/ 1309 w 1469"/>
              <a:gd name="T47" fmla="*/ 76 h 892"/>
              <a:gd name="T48" fmla="*/ 158 w 1469"/>
              <a:gd name="T49" fmla="*/ 76 h 892"/>
              <a:gd name="T50" fmla="*/ 977 w 1469"/>
              <a:gd name="T51" fmla="*/ 550 h 892"/>
              <a:gd name="T52" fmla="*/ 148 w 1469"/>
              <a:gd name="T53" fmla="*/ 816 h 892"/>
              <a:gd name="T54" fmla="*/ 492 w 1469"/>
              <a:gd name="T55" fmla="*/ 550 h 892"/>
              <a:gd name="T56" fmla="*/ 502 w 1469"/>
              <a:gd name="T57" fmla="*/ 540 h 892"/>
              <a:gd name="T58" fmla="*/ 506 w 1469"/>
              <a:gd name="T59" fmla="*/ 526 h 892"/>
              <a:gd name="T60" fmla="*/ 504 w 1469"/>
              <a:gd name="T61" fmla="*/ 510 h 892"/>
              <a:gd name="T62" fmla="*/ 498 w 1469"/>
              <a:gd name="T63" fmla="*/ 498 h 892"/>
              <a:gd name="T64" fmla="*/ 494 w 1469"/>
              <a:gd name="T65" fmla="*/ 492 h 892"/>
              <a:gd name="T66" fmla="*/ 480 w 1469"/>
              <a:gd name="T67" fmla="*/ 484 h 892"/>
              <a:gd name="T68" fmla="*/ 466 w 1469"/>
              <a:gd name="T69" fmla="*/ 484 h 892"/>
              <a:gd name="T70" fmla="*/ 452 w 1469"/>
              <a:gd name="T71" fmla="*/ 486 h 892"/>
              <a:gd name="T72" fmla="*/ 76 w 1469"/>
              <a:gd name="T73" fmla="*/ 778 h 892"/>
              <a:gd name="T74" fmla="*/ 712 w 1469"/>
              <a:gd name="T75" fmla="*/ 552 h 892"/>
              <a:gd name="T76" fmla="*/ 722 w 1469"/>
              <a:gd name="T77" fmla="*/ 556 h 892"/>
              <a:gd name="T78" fmla="*/ 734 w 1469"/>
              <a:gd name="T79" fmla="*/ 558 h 892"/>
              <a:gd name="T80" fmla="*/ 756 w 1469"/>
              <a:gd name="T81" fmla="*/ 552 h 892"/>
              <a:gd name="T82" fmla="*/ 1393 w 1469"/>
              <a:gd name="T83" fmla="*/ 778 h 892"/>
              <a:gd name="T84" fmla="*/ 1023 w 1469"/>
              <a:gd name="T85" fmla="*/ 490 h 892"/>
              <a:gd name="T86" fmla="*/ 1011 w 1469"/>
              <a:gd name="T87" fmla="*/ 484 h 892"/>
              <a:gd name="T88" fmla="*/ 997 w 1469"/>
              <a:gd name="T89" fmla="*/ 484 h 892"/>
              <a:gd name="T90" fmla="*/ 983 w 1469"/>
              <a:gd name="T91" fmla="*/ 488 h 892"/>
              <a:gd name="T92" fmla="*/ 971 w 1469"/>
              <a:gd name="T93" fmla="*/ 498 h 892"/>
              <a:gd name="T94" fmla="*/ 967 w 1469"/>
              <a:gd name="T95" fmla="*/ 504 h 892"/>
              <a:gd name="T96" fmla="*/ 963 w 1469"/>
              <a:gd name="T97" fmla="*/ 518 h 892"/>
              <a:gd name="T98" fmla="*/ 965 w 1469"/>
              <a:gd name="T99" fmla="*/ 532 h 892"/>
              <a:gd name="T100" fmla="*/ 973 w 1469"/>
              <a:gd name="T101" fmla="*/ 546 h 892"/>
              <a:gd name="T102" fmla="*/ 977 w 1469"/>
              <a:gd name="T103" fmla="*/ 55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9" h="892">
                <a:moveTo>
                  <a:pt x="1467" y="76"/>
                </a:moveTo>
                <a:lnTo>
                  <a:pt x="1467" y="76"/>
                </a:lnTo>
                <a:lnTo>
                  <a:pt x="1465" y="60"/>
                </a:lnTo>
                <a:lnTo>
                  <a:pt x="1461" y="46"/>
                </a:lnTo>
                <a:lnTo>
                  <a:pt x="1455" y="34"/>
                </a:lnTo>
                <a:lnTo>
                  <a:pt x="1445" y="22"/>
                </a:lnTo>
                <a:lnTo>
                  <a:pt x="1435" y="12"/>
                </a:lnTo>
                <a:lnTo>
                  <a:pt x="1421" y="6"/>
                </a:lnTo>
                <a:lnTo>
                  <a:pt x="1407" y="2"/>
                </a:lnTo>
                <a:lnTo>
                  <a:pt x="1393" y="0"/>
                </a:lnTo>
                <a:lnTo>
                  <a:pt x="1393" y="0"/>
                </a:lnTo>
                <a:lnTo>
                  <a:pt x="1393" y="0"/>
                </a:lnTo>
                <a:lnTo>
                  <a:pt x="76" y="2"/>
                </a:lnTo>
                <a:lnTo>
                  <a:pt x="76" y="2"/>
                </a:lnTo>
                <a:lnTo>
                  <a:pt x="60" y="4"/>
                </a:lnTo>
                <a:lnTo>
                  <a:pt x="46" y="8"/>
                </a:lnTo>
                <a:lnTo>
                  <a:pt x="34" y="14"/>
                </a:lnTo>
                <a:lnTo>
                  <a:pt x="22" y="24"/>
                </a:lnTo>
                <a:lnTo>
                  <a:pt x="22" y="24"/>
                </a:lnTo>
                <a:lnTo>
                  <a:pt x="12" y="36"/>
                </a:lnTo>
                <a:lnTo>
                  <a:pt x="6" y="48"/>
                </a:lnTo>
                <a:lnTo>
                  <a:pt x="2" y="62"/>
                </a:lnTo>
                <a:lnTo>
                  <a:pt x="0" y="78"/>
                </a:lnTo>
                <a:lnTo>
                  <a:pt x="2" y="816"/>
                </a:lnTo>
                <a:lnTo>
                  <a:pt x="2" y="816"/>
                </a:lnTo>
                <a:lnTo>
                  <a:pt x="2" y="832"/>
                </a:lnTo>
                <a:lnTo>
                  <a:pt x="6" y="846"/>
                </a:lnTo>
                <a:lnTo>
                  <a:pt x="14" y="858"/>
                </a:lnTo>
                <a:lnTo>
                  <a:pt x="24" y="870"/>
                </a:lnTo>
                <a:lnTo>
                  <a:pt x="24" y="870"/>
                </a:lnTo>
                <a:lnTo>
                  <a:pt x="34" y="880"/>
                </a:lnTo>
                <a:lnTo>
                  <a:pt x="48" y="886"/>
                </a:lnTo>
                <a:lnTo>
                  <a:pt x="62" y="890"/>
                </a:lnTo>
                <a:lnTo>
                  <a:pt x="76" y="892"/>
                </a:lnTo>
                <a:lnTo>
                  <a:pt x="76" y="892"/>
                </a:lnTo>
                <a:lnTo>
                  <a:pt x="76" y="892"/>
                </a:lnTo>
                <a:lnTo>
                  <a:pt x="1393" y="890"/>
                </a:lnTo>
                <a:lnTo>
                  <a:pt x="1393" y="890"/>
                </a:lnTo>
                <a:lnTo>
                  <a:pt x="1409" y="888"/>
                </a:lnTo>
                <a:lnTo>
                  <a:pt x="1423" y="884"/>
                </a:lnTo>
                <a:lnTo>
                  <a:pt x="1435" y="876"/>
                </a:lnTo>
                <a:lnTo>
                  <a:pt x="1447" y="868"/>
                </a:lnTo>
                <a:lnTo>
                  <a:pt x="1455" y="856"/>
                </a:lnTo>
                <a:lnTo>
                  <a:pt x="1463" y="844"/>
                </a:lnTo>
                <a:lnTo>
                  <a:pt x="1467" y="830"/>
                </a:lnTo>
                <a:lnTo>
                  <a:pt x="1469" y="814"/>
                </a:lnTo>
                <a:lnTo>
                  <a:pt x="1467" y="76"/>
                </a:lnTo>
                <a:close/>
                <a:moveTo>
                  <a:pt x="1309" y="76"/>
                </a:moveTo>
                <a:lnTo>
                  <a:pt x="734" y="474"/>
                </a:lnTo>
                <a:lnTo>
                  <a:pt x="158" y="76"/>
                </a:lnTo>
                <a:lnTo>
                  <a:pt x="1309" y="76"/>
                </a:lnTo>
                <a:close/>
                <a:moveTo>
                  <a:pt x="977" y="550"/>
                </a:moveTo>
                <a:lnTo>
                  <a:pt x="1319" y="814"/>
                </a:lnTo>
                <a:lnTo>
                  <a:pt x="148" y="816"/>
                </a:lnTo>
                <a:lnTo>
                  <a:pt x="492" y="550"/>
                </a:lnTo>
                <a:lnTo>
                  <a:pt x="492" y="550"/>
                </a:lnTo>
                <a:lnTo>
                  <a:pt x="498" y="546"/>
                </a:lnTo>
                <a:lnTo>
                  <a:pt x="502" y="540"/>
                </a:lnTo>
                <a:lnTo>
                  <a:pt x="504" y="532"/>
                </a:lnTo>
                <a:lnTo>
                  <a:pt x="506" y="526"/>
                </a:lnTo>
                <a:lnTo>
                  <a:pt x="506" y="518"/>
                </a:lnTo>
                <a:lnTo>
                  <a:pt x="504" y="510"/>
                </a:lnTo>
                <a:lnTo>
                  <a:pt x="502" y="504"/>
                </a:lnTo>
                <a:lnTo>
                  <a:pt x="498" y="498"/>
                </a:lnTo>
                <a:lnTo>
                  <a:pt x="498" y="498"/>
                </a:lnTo>
                <a:lnTo>
                  <a:pt x="494" y="492"/>
                </a:lnTo>
                <a:lnTo>
                  <a:pt x="488" y="488"/>
                </a:lnTo>
                <a:lnTo>
                  <a:pt x="480" y="484"/>
                </a:lnTo>
                <a:lnTo>
                  <a:pt x="474" y="484"/>
                </a:lnTo>
                <a:lnTo>
                  <a:pt x="466" y="484"/>
                </a:lnTo>
                <a:lnTo>
                  <a:pt x="458" y="484"/>
                </a:lnTo>
                <a:lnTo>
                  <a:pt x="452" y="486"/>
                </a:lnTo>
                <a:lnTo>
                  <a:pt x="446" y="490"/>
                </a:lnTo>
                <a:lnTo>
                  <a:pt x="76" y="778"/>
                </a:lnTo>
                <a:lnTo>
                  <a:pt x="76" y="112"/>
                </a:lnTo>
                <a:lnTo>
                  <a:pt x="712" y="552"/>
                </a:lnTo>
                <a:lnTo>
                  <a:pt x="712" y="552"/>
                </a:lnTo>
                <a:lnTo>
                  <a:pt x="722" y="556"/>
                </a:lnTo>
                <a:lnTo>
                  <a:pt x="734" y="558"/>
                </a:lnTo>
                <a:lnTo>
                  <a:pt x="734" y="558"/>
                </a:lnTo>
                <a:lnTo>
                  <a:pt x="744" y="556"/>
                </a:lnTo>
                <a:lnTo>
                  <a:pt x="756" y="552"/>
                </a:lnTo>
                <a:lnTo>
                  <a:pt x="1393" y="110"/>
                </a:lnTo>
                <a:lnTo>
                  <a:pt x="1393" y="778"/>
                </a:lnTo>
                <a:lnTo>
                  <a:pt x="1023" y="490"/>
                </a:lnTo>
                <a:lnTo>
                  <a:pt x="1023" y="490"/>
                </a:lnTo>
                <a:lnTo>
                  <a:pt x="1017" y="486"/>
                </a:lnTo>
                <a:lnTo>
                  <a:pt x="1011" y="484"/>
                </a:lnTo>
                <a:lnTo>
                  <a:pt x="1003" y="484"/>
                </a:lnTo>
                <a:lnTo>
                  <a:pt x="997" y="484"/>
                </a:lnTo>
                <a:lnTo>
                  <a:pt x="989" y="484"/>
                </a:lnTo>
                <a:lnTo>
                  <a:pt x="983" y="488"/>
                </a:lnTo>
                <a:lnTo>
                  <a:pt x="977" y="492"/>
                </a:lnTo>
                <a:lnTo>
                  <a:pt x="971" y="498"/>
                </a:lnTo>
                <a:lnTo>
                  <a:pt x="971" y="498"/>
                </a:lnTo>
                <a:lnTo>
                  <a:pt x="967" y="504"/>
                </a:lnTo>
                <a:lnTo>
                  <a:pt x="965" y="510"/>
                </a:lnTo>
                <a:lnTo>
                  <a:pt x="963" y="518"/>
                </a:lnTo>
                <a:lnTo>
                  <a:pt x="963" y="526"/>
                </a:lnTo>
                <a:lnTo>
                  <a:pt x="965" y="532"/>
                </a:lnTo>
                <a:lnTo>
                  <a:pt x="969" y="540"/>
                </a:lnTo>
                <a:lnTo>
                  <a:pt x="973" y="546"/>
                </a:lnTo>
                <a:lnTo>
                  <a:pt x="977" y="550"/>
                </a:lnTo>
                <a:lnTo>
                  <a:pt x="977" y="55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35" name="Group 34"/>
          <p:cNvGrpSpPr>
            <a:grpSpLocks noChangeAspect="1"/>
          </p:cNvGrpSpPr>
          <p:nvPr/>
        </p:nvGrpSpPr>
        <p:grpSpPr>
          <a:xfrm>
            <a:off x="2736511" y="6235613"/>
            <a:ext cx="252378" cy="226490"/>
            <a:chOff x="1895475" y="4027488"/>
            <a:chExt cx="2228850" cy="2000250"/>
          </a:xfrm>
          <a:solidFill>
            <a:schemeClr val="accent5"/>
          </a:solidFill>
        </p:grpSpPr>
        <p:sp>
          <p:nvSpPr>
            <p:cNvPr id="14" name="Freeform 5"/>
            <p:cNvSpPr>
              <a:spLocks noEditPoints="1"/>
            </p:cNvSpPr>
            <p:nvPr/>
          </p:nvSpPr>
          <p:spPr bwMode="auto">
            <a:xfrm>
              <a:off x="1895475" y="4027488"/>
              <a:ext cx="2228850" cy="2000250"/>
            </a:xfrm>
            <a:custGeom>
              <a:avLst/>
              <a:gdLst>
                <a:gd name="T0" fmla="*/ 1232 w 1404"/>
                <a:gd name="T1" fmla="*/ 292 h 1260"/>
                <a:gd name="T2" fmla="*/ 1118 w 1404"/>
                <a:gd name="T3" fmla="*/ 158 h 1260"/>
                <a:gd name="T4" fmla="*/ 972 w 1404"/>
                <a:gd name="T5" fmla="*/ 62 h 1260"/>
                <a:gd name="T6" fmla="*/ 802 w 1404"/>
                <a:gd name="T7" fmla="*/ 8 h 1260"/>
                <a:gd name="T8" fmla="*/ 666 w 1404"/>
                <a:gd name="T9" fmla="*/ 2 h 1260"/>
                <a:gd name="T10" fmla="*/ 486 w 1404"/>
                <a:gd name="T11" fmla="*/ 38 h 1260"/>
                <a:gd name="T12" fmla="*/ 328 w 1404"/>
                <a:gd name="T13" fmla="*/ 124 h 1260"/>
                <a:gd name="T14" fmla="*/ 200 w 1404"/>
                <a:gd name="T15" fmla="*/ 252 h 1260"/>
                <a:gd name="T16" fmla="*/ 128 w 1404"/>
                <a:gd name="T17" fmla="*/ 370 h 1260"/>
                <a:gd name="T18" fmla="*/ 78 w 1404"/>
                <a:gd name="T19" fmla="*/ 386 h 1260"/>
                <a:gd name="T20" fmla="*/ 10 w 1404"/>
                <a:gd name="T21" fmla="*/ 464 h 1260"/>
                <a:gd name="T22" fmla="*/ 0 w 1404"/>
                <a:gd name="T23" fmla="*/ 518 h 1260"/>
                <a:gd name="T24" fmla="*/ 2 w 1404"/>
                <a:gd name="T25" fmla="*/ 770 h 1260"/>
                <a:gd name="T26" fmla="*/ 38 w 1404"/>
                <a:gd name="T27" fmla="*/ 842 h 1260"/>
                <a:gd name="T28" fmla="*/ 102 w 1404"/>
                <a:gd name="T29" fmla="*/ 884 h 1260"/>
                <a:gd name="T30" fmla="*/ 150 w 1404"/>
                <a:gd name="T31" fmla="*/ 932 h 1260"/>
                <a:gd name="T32" fmla="*/ 258 w 1404"/>
                <a:gd name="T33" fmla="*/ 1076 h 1260"/>
                <a:gd name="T34" fmla="*/ 400 w 1404"/>
                <a:gd name="T35" fmla="*/ 1182 h 1260"/>
                <a:gd name="T36" fmla="*/ 566 w 1404"/>
                <a:gd name="T37" fmla="*/ 1244 h 1260"/>
                <a:gd name="T38" fmla="*/ 702 w 1404"/>
                <a:gd name="T39" fmla="*/ 1260 h 1260"/>
                <a:gd name="T40" fmla="*/ 882 w 1404"/>
                <a:gd name="T41" fmla="*/ 1234 h 1260"/>
                <a:gd name="T42" fmla="*/ 1044 w 1404"/>
                <a:gd name="T43" fmla="*/ 1160 h 1260"/>
                <a:gd name="T44" fmla="*/ 1178 w 1404"/>
                <a:gd name="T45" fmla="*/ 1042 h 1260"/>
                <a:gd name="T46" fmla="*/ 1276 w 1404"/>
                <a:gd name="T47" fmla="*/ 890 h 1260"/>
                <a:gd name="T48" fmla="*/ 1314 w 1404"/>
                <a:gd name="T49" fmla="*/ 880 h 1260"/>
                <a:gd name="T50" fmla="*/ 1382 w 1404"/>
                <a:gd name="T51" fmla="*/ 820 h 1260"/>
                <a:gd name="T52" fmla="*/ 1404 w 1404"/>
                <a:gd name="T53" fmla="*/ 756 h 1260"/>
                <a:gd name="T54" fmla="*/ 1404 w 1404"/>
                <a:gd name="T55" fmla="*/ 504 h 1260"/>
                <a:gd name="T56" fmla="*/ 1382 w 1404"/>
                <a:gd name="T57" fmla="*/ 440 h 1260"/>
                <a:gd name="T58" fmla="*/ 1314 w 1404"/>
                <a:gd name="T59" fmla="*/ 382 h 1260"/>
                <a:gd name="T60" fmla="*/ 1276 w 1404"/>
                <a:gd name="T61" fmla="*/ 370 h 1260"/>
                <a:gd name="T62" fmla="*/ 790 w 1404"/>
                <a:gd name="T63" fmla="*/ 62 h 1260"/>
                <a:gd name="T64" fmla="*/ 940 w 1404"/>
                <a:gd name="T65" fmla="*/ 106 h 1260"/>
                <a:gd name="T66" fmla="*/ 1070 w 1404"/>
                <a:gd name="T67" fmla="*/ 188 h 1260"/>
                <a:gd name="T68" fmla="*/ 1176 w 1404"/>
                <a:gd name="T69" fmla="*/ 302 h 1260"/>
                <a:gd name="T70" fmla="*/ 188 w 1404"/>
                <a:gd name="T71" fmla="*/ 370 h 1260"/>
                <a:gd name="T72" fmla="*/ 282 w 1404"/>
                <a:gd name="T73" fmla="*/ 236 h 1260"/>
                <a:gd name="T74" fmla="*/ 404 w 1404"/>
                <a:gd name="T75" fmla="*/ 138 h 1260"/>
                <a:gd name="T76" fmla="*/ 550 w 1404"/>
                <a:gd name="T77" fmla="*/ 74 h 1260"/>
                <a:gd name="T78" fmla="*/ 712 w 1404"/>
                <a:gd name="T79" fmla="*/ 54 h 1260"/>
                <a:gd name="T80" fmla="*/ 662 w 1404"/>
                <a:gd name="T81" fmla="*/ 1204 h 1260"/>
                <a:gd name="T82" fmla="*/ 506 w 1404"/>
                <a:gd name="T83" fmla="*/ 1172 h 1260"/>
                <a:gd name="T84" fmla="*/ 368 w 1404"/>
                <a:gd name="T85" fmla="*/ 1100 h 1260"/>
                <a:gd name="T86" fmla="*/ 254 w 1404"/>
                <a:gd name="T87" fmla="*/ 992 h 1260"/>
                <a:gd name="T88" fmla="*/ 1216 w 1404"/>
                <a:gd name="T89" fmla="*/ 892 h 1260"/>
                <a:gd name="T90" fmla="*/ 1150 w 1404"/>
                <a:gd name="T91" fmla="*/ 992 h 1260"/>
                <a:gd name="T92" fmla="*/ 1036 w 1404"/>
                <a:gd name="T93" fmla="*/ 1100 h 1260"/>
                <a:gd name="T94" fmla="*/ 898 w 1404"/>
                <a:gd name="T95" fmla="*/ 1172 h 1260"/>
                <a:gd name="T96" fmla="*/ 744 w 1404"/>
                <a:gd name="T97" fmla="*/ 1204 h 1260"/>
                <a:gd name="T98" fmla="*/ 1350 w 1404"/>
                <a:gd name="T99" fmla="*/ 742 h 1260"/>
                <a:gd name="T100" fmla="*/ 1324 w 1404"/>
                <a:gd name="T101" fmla="*/ 810 h 1260"/>
                <a:gd name="T102" fmla="*/ 1256 w 1404"/>
                <a:gd name="T103" fmla="*/ 838 h 1260"/>
                <a:gd name="T104" fmla="*/ 112 w 1404"/>
                <a:gd name="T105" fmla="*/ 830 h 1260"/>
                <a:gd name="T106" fmla="*/ 62 w 1404"/>
                <a:gd name="T107" fmla="*/ 780 h 1260"/>
                <a:gd name="T108" fmla="*/ 54 w 1404"/>
                <a:gd name="T109" fmla="*/ 518 h 1260"/>
                <a:gd name="T110" fmla="*/ 82 w 1404"/>
                <a:gd name="T111" fmla="*/ 450 h 1260"/>
                <a:gd name="T112" fmla="*/ 148 w 1404"/>
                <a:gd name="T113" fmla="*/ 422 h 1260"/>
                <a:gd name="T114" fmla="*/ 1292 w 1404"/>
                <a:gd name="T115" fmla="*/ 430 h 1260"/>
                <a:gd name="T116" fmla="*/ 1344 w 1404"/>
                <a:gd name="T117" fmla="*/ 480 h 1260"/>
                <a:gd name="T118" fmla="*/ 1350 w 1404"/>
                <a:gd name="T119" fmla="*/ 742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4" h="1260">
                  <a:moveTo>
                    <a:pt x="1276" y="370"/>
                  </a:moveTo>
                  <a:lnTo>
                    <a:pt x="1276" y="370"/>
                  </a:lnTo>
                  <a:lnTo>
                    <a:pt x="1256" y="330"/>
                  </a:lnTo>
                  <a:lnTo>
                    <a:pt x="1232" y="292"/>
                  </a:lnTo>
                  <a:lnTo>
                    <a:pt x="1208" y="254"/>
                  </a:lnTo>
                  <a:lnTo>
                    <a:pt x="1180" y="220"/>
                  </a:lnTo>
                  <a:lnTo>
                    <a:pt x="1150" y="188"/>
                  </a:lnTo>
                  <a:lnTo>
                    <a:pt x="1118" y="158"/>
                  </a:lnTo>
                  <a:lnTo>
                    <a:pt x="1084" y="130"/>
                  </a:lnTo>
                  <a:lnTo>
                    <a:pt x="1048" y="104"/>
                  </a:lnTo>
                  <a:lnTo>
                    <a:pt x="1010" y="82"/>
                  </a:lnTo>
                  <a:lnTo>
                    <a:pt x="972" y="62"/>
                  </a:lnTo>
                  <a:lnTo>
                    <a:pt x="930" y="44"/>
                  </a:lnTo>
                  <a:lnTo>
                    <a:pt x="888" y="30"/>
                  </a:lnTo>
                  <a:lnTo>
                    <a:pt x="846" y="18"/>
                  </a:lnTo>
                  <a:lnTo>
                    <a:pt x="802" y="8"/>
                  </a:lnTo>
                  <a:lnTo>
                    <a:pt x="758" y="4"/>
                  </a:lnTo>
                  <a:lnTo>
                    <a:pt x="712" y="0"/>
                  </a:lnTo>
                  <a:lnTo>
                    <a:pt x="712" y="0"/>
                  </a:lnTo>
                  <a:lnTo>
                    <a:pt x="666" y="2"/>
                  </a:lnTo>
                  <a:lnTo>
                    <a:pt x="620" y="6"/>
                  </a:lnTo>
                  <a:lnTo>
                    <a:pt x="574" y="14"/>
                  </a:lnTo>
                  <a:lnTo>
                    <a:pt x="530" y="24"/>
                  </a:lnTo>
                  <a:lnTo>
                    <a:pt x="486" y="38"/>
                  </a:lnTo>
                  <a:lnTo>
                    <a:pt x="444" y="56"/>
                  </a:lnTo>
                  <a:lnTo>
                    <a:pt x="404" y="76"/>
                  </a:lnTo>
                  <a:lnTo>
                    <a:pt x="366" y="98"/>
                  </a:lnTo>
                  <a:lnTo>
                    <a:pt x="328" y="124"/>
                  </a:lnTo>
                  <a:lnTo>
                    <a:pt x="292" y="152"/>
                  </a:lnTo>
                  <a:lnTo>
                    <a:pt x="260" y="182"/>
                  </a:lnTo>
                  <a:lnTo>
                    <a:pt x="228" y="216"/>
                  </a:lnTo>
                  <a:lnTo>
                    <a:pt x="200" y="252"/>
                  </a:lnTo>
                  <a:lnTo>
                    <a:pt x="174" y="288"/>
                  </a:lnTo>
                  <a:lnTo>
                    <a:pt x="150" y="328"/>
                  </a:lnTo>
                  <a:lnTo>
                    <a:pt x="128" y="370"/>
                  </a:lnTo>
                  <a:lnTo>
                    <a:pt x="128" y="370"/>
                  </a:lnTo>
                  <a:lnTo>
                    <a:pt x="116" y="372"/>
                  </a:lnTo>
                  <a:lnTo>
                    <a:pt x="102" y="376"/>
                  </a:lnTo>
                  <a:lnTo>
                    <a:pt x="90" y="382"/>
                  </a:lnTo>
                  <a:lnTo>
                    <a:pt x="78" y="386"/>
                  </a:lnTo>
                  <a:lnTo>
                    <a:pt x="56" y="402"/>
                  </a:lnTo>
                  <a:lnTo>
                    <a:pt x="38" y="420"/>
                  </a:lnTo>
                  <a:lnTo>
                    <a:pt x="22" y="440"/>
                  </a:lnTo>
                  <a:lnTo>
                    <a:pt x="10" y="464"/>
                  </a:lnTo>
                  <a:lnTo>
                    <a:pt x="6" y="476"/>
                  </a:lnTo>
                  <a:lnTo>
                    <a:pt x="2" y="490"/>
                  </a:lnTo>
                  <a:lnTo>
                    <a:pt x="0" y="504"/>
                  </a:lnTo>
                  <a:lnTo>
                    <a:pt x="0" y="518"/>
                  </a:lnTo>
                  <a:lnTo>
                    <a:pt x="0" y="742"/>
                  </a:lnTo>
                  <a:lnTo>
                    <a:pt x="0" y="742"/>
                  </a:lnTo>
                  <a:lnTo>
                    <a:pt x="0" y="756"/>
                  </a:lnTo>
                  <a:lnTo>
                    <a:pt x="2" y="770"/>
                  </a:lnTo>
                  <a:lnTo>
                    <a:pt x="6" y="784"/>
                  </a:lnTo>
                  <a:lnTo>
                    <a:pt x="10" y="796"/>
                  </a:lnTo>
                  <a:lnTo>
                    <a:pt x="22" y="820"/>
                  </a:lnTo>
                  <a:lnTo>
                    <a:pt x="38" y="842"/>
                  </a:lnTo>
                  <a:lnTo>
                    <a:pt x="56" y="860"/>
                  </a:lnTo>
                  <a:lnTo>
                    <a:pt x="78" y="874"/>
                  </a:lnTo>
                  <a:lnTo>
                    <a:pt x="90" y="880"/>
                  </a:lnTo>
                  <a:lnTo>
                    <a:pt x="102" y="884"/>
                  </a:lnTo>
                  <a:lnTo>
                    <a:pt x="116" y="888"/>
                  </a:lnTo>
                  <a:lnTo>
                    <a:pt x="128" y="890"/>
                  </a:lnTo>
                  <a:lnTo>
                    <a:pt x="128" y="890"/>
                  </a:lnTo>
                  <a:lnTo>
                    <a:pt x="150" y="932"/>
                  </a:lnTo>
                  <a:lnTo>
                    <a:pt x="172" y="970"/>
                  </a:lnTo>
                  <a:lnTo>
                    <a:pt x="198" y="1008"/>
                  </a:lnTo>
                  <a:lnTo>
                    <a:pt x="226" y="1042"/>
                  </a:lnTo>
                  <a:lnTo>
                    <a:pt x="258" y="1076"/>
                  </a:lnTo>
                  <a:lnTo>
                    <a:pt x="290" y="1106"/>
                  </a:lnTo>
                  <a:lnTo>
                    <a:pt x="324" y="1134"/>
                  </a:lnTo>
                  <a:lnTo>
                    <a:pt x="360" y="1160"/>
                  </a:lnTo>
                  <a:lnTo>
                    <a:pt x="400" y="1182"/>
                  </a:lnTo>
                  <a:lnTo>
                    <a:pt x="438" y="1202"/>
                  </a:lnTo>
                  <a:lnTo>
                    <a:pt x="480" y="1220"/>
                  </a:lnTo>
                  <a:lnTo>
                    <a:pt x="522" y="1234"/>
                  </a:lnTo>
                  <a:lnTo>
                    <a:pt x="566" y="1244"/>
                  </a:lnTo>
                  <a:lnTo>
                    <a:pt x="610" y="1252"/>
                  </a:lnTo>
                  <a:lnTo>
                    <a:pt x="656" y="1258"/>
                  </a:lnTo>
                  <a:lnTo>
                    <a:pt x="702" y="1260"/>
                  </a:lnTo>
                  <a:lnTo>
                    <a:pt x="702" y="1260"/>
                  </a:lnTo>
                  <a:lnTo>
                    <a:pt x="748" y="1258"/>
                  </a:lnTo>
                  <a:lnTo>
                    <a:pt x="794" y="1252"/>
                  </a:lnTo>
                  <a:lnTo>
                    <a:pt x="838" y="1244"/>
                  </a:lnTo>
                  <a:lnTo>
                    <a:pt x="882" y="1234"/>
                  </a:lnTo>
                  <a:lnTo>
                    <a:pt x="924" y="1220"/>
                  </a:lnTo>
                  <a:lnTo>
                    <a:pt x="966" y="1202"/>
                  </a:lnTo>
                  <a:lnTo>
                    <a:pt x="1006" y="1182"/>
                  </a:lnTo>
                  <a:lnTo>
                    <a:pt x="1044" y="1160"/>
                  </a:lnTo>
                  <a:lnTo>
                    <a:pt x="1080" y="1134"/>
                  </a:lnTo>
                  <a:lnTo>
                    <a:pt x="1114" y="1106"/>
                  </a:lnTo>
                  <a:lnTo>
                    <a:pt x="1148" y="1076"/>
                  </a:lnTo>
                  <a:lnTo>
                    <a:pt x="1178" y="1042"/>
                  </a:lnTo>
                  <a:lnTo>
                    <a:pt x="1206" y="1008"/>
                  </a:lnTo>
                  <a:lnTo>
                    <a:pt x="1232" y="970"/>
                  </a:lnTo>
                  <a:lnTo>
                    <a:pt x="1256" y="932"/>
                  </a:lnTo>
                  <a:lnTo>
                    <a:pt x="1276" y="890"/>
                  </a:lnTo>
                  <a:lnTo>
                    <a:pt x="1276" y="890"/>
                  </a:lnTo>
                  <a:lnTo>
                    <a:pt x="1290" y="888"/>
                  </a:lnTo>
                  <a:lnTo>
                    <a:pt x="1302" y="884"/>
                  </a:lnTo>
                  <a:lnTo>
                    <a:pt x="1314" y="880"/>
                  </a:lnTo>
                  <a:lnTo>
                    <a:pt x="1326" y="874"/>
                  </a:lnTo>
                  <a:lnTo>
                    <a:pt x="1348" y="860"/>
                  </a:lnTo>
                  <a:lnTo>
                    <a:pt x="1368" y="842"/>
                  </a:lnTo>
                  <a:lnTo>
                    <a:pt x="1382" y="820"/>
                  </a:lnTo>
                  <a:lnTo>
                    <a:pt x="1394" y="796"/>
                  </a:lnTo>
                  <a:lnTo>
                    <a:pt x="1398" y="784"/>
                  </a:lnTo>
                  <a:lnTo>
                    <a:pt x="1402" y="770"/>
                  </a:lnTo>
                  <a:lnTo>
                    <a:pt x="1404" y="756"/>
                  </a:lnTo>
                  <a:lnTo>
                    <a:pt x="1404" y="742"/>
                  </a:lnTo>
                  <a:lnTo>
                    <a:pt x="1404" y="518"/>
                  </a:lnTo>
                  <a:lnTo>
                    <a:pt x="1404" y="518"/>
                  </a:lnTo>
                  <a:lnTo>
                    <a:pt x="1404" y="504"/>
                  </a:lnTo>
                  <a:lnTo>
                    <a:pt x="1402" y="490"/>
                  </a:lnTo>
                  <a:lnTo>
                    <a:pt x="1398" y="476"/>
                  </a:lnTo>
                  <a:lnTo>
                    <a:pt x="1394" y="464"/>
                  </a:lnTo>
                  <a:lnTo>
                    <a:pt x="1382" y="440"/>
                  </a:lnTo>
                  <a:lnTo>
                    <a:pt x="1368" y="420"/>
                  </a:lnTo>
                  <a:lnTo>
                    <a:pt x="1348" y="402"/>
                  </a:lnTo>
                  <a:lnTo>
                    <a:pt x="1326" y="386"/>
                  </a:lnTo>
                  <a:lnTo>
                    <a:pt x="1314" y="382"/>
                  </a:lnTo>
                  <a:lnTo>
                    <a:pt x="1302" y="376"/>
                  </a:lnTo>
                  <a:lnTo>
                    <a:pt x="1290" y="372"/>
                  </a:lnTo>
                  <a:lnTo>
                    <a:pt x="1276" y="370"/>
                  </a:lnTo>
                  <a:lnTo>
                    <a:pt x="1276" y="370"/>
                  </a:lnTo>
                  <a:close/>
                  <a:moveTo>
                    <a:pt x="712" y="54"/>
                  </a:moveTo>
                  <a:lnTo>
                    <a:pt x="712" y="54"/>
                  </a:lnTo>
                  <a:lnTo>
                    <a:pt x="752" y="56"/>
                  </a:lnTo>
                  <a:lnTo>
                    <a:pt x="790" y="62"/>
                  </a:lnTo>
                  <a:lnTo>
                    <a:pt x="830" y="68"/>
                  </a:lnTo>
                  <a:lnTo>
                    <a:pt x="866" y="78"/>
                  </a:lnTo>
                  <a:lnTo>
                    <a:pt x="904" y="92"/>
                  </a:lnTo>
                  <a:lnTo>
                    <a:pt x="940" y="106"/>
                  </a:lnTo>
                  <a:lnTo>
                    <a:pt x="974" y="124"/>
                  </a:lnTo>
                  <a:lnTo>
                    <a:pt x="1008" y="142"/>
                  </a:lnTo>
                  <a:lnTo>
                    <a:pt x="1040" y="164"/>
                  </a:lnTo>
                  <a:lnTo>
                    <a:pt x="1070" y="188"/>
                  </a:lnTo>
                  <a:lnTo>
                    <a:pt x="1100" y="214"/>
                  </a:lnTo>
                  <a:lnTo>
                    <a:pt x="1126" y="240"/>
                  </a:lnTo>
                  <a:lnTo>
                    <a:pt x="1152" y="270"/>
                  </a:lnTo>
                  <a:lnTo>
                    <a:pt x="1176" y="302"/>
                  </a:lnTo>
                  <a:lnTo>
                    <a:pt x="1196" y="334"/>
                  </a:lnTo>
                  <a:lnTo>
                    <a:pt x="1216" y="370"/>
                  </a:lnTo>
                  <a:lnTo>
                    <a:pt x="188" y="370"/>
                  </a:lnTo>
                  <a:lnTo>
                    <a:pt x="188" y="370"/>
                  </a:lnTo>
                  <a:lnTo>
                    <a:pt x="208" y="334"/>
                  </a:lnTo>
                  <a:lnTo>
                    <a:pt x="230" y="300"/>
                  </a:lnTo>
                  <a:lnTo>
                    <a:pt x="256" y="268"/>
                  </a:lnTo>
                  <a:lnTo>
                    <a:pt x="282" y="236"/>
                  </a:lnTo>
                  <a:lnTo>
                    <a:pt x="310" y="208"/>
                  </a:lnTo>
                  <a:lnTo>
                    <a:pt x="340" y="182"/>
                  </a:lnTo>
                  <a:lnTo>
                    <a:pt x="372" y="158"/>
                  </a:lnTo>
                  <a:lnTo>
                    <a:pt x="404" y="138"/>
                  </a:lnTo>
                  <a:lnTo>
                    <a:pt x="440" y="118"/>
                  </a:lnTo>
                  <a:lnTo>
                    <a:pt x="476" y="100"/>
                  </a:lnTo>
                  <a:lnTo>
                    <a:pt x="512" y="86"/>
                  </a:lnTo>
                  <a:lnTo>
                    <a:pt x="550" y="74"/>
                  </a:lnTo>
                  <a:lnTo>
                    <a:pt x="590" y="66"/>
                  </a:lnTo>
                  <a:lnTo>
                    <a:pt x="630" y="58"/>
                  </a:lnTo>
                  <a:lnTo>
                    <a:pt x="670" y="56"/>
                  </a:lnTo>
                  <a:lnTo>
                    <a:pt x="712" y="54"/>
                  </a:lnTo>
                  <a:lnTo>
                    <a:pt x="712" y="54"/>
                  </a:lnTo>
                  <a:close/>
                  <a:moveTo>
                    <a:pt x="702" y="1206"/>
                  </a:moveTo>
                  <a:lnTo>
                    <a:pt x="702" y="1206"/>
                  </a:lnTo>
                  <a:lnTo>
                    <a:pt x="662" y="1204"/>
                  </a:lnTo>
                  <a:lnTo>
                    <a:pt x="622" y="1200"/>
                  </a:lnTo>
                  <a:lnTo>
                    <a:pt x="582" y="1194"/>
                  </a:lnTo>
                  <a:lnTo>
                    <a:pt x="544" y="1184"/>
                  </a:lnTo>
                  <a:lnTo>
                    <a:pt x="506" y="1172"/>
                  </a:lnTo>
                  <a:lnTo>
                    <a:pt x="470" y="1158"/>
                  </a:lnTo>
                  <a:lnTo>
                    <a:pt x="434" y="1140"/>
                  </a:lnTo>
                  <a:lnTo>
                    <a:pt x="400" y="1120"/>
                  </a:lnTo>
                  <a:lnTo>
                    <a:pt x="368" y="1100"/>
                  </a:lnTo>
                  <a:lnTo>
                    <a:pt x="336" y="1076"/>
                  </a:lnTo>
                  <a:lnTo>
                    <a:pt x="308" y="1050"/>
                  </a:lnTo>
                  <a:lnTo>
                    <a:pt x="280" y="1022"/>
                  </a:lnTo>
                  <a:lnTo>
                    <a:pt x="254" y="992"/>
                  </a:lnTo>
                  <a:lnTo>
                    <a:pt x="230" y="960"/>
                  </a:lnTo>
                  <a:lnTo>
                    <a:pt x="208" y="926"/>
                  </a:lnTo>
                  <a:lnTo>
                    <a:pt x="190" y="892"/>
                  </a:lnTo>
                  <a:lnTo>
                    <a:pt x="1216" y="892"/>
                  </a:lnTo>
                  <a:lnTo>
                    <a:pt x="1216" y="892"/>
                  </a:lnTo>
                  <a:lnTo>
                    <a:pt x="1196" y="926"/>
                  </a:lnTo>
                  <a:lnTo>
                    <a:pt x="1174" y="960"/>
                  </a:lnTo>
                  <a:lnTo>
                    <a:pt x="1150" y="992"/>
                  </a:lnTo>
                  <a:lnTo>
                    <a:pt x="1124" y="1022"/>
                  </a:lnTo>
                  <a:lnTo>
                    <a:pt x="1098" y="1050"/>
                  </a:lnTo>
                  <a:lnTo>
                    <a:pt x="1068" y="1076"/>
                  </a:lnTo>
                  <a:lnTo>
                    <a:pt x="1036" y="1100"/>
                  </a:lnTo>
                  <a:lnTo>
                    <a:pt x="1004" y="1120"/>
                  </a:lnTo>
                  <a:lnTo>
                    <a:pt x="970" y="1140"/>
                  </a:lnTo>
                  <a:lnTo>
                    <a:pt x="934" y="1158"/>
                  </a:lnTo>
                  <a:lnTo>
                    <a:pt x="898" y="1172"/>
                  </a:lnTo>
                  <a:lnTo>
                    <a:pt x="860" y="1184"/>
                  </a:lnTo>
                  <a:lnTo>
                    <a:pt x="822" y="1194"/>
                  </a:lnTo>
                  <a:lnTo>
                    <a:pt x="784" y="1200"/>
                  </a:lnTo>
                  <a:lnTo>
                    <a:pt x="744" y="1204"/>
                  </a:lnTo>
                  <a:lnTo>
                    <a:pt x="702" y="1206"/>
                  </a:lnTo>
                  <a:lnTo>
                    <a:pt x="702" y="1206"/>
                  </a:lnTo>
                  <a:close/>
                  <a:moveTo>
                    <a:pt x="1350" y="742"/>
                  </a:moveTo>
                  <a:lnTo>
                    <a:pt x="1350" y="742"/>
                  </a:lnTo>
                  <a:lnTo>
                    <a:pt x="1350" y="762"/>
                  </a:lnTo>
                  <a:lnTo>
                    <a:pt x="1344" y="780"/>
                  </a:lnTo>
                  <a:lnTo>
                    <a:pt x="1334" y="796"/>
                  </a:lnTo>
                  <a:lnTo>
                    <a:pt x="1324" y="810"/>
                  </a:lnTo>
                  <a:lnTo>
                    <a:pt x="1310" y="822"/>
                  </a:lnTo>
                  <a:lnTo>
                    <a:pt x="1292" y="830"/>
                  </a:lnTo>
                  <a:lnTo>
                    <a:pt x="1276" y="836"/>
                  </a:lnTo>
                  <a:lnTo>
                    <a:pt x="1256" y="838"/>
                  </a:lnTo>
                  <a:lnTo>
                    <a:pt x="148" y="838"/>
                  </a:lnTo>
                  <a:lnTo>
                    <a:pt x="148" y="838"/>
                  </a:lnTo>
                  <a:lnTo>
                    <a:pt x="130" y="836"/>
                  </a:lnTo>
                  <a:lnTo>
                    <a:pt x="112" y="830"/>
                  </a:lnTo>
                  <a:lnTo>
                    <a:pt x="96" y="822"/>
                  </a:lnTo>
                  <a:lnTo>
                    <a:pt x="82" y="810"/>
                  </a:lnTo>
                  <a:lnTo>
                    <a:pt x="70" y="796"/>
                  </a:lnTo>
                  <a:lnTo>
                    <a:pt x="62" y="780"/>
                  </a:lnTo>
                  <a:lnTo>
                    <a:pt x="56" y="762"/>
                  </a:lnTo>
                  <a:lnTo>
                    <a:pt x="54" y="742"/>
                  </a:lnTo>
                  <a:lnTo>
                    <a:pt x="54" y="518"/>
                  </a:lnTo>
                  <a:lnTo>
                    <a:pt x="54" y="518"/>
                  </a:lnTo>
                  <a:lnTo>
                    <a:pt x="56" y="498"/>
                  </a:lnTo>
                  <a:lnTo>
                    <a:pt x="62" y="480"/>
                  </a:lnTo>
                  <a:lnTo>
                    <a:pt x="70" y="464"/>
                  </a:lnTo>
                  <a:lnTo>
                    <a:pt x="82" y="450"/>
                  </a:lnTo>
                  <a:lnTo>
                    <a:pt x="96" y="438"/>
                  </a:lnTo>
                  <a:lnTo>
                    <a:pt x="112" y="430"/>
                  </a:lnTo>
                  <a:lnTo>
                    <a:pt x="130" y="424"/>
                  </a:lnTo>
                  <a:lnTo>
                    <a:pt x="148" y="422"/>
                  </a:lnTo>
                  <a:lnTo>
                    <a:pt x="1256" y="422"/>
                  </a:lnTo>
                  <a:lnTo>
                    <a:pt x="1256" y="422"/>
                  </a:lnTo>
                  <a:lnTo>
                    <a:pt x="1276" y="424"/>
                  </a:lnTo>
                  <a:lnTo>
                    <a:pt x="1292" y="430"/>
                  </a:lnTo>
                  <a:lnTo>
                    <a:pt x="1310" y="438"/>
                  </a:lnTo>
                  <a:lnTo>
                    <a:pt x="1324" y="450"/>
                  </a:lnTo>
                  <a:lnTo>
                    <a:pt x="1334" y="464"/>
                  </a:lnTo>
                  <a:lnTo>
                    <a:pt x="1344" y="480"/>
                  </a:lnTo>
                  <a:lnTo>
                    <a:pt x="1350" y="498"/>
                  </a:lnTo>
                  <a:lnTo>
                    <a:pt x="1350" y="518"/>
                  </a:lnTo>
                  <a:lnTo>
                    <a:pt x="1350" y="742"/>
                  </a:lnTo>
                  <a:lnTo>
                    <a:pt x="1350" y="7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p:cNvSpPr>
              <a:spLocks/>
            </p:cNvSpPr>
            <p:nvPr/>
          </p:nvSpPr>
          <p:spPr bwMode="auto">
            <a:xfrm>
              <a:off x="2092325" y="4865688"/>
              <a:ext cx="600075" cy="368300"/>
            </a:xfrm>
            <a:custGeom>
              <a:avLst/>
              <a:gdLst>
                <a:gd name="T0" fmla="*/ 266 w 378"/>
                <a:gd name="T1" fmla="*/ 140 h 232"/>
                <a:gd name="T2" fmla="*/ 220 w 378"/>
                <a:gd name="T3" fmla="*/ 0 h 232"/>
                <a:gd name="T4" fmla="*/ 158 w 378"/>
                <a:gd name="T5" fmla="*/ 0 h 232"/>
                <a:gd name="T6" fmla="*/ 112 w 378"/>
                <a:gd name="T7" fmla="*/ 140 h 232"/>
                <a:gd name="T8" fmla="*/ 68 w 378"/>
                <a:gd name="T9" fmla="*/ 0 h 232"/>
                <a:gd name="T10" fmla="*/ 0 w 378"/>
                <a:gd name="T11" fmla="*/ 0 h 232"/>
                <a:gd name="T12" fmla="*/ 80 w 378"/>
                <a:gd name="T13" fmla="*/ 232 h 232"/>
                <a:gd name="T14" fmla="*/ 146 w 378"/>
                <a:gd name="T15" fmla="*/ 232 h 232"/>
                <a:gd name="T16" fmla="*/ 190 w 378"/>
                <a:gd name="T17" fmla="*/ 106 h 232"/>
                <a:gd name="T18" fmla="*/ 232 w 378"/>
                <a:gd name="T19" fmla="*/ 232 h 232"/>
                <a:gd name="T20" fmla="*/ 300 w 378"/>
                <a:gd name="T21" fmla="*/ 232 h 232"/>
                <a:gd name="T22" fmla="*/ 378 w 378"/>
                <a:gd name="T23" fmla="*/ 0 h 232"/>
                <a:gd name="T24" fmla="*/ 312 w 378"/>
                <a:gd name="T25" fmla="*/ 0 h 232"/>
                <a:gd name="T26" fmla="*/ 266 w 378"/>
                <a:gd name="T27"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8" h="232">
                  <a:moveTo>
                    <a:pt x="266" y="140"/>
                  </a:moveTo>
                  <a:lnTo>
                    <a:pt x="220" y="0"/>
                  </a:lnTo>
                  <a:lnTo>
                    <a:pt x="158" y="0"/>
                  </a:lnTo>
                  <a:lnTo>
                    <a:pt x="112" y="140"/>
                  </a:lnTo>
                  <a:lnTo>
                    <a:pt x="68" y="0"/>
                  </a:lnTo>
                  <a:lnTo>
                    <a:pt x="0" y="0"/>
                  </a:lnTo>
                  <a:lnTo>
                    <a:pt x="80" y="232"/>
                  </a:lnTo>
                  <a:lnTo>
                    <a:pt x="146" y="232"/>
                  </a:lnTo>
                  <a:lnTo>
                    <a:pt x="190" y="106"/>
                  </a:lnTo>
                  <a:lnTo>
                    <a:pt x="232" y="232"/>
                  </a:lnTo>
                  <a:lnTo>
                    <a:pt x="300" y="232"/>
                  </a:lnTo>
                  <a:lnTo>
                    <a:pt x="378" y="0"/>
                  </a:lnTo>
                  <a:lnTo>
                    <a:pt x="312" y="0"/>
                  </a:lnTo>
                  <a:lnTo>
                    <a:pt x="266"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7"/>
            <p:cNvSpPr>
              <a:spLocks/>
            </p:cNvSpPr>
            <p:nvPr/>
          </p:nvSpPr>
          <p:spPr bwMode="auto">
            <a:xfrm>
              <a:off x="2711450" y="4865688"/>
              <a:ext cx="600075" cy="368300"/>
            </a:xfrm>
            <a:custGeom>
              <a:avLst/>
              <a:gdLst>
                <a:gd name="T0" fmla="*/ 264 w 378"/>
                <a:gd name="T1" fmla="*/ 140 h 232"/>
                <a:gd name="T2" fmla="*/ 220 w 378"/>
                <a:gd name="T3" fmla="*/ 0 h 232"/>
                <a:gd name="T4" fmla="*/ 156 w 378"/>
                <a:gd name="T5" fmla="*/ 0 h 232"/>
                <a:gd name="T6" fmla="*/ 112 w 378"/>
                <a:gd name="T7" fmla="*/ 140 h 232"/>
                <a:gd name="T8" fmla="*/ 66 w 378"/>
                <a:gd name="T9" fmla="*/ 0 h 232"/>
                <a:gd name="T10" fmla="*/ 0 w 378"/>
                <a:gd name="T11" fmla="*/ 0 h 232"/>
                <a:gd name="T12" fmla="*/ 78 w 378"/>
                <a:gd name="T13" fmla="*/ 232 h 232"/>
                <a:gd name="T14" fmla="*/ 146 w 378"/>
                <a:gd name="T15" fmla="*/ 232 h 232"/>
                <a:gd name="T16" fmla="*/ 188 w 378"/>
                <a:gd name="T17" fmla="*/ 106 h 232"/>
                <a:gd name="T18" fmla="*/ 232 w 378"/>
                <a:gd name="T19" fmla="*/ 232 h 232"/>
                <a:gd name="T20" fmla="*/ 298 w 378"/>
                <a:gd name="T21" fmla="*/ 232 h 232"/>
                <a:gd name="T22" fmla="*/ 378 w 378"/>
                <a:gd name="T23" fmla="*/ 0 h 232"/>
                <a:gd name="T24" fmla="*/ 310 w 378"/>
                <a:gd name="T25" fmla="*/ 0 h 232"/>
                <a:gd name="T26" fmla="*/ 264 w 378"/>
                <a:gd name="T27"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8" h="232">
                  <a:moveTo>
                    <a:pt x="264" y="140"/>
                  </a:moveTo>
                  <a:lnTo>
                    <a:pt x="220" y="0"/>
                  </a:lnTo>
                  <a:lnTo>
                    <a:pt x="156" y="0"/>
                  </a:lnTo>
                  <a:lnTo>
                    <a:pt x="112" y="140"/>
                  </a:lnTo>
                  <a:lnTo>
                    <a:pt x="66" y="0"/>
                  </a:lnTo>
                  <a:lnTo>
                    <a:pt x="0" y="0"/>
                  </a:lnTo>
                  <a:lnTo>
                    <a:pt x="78" y="232"/>
                  </a:lnTo>
                  <a:lnTo>
                    <a:pt x="146" y="232"/>
                  </a:lnTo>
                  <a:lnTo>
                    <a:pt x="188" y="106"/>
                  </a:lnTo>
                  <a:lnTo>
                    <a:pt x="232" y="232"/>
                  </a:lnTo>
                  <a:lnTo>
                    <a:pt x="298" y="232"/>
                  </a:lnTo>
                  <a:lnTo>
                    <a:pt x="378" y="0"/>
                  </a:lnTo>
                  <a:lnTo>
                    <a:pt x="310" y="0"/>
                  </a:lnTo>
                  <a:lnTo>
                    <a:pt x="264"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Freeform 8"/>
            <p:cNvSpPr>
              <a:spLocks/>
            </p:cNvSpPr>
            <p:nvPr/>
          </p:nvSpPr>
          <p:spPr bwMode="auto">
            <a:xfrm>
              <a:off x="3327400" y="4865688"/>
              <a:ext cx="600075" cy="368300"/>
            </a:xfrm>
            <a:custGeom>
              <a:avLst/>
              <a:gdLst>
                <a:gd name="T0" fmla="*/ 266 w 378"/>
                <a:gd name="T1" fmla="*/ 140 h 232"/>
                <a:gd name="T2" fmla="*/ 220 w 378"/>
                <a:gd name="T3" fmla="*/ 0 h 232"/>
                <a:gd name="T4" fmla="*/ 158 w 378"/>
                <a:gd name="T5" fmla="*/ 0 h 232"/>
                <a:gd name="T6" fmla="*/ 112 w 378"/>
                <a:gd name="T7" fmla="*/ 140 h 232"/>
                <a:gd name="T8" fmla="*/ 68 w 378"/>
                <a:gd name="T9" fmla="*/ 0 h 232"/>
                <a:gd name="T10" fmla="*/ 0 w 378"/>
                <a:gd name="T11" fmla="*/ 0 h 232"/>
                <a:gd name="T12" fmla="*/ 80 w 378"/>
                <a:gd name="T13" fmla="*/ 232 h 232"/>
                <a:gd name="T14" fmla="*/ 146 w 378"/>
                <a:gd name="T15" fmla="*/ 232 h 232"/>
                <a:gd name="T16" fmla="*/ 190 w 378"/>
                <a:gd name="T17" fmla="*/ 106 h 232"/>
                <a:gd name="T18" fmla="*/ 232 w 378"/>
                <a:gd name="T19" fmla="*/ 232 h 232"/>
                <a:gd name="T20" fmla="*/ 300 w 378"/>
                <a:gd name="T21" fmla="*/ 232 h 232"/>
                <a:gd name="T22" fmla="*/ 378 w 378"/>
                <a:gd name="T23" fmla="*/ 0 h 232"/>
                <a:gd name="T24" fmla="*/ 310 w 378"/>
                <a:gd name="T25" fmla="*/ 0 h 232"/>
                <a:gd name="T26" fmla="*/ 266 w 378"/>
                <a:gd name="T27"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8" h="232">
                  <a:moveTo>
                    <a:pt x="266" y="140"/>
                  </a:moveTo>
                  <a:lnTo>
                    <a:pt x="220" y="0"/>
                  </a:lnTo>
                  <a:lnTo>
                    <a:pt x="158" y="0"/>
                  </a:lnTo>
                  <a:lnTo>
                    <a:pt x="112" y="140"/>
                  </a:lnTo>
                  <a:lnTo>
                    <a:pt x="68" y="0"/>
                  </a:lnTo>
                  <a:lnTo>
                    <a:pt x="0" y="0"/>
                  </a:lnTo>
                  <a:lnTo>
                    <a:pt x="80" y="232"/>
                  </a:lnTo>
                  <a:lnTo>
                    <a:pt x="146" y="232"/>
                  </a:lnTo>
                  <a:lnTo>
                    <a:pt x="190" y="106"/>
                  </a:lnTo>
                  <a:lnTo>
                    <a:pt x="232" y="232"/>
                  </a:lnTo>
                  <a:lnTo>
                    <a:pt x="300" y="232"/>
                  </a:lnTo>
                  <a:lnTo>
                    <a:pt x="378" y="0"/>
                  </a:lnTo>
                  <a:lnTo>
                    <a:pt x="310" y="0"/>
                  </a:lnTo>
                  <a:lnTo>
                    <a:pt x="266"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88" name="TextBox 87">
            <a:extLst>
              <a:ext uri="{FF2B5EF4-FFF2-40B4-BE49-F238E27FC236}">
                <a16:creationId xmlns:a16="http://schemas.microsoft.com/office/drawing/2014/main" xmlns="" id="{9F99E629-D198-47C2-BD25-8F19ED39F144}"/>
              </a:ext>
            </a:extLst>
          </p:cNvPr>
          <p:cNvSpPr txBox="1"/>
          <p:nvPr/>
        </p:nvSpPr>
        <p:spPr>
          <a:xfrm>
            <a:off x="2974652" y="6174898"/>
            <a:ext cx="1399742" cy="307777"/>
          </a:xfrm>
          <a:prstGeom prst="rect">
            <a:avLst/>
          </a:prstGeom>
          <a:noFill/>
        </p:spPr>
        <p:txBody>
          <a:bodyPr wrap="none" rtlCol="0">
            <a:spAutoFit/>
          </a:bodyPr>
          <a:lstStyle/>
          <a:p>
            <a:pPr algn="ctr"/>
            <a:r>
              <a:rPr lang="en-IN" sz="1400" spc="300" dirty="0">
                <a:solidFill>
                  <a:schemeClr val="accent5"/>
                </a:solidFill>
              </a:rPr>
              <a:t>oe.cd/</a:t>
            </a:r>
            <a:r>
              <a:rPr lang="en-IN" sz="1400" spc="300" dirty="0" err="1">
                <a:solidFill>
                  <a:schemeClr val="accent5"/>
                </a:solidFill>
              </a:rPr>
              <a:t>opsi</a:t>
            </a:r>
            <a:endParaRPr lang="en-IN" sz="1400" spc="300" dirty="0">
              <a:solidFill>
                <a:schemeClr val="accent5"/>
              </a:solidFill>
            </a:endParaRPr>
          </a:p>
        </p:txBody>
      </p:sp>
      <p:sp>
        <p:nvSpPr>
          <p:cNvPr id="33" name="Freeform 9"/>
          <p:cNvSpPr>
            <a:spLocks noChangeAspect="1"/>
          </p:cNvSpPr>
          <p:nvPr/>
        </p:nvSpPr>
        <p:spPr bwMode="auto">
          <a:xfrm>
            <a:off x="5104202" y="6252155"/>
            <a:ext cx="227930" cy="186348"/>
          </a:xfrm>
          <a:custGeom>
            <a:avLst/>
            <a:gdLst>
              <a:gd name="T0" fmla="*/ 824 w 888"/>
              <a:gd name="T1" fmla="*/ 98 h 726"/>
              <a:gd name="T2" fmla="*/ 856 w 888"/>
              <a:gd name="T3" fmla="*/ 50 h 726"/>
              <a:gd name="T4" fmla="*/ 864 w 888"/>
              <a:gd name="T5" fmla="*/ 22 h 726"/>
              <a:gd name="T6" fmla="*/ 854 w 888"/>
              <a:gd name="T7" fmla="*/ 14 h 726"/>
              <a:gd name="T8" fmla="*/ 842 w 888"/>
              <a:gd name="T9" fmla="*/ 14 h 726"/>
              <a:gd name="T10" fmla="*/ 742 w 888"/>
              <a:gd name="T11" fmla="*/ 54 h 726"/>
              <a:gd name="T12" fmla="*/ 698 w 888"/>
              <a:gd name="T13" fmla="*/ 22 h 726"/>
              <a:gd name="T14" fmla="*/ 628 w 888"/>
              <a:gd name="T15" fmla="*/ 0 h 726"/>
              <a:gd name="T16" fmla="*/ 570 w 888"/>
              <a:gd name="T17" fmla="*/ 4 h 726"/>
              <a:gd name="T18" fmla="*/ 502 w 888"/>
              <a:gd name="T19" fmla="*/ 32 h 726"/>
              <a:gd name="T20" fmla="*/ 450 w 888"/>
              <a:gd name="T21" fmla="*/ 84 h 726"/>
              <a:gd name="T22" fmla="*/ 422 w 888"/>
              <a:gd name="T23" fmla="*/ 152 h 726"/>
              <a:gd name="T24" fmla="*/ 420 w 888"/>
              <a:gd name="T25" fmla="*/ 214 h 726"/>
              <a:gd name="T26" fmla="*/ 348 w 888"/>
              <a:gd name="T27" fmla="*/ 202 h 726"/>
              <a:gd name="T28" fmla="*/ 234 w 888"/>
              <a:gd name="T29" fmla="*/ 160 h 726"/>
              <a:gd name="T30" fmla="*/ 154 w 888"/>
              <a:gd name="T31" fmla="*/ 106 h 726"/>
              <a:gd name="T32" fmla="*/ 84 w 888"/>
              <a:gd name="T33" fmla="*/ 36 h 726"/>
              <a:gd name="T34" fmla="*/ 72 w 888"/>
              <a:gd name="T35" fmla="*/ 32 h 726"/>
              <a:gd name="T36" fmla="*/ 50 w 888"/>
              <a:gd name="T37" fmla="*/ 62 h 726"/>
              <a:gd name="T38" fmla="*/ 36 w 888"/>
              <a:gd name="T39" fmla="*/ 134 h 726"/>
              <a:gd name="T40" fmla="*/ 48 w 888"/>
              <a:gd name="T41" fmla="*/ 200 h 726"/>
              <a:gd name="T42" fmla="*/ 80 w 888"/>
              <a:gd name="T43" fmla="*/ 258 h 726"/>
              <a:gd name="T44" fmla="*/ 56 w 888"/>
              <a:gd name="T45" fmla="*/ 246 h 726"/>
              <a:gd name="T46" fmla="*/ 36 w 888"/>
              <a:gd name="T47" fmla="*/ 252 h 726"/>
              <a:gd name="T48" fmla="*/ 34 w 888"/>
              <a:gd name="T49" fmla="*/ 262 h 726"/>
              <a:gd name="T50" fmla="*/ 60 w 888"/>
              <a:gd name="T51" fmla="*/ 356 h 726"/>
              <a:gd name="T52" fmla="*/ 128 w 888"/>
              <a:gd name="T53" fmla="*/ 426 h 726"/>
              <a:gd name="T54" fmla="*/ 106 w 888"/>
              <a:gd name="T55" fmla="*/ 424 h 726"/>
              <a:gd name="T56" fmla="*/ 96 w 888"/>
              <a:gd name="T57" fmla="*/ 442 h 726"/>
              <a:gd name="T58" fmla="*/ 132 w 888"/>
              <a:gd name="T59" fmla="*/ 508 h 726"/>
              <a:gd name="T60" fmla="*/ 212 w 888"/>
              <a:gd name="T61" fmla="*/ 562 h 726"/>
              <a:gd name="T62" fmla="*/ 194 w 888"/>
              <a:gd name="T63" fmla="*/ 592 h 726"/>
              <a:gd name="T64" fmla="*/ 104 w 888"/>
              <a:gd name="T65" fmla="*/ 618 h 726"/>
              <a:gd name="T66" fmla="*/ 16 w 888"/>
              <a:gd name="T67" fmla="*/ 618 h 726"/>
              <a:gd name="T68" fmla="*/ 2 w 888"/>
              <a:gd name="T69" fmla="*/ 624 h 726"/>
              <a:gd name="T70" fmla="*/ 0 w 888"/>
              <a:gd name="T71" fmla="*/ 638 h 726"/>
              <a:gd name="T72" fmla="*/ 38 w 888"/>
              <a:gd name="T73" fmla="*/ 664 h 726"/>
              <a:gd name="T74" fmla="*/ 174 w 888"/>
              <a:gd name="T75" fmla="*/ 714 h 726"/>
              <a:gd name="T76" fmla="*/ 284 w 888"/>
              <a:gd name="T77" fmla="*/ 726 h 726"/>
              <a:gd name="T78" fmla="*/ 416 w 888"/>
              <a:gd name="T79" fmla="*/ 712 h 726"/>
              <a:gd name="T80" fmla="*/ 524 w 888"/>
              <a:gd name="T81" fmla="*/ 672 h 726"/>
              <a:gd name="T82" fmla="*/ 606 w 888"/>
              <a:gd name="T83" fmla="*/ 618 h 726"/>
              <a:gd name="T84" fmla="*/ 698 w 888"/>
              <a:gd name="T85" fmla="*/ 520 h 726"/>
              <a:gd name="T86" fmla="*/ 780 w 888"/>
              <a:gd name="T87" fmla="*/ 350 h 726"/>
              <a:gd name="T88" fmla="*/ 800 w 888"/>
              <a:gd name="T89" fmla="*/ 210 h 726"/>
              <a:gd name="T90" fmla="*/ 846 w 888"/>
              <a:gd name="T91" fmla="*/ 154 h 726"/>
              <a:gd name="T92" fmla="*/ 888 w 888"/>
              <a:gd name="T93" fmla="*/ 100 h 726"/>
              <a:gd name="T94" fmla="*/ 884 w 888"/>
              <a:gd name="T95" fmla="*/ 88 h 726"/>
              <a:gd name="T96" fmla="*/ 868 w 888"/>
              <a:gd name="T97" fmla="*/ 84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8" h="726">
                <a:moveTo>
                  <a:pt x="868" y="84"/>
                </a:moveTo>
                <a:lnTo>
                  <a:pt x="868" y="84"/>
                </a:lnTo>
                <a:lnTo>
                  <a:pt x="846" y="92"/>
                </a:lnTo>
                <a:lnTo>
                  <a:pt x="824" y="98"/>
                </a:lnTo>
                <a:lnTo>
                  <a:pt x="824" y="98"/>
                </a:lnTo>
                <a:lnTo>
                  <a:pt x="836" y="84"/>
                </a:lnTo>
                <a:lnTo>
                  <a:pt x="848" y="68"/>
                </a:lnTo>
                <a:lnTo>
                  <a:pt x="856" y="50"/>
                </a:lnTo>
                <a:lnTo>
                  <a:pt x="864" y="30"/>
                </a:lnTo>
                <a:lnTo>
                  <a:pt x="864" y="30"/>
                </a:lnTo>
                <a:lnTo>
                  <a:pt x="864" y="26"/>
                </a:lnTo>
                <a:lnTo>
                  <a:pt x="864" y="22"/>
                </a:lnTo>
                <a:lnTo>
                  <a:pt x="862" y="18"/>
                </a:lnTo>
                <a:lnTo>
                  <a:pt x="858" y="16"/>
                </a:lnTo>
                <a:lnTo>
                  <a:pt x="858" y="16"/>
                </a:lnTo>
                <a:lnTo>
                  <a:pt x="854" y="14"/>
                </a:lnTo>
                <a:lnTo>
                  <a:pt x="850" y="12"/>
                </a:lnTo>
                <a:lnTo>
                  <a:pt x="846" y="12"/>
                </a:lnTo>
                <a:lnTo>
                  <a:pt x="842" y="14"/>
                </a:lnTo>
                <a:lnTo>
                  <a:pt x="842" y="14"/>
                </a:lnTo>
                <a:lnTo>
                  <a:pt x="818" y="28"/>
                </a:lnTo>
                <a:lnTo>
                  <a:pt x="794" y="38"/>
                </a:lnTo>
                <a:lnTo>
                  <a:pt x="768" y="46"/>
                </a:lnTo>
                <a:lnTo>
                  <a:pt x="742" y="54"/>
                </a:lnTo>
                <a:lnTo>
                  <a:pt x="742" y="54"/>
                </a:lnTo>
                <a:lnTo>
                  <a:pt x="728" y="42"/>
                </a:lnTo>
                <a:lnTo>
                  <a:pt x="714" y="30"/>
                </a:lnTo>
                <a:lnTo>
                  <a:pt x="698" y="22"/>
                </a:lnTo>
                <a:lnTo>
                  <a:pt x="682" y="14"/>
                </a:lnTo>
                <a:lnTo>
                  <a:pt x="664" y="8"/>
                </a:lnTo>
                <a:lnTo>
                  <a:pt x="646" y="2"/>
                </a:lnTo>
                <a:lnTo>
                  <a:pt x="628" y="0"/>
                </a:lnTo>
                <a:lnTo>
                  <a:pt x="608" y="0"/>
                </a:lnTo>
                <a:lnTo>
                  <a:pt x="608" y="0"/>
                </a:lnTo>
                <a:lnTo>
                  <a:pt x="590" y="0"/>
                </a:lnTo>
                <a:lnTo>
                  <a:pt x="570" y="4"/>
                </a:lnTo>
                <a:lnTo>
                  <a:pt x="552" y="8"/>
                </a:lnTo>
                <a:lnTo>
                  <a:pt x="534" y="14"/>
                </a:lnTo>
                <a:lnTo>
                  <a:pt x="518" y="22"/>
                </a:lnTo>
                <a:lnTo>
                  <a:pt x="502" y="32"/>
                </a:lnTo>
                <a:lnTo>
                  <a:pt x="488" y="42"/>
                </a:lnTo>
                <a:lnTo>
                  <a:pt x="474" y="56"/>
                </a:lnTo>
                <a:lnTo>
                  <a:pt x="462" y="68"/>
                </a:lnTo>
                <a:lnTo>
                  <a:pt x="450" y="84"/>
                </a:lnTo>
                <a:lnTo>
                  <a:pt x="442" y="100"/>
                </a:lnTo>
                <a:lnTo>
                  <a:pt x="434" y="116"/>
                </a:lnTo>
                <a:lnTo>
                  <a:pt x="426" y="134"/>
                </a:lnTo>
                <a:lnTo>
                  <a:pt x="422" y="152"/>
                </a:lnTo>
                <a:lnTo>
                  <a:pt x="420" y="170"/>
                </a:lnTo>
                <a:lnTo>
                  <a:pt x="418" y="190"/>
                </a:lnTo>
                <a:lnTo>
                  <a:pt x="418" y="190"/>
                </a:lnTo>
                <a:lnTo>
                  <a:pt x="420" y="214"/>
                </a:lnTo>
                <a:lnTo>
                  <a:pt x="420" y="214"/>
                </a:lnTo>
                <a:lnTo>
                  <a:pt x="396" y="212"/>
                </a:lnTo>
                <a:lnTo>
                  <a:pt x="372" y="208"/>
                </a:lnTo>
                <a:lnTo>
                  <a:pt x="348" y="202"/>
                </a:lnTo>
                <a:lnTo>
                  <a:pt x="324" y="196"/>
                </a:lnTo>
                <a:lnTo>
                  <a:pt x="302" y="188"/>
                </a:lnTo>
                <a:lnTo>
                  <a:pt x="278" y="180"/>
                </a:lnTo>
                <a:lnTo>
                  <a:pt x="234" y="160"/>
                </a:lnTo>
                <a:lnTo>
                  <a:pt x="214" y="148"/>
                </a:lnTo>
                <a:lnTo>
                  <a:pt x="192" y="136"/>
                </a:lnTo>
                <a:lnTo>
                  <a:pt x="174" y="122"/>
                </a:lnTo>
                <a:lnTo>
                  <a:pt x="154" y="106"/>
                </a:lnTo>
                <a:lnTo>
                  <a:pt x="136" y="90"/>
                </a:lnTo>
                <a:lnTo>
                  <a:pt x="118" y="74"/>
                </a:lnTo>
                <a:lnTo>
                  <a:pt x="100" y="56"/>
                </a:lnTo>
                <a:lnTo>
                  <a:pt x="84" y="36"/>
                </a:lnTo>
                <a:lnTo>
                  <a:pt x="84" y="36"/>
                </a:lnTo>
                <a:lnTo>
                  <a:pt x="80" y="32"/>
                </a:lnTo>
                <a:lnTo>
                  <a:pt x="72" y="32"/>
                </a:lnTo>
                <a:lnTo>
                  <a:pt x="72" y="32"/>
                </a:lnTo>
                <a:lnTo>
                  <a:pt x="66" y="34"/>
                </a:lnTo>
                <a:lnTo>
                  <a:pt x="62" y="38"/>
                </a:lnTo>
                <a:lnTo>
                  <a:pt x="62" y="38"/>
                </a:lnTo>
                <a:lnTo>
                  <a:pt x="50" y="62"/>
                </a:lnTo>
                <a:lnTo>
                  <a:pt x="42" y="84"/>
                </a:lnTo>
                <a:lnTo>
                  <a:pt x="38" y="110"/>
                </a:lnTo>
                <a:lnTo>
                  <a:pt x="36" y="134"/>
                </a:lnTo>
                <a:lnTo>
                  <a:pt x="36" y="134"/>
                </a:lnTo>
                <a:lnTo>
                  <a:pt x="36" y="152"/>
                </a:lnTo>
                <a:lnTo>
                  <a:pt x="38" y="168"/>
                </a:lnTo>
                <a:lnTo>
                  <a:pt x="42" y="184"/>
                </a:lnTo>
                <a:lnTo>
                  <a:pt x="48" y="200"/>
                </a:lnTo>
                <a:lnTo>
                  <a:pt x="54" y="216"/>
                </a:lnTo>
                <a:lnTo>
                  <a:pt x="62" y="230"/>
                </a:lnTo>
                <a:lnTo>
                  <a:pt x="70" y="246"/>
                </a:lnTo>
                <a:lnTo>
                  <a:pt x="80" y="258"/>
                </a:lnTo>
                <a:lnTo>
                  <a:pt x="80" y="258"/>
                </a:lnTo>
                <a:lnTo>
                  <a:pt x="68" y="254"/>
                </a:lnTo>
                <a:lnTo>
                  <a:pt x="56" y="246"/>
                </a:lnTo>
                <a:lnTo>
                  <a:pt x="56" y="246"/>
                </a:lnTo>
                <a:lnTo>
                  <a:pt x="48" y="246"/>
                </a:lnTo>
                <a:lnTo>
                  <a:pt x="42" y="246"/>
                </a:lnTo>
                <a:lnTo>
                  <a:pt x="42" y="246"/>
                </a:lnTo>
                <a:lnTo>
                  <a:pt x="36" y="252"/>
                </a:lnTo>
                <a:lnTo>
                  <a:pt x="34" y="260"/>
                </a:lnTo>
                <a:lnTo>
                  <a:pt x="34" y="260"/>
                </a:lnTo>
                <a:lnTo>
                  <a:pt x="34" y="262"/>
                </a:lnTo>
                <a:lnTo>
                  <a:pt x="34" y="262"/>
                </a:lnTo>
                <a:lnTo>
                  <a:pt x="36" y="286"/>
                </a:lnTo>
                <a:lnTo>
                  <a:pt x="40" y="312"/>
                </a:lnTo>
                <a:lnTo>
                  <a:pt x="48" y="334"/>
                </a:lnTo>
                <a:lnTo>
                  <a:pt x="60" y="356"/>
                </a:lnTo>
                <a:lnTo>
                  <a:pt x="72" y="376"/>
                </a:lnTo>
                <a:lnTo>
                  <a:pt x="88" y="396"/>
                </a:lnTo>
                <a:lnTo>
                  <a:pt x="108" y="412"/>
                </a:lnTo>
                <a:lnTo>
                  <a:pt x="128" y="426"/>
                </a:lnTo>
                <a:lnTo>
                  <a:pt x="128" y="426"/>
                </a:lnTo>
                <a:lnTo>
                  <a:pt x="112" y="424"/>
                </a:lnTo>
                <a:lnTo>
                  <a:pt x="112" y="424"/>
                </a:lnTo>
                <a:lnTo>
                  <a:pt x="106" y="424"/>
                </a:lnTo>
                <a:lnTo>
                  <a:pt x="100" y="428"/>
                </a:lnTo>
                <a:lnTo>
                  <a:pt x="100" y="428"/>
                </a:lnTo>
                <a:lnTo>
                  <a:pt x="96" y="434"/>
                </a:lnTo>
                <a:lnTo>
                  <a:pt x="96" y="442"/>
                </a:lnTo>
                <a:lnTo>
                  <a:pt x="96" y="442"/>
                </a:lnTo>
                <a:lnTo>
                  <a:pt x="106" y="466"/>
                </a:lnTo>
                <a:lnTo>
                  <a:pt x="118" y="488"/>
                </a:lnTo>
                <a:lnTo>
                  <a:pt x="132" y="508"/>
                </a:lnTo>
                <a:lnTo>
                  <a:pt x="150" y="524"/>
                </a:lnTo>
                <a:lnTo>
                  <a:pt x="168" y="540"/>
                </a:lnTo>
                <a:lnTo>
                  <a:pt x="190" y="552"/>
                </a:lnTo>
                <a:lnTo>
                  <a:pt x="212" y="562"/>
                </a:lnTo>
                <a:lnTo>
                  <a:pt x="236" y="570"/>
                </a:lnTo>
                <a:lnTo>
                  <a:pt x="236" y="570"/>
                </a:lnTo>
                <a:lnTo>
                  <a:pt x="216" y="582"/>
                </a:lnTo>
                <a:lnTo>
                  <a:pt x="194" y="592"/>
                </a:lnTo>
                <a:lnTo>
                  <a:pt x="172" y="600"/>
                </a:lnTo>
                <a:lnTo>
                  <a:pt x="150" y="608"/>
                </a:lnTo>
                <a:lnTo>
                  <a:pt x="128" y="614"/>
                </a:lnTo>
                <a:lnTo>
                  <a:pt x="104" y="618"/>
                </a:lnTo>
                <a:lnTo>
                  <a:pt x="80" y="620"/>
                </a:lnTo>
                <a:lnTo>
                  <a:pt x="56" y="622"/>
                </a:lnTo>
                <a:lnTo>
                  <a:pt x="56" y="622"/>
                </a:lnTo>
                <a:lnTo>
                  <a:pt x="16" y="618"/>
                </a:lnTo>
                <a:lnTo>
                  <a:pt x="16" y="618"/>
                </a:lnTo>
                <a:lnTo>
                  <a:pt x="10" y="620"/>
                </a:lnTo>
                <a:lnTo>
                  <a:pt x="6" y="620"/>
                </a:lnTo>
                <a:lnTo>
                  <a:pt x="2" y="624"/>
                </a:lnTo>
                <a:lnTo>
                  <a:pt x="0" y="628"/>
                </a:lnTo>
                <a:lnTo>
                  <a:pt x="0" y="628"/>
                </a:lnTo>
                <a:lnTo>
                  <a:pt x="0" y="634"/>
                </a:lnTo>
                <a:lnTo>
                  <a:pt x="0" y="638"/>
                </a:lnTo>
                <a:lnTo>
                  <a:pt x="2" y="642"/>
                </a:lnTo>
                <a:lnTo>
                  <a:pt x="6" y="646"/>
                </a:lnTo>
                <a:lnTo>
                  <a:pt x="6" y="646"/>
                </a:lnTo>
                <a:lnTo>
                  <a:pt x="38" y="664"/>
                </a:lnTo>
                <a:lnTo>
                  <a:pt x="70" y="680"/>
                </a:lnTo>
                <a:lnTo>
                  <a:pt x="104" y="694"/>
                </a:lnTo>
                <a:lnTo>
                  <a:pt x="140" y="706"/>
                </a:lnTo>
                <a:lnTo>
                  <a:pt x="174" y="714"/>
                </a:lnTo>
                <a:lnTo>
                  <a:pt x="210" y="722"/>
                </a:lnTo>
                <a:lnTo>
                  <a:pt x="248" y="726"/>
                </a:lnTo>
                <a:lnTo>
                  <a:pt x="284" y="726"/>
                </a:lnTo>
                <a:lnTo>
                  <a:pt x="284" y="726"/>
                </a:lnTo>
                <a:lnTo>
                  <a:pt x="320" y="726"/>
                </a:lnTo>
                <a:lnTo>
                  <a:pt x="354" y="722"/>
                </a:lnTo>
                <a:lnTo>
                  <a:pt x="386" y="718"/>
                </a:lnTo>
                <a:lnTo>
                  <a:pt x="416" y="712"/>
                </a:lnTo>
                <a:lnTo>
                  <a:pt x="446" y="704"/>
                </a:lnTo>
                <a:lnTo>
                  <a:pt x="472" y="694"/>
                </a:lnTo>
                <a:lnTo>
                  <a:pt x="498" y="684"/>
                </a:lnTo>
                <a:lnTo>
                  <a:pt x="524" y="672"/>
                </a:lnTo>
                <a:lnTo>
                  <a:pt x="546" y="658"/>
                </a:lnTo>
                <a:lnTo>
                  <a:pt x="568" y="646"/>
                </a:lnTo>
                <a:lnTo>
                  <a:pt x="588" y="632"/>
                </a:lnTo>
                <a:lnTo>
                  <a:pt x="606" y="618"/>
                </a:lnTo>
                <a:lnTo>
                  <a:pt x="640" y="588"/>
                </a:lnTo>
                <a:lnTo>
                  <a:pt x="668" y="558"/>
                </a:lnTo>
                <a:lnTo>
                  <a:pt x="668" y="558"/>
                </a:lnTo>
                <a:lnTo>
                  <a:pt x="698" y="520"/>
                </a:lnTo>
                <a:lnTo>
                  <a:pt x="724" y="482"/>
                </a:lnTo>
                <a:lnTo>
                  <a:pt x="746" y="440"/>
                </a:lnTo>
                <a:lnTo>
                  <a:pt x="766" y="396"/>
                </a:lnTo>
                <a:lnTo>
                  <a:pt x="780" y="350"/>
                </a:lnTo>
                <a:lnTo>
                  <a:pt x="792" y="304"/>
                </a:lnTo>
                <a:lnTo>
                  <a:pt x="798" y="258"/>
                </a:lnTo>
                <a:lnTo>
                  <a:pt x="800" y="210"/>
                </a:lnTo>
                <a:lnTo>
                  <a:pt x="800" y="210"/>
                </a:lnTo>
                <a:lnTo>
                  <a:pt x="800" y="194"/>
                </a:lnTo>
                <a:lnTo>
                  <a:pt x="800" y="194"/>
                </a:lnTo>
                <a:lnTo>
                  <a:pt x="824" y="174"/>
                </a:lnTo>
                <a:lnTo>
                  <a:pt x="846" y="154"/>
                </a:lnTo>
                <a:lnTo>
                  <a:pt x="866" y="130"/>
                </a:lnTo>
                <a:lnTo>
                  <a:pt x="886" y="104"/>
                </a:lnTo>
                <a:lnTo>
                  <a:pt x="886" y="104"/>
                </a:lnTo>
                <a:lnTo>
                  <a:pt x="888" y="100"/>
                </a:lnTo>
                <a:lnTo>
                  <a:pt x="888" y="96"/>
                </a:lnTo>
                <a:lnTo>
                  <a:pt x="886" y="92"/>
                </a:lnTo>
                <a:lnTo>
                  <a:pt x="884" y="88"/>
                </a:lnTo>
                <a:lnTo>
                  <a:pt x="884" y="88"/>
                </a:lnTo>
                <a:lnTo>
                  <a:pt x="880" y="84"/>
                </a:lnTo>
                <a:lnTo>
                  <a:pt x="876" y="82"/>
                </a:lnTo>
                <a:lnTo>
                  <a:pt x="872" y="82"/>
                </a:lnTo>
                <a:lnTo>
                  <a:pt x="868" y="84"/>
                </a:lnTo>
                <a:lnTo>
                  <a:pt x="868" y="8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N"/>
          </a:p>
        </p:txBody>
      </p:sp>
      <p:sp>
        <p:nvSpPr>
          <p:cNvPr id="89" name="TextBox 88">
            <a:extLst>
              <a:ext uri="{FF2B5EF4-FFF2-40B4-BE49-F238E27FC236}">
                <a16:creationId xmlns:a16="http://schemas.microsoft.com/office/drawing/2014/main" xmlns="" id="{9F99E629-D198-47C2-BD25-8F19ED39F144}"/>
              </a:ext>
            </a:extLst>
          </p:cNvPr>
          <p:cNvSpPr txBox="1"/>
          <p:nvPr/>
        </p:nvSpPr>
        <p:spPr>
          <a:xfrm>
            <a:off x="5322526" y="6174898"/>
            <a:ext cx="1330814" cy="307777"/>
          </a:xfrm>
          <a:prstGeom prst="rect">
            <a:avLst/>
          </a:prstGeom>
          <a:noFill/>
        </p:spPr>
        <p:txBody>
          <a:bodyPr wrap="none" rtlCol="0">
            <a:spAutoFit/>
          </a:bodyPr>
          <a:lstStyle/>
          <a:p>
            <a:pPr algn="ctr"/>
            <a:r>
              <a:rPr lang="en-IN" sz="1400" spc="300" dirty="0">
                <a:solidFill>
                  <a:schemeClr val="accent5"/>
                </a:solidFill>
              </a:rPr>
              <a:t>@</a:t>
            </a:r>
            <a:r>
              <a:rPr lang="en-IN" sz="1400" spc="300" dirty="0" err="1">
                <a:solidFill>
                  <a:schemeClr val="accent5"/>
                </a:solidFill>
              </a:rPr>
              <a:t>OPSIgov</a:t>
            </a:r>
            <a:endParaRPr lang="en-IN" sz="1400" spc="300" dirty="0">
              <a:solidFill>
                <a:schemeClr val="accent5"/>
              </a:solidFill>
            </a:endParaRPr>
          </a:p>
        </p:txBody>
      </p:sp>
      <p:cxnSp>
        <p:nvCxnSpPr>
          <p:cNvPr id="91" name="Straight Connector 90"/>
          <p:cNvCxnSpPr/>
          <p:nvPr/>
        </p:nvCxnSpPr>
        <p:spPr>
          <a:xfrm>
            <a:off x="4739298" y="6135874"/>
            <a:ext cx="0" cy="39136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018244" y="6135874"/>
            <a:ext cx="0" cy="39136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54157" y="1594803"/>
            <a:ext cx="8183302" cy="2646878"/>
          </a:xfrm>
          <a:prstGeom prst="rect">
            <a:avLst/>
          </a:prstGeom>
          <a:noFill/>
        </p:spPr>
        <p:txBody>
          <a:bodyPr wrap="square" rtlCol="0">
            <a:spAutoFit/>
          </a:bodyPr>
          <a:lstStyle/>
          <a:p>
            <a:pPr algn="ctr"/>
            <a:endParaRPr lang="en-GB" dirty="0">
              <a:solidFill>
                <a:schemeClr val="tx2">
                  <a:lumMod val="60000"/>
                  <a:lumOff val="40000"/>
                </a:schemeClr>
              </a:solidFill>
            </a:endParaRPr>
          </a:p>
          <a:p>
            <a:pPr algn="ctr"/>
            <a:r>
              <a:rPr lang="en-GB" sz="2800" b="1" dirty="0">
                <a:solidFill>
                  <a:schemeClr val="tx2">
                    <a:lumMod val="60000"/>
                    <a:lumOff val="40000"/>
                  </a:schemeClr>
                </a:solidFill>
              </a:rPr>
              <a:t>Public Sector Innovation trends in OECD countries and beyond</a:t>
            </a:r>
          </a:p>
          <a:p>
            <a:pPr algn="ctr"/>
            <a:endParaRPr lang="en-GB" sz="2800" b="1" dirty="0">
              <a:solidFill>
                <a:schemeClr val="tx2">
                  <a:lumMod val="60000"/>
                  <a:lumOff val="40000"/>
                </a:schemeClr>
              </a:solidFill>
            </a:endParaRPr>
          </a:p>
          <a:p>
            <a:pPr algn="ctr"/>
            <a:r>
              <a:rPr lang="en-GB" sz="2800" b="1" dirty="0" smtClean="0">
                <a:solidFill>
                  <a:schemeClr val="tx2">
                    <a:lumMod val="60000"/>
                    <a:lumOff val="40000"/>
                  </a:schemeClr>
                </a:solidFill>
              </a:rPr>
              <a:t>Santiago González</a:t>
            </a:r>
            <a:r>
              <a:rPr lang="en-GB" sz="2800" b="1" dirty="0">
                <a:solidFill>
                  <a:schemeClr val="tx2">
                    <a:lumMod val="60000"/>
                    <a:lumOff val="40000"/>
                  </a:schemeClr>
                </a:solidFill>
              </a:rPr>
              <a:t>, </a:t>
            </a:r>
            <a:r>
              <a:rPr lang="en-GB" sz="2800" b="1" dirty="0" smtClean="0">
                <a:solidFill>
                  <a:schemeClr val="tx2">
                    <a:lumMod val="60000"/>
                    <a:lumOff val="40000"/>
                  </a:schemeClr>
                </a:solidFill>
              </a:rPr>
              <a:t>Policy Analyst</a:t>
            </a:r>
          </a:p>
          <a:p>
            <a:pPr algn="ctr"/>
            <a:endParaRPr lang="en-GB" b="1" dirty="0" smtClean="0">
              <a:solidFill>
                <a:schemeClr val="tx2">
                  <a:lumMod val="60000"/>
                  <a:lumOff val="40000"/>
                </a:schemeClr>
              </a:solidFill>
            </a:endParaRPr>
          </a:p>
          <a:p>
            <a:pPr algn="ctr"/>
            <a:r>
              <a:rPr lang="en-GB" b="1" dirty="0" smtClean="0">
                <a:solidFill>
                  <a:schemeClr val="tx2">
                    <a:lumMod val="60000"/>
                    <a:lumOff val="40000"/>
                  </a:schemeClr>
                </a:solidFill>
              </a:rPr>
              <a:t>Santiago.GONZALEZ@oecd.org</a:t>
            </a:r>
            <a:endParaRPr lang="en-GB" b="1" dirty="0">
              <a:solidFill>
                <a:schemeClr val="tx2">
                  <a:lumMod val="60000"/>
                  <a:lumOff val="40000"/>
                </a:schemeClr>
              </a:solidFill>
            </a:endParaRPr>
          </a:p>
        </p:txBody>
      </p:sp>
      <p:pic>
        <p:nvPicPr>
          <p:cNvPr id="9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8329" y="5290840"/>
            <a:ext cx="2004408" cy="61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580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F99E629-D198-47C2-BD25-8F19ED39F144}"/>
              </a:ext>
            </a:extLst>
          </p:cNvPr>
          <p:cNvSpPr txBox="1"/>
          <p:nvPr/>
        </p:nvSpPr>
        <p:spPr>
          <a:xfrm>
            <a:off x="2932223" y="401419"/>
            <a:ext cx="6327566" cy="646331"/>
          </a:xfrm>
          <a:prstGeom prst="rect">
            <a:avLst/>
          </a:prstGeom>
          <a:noFill/>
        </p:spPr>
        <p:txBody>
          <a:bodyPr wrap="none" rtlCol="0">
            <a:spAutoFit/>
          </a:bodyPr>
          <a:lstStyle/>
          <a:p>
            <a:pPr algn="ctr"/>
            <a:r>
              <a:rPr lang="en-IN" sz="3600" spc="300" dirty="0" smtClean="0">
                <a:solidFill>
                  <a:schemeClr val="accent5"/>
                </a:solidFill>
                <a:latin typeface="Lato Black" panose="020F0A02020204030203" pitchFamily="34" charset="0"/>
              </a:rPr>
              <a:t>Case study: South Africa </a:t>
            </a:r>
            <a:endParaRPr lang="en-IN" sz="3600" spc="300" dirty="0">
              <a:solidFill>
                <a:schemeClr val="accent5"/>
              </a:solidFill>
              <a:latin typeface="Lato Black" panose="020F0A02020204030203" pitchFamily="34" charset="0"/>
            </a:endParaRPr>
          </a:p>
        </p:txBody>
      </p:sp>
      <p:cxnSp>
        <p:nvCxnSpPr>
          <p:cNvPr id="11" name="Straight Connector 10">
            <a:extLst>
              <a:ext uri="{FF2B5EF4-FFF2-40B4-BE49-F238E27FC236}">
                <a16:creationId xmlns:a16="http://schemas.microsoft.com/office/drawing/2014/main" xmlns="" id="{2D3452EC-B89C-4896-8A40-5E5A33ABD851}"/>
              </a:ext>
            </a:extLst>
          </p:cNvPr>
          <p:cNvCxnSpPr/>
          <p:nvPr/>
        </p:nvCxnSpPr>
        <p:spPr>
          <a:xfrm>
            <a:off x="5238750" y="1085850"/>
            <a:ext cx="1714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Frame 51"/>
          <p:cNvSpPr/>
          <p:nvPr/>
        </p:nvSpPr>
        <p:spPr>
          <a:xfrm>
            <a:off x="0" y="-57151"/>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2" name="Rectangle 1"/>
          <p:cNvSpPr/>
          <p:nvPr/>
        </p:nvSpPr>
        <p:spPr>
          <a:xfrm>
            <a:off x="751366" y="1681072"/>
            <a:ext cx="7510131" cy="3693319"/>
          </a:xfrm>
          <a:prstGeom prst="rect">
            <a:avLst/>
          </a:prstGeom>
        </p:spPr>
        <p:txBody>
          <a:bodyPr wrap="square">
            <a:spAutoFit/>
          </a:bodyPr>
          <a:lstStyle/>
          <a:p>
            <a:r>
              <a:rPr lang="en-US" b="1" dirty="0" smtClean="0"/>
              <a:t>Social insurance  institutional arrangements:  NSSF in South Africa</a:t>
            </a:r>
          </a:p>
          <a:p>
            <a:endParaRPr lang="pt-BR" dirty="0"/>
          </a:p>
          <a:p>
            <a:r>
              <a:rPr lang="pt-BR" b="1" dirty="0" smtClean="0"/>
              <a:t>What</a:t>
            </a:r>
            <a:r>
              <a:rPr lang="pt-BR" dirty="0" smtClean="0"/>
              <a:t>: </a:t>
            </a:r>
            <a:r>
              <a:rPr lang="en-US" dirty="0" smtClean="0"/>
              <a:t>Agency </a:t>
            </a:r>
            <a:r>
              <a:rPr lang="en-US" dirty="0"/>
              <a:t>approach for the delivery of social insurance </a:t>
            </a:r>
            <a:r>
              <a:rPr lang="en-US" dirty="0" smtClean="0"/>
              <a:t>schemes to redress incoherence </a:t>
            </a:r>
            <a:r>
              <a:rPr lang="en-US" dirty="0"/>
              <a:t>and fragmentation of the different administrations administering social insurance schemes in the </a:t>
            </a:r>
            <a:r>
              <a:rPr lang="en-US" dirty="0" smtClean="0"/>
              <a:t>country.  An institutional </a:t>
            </a:r>
            <a:r>
              <a:rPr lang="en-US" dirty="0"/>
              <a:t>design for the implementation of the mandatory National Social Security Fund (NSSF) in the delivery of death, disability and retirement </a:t>
            </a:r>
            <a:r>
              <a:rPr lang="en-US" dirty="0" smtClean="0"/>
              <a:t>benefits was created. </a:t>
            </a:r>
          </a:p>
          <a:p>
            <a:r>
              <a:rPr lang="en-US" dirty="0"/>
              <a:t> </a:t>
            </a:r>
            <a:r>
              <a:rPr lang="en-US" dirty="0" smtClean="0"/>
              <a:t> </a:t>
            </a:r>
            <a:endParaRPr lang="pt-BR" dirty="0"/>
          </a:p>
          <a:p>
            <a:r>
              <a:rPr lang="pt-BR" b="1" dirty="0" err="1" smtClean="0"/>
              <a:t>Results</a:t>
            </a:r>
            <a:r>
              <a:rPr lang="pt-BR" dirty="0" smtClean="0"/>
              <a:t>: </a:t>
            </a:r>
            <a:r>
              <a:rPr lang="en-US" dirty="0" smtClean="0"/>
              <a:t>The </a:t>
            </a:r>
            <a:r>
              <a:rPr lang="en-US" dirty="0"/>
              <a:t>Agency Approach </a:t>
            </a:r>
            <a:r>
              <a:rPr lang="en-US" dirty="0" smtClean="0"/>
              <a:t>consolidates </a:t>
            </a:r>
            <a:r>
              <a:rPr lang="en-US" dirty="0"/>
              <a:t>the different administrations into a single hub of delivery, preventing double or triple dipping, and savings administrative costs. </a:t>
            </a:r>
            <a:r>
              <a:rPr lang="en-US" dirty="0" smtClean="0"/>
              <a:t>This </a:t>
            </a:r>
            <a:r>
              <a:rPr lang="en-US" dirty="0" err="1" smtClean="0"/>
              <a:t>i</a:t>
            </a:r>
            <a:r>
              <a:rPr lang="pt-BR" dirty="0" err="1" smtClean="0"/>
              <a:t>mproved</a:t>
            </a:r>
            <a:r>
              <a:rPr lang="pt-BR" dirty="0" smtClean="0"/>
              <a:t> </a:t>
            </a:r>
            <a:r>
              <a:rPr lang="pt-BR" dirty="0" err="1"/>
              <a:t>efficiency</a:t>
            </a:r>
            <a:r>
              <a:rPr lang="pt-BR" dirty="0"/>
              <a:t> </a:t>
            </a:r>
            <a:r>
              <a:rPr lang="pt-BR" dirty="0" err="1"/>
              <a:t>and</a:t>
            </a:r>
            <a:r>
              <a:rPr lang="pt-BR" dirty="0"/>
              <a:t> </a:t>
            </a:r>
            <a:r>
              <a:rPr lang="pt-BR" dirty="0" err="1"/>
              <a:t>effectiveness</a:t>
            </a:r>
            <a:r>
              <a:rPr lang="pt-BR" dirty="0"/>
              <a:t> in social </a:t>
            </a:r>
            <a:r>
              <a:rPr lang="pt-BR" dirty="0" err="1"/>
              <a:t>insurance</a:t>
            </a:r>
            <a:r>
              <a:rPr lang="pt-BR" dirty="0"/>
              <a:t> </a:t>
            </a:r>
            <a:r>
              <a:rPr lang="pt-BR" dirty="0" smtClean="0"/>
              <a:t>delivery </a:t>
            </a:r>
            <a:r>
              <a:rPr lang="pt-BR" dirty="0" err="1"/>
              <a:t>and</a:t>
            </a:r>
            <a:r>
              <a:rPr lang="pt-BR" dirty="0"/>
              <a:t> </a:t>
            </a:r>
            <a:r>
              <a:rPr lang="pt-BR" dirty="0" err="1"/>
              <a:t>improved</a:t>
            </a:r>
            <a:r>
              <a:rPr lang="pt-BR" dirty="0"/>
              <a:t> </a:t>
            </a:r>
            <a:r>
              <a:rPr lang="pt-BR" dirty="0" err="1"/>
              <a:t>capability</a:t>
            </a:r>
            <a:r>
              <a:rPr lang="pt-BR" dirty="0"/>
              <a:t> </a:t>
            </a:r>
            <a:r>
              <a:rPr lang="pt-BR" dirty="0" err="1"/>
              <a:t>to</a:t>
            </a:r>
            <a:r>
              <a:rPr lang="pt-BR" dirty="0"/>
              <a:t> </a:t>
            </a:r>
            <a:r>
              <a:rPr lang="pt-BR" dirty="0" err="1"/>
              <a:t>identify</a:t>
            </a:r>
            <a:r>
              <a:rPr lang="pt-BR" dirty="0"/>
              <a:t> </a:t>
            </a:r>
            <a:r>
              <a:rPr lang="pt-BR" dirty="0" err="1"/>
              <a:t>trends</a:t>
            </a:r>
            <a:r>
              <a:rPr lang="pt-BR" dirty="0"/>
              <a:t> in </a:t>
            </a:r>
            <a:r>
              <a:rPr lang="pt-BR" dirty="0" err="1"/>
              <a:t>resource</a:t>
            </a:r>
            <a:r>
              <a:rPr lang="pt-BR" dirty="0"/>
              <a:t> </a:t>
            </a:r>
            <a:r>
              <a:rPr lang="pt-BR" dirty="0" err="1"/>
              <a:t>allocation</a:t>
            </a:r>
            <a:r>
              <a:rPr lang="pt-BR" dirty="0"/>
              <a:t>. </a:t>
            </a:r>
            <a:endParaRPr lang="pt-BR" dirty="0" smtClean="0"/>
          </a:p>
        </p:txBody>
      </p:sp>
      <p:pic>
        <p:nvPicPr>
          <p:cNvPr id="3074" name="Picture 2"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6679" y="2257422"/>
            <a:ext cx="2803082" cy="280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797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ame 51"/>
          <p:cNvSpPr/>
          <p:nvPr/>
        </p:nvSpPr>
        <p:spPr>
          <a:xfrm>
            <a:off x="0" y="-57151"/>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9646"/>
          <a:stretch/>
        </p:blipFill>
        <p:spPr>
          <a:xfrm>
            <a:off x="-969" y="-57906"/>
            <a:ext cx="12181394" cy="285669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60" y="2984660"/>
            <a:ext cx="5320978" cy="3547319"/>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1929" b="1929"/>
          <a:stretch/>
        </p:blipFill>
        <p:spPr>
          <a:xfrm>
            <a:off x="6592747" y="2903317"/>
            <a:ext cx="5425632" cy="3617087"/>
          </a:xfrm>
          <a:prstGeom prst="rect">
            <a:avLst/>
          </a:prstGeom>
        </p:spPr>
      </p:pic>
    </p:spTree>
    <p:extLst>
      <p:ext uri="{BB962C8B-B14F-4D97-AF65-F5344CB8AC3E}">
        <p14:creationId xmlns:p14="http://schemas.microsoft.com/office/powerpoint/2010/main" val="1900494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p:cNvGrpSpPr/>
          <p:nvPr/>
        </p:nvGrpSpPr>
        <p:grpSpPr>
          <a:xfrm>
            <a:off x="-9697800" y="-1520250"/>
            <a:ext cx="6210300" cy="5273676"/>
            <a:chOff x="-8542338" y="1584325"/>
            <a:chExt cx="6210300" cy="5273676"/>
          </a:xfrm>
        </p:grpSpPr>
        <p:sp>
          <p:nvSpPr>
            <p:cNvPr id="6" name="Freeform 5"/>
            <p:cNvSpPr>
              <a:spLocks/>
            </p:cNvSpPr>
            <p:nvPr/>
          </p:nvSpPr>
          <p:spPr bwMode="auto">
            <a:xfrm>
              <a:off x="-6326188" y="2851150"/>
              <a:ext cx="1673225" cy="1890713"/>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6"/>
            <p:cNvSpPr>
              <a:spLocks/>
            </p:cNvSpPr>
            <p:nvPr/>
          </p:nvSpPr>
          <p:spPr bwMode="auto">
            <a:xfrm>
              <a:off x="-6205538" y="2851150"/>
              <a:ext cx="2216150" cy="218598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Freeform 7"/>
            <p:cNvSpPr>
              <a:spLocks/>
            </p:cNvSpPr>
            <p:nvPr/>
          </p:nvSpPr>
          <p:spPr bwMode="auto">
            <a:xfrm>
              <a:off x="-6205538" y="4741863"/>
              <a:ext cx="2216150" cy="1808163"/>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 name="Freeform 8"/>
            <p:cNvSpPr>
              <a:spLocks/>
            </p:cNvSpPr>
            <p:nvPr/>
          </p:nvSpPr>
          <p:spPr bwMode="auto">
            <a:xfrm>
              <a:off x="-7843838" y="3014663"/>
              <a:ext cx="1638300" cy="1727200"/>
            </a:xfrm>
            <a:custGeom>
              <a:avLst/>
              <a:gdLst>
                <a:gd name="T0" fmla="*/ 1032 w 1032"/>
                <a:gd name="T1" fmla="*/ 1088 h 1088"/>
                <a:gd name="T2" fmla="*/ 0 w 1032"/>
                <a:gd name="T3" fmla="*/ 1080 h 1088"/>
                <a:gd name="T4" fmla="*/ 956 w 1032"/>
                <a:gd name="T5" fmla="*/ 0 h 1088"/>
                <a:gd name="T6" fmla="*/ 1032 w 1032"/>
                <a:gd name="T7" fmla="*/ 1088 h 1088"/>
              </a:gdLst>
              <a:ahLst/>
              <a:cxnLst>
                <a:cxn ang="0">
                  <a:pos x="T0" y="T1"/>
                </a:cxn>
                <a:cxn ang="0">
                  <a:pos x="T2" y="T3"/>
                </a:cxn>
                <a:cxn ang="0">
                  <a:pos x="T4" y="T5"/>
                </a:cxn>
                <a:cxn ang="0">
                  <a:pos x="T6" y="T7"/>
                </a:cxn>
              </a:cxnLst>
              <a:rect l="0" t="0" r="r" b="b"/>
              <a:pathLst>
                <a:path w="1032" h="1088">
                  <a:moveTo>
                    <a:pt x="1032" y="1088"/>
                  </a:moveTo>
                  <a:lnTo>
                    <a:pt x="0" y="1080"/>
                  </a:lnTo>
                  <a:lnTo>
                    <a:pt x="956" y="0"/>
                  </a:lnTo>
                  <a:lnTo>
                    <a:pt x="1032" y="1088"/>
                  </a:lnTo>
                  <a:close/>
                </a:path>
              </a:pathLst>
            </a:custGeom>
            <a:solidFill>
              <a:srgbClr val="9892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Freeform 9"/>
            <p:cNvSpPr>
              <a:spLocks/>
            </p:cNvSpPr>
            <p:nvPr/>
          </p:nvSpPr>
          <p:spPr bwMode="auto">
            <a:xfrm>
              <a:off x="-4652963" y="2851150"/>
              <a:ext cx="1971675" cy="218598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10"/>
            <p:cNvSpPr>
              <a:spLocks/>
            </p:cNvSpPr>
            <p:nvPr/>
          </p:nvSpPr>
          <p:spPr bwMode="auto">
            <a:xfrm>
              <a:off x="-7843838" y="4729163"/>
              <a:ext cx="1638300" cy="1893888"/>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11"/>
            <p:cNvSpPr>
              <a:spLocks/>
            </p:cNvSpPr>
            <p:nvPr/>
          </p:nvSpPr>
          <p:spPr bwMode="auto">
            <a:xfrm>
              <a:off x="-5272088" y="5037138"/>
              <a:ext cx="1549400" cy="182086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12"/>
            <p:cNvSpPr>
              <a:spLocks/>
            </p:cNvSpPr>
            <p:nvPr/>
          </p:nvSpPr>
          <p:spPr bwMode="auto">
            <a:xfrm>
              <a:off x="-6878638" y="4741863"/>
              <a:ext cx="1606550" cy="18811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13"/>
            <p:cNvSpPr>
              <a:spLocks/>
            </p:cNvSpPr>
            <p:nvPr/>
          </p:nvSpPr>
          <p:spPr bwMode="auto">
            <a:xfrm>
              <a:off x="-6326188" y="1584325"/>
              <a:ext cx="1673225" cy="1430338"/>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14"/>
            <p:cNvSpPr>
              <a:spLocks/>
            </p:cNvSpPr>
            <p:nvPr/>
          </p:nvSpPr>
          <p:spPr bwMode="auto">
            <a:xfrm>
              <a:off x="-6326188" y="1584325"/>
              <a:ext cx="1673225" cy="1430338"/>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15"/>
            <p:cNvSpPr>
              <a:spLocks/>
            </p:cNvSpPr>
            <p:nvPr/>
          </p:nvSpPr>
          <p:spPr bwMode="auto">
            <a:xfrm>
              <a:off x="-8542338" y="3014663"/>
              <a:ext cx="2216150" cy="1714500"/>
            </a:xfrm>
            <a:custGeom>
              <a:avLst/>
              <a:gdLst>
                <a:gd name="T0" fmla="*/ 440 w 1396"/>
                <a:gd name="T1" fmla="*/ 1080 h 1080"/>
                <a:gd name="T2" fmla="*/ 1396 w 1396"/>
                <a:gd name="T3" fmla="*/ 0 h 1080"/>
                <a:gd name="T4" fmla="*/ 0 w 1396"/>
                <a:gd name="T5" fmla="*/ 340 h 1080"/>
                <a:gd name="T6" fmla="*/ 440 w 1396"/>
                <a:gd name="T7" fmla="*/ 1080 h 1080"/>
              </a:gdLst>
              <a:ahLst/>
              <a:cxnLst>
                <a:cxn ang="0">
                  <a:pos x="T0" y="T1"/>
                </a:cxn>
                <a:cxn ang="0">
                  <a:pos x="T2" y="T3"/>
                </a:cxn>
                <a:cxn ang="0">
                  <a:pos x="T4" y="T5"/>
                </a:cxn>
                <a:cxn ang="0">
                  <a:pos x="T6" y="T7"/>
                </a:cxn>
              </a:cxnLst>
              <a:rect l="0" t="0" r="r" b="b"/>
              <a:pathLst>
                <a:path w="1396" h="1080">
                  <a:moveTo>
                    <a:pt x="440" y="1080"/>
                  </a:moveTo>
                  <a:lnTo>
                    <a:pt x="1396" y="0"/>
                  </a:lnTo>
                  <a:lnTo>
                    <a:pt x="0" y="340"/>
                  </a:lnTo>
                  <a:lnTo>
                    <a:pt x="440" y="108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16"/>
            <p:cNvSpPr>
              <a:spLocks/>
            </p:cNvSpPr>
            <p:nvPr/>
          </p:nvSpPr>
          <p:spPr bwMode="auto">
            <a:xfrm>
              <a:off x="-3989388" y="5037138"/>
              <a:ext cx="1028700" cy="1820863"/>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17"/>
            <p:cNvSpPr>
              <a:spLocks/>
            </p:cNvSpPr>
            <p:nvPr/>
          </p:nvSpPr>
          <p:spPr bwMode="auto">
            <a:xfrm>
              <a:off x="-3989388" y="4125913"/>
              <a:ext cx="1308100" cy="1089025"/>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18"/>
            <p:cNvSpPr>
              <a:spLocks/>
            </p:cNvSpPr>
            <p:nvPr/>
          </p:nvSpPr>
          <p:spPr bwMode="auto">
            <a:xfrm>
              <a:off x="-8307388" y="4729163"/>
              <a:ext cx="1428750" cy="1893888"/>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19"/>
            <p:cNvSpPr>
              <a:spLocks/>
            </p:cNvSpPr>
            <p:nvPr/>
          </p:nvSpPr>
          <p:spPr bwMode="auto">
            <a:xfrm>
              <a:off x="-8542338" y="3554413"/>
              <a:ext cx="698500" cy="262731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20"/>
            <p:cNvSpPr>
              <a:spLocks/>
            </p:cNvSpPr>
            <p:nvPr/>
          </p:nvSpPr>
          <p:spPr bwMode="auto">
            <a:xfrm>
              <a:off x="-4652963" y="2851150"/>
              <a:ext cx="1971675" cy="1274763"/>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21"/>
            <p:cNvSpPr>
              <a:spLocks/>
            </p:cNvSpPr>
            <p:nvPr/>
          </p:nvSpPr>
          <p:spPr bwMode="auto">
            <a:xfrm>
              <a:off x="-2960688" y="4125913"/>
              <a:ext cx="628650" cy="1120775"/>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22"/>
            <p:cNvSpPr>
              <a:spLocks/>
            </p:cNvSpPr>
            <p:nvPr/>
          </p:nvSpPr>
          <p:spPr bwMode="auto">
            <a:xfrm>
              <a:off x="-3722688" y="5214938"/>
              <a:ext cx="1390650" cy="1643063"/>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30" name="Group 29"/>
          <p:cNvGrpSpPr/>
          <p:nvPr/>
        </p:nvGrpSpPr>
        <p:grpSpPr>
          <a:xfrm rot="4116640">
            <a:off x="9752369" y="125329"/>
            <a:ext cx="7689557" cy="5903643"/>
            <a:chOff x="3408617" y="8619998"/>
            <a:chExt cx="7689557" cy="5903643"/>
          </a:xfrm>
        </p:grpSpPr>
        <p:sp>
          <p:nvSpPr>
            <p:cNvPr id="39" name="Freeform 38"/>
            <p:cNvSpPr>
              <a:spLocks/>
            </p:cNvSpPr>
            <p:nvPr/>
          </p:nvSpPr>
          <p:spPr bwMode="auto">
            <a:xfrm>
              <a:off x="6279284" y="10260967"/>
              <a:ext cx="1222807" cy="1381749"/>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Freeform 39"/>
            <p:cNvSpPr>
              <a:spLocks/>
            </p:cNvSpPr>
            <p:nvPr/>
          </p:nvSpPr>
          <p:spPr bwMode="auto">
            <a:xfrm>
              <a:off x="6435567" y="10260967"/>
              <a:ext cx="1619581" cy="159753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 name="Freeform 40"/>
            <p:cNvSpPr>
              <a:spLocks/>
            </p:cNvSpPr>
            <p:nvPr/>
          </p:nvSpPr>
          <p:spPr bwMode="auto">
            <a:xfrm>
              <a:off x="6435567" y="12710083"/>
              <a:ext cx="1619581" cy="1321421"/>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Freeform 42"/>
            <p:cNvSpPr>
              <a:spLocks/>
            </p:cNvSpPr>
            <p:nvPr/>
          </p:nvSpPr>
          <p:spPr bwMode="auto">
            <a:xfrm>
              <a:off x="8446680" y="10260967"/>
              <a:ext cx="1440916" cy="159753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4" name="Freeform 10"/>
            <p:cNvSpPr>
              <a:spLocks/>
            </p:cNvSpPr>
            <p:nvPr/>
          </p:nvSpPr>
          <p:spPr bwMode="auto">
            <a:xfrm>
              <a:off x="4313411" y="12693633"/>
              <a:ext cx="1197284" cy="1384070"/>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 name="Freeform 11"/>
            <p:cNvSpPr>
              <a:spLocks/>
            </p:cNvSpPr>
            <p:nvPr/>
          </p:nvSpPr>
          <p:spPr bwMode="auto">
            <a:xfrm>
              <a:off x="7644702" y="13092564"/>
              <a:ext cx="1132315" cy="133070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 name="Freeform 12"/>
            <p:cNvSpPr>
              <a:spLocks/>
            </p:cNvSpPr>
            <p:nvPr/>
          </p:nvSpPr>
          <p:spPr bwMode="auto">
            <a:xfrm>
              <a:off x="5563673" y="12710083"/>
              <a:ext cx="1174080" cy="13747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 name="Freeform 13"/>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 name="Freeform 14"/>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 name="Freeform 16"/>
            <p:cNvSpPr>
              <a:spLocks/>
            </p:cNvSpPr>
            <p:nvPr/>
          </p:nvSpPr>
          <p:spPr bwMode="auto">
            <a:xfrm>
              <a:off x="9306234" y="13092564"/>
              <a:ext cx="751782" cy="1330701"/>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 name="Freeform 17"/>
            <p:cNvSpPr>
              <a:spLocks/>
            </p:cNvSpPr>
            <p:nvPr/>
          </p:nvSpPr>
          <p:spPr bwMode="auto">
            <a:xfrm>
              <a:off x="9306234" y="11912218"/>
              <a:ext cx="955970" cy="795869"/>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 name="Freeform 18"/>
            <p:cNvSpPr>
              <a:spLocks/>
            </p:cNvSpPr>
            <p:nvPr/>
          </p:nvSpPr>
          <p:spPr bwMode="auto">
            <a:xfrm>
              <a:off x="3712956" y="12693633"/>
              <a:ext cx="1044143" cy="1384070"/>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 name="Freeform 19"/>
            <p:cNvSpPr>
              <a:spLocks/>
            </p:cNvSpPr>
            <p:nvPr/>
          </p:nvSpPr>
          <p:spPr bwMode="auto">
            <a:xfrm>
              <a:off x="3408617" y="11171932"/>
              <a:ext cx="510470" cy="192006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 name="Freeform 20"/>
            <p:cNvSpPr>
              <a:spLocks/>
            </p:cNvSpPr>
            <p:nvPr/>
          </p:nvSpPr>
          <p:spPr bwMode="auto">
            <a:xfrm>
              <a:off x="8446680" y="10260967"/>
              <a:ext cx="1440916" cy="931607"/>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Freeform 21"/>
            <p:cNvSpPr>
              <a:spLocks/>
            </p:cNvSpPr>
            <p:nvPr/>
          </p:nvSpPr>
          <p:spPr bwMode="auto">
            <a:xfrm>
              <a:off x="10638752" y="11912218"/>
              <a:ext cx="459422" cy="819071"/>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 name="Freeform 22"/>
            <p:cNvSpPr>
              <a:spLocks/>
            </p:cNvSpPr>
            <p:nvPr/>
          </p:nvSpPr>
          <p:spPr bwMode="auto">
            <a:xfrm>
              <a:off x="9651701" y="13322877"/>
              <a:ext cx="1016299" cy="1200764"/>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149" y="2469740"/>
            <a:ext cx="7929702" cy="1729668"/>
          </a:xfrm>
          <a:prstGeom prst="rect">
            <a:avLst/>
          </a:prstGeom>
        </p:spPr>
      </p:pic>
      <p:grpSp>
        <p:nvGrpSpPr>
          <p:cNvPr id="71" name="Group 70"/>
          <p:cNvGrpSpPr/>
          <p:nvPr/>
        </p:nvGrpSpPr>
        <p:grpSpPr>
          <a:xfrm rot="7103205">
            <a:off x="-2411348" y="1507880"/>
            <a:ext cx="6394574" cy="4009060"/>
            <a:chOff x="1251506" y="8619998"/>
            <a:chExt cx="9416494" cy="5903643"/>
          </a:xfrm>
        </p:grpSpPr>
        <p:sp>
          <p:nvSpPr>
            <p:cNvPr id="72" name="Freeform 71"/>
            <p:cNvSpPr>
              <a:spLocks/>
            </p:cNvSpPr>
            <p:nvPr/>
          </p:nvSpPr>
          <p:spPr bwMode="auto">
            <a:xfrm>
              <a:off x="6279284" y="10260967"/>
              <a:ext cx="1222807" cy="1381749"/>
            </a:xfrm>
            <a:custGeom>
              <a:avLst/>
              <a:gdLst>
                <a:gd name="T0" fmla="*/ 0 w 1054"/>
                <a:gd name="T1" fmla="*/ 103 h 1191"/>
                <a:gd name="T2" fmla="*/ 1054 w 1054"/>
                <a:gd name="T3" fmla="*/ 0 h 1191"/>
                <a:gd name="T4" fmla="*/ 76 w 1054"/>
                <a:gd name="T5" fmla="*/ 1191 h 1191"/>
                <a:gd name="T6" fmla="*/ 0 w 1054"/>
                <a:gd name="T7" fmla="*/ 103 h 1191"/>
              </a:gdLst>
              <a:ahLst/>
              <a:cxnLst>
                <a:cxn ang="0">
                  <a:pos x="T0" y="T1"/>
                </a:cxn>
                <a:cxn ang="0">
                  <a:pos x="T2" y="T3"/>
                </a:cxn>
                <a:cxn ang="0">
                  <a:pos x="T4" y="T5"/>
                </a:cxn>
                <a:cxn ang="0">
                  <a:pos x="T6" y="T7"/>
                </a:cxn>
              </a:cxnLst>
              <a:rect l="0" t="0" r="r" b="b"/>
              <a:pathLst>
                <a:path w="1054" h="1191">
                  <a:moveTo>
                    <a:pt x="0" y="103"/>
                  </a:moveTo>
                  <a:lnTo>
                    <a:pt x="1054" y="0"/>
                  </a:lnTo>
                  <a:lnTo>
                    <a:pt x="76" y="1191"/>
                  </a:lnTo>
                  <a:lnTo>
                    <a:pt x="0" y="103"/>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3" name="Freeform 72"/>
            <p:cNvSpPr>
              <a:spLocks/>
            </p:cNvSpPr>
            <p:nvPr/>
          </p:nvSpPr>
          <p:spPr bwMode="auto">
            <a:xfrm>
              <a:off x="6435567" y="10260967"/>
              <a:ext cx="1619581" cy="1597538"/>
            </a:xfrm>
            <a:custGeom>
              <a:avLst/>
              <a:gdLst>
                <a:gd name="T0" fmla="*/ 978 w 1396"/>
                <a:gd name="T1" fmla="*/ 0 h 1377"/>
                <a:gd name="T2" fmla="*/ 1396 w 1396"/>
                <a:gd name="T3" fmla="*/ 1377 h 1377"/>
                <a:gd name="T4" fmla="*/ 0 w 1396"/>
                <a:gd name="T5" fmla="*/ 1191 h 1377"/>
                <a:gd name="T6" fmla="*/ 978 w 1396"/>
                <a:gd name="T7" fmla="*/ 0 h 1377"/>
              </a:gdLst>
              <a:ahLst/>
              <a:cxnLst>
                <a:cxn ang="0">
                  <a:pos x="T0" y="T1"/>
                </a:cxn>
                <a:cxn ang="0">
                  <a:pos x="T2" y="T3"/>
                </a:cxn>
                <a:cxn ang="0">
                  <a:pos x="T4" y="T5"/>
                </a:cxn>
                <a:cxn ang="0">
                  <a:pos x="T6" y="T7"/>
                </a:cxn>
              </a:cxnLst>
              <a:rect l="0" t="0" r="r" b="b"/>
              <a:pathLst>
                <a:path w="1396" h="1377">
                  <a:moveTo>
                    <a:pt x="978" y="0"/>
                  </a:moveTo>
                  <a:lnTo>
                    <a:pt x="1396" y="1377"/>
                  </a:lnTo>
                  <a:lnTo>
                    <a:pt x="0" y="1191"/>
                  </a:lnTo>
                  <a:lnTo>
                    <a:pt x="978" y="0"/>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4" name="Freeform 73"/>
            <p:cNvSpPr>
              <a:spLocks/>
            </p:cNvSpPr>
            <p:nvPr/>
          </p:nvSpPr>
          <p:spPr bwMode="auto">
            <a:xfrm>
              <a:off x="6435567" y="12710083"/>
              <a:ext cx="1619581" cy="1321421"/>
            </a:xfrm>
            <a:custGeom>
              <a:avLst/>
              <a:gdLst>
                <a:gd name="T0" fmla="*/ 0 w 1396"/>
                <a:gd name="T1" fmla="*/ 0 h 1139"/>
                <a:gd name="T2" fmla="*/ 588 w 1396"/>
                <a:gd name="T3" fmla="*/ 1139 h 1139"/>
                <a:gd name="T4" fmla="*/ 1396 w 1396"/>
                <a:gd name="T5" fmla="*/ 186 h 1139"/>
                <a:gd name="T6" fmla="*/ 0 w 1396"/>
                <a:gd name="T7" fmla="*/ 0 h 1139"/>
              </a:gdLst>
              <a:ahLst/>
              <a:cxnLst>
                <a:cxn ang="0">
                  <a:pos x="T0" y="T1"/>
                </a:cxn>
                <a:cxn ang="0">
                  <a:pos x="T2" y="T3"/>
                </a:cxn>
                <a:cxn ang="0">
                  <a:pos x="T4" y="T5"/>
                </a:cxn>
                <a:cxn ang="0">
                  <a:pos x="T6" y="T7"/>
                </a:cxn>
              </a:cxnLst>
              <a:rect l="0" t="0" r="r" b="b"/>
              <a:pathLst>
                <a:path w="1396" h="1139">
                  <a:moveTo>
                    <a:pt x="0" y="0"/>
                  </a:moveTo>
                  <a:lnTo>
                    <a:pt x="588" y="1139"/>
                  </a:lnTo>
                  <a:lnTo>
                    <a:pt x="1396" y="186"/>
                  </a:lnTo>
                  <a:lnTo>
                    <a:pt x="0" y="0"/>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5" name="Freeform 74"/>
            <p:cNvSpPr>
              <a:spLocks/>
            </p:cNvSpPr>
            <p:nvPr/>
          </p:nvSpPr>
          <p:spPr bwMode="auto">
            <a:xfrm>
              <a:off x="8446680" y="10260966"/>
              <a:ext cx="1440916" cy="1597538"/>
            </a:xfrm>
            <a:custGeom>
              <a:avLst/>
              <a:gdLst>
                <a:gd name="T0" fmla="*/ 418 w 1242"/>
                <a:gd name="T1" fmla="*/ 1377 h 1377"/>
                <a:gd name="T2" fmla="*/ 0 w 1242"/>
                <a:gd name="T3" fmla="*/ 0 h 1377"/>
                <a:gd name="T4" fmla="*/ 1242 w 1242"/>
                <a:gd name="T5" fmla="*/ 803 h 1377"/>
                <a:gd name="T6" fmla="*/ 418 w 1242"/>
                <a:gd name="T7" fmla="*/ 1377 h 1377"/>
              </a:gdLst>
              <a:ahLst/>
              <a:cxnLst>
                <a:cxn ang="0">
                  <a:pos x="T0" y="T1"/>
                </a:cxn>
                <a:cxn ang="0">
                  <a:pos x="T2" y="T3"/>
                </a:cxn>
                <a:cxn ang="0">
                  <a:pos x="T4" y="T5"/>
                </a:cxn>
                <a:cxn ang="0">
                  <a:pos x="T6" y="T7"/>
                </a:cxn>
              </a:cxnLst>
              <a:rect l="0" t="0" r="r" b="b"/>
              <a:pathLst>
                <a:path w="1242" h="1377">
                  <a:moveTo>
                    <a:pt x="418" y="1377"/>
                  </a:moveTo>
                  <a:lnTo>
                    <a:pt x="0" y="0"/>
                  </a:lnTo>
                  <a:lnTo>
                    <a:pt x="1242" y="803"/>
                  </a:lnTo>
                  <a:lnTo>
                    <a:pt x="418" y="1377"/>
                  </a:lnTo>
                  <a:close/>
                </a:path>
              </a:pathLst>
            </a:custGeom>
            <a:solidFill>
              <a:srgbClr val="105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6" name="Freeform 10"/>
            <p:cNvSpPr>
              <a:spLocks/>
            </p:cNvSpPr>
            <p:nvPr/>
          </p:nvSpPr>
          <p:spPr bwMode="auto">
            <a:xfrm>
              <a:off x="4313411" y="12693633"/>
              <a:ext cx="1197284" cy="1384070"/>
            </a:xfrm>
            <a:custGeom>
              <a:avLst/>
              <a:gdLst>
                <a:gd name="T0" fmla="*/ 0 w 1032"/>
                <a:gd name="T1" fmla="*/ 0 h 1193"/>
                <a:gd name="T2" fmla="*/ 1032 w 1032"/>
                <a:gd name="T3" fmla="*/ 8 h 1193"/>
                <a:gd name="T4" fmla="*/ 608 w 1032"/>
                <a:gd name="T5" fmla="*/ 1193 h 1193"/>
                <a:gd name="T6" fmla="*/ 0 w 1032"/>
                <a:gd name="T7" fmla="*/ 0 h 1193"/>
              </a:gdLst>
              <a:ahLst/>
              <a:cxnLst>
                <a:cxn ang="0">
                  <a:pos x="T0" y="T1"/>
                </a:cxn>
                <a:cxn ang="0">
                  <a:pos x="T2" y="T3"/>
                </a:cxn>
                <a:cxn ang="0">
                  <a:pos x="T4" y="T5"/>
                </a:cxn>
                <a:cxn ang="0">
                  <a:pos x="T6" y="T7"/>
                </a:cxn>
              </a:cxnLst>
              <a:rect l="0" t="0" r="r" b="b"/>
              <a:pathLst>
                <a:path w="1032" h="1193">
                  <a:moveTo>
                    <a:pt x="0" y="0"/>
                  </a:moveTo>
                  <a:lnTo>
                    <a:pt x="1032" y="8"/>
                  </a:lnTo>
                  <a:lnTo>
                    <a:pt x="608" y="1193"/>
                  </a:lnTo>
                  <a:lnTo>
                    <a:pt x="0" y="0"/>
                  </a:lnTo>
                  <a:close/>
                </a:path>
              </a:pathLst>
            </a:custGeom>
            <a:solidFill>
              <a:srgbClr val="6E82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7" name="Freeform 11"/>
            <p:cNvSpPr>
              <a:spLocks/>
            </p:cNvSpPr>
            <p:nvPr/>
          </p:nvSpPr>
          <p:spPr bwMode="auto">
            <a:xfrm>
              <a:off x="7644702" y="13092564"/>
              <a:ext cx="1132315" cy="1330703"/>
            </a:xfrm>
            <a:custGeom>
              <a:avLst/>
              <a:gdLst>
                <a:gd name="T0" fmla="*/ 808 w 976"/>
                <a:gd name="T1" fmla="*/ 0 h 1147"/>
                <a:gd name="T2" fmla="*/ 976 w 976"/>
                <a:gd name="T3" fmla="*/ 1147 h 1147"/>
                <a:gd name="T4" fmla="*/ 0 w 976"/>
                <a:gd name="T5" fmla="*/ 953 h 1147"/>
                <a:gd name="T6" fmla="*/ 808 w 976"/>
                <a:gd name="T7" fmla="*/ 0 h 1147"/>
              </a:gdLst>
              <a:ahLst/>
              <a:cxnLst>
                <a:cxn ang="0">
                  <a:pos x="T0" y="T1"/>
                </a:cxn>
                <a:cxn ang="0">
                  <a:pos x="T2" y="T3"/>
                </a:cxn>
                <a:cxn ang="0">
                  <a:pos x="T4" y="T5"/>
                </a:cxn>
                <a:cxn ang="0">
                  <a:pos x="T6" y="T7"/>
                </a:cxn>
              </a:cxnLst>
              <a:rect l="0" t="0" r="r" b="b"/>
              <a:pathLst>
                <a:path w="976" h="1147">
                  <a:moveTo>
                    <a:pt x="808" y="0"/>
                  </a:moveTo>
                  <a:lnTo>
                    <a:pt x="976" y="1147"/>
                  </a:lnTo>
                  <a:lnTo>
                    <a:pt x="0" y="953"/>
                  </a:lnTo>
                  <a:lnTo>
                    <a:pt x="808"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12"/>
            <p:cNvSpPr>
              <a:spLocks/>
            </p:cNvSpPr>
            <p:nvPr/>
          </p:nvSpPr>
          <p:spPr bwMode="auto">
            <a:xfrm>
              <a:off x="5563673" y="12710083"/>
              <a:ext cx="1174080" cy="1374788"/>
            </a:xfrm>
            <a:custGeom>
              <a:avLst/>
              <a:gdLst>
                <a:gd name="T0" fmla="*/ 0 w 1012"/>
                <a:gd name="T1" fmla="*/ 1185 h 1185"/>
                <a:gd name="T2" fmla="*/ 1012 w 1012"/>
                <a:gd name="T3" fmla="*/ 1139 h 1185"/>
                <a:gd name="T4" fmla="*/ 424 w 1012"/>
                <a:gd name="T5" fmla="*/ 0 h 1185"/>
                <a:gd name="T6" fmla="*/ 0 w 1012"/>
                <a:gd name="T7" fmla="*/ 1185 h 1185"/>
              </a:gdLst>
              <a:ahLst/>
              <a:cxnLst>
                <a:cxn ang="0">
                  <a:pos x="T0" y="T1"/>
                </a:cxn>
                <a:cxn ang="0">
                  <a:pos x="T2" y="T3"/>
                </a:cxn>
                <a:cxn ang="0">
                  <a:pos x="T4" y="T5"/>
                </a:cxn>
                <a:cxn ang="0">
                  <a:pos x="T6" y="T7"/>
                </a:cxn>
              </a:cxnLst>
              <a:rect l="0" t="0" r="r" b="b"/>
              <a:pathLst>
                <a:path w="1012" h="1185">
                  <a:moveTo>
                    <a:pt x="0" y="1185"/>
                  </a:moveTo>
                  <a:lnTo>
                    <a:pt x="1012" y="1139"/>
                  </a:lnTo>
                  <a:lnTo>
                    <a:pt x="424" y="0"/>
                  </a:lnTo>
                  <a:lnTo>
                    <a:pt x="0" y="1185"/>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9" name="Freeform 13"/>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close/>
                </a:path>
              </a:pathLst>
            </a:custGeom>
            <a:solidFill>
              <a:srgbClr val="3F6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0" name="Freeform 14"/>
            <p:cNvSpPr>
              <a:spLocks/>
            </p:cNvSpPr>
            <p:nvPr/>
          </p:nvSpPr>
          <p:spPr bwMode="auto">
            <a:xfrm>
              <a:off x="6279284" y="8619998"/>
              <a:ext cx="1222807" cy="1045303"/>
            </a:xfrm>
            <a:custGeom>
              <a:avLst/>
              <a:gdLst>
                <a:gd name="T0" fmla="*/ 0 w 1054"/>
                <a:gd name="T1" fmla="*/ 901 h 901"/>
                <a:gd name="T2" fmla="*/ 1054 w 1054"/>
                <a:gd name="T3" fmla="*/ 798 h 901"/>
                <a:gd name="T4" fmla="*/ 1054 w 1054"/>
                <a:gd name="T5" fmla="*/ 798 h 901"/>
                <a:gd name="T6" fmla="*/ 1020 w 1054"/>
                <a:gd name="T7" fmla="*/ 672 h 901"/>
                <a:gd name="T8" fmla="*/ 940 w 1054"/>
                <a:gd name="T9" fmla="*/ 394 h 901"/>
                <a:gd name="T10" fmla="*/ 898 w 1054"/>
                <a:gd name="T11" fmla="*/ 248 h 901"/>
                <a:gd name="T12" fmla="*/ 860 w 1054"/>
                <a:gd name="T13" fmla="*/ 120 h 901"/>
                <a:gd name="T14" fmla="*/ 830 w 1054"/>
                <a:gd name="T15" fmla="*/ 32 h 901"/>
                <a:gd name="T16" fmla="*/ 820 w 1054"/>
                <a:gd name="T17" fmla="*/ 8 h 901"/>
                <a:gd name="T18" fmla="*/ 816 w 1054"/>
                <a:gd name="T19" fmla="*/ 2 h 901"/>
                <a:gd name="T20" fmla="*/ 814 w 1054"/>
                <a:gd name="T21" fmla="*/ 0 h 901"/>
                <a:gd name="T22" fmla="*/ 814 w 1054"/>
                <a:gd name="T23" fmla="*/ 0 h 901"/>
                <a:gd name="T24" fmla="*/ 774 w 1054"/>
                <a:gd name="T25" fmla="*/ 42 h 901"/>
                <a:gd name="T26" fmla="*/ 680 w 1054"/>
                <a:gd name="T27" fmla="*/ 146 h 901"/>
                <a:gd name="T28" fmla="*/ 400 w 1054"/>
                <a:gd name="T29" fmla="*/ 454 h 901"/>
                <a:gd name="T30" fmla="*/ 0 w 1054"/>
                <a:gd name="T31"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4" h="901">
                  <a:moveTo>
                    <a:pt x="0" y="901"/>
                  </a:moveTo>
                  <a:lnTo>
                    <a:pt x="1054" y="798"/>
                  </a:lnTo>
                  <a:lnTo>
                    <a:pt x="1054" y="798"/>
                  </a:lnTo>
                  <a:lnTo>
                    <a:pt x="1020" y="672"/>
                  </a:lnTo>
                  <a:lnTo>
                    <a:pt x="940" y="394"/>
                  </a:lnTo>
                  <a:lnTo>
                    <a:pt x="898" y="248"/>
                  </a:lnTo>
                  <a:lnTo>
                    <a:pt x="860" y="120"/>
                  </a:lnTo>
                  <a:lnTo>
                    <a:pt x="830" y="32"/>
                  </a:lnTo>
                  <a:lnTo>
                    <a:pt x="820" y="8"/>
                  </a:lnTo>
                  <a:lnTo>
                    <a:pt x="816" y="2"/>
                  </a:lnTo>
                  <a:lnTo>
                    <a:pt x="814" y="0"/>
                  </a:lnTo>
                  <a:lnTo>
                    <a:pt x="814" y="0"/>
                  </a:lnTo>
                  <a:lnTo>
                    <a:pt x="774" y="42"/>
                  </a:lnTo>
                  <a:lnTo>
                    <a:pt x="680" y="146"/>
                  </a:lnTo>
                  <a:lnTo>
                    <a:pt x="400" y="454"/>
                  </a:lnTo>
                  <a:lnTo>
                    <a:pt x="0" y="9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1" name="Freeform 16"/>
            <p:cNvSpPr>
              <a:spLocks/>
            </p:cNvSpPr>
            <p:nvPr/>
          </p:nvSpPr>
          <p:spPr bwMode="auto">
            <a:xfrm>
              <a:off x="9306233" y="13092562"/>
              <a:ext cx="751782" cy="1330701"/>
            </a:xfrm>
            <a:custGeom>
              <a:avLst/>
              <a:gdLst>
                <a:gd name="T0" fmla="*/ 0 w 648"/>
                <a:gd name="T1" fmla="*/ 0 h 1147"/>
                <a:gd name="T2" fmla="*/ 648 w 648"/>
                <a:gd name="T3" fmla="*/ 112 h 1147"/>
                <a:gd name="T4" fmla="*/ 168 w 648"/>
                <a:gd name="T5" fmla="*/ 1147 h 1147"/>
                <a:gd name="T6" fmla="*/ 0 w 648"/>
                <a:gd name="T7" fmla="*/ 0 h 1147"/>
              </a:gdLst>
              <a:ahLst/>
              <a:cxnLst>
                <a:cxn ang="0">
                  <a:pos x="T0" y="T1"/>
                </a:cxn>
                <a:cxn ang="0">
                  <a:pos x="T2" y="T3"/>
                </a:cxn>
                <a:cxn ang="0">
                  <a:pos x="T4" y="T5"/>
                </a:cxn>
                <a:cxn ang="0">
                  <a:pos x="T6" y="T7"/>
                </a:cxn>
              </a:cxnLst>
              <a:rect l="0" t="0" r="r" b="b"/>
              <a:pathLst>
                <a:path w="648" h="1147">
                  <a:moveTo>
                    <a:pt x="0" y="0"/>
                  </a:moveTo>
                  <a:lnTo>
                    <a:pt x="648" y="112"/>
                  </a:lnTo>
                  <a:lnTo>
                    <a:pt x="168" y="1147"/>
                  </a:lnTo>
                  <a:lnTo>
                    <a:pt x="0" y="0"/>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2" name="Freeform 17"/>
            <p:cNvSpPr>
              <a:spLocks/>
            </p:cNvSpPr>
            <p:nvPr/>
          </p:nvSpPr>
          <p:spPr bwMode="auto">
            <a:xfrm>
              <a:off x="2274976" y="13716030"/>
              <a:ext cx="955970" cy="795870"/>
            </a:xfrm>
            <a:custGeom>
              <a:avLst/>
              <a:gdLst>
                <a:gd name="T0" fmla="*/ 824 w 824"/>
                <a:gd name="T1" fmla="*/ 0 h 686"/>
                <a:gd name="T2" fmla="*/ 648 w 824"/>
                <a:gd name="T3" fmla="*/ 686 h 686"/>
                <a:gd name="T4" fmla="*/ 0 w 824"/>
                <a:gd name="T5" fmla="*/ 574 h 686"/>
                <a:gd name="T6" fmla="*/ 824 w 824"/>
                <a:gd name="T7" fmla="*/ 0 h 686"/>
              </a:gdLst>
              <a:ahLst/>
              <a:cxnLst>
                <a:cxn ang="0">
                  <a:pos x="T0" y="T1"/>
                </a:cxn>
                <a:cxn ang="0">
                  <a:pos x="T2" y="T3"/>
                </a:cxn>
                <a:cxn ang="0">
                  <a:pos x="T4" y="T5"/>
                </a:cxn>
                <a:cxn ang="0">
                  <a:pos x="T6" y="T7"/>
                </a:cxn>
              </a:cxnLst>
              <a:rect l="0" t="0" r="r" b="b"/>
              <a:pathLst>
                <a:path w="824" h="686">
                  <a:moveTo>
                    <a:pt x="824" y="0"/>
                  </a:moveTo>
                  <a:lnTo>
                    <a:pt x="648" y="686"/>
                  </a:lnTo>
                  <a:lnTo>
                    <a:pt x="0" y="574"/>
                  </a:lnTo>
                  <a:lnTo>
                    <a:pt x="824" y="0"/>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3" name="Freeform 18"/>
            <p:cNvSpPr>
              <a:spLocks/>
            </p:cNvSpPr>
            <p:nvPr/>
          </p:nvSpPr>
          <p:spPr bwMode="auto">
            <a:xfrm>
              <a:off x="3712956" y="12693633"/>
              <a:ext cx="1044143" cy="1384070"/>
            </a:xfrm>
            <a:custGeom>
              <a:avLst/>
              <a:gdLst>
                <a:gd name="T0" fmla="*/ 292 w 900"/>
                <a:gd name="T1" fmla="*/ 0 h 1193"/>
                <a:gd name="T2" fmla="*/ 900 w 900"/>
                <a:gd name="T3" fmla="*/ 1193 h 1193"/>
                <a:gd name="T4" fmla="*/ 0 w 900"/>
                <a:gd name="T5" fmla="*/ 915 h 1193"/>
                <a:gd name="T6" fmla="*/ 292 w 900"/>
                <a:gd name="T7" fmla="*/ 0 h 1193"/>
              </a:gdLst>
              <a:ahLst/>
              <a:cxnLst>
                <a:cxn ang="0">
                  <a:pos x="T0" y="T1"/>
                </a:cxn>
                <a:cxn ang="0">
                  <a:pos x="T2" y="T3"/>
                </a:cxn>
                <a:cxn ang="0">
                  <a:pos x="T4" y="T5"/>
                </a:cxn>
                <a:cxn ang="0">
                  <a:pos x="T6" y="T7"/>
                </a:cxn>
              </a:cxnLst>
              <a:rect l="0" t="0" r="r" b="b"/>
              <a:pathLst>
                <a:path w="900" h="1193">
                  <a:moveTo>
                    <a:pt x="292" y="0"/>
                  </a:moveTo>
                  <a:lnTo>
                    <a:pt x="900" y="1193"/>
                  </a:lnTo>
                  <a:lnTo>
                    <a:pt x="0" y="915"/>
                  </a:lnTo>
                  <a:lnTo>
                    <a:pt x="292" y="0"/>
                  </a:lnTo>
                  <a:close/>
                </a:path>
              </a:pathLst>
            </a:custGeom>
            <a:solidFill>
              <a:srgbClr val="C58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19"/>
            <p:cNvSpPr>
              <a:spLocks/>
            </p:cNvSpPr>
            <p:nvPr/>
          </p:nvSpPr>
          <p:spPr bwMode="auto">
            <a:xfrm>
              <a:off x="3408617" y="11171932"/>
              <a:ext cx="510470" cy="1920063"/>
            </a:xfrm>
            <a:custGeom>
              <a:avLst/>
              <a:gdLst>
                <a:gd name="T0" fmla="*/ 440 w 440"/>
                <a:gd name="T1" fmla="*/ 740 h 1655"/>
                <a:gd name="T2" fmla="*/ 148 w 440"/>
                <a:gd name="T3" fmla="*/ 1655 h 1655"/>
                <a:gd name="T4" fmla="*/ 0 w 440"/>
                <a:gd name="T5" fmla="*/ 0 h 1655"/>
                <a:gd name="T6" fmla="*/ 440 w 440"/>
                <a:gd name="T7" fmla="*/ 740 h 1655"/>
              </a:gdLst>
              <a:ahLst/>
              <a:cxnLst>
                <a:cxn ang="0">
                  <a:pos x="T0" y="T1"/>
                </a:cxn>
                <a:cxn ang="0">
                  <a:pos x="T2" y="T3"/>
                </a:cxn>
                <a:cxn ang="0">
                  <a:pos x="T4" y="T5"/>
                </a:cxn>
                <a:cxn ang="0">
                  <a:pos x="T6" y="T7"/>
                </a:cxn>
              </a:cxnLst>
              <a:rect l="0" t="0" r="r" b="b"/>
              <a:pathLst>
                <a:path w="440" h="1655">
                  <a:moveTo>
                    <a:pt x="440" y="740"/>
                  </a:moveTo>
                  <a:lnTo>
                    <a:pt x="148" y="1655"/>
                  </a:lnTo>
                  <a:lnTo>
                    <a:pt x="0" y="0"/>
                  </a:lnTo>
                  <a:lnTo>
                    <a:pt x="440" y="740"/>
                  </a:lnTo>
                  <a:close/>
                </a:path>
              </a:pathLst>
            </a:custGeom>
            <a:solidFill>
              <a:srgbClr val="DFA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5" name="Freeform 20"/>
            <p:cNvSpPr>
              <a:spLocks/>
            </p:cNvSpPr>
            <p:nvPr/>
          </p:nvSpPr>
          <p:spPr bwMode="auto">
            <a:xfrm>
              <a:off x="8446680" y="10260967"/>
              <a:ext cx="1440916" cy="931607"/>
            </a:xfrm>
            <a:custGeom>
              <a:avLst/>
              <a:gdLst>
                <a:gd name="T0" fmla="*/ 1242 w 1242"/>
                <a:gd name="T1" fmla="*/ 803 h 803"/>
                <a:gd name="T2" fmla="*/ 1238 w 1242"/>
                <a:gd name="T3" fmla="*/ 22 h 803"/>
                <a:gd name="T4" fmla="*/ 0 w 1242"/>
                <a:gd name="T5" fmla="*/ 0 h 803"/>
                <a:gd name="T6" fmla="*/ 1242 w 1242"/>
                <a:gd name="T7" fmla="*/ 803 h 803"/>
              </a:gdLst>
              <a:ahLst/>
              <a:cxnLst>
                <a:cxn ang="0">
                  <a:pos x="T0" y="T1"/>
                </a:cxn>
                <a:cxn ang="0">
                  <a:pos x="T2" y="T3"/>
                </a:cxn>
                <a:cxn ang="0">
                  <a:pos x="T4" y="T5"/>
                </a:cxn>
                <a:cxn ang="0">
                  <a:pos x="T6" y="T7"/>
                </a:cxn>
              </a:cxnLst>
              <a:rect l="0" t="0" r="r" b="b"/>
              <a:pathLst>
                <a:path w="1242" h="803">
                  <a:moveTo>
                    <a:pt x="1242" y="803"/>
                  </a:moveTo>
                  <a:lnTo>
                    <a:pt x="1238" y="22"/>
                  </a:lnTo>
                  <a:lnTo>
                    <a:pt x="0" y="0"/>
                  </a:lnTo>
                  <a:lnTo>
                    <a:pt x="1242" y="803"/>
                  </a:lnTo>
                  <a:close/>
                </a:path>
              </a:pathLst>
            </a:custGeom>
            <a:solidFill>
              <a:srgbClr val="004B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6" name="Freeform 21"/>
            <p:cNvSpPr>
              <a:spLocks/>
            </p:cNvSpPr>
            <p:nvPr/>
          </p:nvSpPr>
          <p:spPr bwMode="auto">
            <a:xfrm>
              <a:off x="1251506" y="13245145"/>
              <a:ext cx="459422" cy="819071"/>
            </a:xfrm>
            <a:custGeom>
              <a:avLst/>
              <a:gdLst>
                <a:gd name="T0" fmla="*/ 0 w 396"/>
                <a:gd name="T1" fmla="*/ 686 h 706"/>
                <a:gd name="T2" fmla="*/ 396 w 396"/>
                <a:gd name="T3" fmla="*/ 706 h 706"/>
                <a:gd name="T4" fmla="*/ 176 w 396"/>
                <a:gd name="T5" fmla="*/ 0 h 706"/>
                <a:gd name="T6" fmla="*/ 0 w 396"/>
                <a:gd name="T7" fmla="*/ 686 h 706"/>
              </a:gdLst>
              <a:ahLst/>
              <a:cxnLst>
                <a:cxn ang="0">
                  <a:pos x="T0" y="T1"/>
                </a:cxn>
                <a:cxn ang="0">
                  <a:pos x="T2" y="T3"/>
                </a:cxn>
                <a:cxn ang="0">
                  <a:pos x="T4" y="T5"/>
                </a:cxn>
                <a:cxn ang="0">
                  <a:pos x="T6" y="T7"/>
                </a:cxn>
              </a:cxnLst>
              <a:rect l="0" t="0" r="r" b="b"/>
              <a:pathLst>
                <a:path w="396" h="706">
                  <a:moveTo>
                    <a:pt x="0" y="686"/>
                  </a:moveTo>
                  <a:lnTo>
                    <a:pt x="396" y="706"/>
                  </a:lnTo>
                  <a:lnTo>
                    <a:pt x="176" y="0"/>
                  </a:lnTo>
                  <a:lnTo>
                    <a:pt x="0" y="686"/>
                  </a:lnTo>
                  <a:close/>
                </a:path>
              </a:pathLst>
            </a:custGeom>
            <a:solidFill>
              <a:srgbClr val="003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7" name="Freeform 22"/>
            <p:cNvSpPr>
              <a:spLocks/>
            </p:cNvSpPr>
            <p:nvPr/>
          </p:nvSpPr>
          <p:spPr bwMode="auto">
            <a:xfrm>
              <a:off x="9651701" y="13322877"/>
              <a:ext cx="1016299" cy="1200764"/>
            </a:xfrm>
            <a:custGeom>
              <a:avLst/>
              <a:gdLst>
                <a:gd name="T0" fmla="*/ 876 w 876"/>
                <a:gd name="T1" fmla="*/ 20 h 1035"/>
                <a:gd name="T2" fmla="*/ 480 w 876"/>
                <a:gd name="T3" fmla="*/ 0 h 1035"/>
                <a:gd name="T4" fmla="*/ 0 w 876"/>
                <a:gd name="T5" fmla="*/ 1035 h 1035"/>
                <a:gd name="T6" fmla="*/ 678 w 876"/>
                <a:gd name="T7" fmla="*/ 841 h 1035"/>
                <a:gd name="T8" fmla="*/ 876 w 876"/>
                <a:gd name="T9" fmla="*/ 20 h 1035"/>
              </a:gdLst>
              <a:ahLst/>
              <a:cxnLst>
                <a:cxn ang="0">
                  <a:pos x="T0" y="T1"/>
                </a:cxn>
                <a:cxn ang="0">
                  <a:pos x="T2" y="T3"/>
                </a:cxn>
                <a:cxn ang="0">
                  <a:pos x="T4" y="T5"/>
                </a:cxn>
                <a:cxn ang="0">
                  <a:pos x="T6" y="T7"/>
                </a:cxn>
                <a:cxn ang="0">
                  <a:pos x="T8" y="T9"/>
                </a:cxn>
              </a:cxnLst>
              <a:rect l="0" t="0" r="r" b="b"/>
              <a:pathLst>
                <a:path w="876" h="1035">
                  <a:moveTo>
                    <a:pt x="876" y="20"/>
                  </a:moveTo>
                  <a:lnTo>
                    <a:pt x="480" y="0"/>
                  </a:lnTo>
                  <a:lnTo>
                    <a:pt x="0" y="1035"/>
                  </a:lnTo>
                  <a:lnTo>
                    <a:pt x="678" y="841"/>
                  </a:lnTo>
                  <a:lnTo>
                    <a:pt x="876" y="20"/>
                  </a:lnTo>
                  <a:close/>
                </a:path>
              </a:pathLst>
            </a:custGeom>
            <a:solidFill>
              <a:srgbClr val="001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70" name="TextBox 69">
            <a:extLst>
              <a:ext uri="{FF2B5EF4-FFF2-40B4-BE49-F238E27FC236}">
                <a16:creationId xmlns:a16="http://schemas.microsoft.com/office/drawing/2014/main" xmlns="" id="{9F99E629-D198-47C2-BD25-8F19ED39F144}"/>
              </a:ext>
            </a:extLst>
          </p:cNvPr>
          <p:cNvSpPr txBox="1"/>
          <p:nvPr/>
        </p:nvSpPr>
        <p:spPr>
          <a:xfrm>
            <a:off x="7621568" y="6174898"/>
            <a:ext cx="1845377" cy="307777"/>
          </a:xfrm>
          <a:prstGeom prst="rect">
            <a:avLst/>
          </a:prstGeom>
          <a:noFill/>
        </p:spPr>
        <p:txBody>
          <a:bodyPr wrap="none" rtlCol="0">
            <a:spAutoFit/>
          </a:bodyPr>
          <a:lstStyle/>
          <a:p>
            <a:pPr algn="ctr"/>
            <a:r>
              <a:rPr lang="en-IN" sz="1400" spc="300" dirty="0" smtClean="0">
                <a:solidFill>
                  <a:schemeClr val="accent5"/>
                </a:solidFill>
              </a:rPr>
              <a:t>opsi@oecd.org</a:t>
            </a:r>
            <a:endParaRPr lang="en-IN" sz="1400" spc="300" dirty="0">
              <a:solidFill>
                <a:schemeClr val="accent5"/>
              </a:solidFill>
            </a:endParaRPr>
          </a:p>
        </p:txBody>
      </p:sp>
      <p:sp>
        <p:nvSpPr>
          <p:cNvPr id="34" name="Freeform 10"/>
          <p:cNvSpPr>
            <a:spLocks noChangeAspect="1" noEditPoints="1"/>
          </p:cNvSpPr>
          <p:nvPr/>
        </p:nvSpPr>
        <p:spPr bwMode="auto">
          <a:xfrm>
            <a:off x="7383147" y="6266748"/>
            <a:ext cx="246049" cy="149405"/>
          </a:xfrm>
          <a:custGeom>
            <a:avLst/>
            <a:gdLst>
              <a:gd name="T0" fmla="*/ 1467 w 1469"/>
              <a:gd name="T1" fmla="*/ 76 h 892"/>
              <a:gd name="T2" fmla="*/ 1461 w 1469"/>
              <a:gd name="T3" fmla="*/ 46 h 892"/>
              <a:gd name="T4" fmla="*/ 1445 w 1469"/>
              <a:gd name="T5" fmla="*/ 22 h 892"/>
              <a:gd name="T6" fmla="*/ 1421 w 1469"/>
              <a:gd name="T7" fmla="*/ 6 h 892"/>
              <a:gd name="T8" fmla="*/ 1393 w 1469"/>
              <a:gd name="T9" fmla="*/ 0 h 892"/>
              <a:gd name="T10" fmla="*/ 1393 w 1469"/>
              <a:gd name="T11" fmla="*/ 0 h 892"/>
              <a:gd name="T12" fmla="*/ 76 w 1469"/>
              <a:gd name="T13" fmla="*/ 2 h 892"/>
              <a:gd name="T14" fmla="*/ 46 w 1469"/>
              <a:gd name="T15" fmla="*/ 8 h 892"/>
              <a:gd name="T16" fmla="*/ 22 w 1469"/>
              <a:gd name="T17" fmla="*/ 24 h 892"/>
              <a:gd name="T18" fmla="*/ 12 w 1469"/>
              <a:gd name="T19" fmla="*/ 36 h 892"/>
              <a:gd name="T20" fmla="*/ 2 w 1469"/>
              <a:gd name="T21" fmla="*/ 62 h 892"/>
              <a:gd name="T22" fmla="*/ 2 w 1469"/>
              <a:gd name="T23" fmla="*/ 816 h 892"/>
              <a:gd name="T24" fmla="*/ 2 w 1469"/>
              <a:gd name="T25" fmla="*/ 832 h 892"/>
              <a:gd name="T26" fmla="*/ 14 w 1469"/>
              <a:gd name="T27" fmla="*/ 858 h 892"/>
              <a:gd name="T28" fmla="*/ 24 w 1469"/>
              <a:gd name="T29" fmla="*/ 870 h 892"/>
              <a:gd name="T30" fmla="*/ 48 w 1469"/>
              <a:gd name="T31" fmla="*/ 886 h 892"/>
              <a:gd name="T32" fmla="*/ 76 w 1469"/>
              <a:gd name="T33" fmla="*/ 892 h 892"/>
              <a:gd name="T34" fmla="*/ 76 w 1469"/>
              <a:gd name="T35" fmla="*/ 892 h 892"/>
              <a:gd name="T36" fmla="*/ 1393 w 1469"/>
              <a:gd name="T37" fmla="*/ 890 h 892"/>
              <a:gd name="T38" fmla="*/ 1423 w 1469"/>
              <a:gd name="T39" fmla="*/ 884 h 892"/>
              <a:gd name="T40" fmla="*/ 1447 w 1469"/>
              <a:gd name="T41" fmla="*/ 868 h 892"/>
              <a:gd name="T42" fmla="*/ 1463 w 1469"/>
              <a:gd name="T43" fmla="*/ 844 h 892"/>
              <a:gd name="T44" fmla="*/ 1469 w 1469"/>
              <a:gd name="T45" fmla="*/ 814 h 892"/>
              <a:gd name="T46" fmla="*/ 1309 w 1469"/>
              <a:gd name="T47" fmla="*/ 76 h 892"/>
              <a:gd name="T48" fmla="*/ 158 w 1469"/>
              <a:gd name="T49" fmla="*/ 76 h 892"/>
              <a:gd name="T50" fmla="*/ 977 w 1469"/>
              <a:gd name="T51" fmla="*/ 550 h 892"/>
              <a:gd name="T52" fmla="*/ 148 w 1469"/>
              <a:gd name="T53" fmla="*/ 816 h 892"/>
              <a:gd name="T54" fmla="*/ 492 w 1469"/>
              <a:gd name="T55" fmla="*/ 550 h 892"/>
              <a:gd name="T56" fmla="*/ 502 w 1469"/>
              <a:gd name="T57" fmla="*/ 540 h 892"/>
              <a:gd name="T58" fmla="*/ 506 w 1469"/>
              <a:gd name="T59" fmla="*/ 526 h 892"/>
              <a:gd name="T60" fmla="*/ 504 w 1469"/>
              <a:gd name="T61" fmla="*/ 510 h 892"/>
              <a:gd name="T62" fmla="*/ 498 w 1469"/>
              <a:gd name="T63" fmla="*/ 498 h 892"/>
              <a:gd name="T64" fmla="*/ 494 w 1469"/>
              <a:gd name="T65" fmla="*/ 492 h 892"/>
              <a:gd name="T66" fmla="*/ 480 w 1469"/>
              <a:gd name="T67" fmla="*/ 484 h 892"/>
              <a:gd name="T68" fmla="*/ 466 w 1469"/>
              <a:gd name="T69" fmla="*/ 484 h 892"/>
              <a:gd name="T70" fmla="*/ 452 w 1469"/>
              <a:gd name="T71" fmla="*/ 486 h 892"/>
              <a:gd name="T72" fmla="*/ 76 w 1469"/>
              <a:gd name="T73" fmla="*/ 778 h 892"/>
              <a:gd name="T74" fmla="*/ 712 w 1469"/>
              <a:gd name="T75" fmla="*/ 552 h 892"/>
              <a:gd name="T76" fmla="*/ 722 w 1469"/>
              <a:gd name="T77" fmla="*/ 556 h 892"/>
              <a:gd name="T78" fmla="*/ 734 w 1469"/>
              <a:gd name="T79" fmla="*/ 558 h 892"/>
              <a:gd name="T80" fmla="*/ 756 w 1469"/>
              <a:gd name="T81" fmla="*/ 552 h 892"/>
              <a:gd name="T82" fmla="*/ 1393 w 1469"/>
              <a:gd name="T83" fmla="*/ 778 h 892"/>
              <a:gd name="T84" fmla="*/ 1023 w 1469"/>
              <a:gd name="T85" fmla="*/ 490 h 892"/>
              <a:gd name="T86" fmla="*/ 1011 w 1469"/>
              <a:gd name="T87" fmla="*/ 484 h 892"/>
              <a:gd name="T88" fmla="*/ 997 w 1469"/>
              <a:gd name="T89" fmla="*/ 484 h 892"/>
              <a:gd name="T90" fmla="*/ 983 w 1469"/>
              <a:gd name="T91" fmla="*/ 488 h 892"/>
              <a:gd name="T92" fmla="*/ 971 w 1469"/>
              <a:gd name="T93" fmla="*/ 498 h 892"/>
              <a:gd name="T94" fmla="*/ 967 w 1469"/>
              <a:gd name="T95" fmla="*/ 504 h 892"/>
              <a:gd name="T96" fmla="*/ 963 w 1469"/>
              <a:gd name="T97" fmla="*/ 518 h 892"/>
              <a:gd name="T98" fmla="*/ 965 w 1469"/>
              <a:gd name="T99" fmla="*/ 532 h 892"/>
              <a:gd name="T100" fmla="*/ 973 w 1469"/>
              <a:gd name="T101" fmla="*/ 546 h 892"/>
              <a:gd name="T102" fmla="*/ 977 w 1469"/>
              <a:gd name="T103" fmla="*/ 55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9" h="892">
                <a:moveTo>
                  <a:pt x="1467" y="76"/>
                </a:moveTo>
                <a:lnTo>
                  <a:pt x="1467" y="76"/>
                </a:lnTo>
                <a:lnTo>
                  <a:pt x="1465" y="60"/>
                </a:lnTo>
                <a:lnTo>
                  <a:pt x="1461" y="46"/>
                </a:lnTo>
                <a:lnTo>
                  <a:pt x="1455" y="34"/>
                </a:lnTo>
                <a:lnTo>
                  <a:pt x="1445" y="22"/>
                </a:lnTo>
                <a:lnTo>
                  <a:pt x="1435" y="12"/>
                </a:lnTo>
                <a:lnTo>
                  <a:pt x="1421" y="6"/>
                </a:lnTo>
                <a:lnTo>
                  <a:pt x="1407" y="2"/>
                </a:lnTo>
                <a:lnTo>
                  <a:pt x="1393" y="0"/>
                </a:lnTo>
                <a:lnTo>
                  <a:pt x="1393" y="0"/>
                </a:lnTo>
                <a:lnTo>
                  <a:pt x="1393" y="0"/>
                </a:lnTo>
                <a:lnTo>
                  <a:pt x="76" y="2"/>
                </a:lnTo>
                <a:lnTo>
                  <a:pt x="76" y="2"/>
                </a:lnTo>
                <a:lnTo>
                  <a:pt x="60" y="4"/>
                </a:lnTo>
                <a:lnTo>
                  <a:pt x="46" y="8"/>
                </a:lnTo>
                <a:lnTo>
                  <a:pt x="34" y="14"/>
                </a:lnTo>
                <a:lnTo>
                  <a:pt x="22" y="24"/>
                </a:lnTo>
                <a:lnTo>
                  <a:pt x="22" y="24"/>
                </a:lnTo>
                <a:lnTo>
                  <a:pt x="12" y="36"/>
                </a:lnTo>
                <a:lnTo>
                  <a:pt x="6" y="48"/>
                </a:lnTo>
                <a:lnTo>
                  <a:pt x="2" y="62"/>
                </a:lnTo>
                <a:lnTo>
                  <a:pt x="0" y="78"/>
                </a:lnTo>
                <a:lnTo>
                  <a:pt x="2" y="816"/>
                </a:lnTo>
                <a:lnTo>
                  <a:pt x="2" y="816"/>
                </a:lnTo>
                <a:lnTo>
                  <a:pt x="2" y="832"/>
                </a:lnTo>
                <a:lnTo>
                  <a:pt x="6" y="846"/>
                </a:lnTo>
                <a:lnTo>
                  <a:pt x="14" y="858"/>
                </a:lnTo>
                <a:lnTo>
                  <a:pt x="24" y="870"/>
                </a:lnTo>
                <a:lnTo>
                  <a:pt x="24" y="870"/>
                </a:lnTo>
                <a:lnTo>
                  <a:pt x="34" y="880"/>
                </a:lnTo>
                <a:lnTo>
                  <a:pt x="48" y="886"/>
                </a:lnTo>
                <a:lnTo>
                  <a:pt x="62" y="890"/>
                </a:lnTo>
                <a:lnTo>
                  <a:pt x="76" y="892"/>
                </a:lnTo>
                <a:lnTo>
                  <a:pt x="76" y="892"/>
                </a:lnTo>
                <a:lnTo>
                  <a:pt x="76" y="892"/>
                </a:lnTo>
                <a:lnTo>
                  <a:pt x="1393" y="890"/>
                </a:lnTo>
                <a:lnTo>
                  <a:pt x="1393" y="890"/>
                </a:lnTo>
                <a:lnTo>
                  <a:pt x="1409" y="888"/>
                </a:lnTo>
                <a:lnTo>
                  <a:pt x="1423" y="884"/>
                </a:lnTo>
                <a:lnTo>
                  <a:pt x="1435" y="876"/>
                </a:lnTo>
                <a:lnTo>
                  <a:pt x="1447" y="868"/>
                </a:lnTo>
                <a:lnTo>
                  <a:pt x="1455" y="856"/>
                </a:lnTo>
                <a:lnTo>
                  <a:pt x="1463" y="844"/>
                </a:lnTo>
                <a:lnTo>
                  <a:pt x="1467" y="830"/>
                </a:lnTo>
                <a:lnTo>
                  <a:pt x="1469" y="814"/>
                </a:lnTo>
                <a:lnTo>
                  <a:pt x="1467" y="76"/>
                </a:lnTo>
                <a:close/>
                <a:moveTo>
                  <a:pt x="1309" y="76"/>
                </a:moveTo>
                <a:lnTo>
                  <a:pt x="734" y="474"/>
                </a:lnTo>
                <a:lnTo>
                  <a:pt x="158" y="76"/>
                </a:lnTo>
                <a:lnTo>
                  <a:pt x="1309" y="76"/>
                </a:lnTo>
                <a:close/>
                <a:moveTo>
                  <a:pt x="977" y="550"/>
                </a:moveTo>
                <a:lnTo>
                  <a:pt x="1319" y="814"/>
                </a:lnTo>
                <a:lnTo>
                  <a:pt x="148" y="816"/>
                </a:lnTo>
                <a:lnTo>
                  <a:pt x="492" y="550"/>
                </a:lnTo>
                <a:lnTo>
                  <a:pt x="492" y="550"/>
                </a:lnTo>
                <a:lnTo>
                  <a:pt x="498" y="546"/>
                </a:lnTo>
                <a:lnTo>
                  <a:pt x="502" y="540"/>
                </a:lnTo>
                <a:lnTo>
                  <a:pt x="504" y="532"/>
                </a:lnTo>
                <a:lnTo>
                  <a:pt x="506" y="526"/>
                </a:lnTo>
                <a:lnTo>
                  <a:pt x="506" y="518"/>
                </a:lnTo>
                <a:lnTo>
                  <a:pt x="504" y="510"/>
                </a:lnTo>
                <a:lnTo>
                  <a:pt x="502" y="504"/>
                </a:lnTo>
                <a:lnTo>
                  <a:pt x="498" y="498"/>
                </a:lnTo>
                <a:lnTo>
                  <a:pt x="498" y="498"/>
                </a:lnTo>
                <a:lnTo>
                  <a:pt x="494" y="492"/>
                </a:lnTo>
                <a:lnTo>
                  <a:pt x="488" y="488"/>
                </a:lnTo>
                <a:lnTo>
                  <a:pt x="480" y="484"/>
                </a:lnTo>
                <a:lnTo>
                  <a:pt x="474" y="484"/>
                </a:lnTo>
                <a:lnTo>
                  <a:pt x="466" y="484"/>
                </a:lnTo>
                <a:lnTo>
                  <a:pt x="458" y="484"/>
                </a:lnTo>
                <a:lnTo>
                  <a:pt x="452" y="486"/>
                </a:lnTo>
                <a:lnTo>
                  <a:pt x="446" y="490"/>
                </a:lnTo>
                <a:lnTo>
                  <a:pt x="76" y="778"/>
                </a:lnTo>
                <a:lnTo>
                  <a:pt x="76" y="112"/>
                </a:lnTo>
                <a:lnTo>
                  <a:pt x="712" y="552"/>
                </a:lnTo>
                <a:lnTo>
                  <a:pt x="712" y="552"/>
                </a:lnTo>
                <a:lnTo>
                  <a:pt x="722" y="556"/>
                </a:lnTo>
                <a:lnTo>
                  <a:pt x="734" y="558"/>
                </a:lnTo>
                <a:lnTo>
                  <a:pt x="734" y="558"/>
                </a:lnTo>
                <a:lnTo>
                  <a:pt x="744" y="556"/>
                </a:lnTo>
                <a:lnTo>
                  <a:pt x="756" y="552"/>
                </a:lnTo>
                <a:lnTo>
                  <a:pt x="1393" y="110"/>
                </a:lnTo>
                <a:lnTo>
                  <a:pt x="1393" y="778"/>
                </a:lnTo>
                <a:lnTo>
                  <a:pt x="1023" y="490"/>
                </a:lnTo>
                <a:lnTo>
                  <a:pt x="1023" y="490"/>
                </a:lnTo>
                <a:lnTo>
                  <a:pt x="1017" y="486"/>
                </a:lnTo>
                <a:lnTo>
                  <a:pt x="1011" y="484"/>
                </a:lnTo>
                <a:lnTo>
                  <a:pt x="1003" y="484"/>
                </a:lnTo>
                <a:lnTo>
                  <a:pt x="997" y="484"/>
                </a:lnTo>
                <a:lnTo>
                  <a:pt x="989" y="484"/>
                </a:lnTo>
                <a:lnTo>
                  <a:pt x="983" y="488"/>
                </a:lnTo>
                <a:lnTo>
                  <a:pt x="977" y="492"/>
                </a:lnTo>
                <a:lnTo>
                  <a:pt x="971" y="498"/>
                </a:lnTo>
                <a:lnTo>
                  <a:pt x="971" y="498"/>
                </a:lnTo>
                <a:lnTo>
                  <a:pt x="967" y="504"/>
                </a:lnTo>
                <a:lnTo>
                  <a:pt x="965" y="510"/>
                </a:lnTo>
                <a:lnTo>
                  <a:pt x="963" y="518"/>
                </a:lnTo>
                <a:lnTo>
                  <a:pt x="963" y="526"/>
                </a:lnTo>
                <a:lnTo>
                  <a:pt x="965" y="532"/>
                </a:lnTo>
                <a:lnTo>
                  <a:pt x="969" y="540"/>
                </a:lnTo>
                <a:lnTo>
                  <a:pt x="973" y="546"/>
                </a:lnTo>
                <a:lnTo>
                  <a:pt x="977" y="550"/>
                </a:lnTo>
                <a:lnTo>
                  <a:pt x="977" y="55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35" name="Group 34"/>
          <p:cNvGrpSpPr>
            <a:grpSpLocks noChangeAspect="1"/>
          </p:cNvGrpSpPr>
          <p:nvPr/>
        </p:nvGrpSpPr>
        <p:grpSpPr>
          <a:xfrm>
            <a:off x="2736511" y="6235613"/>
            <a:ext cx="252378" cy="226490"/>
            <a:chOff x="1895475" y="4027488"/>
            <a:chExt cx="2228850" cy="2000250"/>
          </a:xfrm>
          <a:solidFill>
            <a:schemeClr val="accent5"/>
          </a:solidFill>
        </p:grpSpPr>
        <p:sp>
          <p:nvSpPr>
            <p:cNvPr id="14" name="Freeform 5"/>
            <p:cNvSpPr>
              <a:spLocks noEditPoints="1"/>
            </p:cNvSpPr>
            <p:nvPr/>
          </p:nvSpPr>
          <p:spPr bwMode="auto">
            <a:xfrm>
              <a:off x="1895475" y="4027488"/>
              <a:ext cx="2228850" cy="2000250"/>
            </a:xfrm>
            <a:custGeom>
              <a:avLst/>
              <a:gdLst>
                <a:gd name="T0" fmla="*/ 1232 w 1404"/>
                <a:gd name="T1" fmla="*/ 292 h 1260"/>
                <a:gd name="T2" fmla="*/ 1118 w 1404"/>
                <a:gd name="T3" fmla="*/ 158 h 1260"/>
                <a:gd name="T4" fmla="*/ 972 w 1404"/>
                <a:gd name="T5" fmla="*/ 62 h 1260"/>
                <a:gd name="T6" fmla="*/ 802 w 1404"/>
                <a:gd name="T7" fmla="*/ 8 h 1260"/>
                <a:gd name="T8" fmla="*/ 666 w 1404"/>
                <a:gd name="T9" fmla="*/ 2 h 1260"/>
                <a:gd name="T10" fmla="*/ 486 w 1404"/>
                <a:gd name="T11" fmla="*/ 38 h 1260"/>
                <a:gd name="T12" fmla="*/ 328 w 1404"/>
                <a:gd name="T13" fmla="*/ 124 h 1260"/>
                <a:gd name="T14" fmla="*/ 200 w 1404"/>
                <a:gd name="T15" fmla="*/ 252 h 1260"/>
                <a:gd name="T16" fmla="*/ 128 w 1404"/>
                <a:gd name="T17" fmla="*/ 370 h 1260"/>
                <a:gd name="T18" fmla="*/ 78 w 1404"/>
                <a:gd name="T19" fmla="*/ 386 h 1260"/>
                <a:gd name="T20" fmla="*/ 10 w 1404"/>
                <a:gd name="T21" fmla="*/ 464 h 1260"/>
                <a:gd name="T22" fmla="*/ 0 w 1404"/>
                <a:gd name="T23" fmla="*/ 518 h 1260"/>
                <a:gd name="T24" fmla="*/ 2 w 1404"/>
                <a:gd name="T25" fmla="*/ 770 h 1260"/>
                <a:gd name="T26" fmla="*/ 38 w 1404"/>
                <a:gd name="T27" fmla="*/ 842 h 1260"/>
                <a:gd name="T28" fmla="*/ 102 w 1404"/>
                <a:gd name="T29" fmla="*/ 884 h 1260"/>
                <a:gd name="T30" fmla="*/ 150 w 1404"/>
                <a:gd name="T31" fmla="*/ 932 h 1260"/>
                <a:gd name="T32" fmla="*/ 258 w 1404"/>
                <a:gd name="T33" fmla="*/ 1076 h 1260"/>
                <a:gd name="T34" fmla="*/ 400 w 1404"/>
                <a:gd name="T35" fmla="*/ 1182 h 1260"/>
                <a:gd name="T36" fmla="*/ 566 w 1404"/>
                <a:gd name="T37" fmla="*/ 1244 h 1260"/>
                <a:gd name="T38" fmla="*/ 702 w 1404"/>
                <a:gd name="T39" fmla="*/ 1260 h 1260"/>
                <a:gd name="T40" fmla="*/ 882 w 1404"/>
                <a:gd name="T41" fmla="*/ 1234 h 1260"/>
                <a:gd name="T42" fmla="*/ 1044 w 1404"/>
                <a:gd name="T43" fmla="*/ 1160 h 1260"/>
                <a:gd name="T44" fmla="*/ 1178 w 1404"/>
                <a:gd name="T45" fmla="*/ 1042 h 1260"/>
                <a:gd name="T46" fmla="*/ 1276 w 1404"/>
                <a:gd name="T47" fmla="*/ 890 h 1260"/>
                <a:gd name="T48" fmla="*/ 1314 w 1404"/>
                <a:gd name="T49" fmla="*/ 880 h 1260"/>
                <a:gd name="T50" fmla="*/ 1382 w 1404"/>
                <a:gd name="T51" fmla="*/ 820 h 1260"/>
                <a:gd name="T52" fmla="*/ 1404 w 1404"/>
                <a:gd name="T53" fmla="*/ 756 h 1260"/>
                <a:gd name="T54" fmla="*/ 1404 w 1404"/>
                <a:gd name="T55" fmla="*/ 504 h 1260"/>
                <a:gd name="T56" fmla="*/ 1382 w 1404"/>
                <a:gd name="T57" fmla="*/ 440 h 1260"/>
                <a:gd name="T58" fmla="*/ 1314 w 1404"/>
                <a:gd name="T59" fmla="*/ 382 h 1260"/>
                <a:gd name="T60" fmla="*/ 1276 w 1404"/>
                <a:gd name="T61" fmla="*/ 370 h 1260"/>
                <a:gd name="T62" fmla="*/ 790 w 1404"/>
                <a:gd name="T63" fmla="*/ 62 h 1260"/>
                <a:gd name="T64" fmla="*/ 940 w 1404"/>
                <a:gd name="T65" fmla="*/ 106 h 1260"/>
                <a:gd name="T66" fmla="*/ 1070 w 1404"/>
                <a:gd name="T67" fmla="*/ 188 h 1260"/>
                <a:gd name="T68" fmla="*/ 1176 w 1404"/>
                <a:gd name="T69" fmla="*/ 302 h 1260"/>
                <a:gd name="T70" fmla="*/ 188 w 1404"/>
                <a:gd name="T71" fmla="*/ 370 h 1260"/>
                <a:gd name="T72" fmla="*/ 282 w 1404"/>
                <a:gd name="T73" fmla="*/ 236 h 1260"/>
                <a:gd name="T74" fmla="*/ 404 w 1404"/>
                <a:gd name="T75" fmla="*/ 138 h 1260"/>
                <a:gd name="T76" fmla="*/ 550 w 1404"/>
                <a:gd name="T77" fmla="*/ 74 h 1260"/>
                <a:gd name="T78" fmla="*/ 712 w 1404"/>
                <a:gd name="T79" fmla="*/ 54 h 1260"/>
                <a:gd name="T80" fmla="*/ 662 w 1404"/>
                <a:gd name="T81" fmla="*/ 1204 h 1260"/>
                <a:gd name="T82" fmla="*/ 506 w 1404"/>
                <a:gd name="T83" fmla="*/ 1172 h 1260"/>
                <a:gd name="T84" fmla="*/ 368 w 1404"/>
                <a:gd name="T85" fmla="*/ 1100 h 1260"/>
                <a:gd name="T86" fmla="*/ 254 w 1404"/>
                <a:gd name="T87" fmla="*/ 992 h 1260"/>
                <a:gd name="T88" fmla="*/ 1216 w 1404"/>
                <a:gd name="T89" fmla="*/ 892 h 1260"/>
                <a:gd name="T90" fmla="*/ 1150 w 1404"/>
                <a:gd name="T91" fmla="*/ 992 h 1260"/>
                <a:gd name="T92" fmla="*/ 1036 w 1404"/>
                <a:gd name="T93" fmla="*/ 1100 h 1260"/>
                <a:gd name="T94" fmla="*/ 898 w 1404"/>
                <a:gd name="T95" fmla="*/ 1172 h 1260"/>
                <a:gd name="T96" fmla="*/ 744 w 1404"/>
                <a:gd name="T97" fmla="*/ 1204 h 1260"/>
                <a:gd name="T98" fmla="*/ 1350 w 1404"/>
                <a:gd name="T99" fmla="*/ 742 h 1260"/>
                <a:gd name="T100" fmla="*/ 1324 w 1404"/>
                <a:gd name="T101" fmla="*/ 810 h 1260"/>
                <a:gd name="T102" fmla="*/ 1256 w 1404"/>
                <a:gd name="T103" fmla="*/ 838 h 1260"/>
                <a:gd name="T104" fmla="*/ 112 w 1404"/>
                <a:gd name="T105" fmla="*/ 830 h 1260"/>
                <a:gd name="T106" fmla="*/ 62 w 1404"/>
                <a:gd name="T107" fmla="*/ 780 h 1260"/>
                <a:gd name="T108" fmla="*/ 54 w 1404"/>
                <a:gd name="T109" fmla="*/ 518 h 1260"/>
                <a:gd name="T110" fmla="*/ 82 w 1404"/>
                <a:gd name="T111" fmla="*/ 450 h 1260"/>
                <a:gd name="T112" fmla="*/ 148 w 1404"/>
                <a:gd name="T113" fmla="*/ 422 h 1260"/>
                <a:gd name="T114" fmla="*/ 1292 w 1404"/>
                <a:gd name="T115" fmla="*/ 430 h 1260"/>
                <a:gd name="T116" fmla="*/ 1344 w 1404"/>
                <a:gd name="T117" fmla="*/ 480 h 1260"/>
                <a:gd name="T118" fmla="*/ 1350 w 1404"/>
                <a:gd name="T119" fmla="*/ 742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4" h="1260">
                  <a:moveTo>
                    <a:pt x="1276" y="370"/>
                  </a:moveTo>
                  <a:lnTo>
                    <a:pt x="1276" y="370"/>
                  </a:lnTo>
                  <a:lnTo>
                    <a:pt x="1256" y="330"/>
                  </a:lnTo>
                  <a:lnTo>
                    <a:pt x="1232" y="292"/>
                  </a:lnTo>
                  <a:lnTo>
                    <a:pt x="1208" y="254"/>
                  </a:lnTo>
                  <a:lnTo>
                    <a:pt x="1180" y="220"/>
                  </a:lnTo>
                  <a:lnTo>
                    <a:pt x="1150" y="188"/>
                  </a:lnTo>
                  <a:lnTo>
                    <a:pt x="1118" y="158"/>
                  </a:lnTo>
                  <a:lnTo>
                    <a:pt x="1084" y="130"/>
                  </a:lnTo>
                  <a:lnTo>
                    <a:pt x="1048" y="104"/>
                  </a:lnTo>
                  <a:lnTo>
                    <a:pt x="1010" y="82"/>
                  </a:lnTo>
                  <a:lnTo>
                    <a:pt x="972" y="62"/>
                  </a:lnTo>
                  <a:lnTo>
                    <a:pt x="930" y="44"/>
                  </a:lnTo>
                  <a:lnTo>
                    <a:pt x="888" y="30"/>
                  </a:lnTo>
                  <a:lnTo>
                    <a:pt x="846" y="18"/>
                  </a:lnTo>
                  <a:lnTo>
                    <a:pt x="802" y="8"/>
                  </a:lnTo>
                  <a:lnTo>
                    <a:pt x="758" y="4"/>
                  </a:lnTo>
                  <a:lnTo>
                    <a:pt x="712" y="0"/>
                  </a:lnTo>
                  <a:lnTo>
                    <a:pt x="712" y="0"/>
                  </a:lnTo>
                  <a:lnTo>
                    <a:pt x="666" y="2"/>
                  </a:lnTo>
                  <a:lnTo>
                    <a:pt x="620" y="6"/>
                  </a:lnTo>
                  <a:lnTo>
                    <a:pt x="574" y="14"/>
                  </a:lnTo>
                  <a:lnTo>
                    <a:pt x="530" y="24"/>
                  </a:lnTo>
                  <a:lnTo>
                    <a:pt x="486" y="38"/>
                  </a:lnTo>
                  <a:lnTo>
                    <a:pt x="444" y="56"/>
                  </a:lnTo>
                  <a:lnTo>
                    <a:pt x="404" y="76"/>
                  </a:lnTo>
                  <a:lnTo>
                    <a:pt x="366" y="98"/>
                  </a:lnTo>
                  <a:lnTo>
                    <a:pt x="328" y="124"/>
                  </a:lnTo>
                  <a:lnTo>
                    <a:pt x="292" y="152"/>
                  </a:lnTo>
                  <a:lnTo>
                    <a:pt x="260" y="182"/>
                  </a:lnTo>
                  <a:lnTo>
                    <a:pt x="228" y="216"/>
                  </a:lnTo>
                  <a:lnTo>
                    <a:pt x="200" y="252"/>
                  </a:lnTo>
                  <a:lnTo>
                    <a:pt x="174" y="288"/>
                  </a:lnTo>
                  <a:lnTo>
                    <a:pt x="150" y="328"/>
                  </a:lnTo>
                  <a:lnTo>
                    <a:pt x="128" y="370"/>
                  </a:lnTo>
                  <a:lnTo>
                    <a:pt x="128" y="370"/>
                  </a:lnTo>
                  <a:lnTo>
                    <a:pt x="116" y="372"/>
                  </a:lnTo>
                  <a:lnTo>
                    <a:pt x="102" y="376"/>
                  </a:lnTo>
                  <a:lnTo>
                    <a:pt x="90" y="382"/>
                  </a:lnTo>
                  <a:lnTo>
                    <a:pt x="78" y="386"/>
                  </a:lnTo>
                  <a:lnTo>
                    <a:pt x="56" y="402"/>
                  </a:lnTo>
                  <a:lnTo>
                    <a:pt x="38" y="420"/>
                  </a:lnTo>
                  <a:lnTo>
                    <a:pt x="22" y="440"/>
                  </a:lnTo>
                  <a:lnTo>
                    <a:pt x="10" y="464"/>
                  </a:lnTo>
                  <a:lnTo>
                    <a:pt x="6" y="476"/>
                  </a:lnTo>
                  <a:lnTo>
                    <a:pt x="2" y="490"/>
                  </a:lnTo>
                  <a:lnTo>
                    <a:pt x="0" y="504"/>
                  </a:lnTo>
                  <a:lnTo>
                    <a:pt x="0" y="518"/>
                  </a:lnTo>
                  <a:lnTo>
                    <a:pt x="0" y="742"/>
                  </a:lnTo>
                  <a:lnTo>
                    <a:pt x="0" y="742"/>
                  </a:lnTo>
                  <a:lnTo>
                    <a:pt x="0" y="756"/>
                  </a:lnTo>
                  <a:lnTo>
                    <a:pt x="2" y="770"/>
                  </a:lnTo>
                  <a:lnTo>
                    <a:pt x="6" y="784"/>
                  </a:lnTo>
                  <a:lnTo>
                    <a:pt x="10" y="796"/>
                  </a:lnTo>
                  <a:lnTo>
                    <a:pt x="22" y="820"/>
                  </a:lnTo>
                  <a:lnTo>
                    <a:pt x="38" y="842"/>
                  </a:lnTo>
                  <a:lnTo>
                    <a:pt x="56" y="860"/>
                  </a:lnTo>
                  <a:lnTo>
                    <a:pt x="78" y="874"/>
                  </a:lnTo>
                  <a:lnTo>
                    <a:pt x="90" y="880"/>
                  </a:lnTo>
                  <a:lnTo>
                    <a:pt x="102" y="884"/>
                  </a:lnTo>
                  <a:lnTo>
                    <a:pt x="116" y="888"/>
                  </a:lnTo>
                  <a:lnTo>
                    <a:pt x="128" y="890"/>
                  </a:lnTo>
                  <a:lnTo>
                    <a:pt x="128" y="890"/>
                  </a:lnTo>
                  <a:lnTo>
                    <a:pt x="150" y="932"/>
                  </a:lnTo>
                  <a:lnTo>
                    <a:pt x="172" y="970"/>
                  </a:lnTo>
                  <a:lnTo>
                    <a:pt x="198" y="1008"/>
                  </a:lnTo>
                  <a:lnTo>
                    <a:pt x="226" y="1042"/>
                  </a:lnTo>
                  <a:lnTo>
                    <a:pt x="258" y="1076"/>
                  </a:lnTo>
                  <a:lnTo>
                    <a:pt x="290" y="1106"/>
                  </a:lnTo>
                  <a:lnTo>
                    <a:pt x="324" y="1134"/>
                  </a:lnTo>
                  <a:lnTo>
                    <a:pt x="360" y="1160"/>
                  </a:lnTo>
                  <a:lnTo>
                    <a:pt x="400" y="1182"/>
                  </a:lnTo>
                  <a:lnTo>
                    <a:pt x="438" y="1202"/>
                  </a:lnTo>
                  <a:lnTo>
                    <a:pt x="480" y="1220"/>
                  </a:lnTo>
                  <a:lnTo>
                    <a:pt x="522" y="1234"/>
                  </a:lnTo>
                  <a:lnTo>
                    <a:pt x="566" y="1244"/>
                  </a:lnTo>
                  <a:lnTo>
                    <a:pt x="610" y="1252"/>
                  </a:lnTo>
                  <a:lnTo>
                    <a:pt x="656" y="1258"/>
                  </a:lnTo>
                  <a:lnTo>
                    <a:pt x="702" y="1260"/>
                  </a:lnTo>
                  <a:lnTo>
                    <a:pt x="702" y="1260"/>
                  </a:lnTo>
                  <a:lnTo>
                    <a:pt x="748" y="1258"/>
                  </a:lnTo>
                  <a:lnTo>
                    <a:pt x="794" y="1252"/>
                  </a:lnTo>
                  <a:lnTo>
                    <a:pt x="838" y="1244"/>
                  </a:lnTo>
                  <a:lnTo>
                    <a:pt x="882" y="1234"/>
                  </a:lnTo>
                  <a:lnTo>
                    <a:pt x="924" y="1220"/>
                  </a:lnTo>
                  <a:lnTo>
                    <a:pt x="966" y="1202"/>
                  </a:lnTo>
                  <a:lnTo>
                    <a:pt x="1006" y="1182"/>
                  </a:lnTo>
                  <a:lnTo>
                    <a:pt x="1044" y="1160"/>
                  </a:lnTo>
                  <a:lnTo>
                    <a:pt x="1080" y="1134"/>
                  </a:lnTo>
                  <a:lnTo>
                    <a:pt x="1114" y="1106"/>
                  </a:lnTo>
                  <a:lnTo>
                    <a:pt x="1148" y="1076"/>
                  </a:lnTo>
                  <a:lnTo>
                    <a:pt x="1178" y="1042"/>
                  </a:lnTo>
                  <a:lnTo>
                    <a:pt x="1206" y="1008"/>
                  </a:lnTo>
                  <a:lnTo>
                    <a:pt x="1232" y="970"/>
                  </a:lnTo>
                  <a:lnTo>
                    <a:pt x="1256" y="932"/>
                  </a:lnTo>
                  <a:lnTo>
                    <a:pt x="1276" y="890"/>
                  </a:lnTo>
                  <a:lnTo>
                    <a:pt x="1276" y="890"/>
                  </a:lnTo>
                  <a:lnTo>
                    <a:pt x="1290" y="888"/>
                  </a:lnTo>
                  <a:lnTo>
                    <a:pt x="1302" y="884"/>
                  </a:lnTo>
                  <a:lnTo>
                    <a:pt x="1314" y="880"/>
                  </a:lnTo>
                  <a:lnTo>
                    <a:pt x="1326" y="874"/>
                  </a:lnTo>
                  <a:lnTo>
                    <a:pt x="1348" y="860"/>
                  </a:lnTo>
                  <a:lnTo>
                    <a:pt x="1368" y="842"/>
                  </a:lnTo>
                  <a:lnTo>
                    <a:pt x="1382" y="820"/>
                  </a:lnTo>
                  <a:lnTo>
                    <a:pt x="1394" y="796"/>
                  </a:lnTo>
                  <a:lnTo>
                    <a:pt x="1398" y="784"/>
                  </a:lnTo>
                  <a:lnTo>
                    <a:pt x="1402" y="770"/>
                  </a:lnTo>
                  <a:lnTo>
                    <a:pt x="1404" y="756"/>
                  </a:lnTo>
                  <a:lnTo>
                    <a:pt x="1404" y="742"/>
                  </a:lnTo>
                  <a:lnTo>
                    <a:pt x="1404" y="518"/>
                  </a:lnTo>
                  <a:lnTo>
                    <a:pt x="1404" y="518"/>
                  </a:lnTo>
                  <a:lnTo>
                    <a:pt x="1404" y="504"/>
                  </a:lnTo>
                  <a:lnTo>
                    <a:pt x="1402" y="490"/>
                  </a:lnTo>
                  <a:lnTo>
                    <a:pt x="1398" y="476"/>
                  </a:lnTo>
                  <a:lnTo>
                    <a:pt x="1394" y="464"/>
                  </a:lnTo>
                  <a:lnTo>
                    <a:pt x="1382" y="440"/>
                  </a:lnTo>
                  <a:lnTo>
                    <a:pt x="1368" y="420"/>
                  </a:lnTo>
                  <a:lnTo>
                    <a:pt x="1348" y="402"/>
                  </a:lnTo>
                  <a:lnTo>
                    <a:pt x="1326" y="386"/>
                  </a:lnTo>
                  <a:lnTo>
                    <a:pt x="1314" y="382"/>
                  </a:lnTo>
                  <a:lnTo>
                    <a:pt x="1302" y="376"/>
                  </a:lnTo>
                  <a:lnTo>
                    <a:pt x="1290" y="372"/>
                  </a:lnTo>
                  <a:lnTo>
                    <a:pt x="1276" y="370"/>
                  </a:lnTo>
                  <a:lnTo>
                    <a:pt x="1276" y="370"/>
                  </a:lnTo>
                  <a:close/>
                  <a:moveTo>
                    <a:pt x="712" y="54"/>
                  </a:moveTo>
                  <a:lnTo>
                    <a:pt x="712" y="54"/>
                  </a:lnTo>
                  <a:lnTo>
                    <a:pt x="752" y="56"/>
                  </a:lnTo>
                  <a:lnTo>
                    <a:pt x="790" y="62"/>
                  </a:lnTo>
                  <a:lnTo>
                    <a:pt x="830" y="68"/>
                  </a:lnTo>
                  <a:lnTo>
                    <a:pt x="866" y="78"/>
                  </a:lnTo>
                  <a:lnTo>
                    <a:pt x="904" y="92"/>
                  </a:lnTo>
                  <a:lnTo>
                    <a:pt x="940" y="106"/>
                  </a:lnTo>
                  <a:lnTo>
                    <a:pt x="974" y="124"/>
                  </a:lnTo>
                  <a:lnTo>
                    <a:pt x="1008" y="142"/>
                  </a:lnTo>
                  <a:lnTo>
                    <a:pt x="1040" y="164"/>
                  </a:lnTo>
                  <a:lnTo>
                    <a:pt x="1070" y="188"/>
                  </a:lnTo>
                  <a:lnTo>
                    <a:pt x="1100" y="214"/>
                  </a:lnTo>
                  <a:lnTo>
                    <a:pt x="1126" y="240"/>
                  </a:lnTo>
                  <a:lnTo>
                    <a:pt x="1152" y="270"/>
                  </a:lnTo>
                  <a:lnTo>
                    <a:pt x="1176" y="302"/>
                  </a:lnTo>
                  <a:lnTo>
                    <a:pt x="1196" y="334"/>
                  </a:lnTo>
                  <a:lnTo>
                    <a:pt x="1216" y="370"/>
                  </a:lnTo>
                  <a:lnTo>
                    <a:pt x="188" y="370"/>
                  </a:lnTo>
                  <a:lnTo>
                    <a:pt x="188" y="370"/>
                  </a:lnTo>
                  <a:lnTo>
                    <a:pt x="208" y="334"/>
                  </a:lnTo>
                  <a:lnTo>
                    <a:pt x="230" y="300"/>
                  </a:lnTo>
                  <a:lnTo>
                    <a:pt x="256" y="268"/>
                  </a:lnTo>
                  <a:lnTo>
                    <a:pt x="282" y="236"/>
                  </a:lnTo>
                  <a:lnTo>
                    <a:pt x="310" y="208"/>
                  </a:lnTo>
                  <a:lnTo>
                    <a:pt x="340" y="182"/>
                  </a:lnTo>
                  <a:lnTo>
                    <a:pt x="372" y="158"/>
                  </a:lnTo>
                  <a:lnTo>
                    <a:pt x="404" y="138"/>
                  </a:lnTo>
                  <a:lnTo>
                    <a:pt x="440" y="118"/>
                  </a:lnTo>
                  <a:lnTo>
                    <a:pt x="476" y="100"/>
                  </a:lnTo>
                  <a:lnTo>
                    <a:pt x="512" y="86"/>
                  </a:lnTo>
                  <a:lnTo>
                    <a:pt x="550" y="74"/>
                  </a:lnTo>
                  <a:lnTo>
                    <a:pt x="590" y="66"/>
                  </a:lnTo>
                  <a:lnTo>
                    <a:pt x="630" y="58"/>
                  </a:lnTo>
                  <a:lnTo>
                    <a:pt x="670" y="56"/>
                  </a:lnTo>
                  <a:lnTo>
                    <a:pt x="712" y="54"/>
                  </a:lnTo>
                  <a:lnTo>
                    <a:pt x="712" y="54"/>
                  </a:lnTo>
                  <a:close/>
                  <a:moveTo>
                    <a:pt x="702" y="1206"/>
                  </a:moveTo>
                  <a:lnTo>
                    <a:pt x="702" y="1206"/>
                  </a:lnTo>
                  <a:lnTo>
                    <a:pt x="662" y="1204"/>
                  </a:lnTo>
                  <a:lnTo>
                    <a:pt x="622" y="1200"/>
                  </a:lnTo>
                  <a:lnTo>
                    <a:pt x="582" y="1194"/>
                  </a:lnTo>
                  <a:lnTo>
                    <a:pt x="544" y="1184"/>
                  </a:lnTo>
                  <a:lnTo>
                    <a:pt x="506" y="1172"/>
                  </a:lnTo>
                  <a:lnTo>
                    <a:pt x="470" y="1158"/>
                  </a:lnTo>
                  <a:lnTo>
                    <a:pt x="434" y="1140"/>
                  </a:lnTo>
                  <a:lnTo>
                    <a:pt x="400" y="1120"/>
                  </a:lnTo>
                  <a:lnTo>
                    <a:pt x="368" y="1100"/>
                  </a:lnTo>
                  <a:lnTo>
                    <a:pt x="336" y="1076"/>
                  </a:lnTo>
                  <a:lnTo>
                    <a:pt x="308" y="1050"/>
                  </a:lnTo>
                  <a:lnTo>
                    <a:pt x="280" y="1022"/>
                  </a:lnTo>
                  <a:lnTo>
                    <a:pt x="254" y="992"/>
                  </a:lnTo>
                  <a:lnTo>
                    <a:pt x="230" y="960"/>
                  </a:lnTo>
                  <a:lnTo>
                    <a:pt x="208" y="926"/>
                  </a:lnTo>
                  <a:lnTo>
                    <a:pt x="190" y="892"/>
                  </a:lnTo>
                  <a:lnTo>
                    <a:pt x="1216" y="892"/>
                  </a:lnTo>
                  <a:lnTo>
                    <a:pt x="1216" y="892"/>
                  </a:lnTo>
                  <a:lnTo>
                    <a:pt x="1196" y="926"/>
                  </a:lnTo>
                  <a:lnTo>
                    <a:pt x="1174" y="960"/>
                  </a:lnTo>
                  <a:lnTo>
                    <a:pt x="1150" y="992"/>
                  </a:lnTo>
                  <a:lnTo>
                    <a:pt x="1124" y="1022"/>
                  </a:lnTo>
                  <a:lnTo>
                    <a:pt x="1098" y="1050"/>
                  </a:lnTo>
                  <a:lnTo>
                    <a:pt x="1068" y="1076"/>
                  </a:lnTo>
                  <a:lnTo>
                    <a:pt x="1036" y="1100"/>
                  </a:lnTo>
                  <a:lnTo>
                    <a:pt x="1004" y="1120"/>
                  </a:lnTo>
                  <a:lnTo>
                    <a:pt x="970" y="1140"/>
                  </a:lnTo>
                  <a:lnTo>
                    <a:pt x="934" y="1158"/>
                  </a:lnTo>
                  <a:lnTo>
                    <a:pt x="898" y="1172"/>
                  </a:lnTo>
                  <a:lnTo>
                    <a:pt x="860" y="1184"/>
                  </a:lnTo>
                  <a:lnTo>
                    <a:pt x="822" y="1194"/>
                  </a:lnTo>
                  <a:lnTo>
                    <a:pt x="784" y="1200"/>
                  </a:lnTo>
                  <a:lnTo>
                    <a:pt x="744" y="1204"/>
                  </a:lnTo>
                  <a:lnTo>
                    <a:pt x="702" y="1206"/>
                  </a:lnTo>
                  <a:lnTo>
                    <a:pt x="702" y="1206"/>
                  </a:lnTo>
                  <a:close/>
                  <a:moveTo>
                    <a:pt x="1350" y="742"/>
                  </a:moveTo>
                  <a:lnTo>
                    <a:pt x="1350" y="742"/>
                  </a:lnTo>
                  <a:lnTo>
                    <a:pt x="1350" y="762"/>
                  </a:lnTo>
                  <a:lnTo>
                    <a:pt x="1344" y="780"/>
                  </a:lnTo>
                  <a:lnTo>
                    <a:pt x="1334" y="796"/>
                  </a:lnTo>
                  <a:lnTo>
                    <a:pt x="1324" y="810"/>
                  </a:lnTo>
                  <a:lnTo>
                    <a:pt x="1310" y="822"/>
                  </a:lnTo>
                  <a:lnTo>
                    <a:pt x="1292" y="830"/>
                  </a:lnTo>
                  <a:lnTo>
                    <a:pt x="1276" y="836"/>
                  </a:lnTo>
                  <a:lnTo>
                    <a:pt x="1256" y="838"/>
                  </a:lnTo>
                  <a:lnTo>
                    <a:pt x="148" y="838"/>
                  </a:lnTo>
                  <a:lnTo>
                    <a:pt x="148" y="838"/>
                  </a:lnTo>
                  <a:lnTo>
                    <a:pt x="130" y="836"/>
                  </a:lnTo>
                  <a:lnTo>
                    <a:pt x="112" y="830"/>
                  </a:lnTo>
                  <a:lnTo>
                    <a:pt x="96" y="822"/>
                  </a:lnTo>
                  <a:lnTo>
                    <a:pt x="82" y="810"/>
                  </a:lnTo>
                  <a:lnTo>
                    <a:pt x="70" y="796"/>
                  </a:lnTo>
                  <a:lnTo>
                    <a:pt x="62" y="780"/>
                  </a:lnTo>
                  <a:lnTo>
                    <a:pt x="56" y="762"/>
                  </a:lnTo>
                  <a:lnTo>
                    <a:pt x="54" y="742"/>
                  </a:lnTo>
                  <a:lnTo>
                    <a:pt x="54" y="518"/>
                  </a:lnTo>
                  <a:lnTo>
                    <a:pt x="54" y="518"/>
                  </a:lnTo>
                  <a:lnTo>
                    <a:pt x="56" y="498"/>
                  </a:lnTo>
                  <a:lnTo>
                    <a:pt x="62" y="480"/>
                  </a:lnTo>
                  <a:lnTo>
                    <a:pt x="70" y="464"/>
                  </a:lnTo>
                  <a:lnTo>
                    <a:pt x="82" y="450"/>
                  </a:lnTo>
                  <a:lnTo>
                    <a:pt x="96" y="438"/>
                  </a:lnTo>
                  <a:lnTo>
                    <a:pt x="112" y="430"/>
                  </a:lnTo>
                  <a:lnTo>
                    <a:pt x="130" y="424"/>
                  </a:lnTo>
                  <a:lnTo>
                    <a:pt x="148" y="422"/>
                  </a:lnTo>
                  <a:lnTo>
                    <a:pt x="1256" y="422"/>
                  </a:lnTo>
                  <a:lnTo>
                    <a:pt x="1256" y="422"/>
                  </a:lnTo>
                  <a:lnTo>
                    <a:pt x="1276" y="424"/>
                  </a:lnTo>
                  <a:lnTo>
                    <a:pt x="1292" y="430"/>
                  </a:lnTo>
                  <a:lnTo>
                    <a:pt x="1310" y="438"/>
                  </a:lnTo>
                  <a:lnTo>
                    <a:pt x="1324" y="450"/>
                  </a:lnTo>
                  <a:lnTo>
                    <a:pt x="1334" y="464"/>
                  </a:lnTo>
                  <a:lnTo>
                    <a:pt x="1344" y="480"/>
                  </a:lnTo>
                  <a:lnTo>
                    <a:pt x="1350" y="498"/>
                  </a:lnTo>
                  <a:lnTo>
                    <a:pt x="1350" y="518"/>
                  </a:lnTo>
                  <a:lnTo>
                    <a:pt x="1350" y="742"/>
                  </a:lnTo>
                  <a:lnTo>
                    <a:pt x="1350" y="7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p:cNvSpPr>
              <a:spLocks/>
            </p:cNvSpPr>
            <p:nvPr/>
          </p:nvSpPr>
          <p:spPr bwMode="auto">
            <a:xfrm>
              <a:off x="2092325" y="4865688"/>
              <a:ext cx="600075" cy="368300"/>
            </a:xfrm>
            <a:custGeom>
              <a:avLst/>
              <a:gdLst>
                <a:gd name="T0" fmla="*/ 266 w 378"/>
                <a:gd name="T1" fmla="*/ 140 h 232"/>
                <a:gd name="T2" fmla="*/ 220 w 378"/>
                <a:gd name="T3" fmla="*/ 0 h 232"/>
                <a:gd name="T4" fmla="*/ 158 w 378"/>
                <a:gd name="T5" fmla="*/ 0 h 232"/>
                <a:gd name="T6" fmla="*/ 112 w 378"/>
                <a:gd name="T7" fmla="*/ 140 h 232"/>
                <a:gd name="T8" fmla="*/ 68 w 378"/>
                <a:gd name="T9" fmla="*/ 0 h 232"/>
                <a:gd name="T10" fmla="*/ 0 w 378"/>
                <a:gd name="T11" fmla="*/ 0 h 232"/>
                <a:gd name="T12" fmla="*/ 80 w 378"/>
                <a:gd name="T13" fmla="*/ 232 h 232"/>
                <a:gd name="T14" fmla="*/ 146 w 378"/>
                <a:gd name="T15" fmla="*/ 232 h 232"/>
                <a:gd name="T16" fmla="*/ 190 w 378"/>
                <a:gd name="T17" fmla="*/ 106 h 232"/>
                <a:gd name="T18" fmla="*/ 232 w 378"/>
                <a:gd name="T19" fmla="*/ 232 h 232"/>
                <a:gd name="T20" fmla="*/ 300 w 378"/>
                <a:gd name="T21" fmla="*/ 232 h 232"/>
                <a:gd name="T22" fmla="*/ 378 w 378"/>
                <a:gd name="T23" fmla="*/ 0 h 232"/>
                <a:gd name="T24" fmla="*/ 312 w 378"/>
                <a:gd name="T25" fmla="*/ 0 h 232"/>
                <a:gd name="T26" fmla="*/ 266 w 378"/>
                <a:gd name="T27"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8" h="232">
                  <a:moveTo>
                    <a:pt x="266" y="140"/>
                  </a:moveTo>
                  <a:lnTo>
                    <a:pt x="220" y="0"/>
                  </a:lnTo>
                  <a:lnTo>
                    <a:pt x="158" y="0"/>
                  </a:lnTo>
                  <a:lnTo>
                    <a:pt x="112" y="140"/>
                  </a:lnTo>
                  <a:lnTo>
                    <a:pt x="68" y="0"/>
                  </a:lnTo>
                  <a:lnTo>
                    <a:pt x="0" y="0"/>
                  </a:lnTo>
                  <a:lnTo>
                    <a:pt x="80" y="232"/>
                  </a:lnTo>
                  <a:lnTo>
                    <a:pt x="146" y="232"/>
                  </a:lnTo>
                  <a:lnTo>
                    <a:pt x="190" y="106"/>
                  </a:lnTo>
                  <a:lnTo>
                    <a:pt x="232" y="232"/>
                  </a:lnTo>
                  <a:lnTo>
                    <a:pt x="300" y="232"/>
                  </a:lnTo>
                  <a:lnTo>
                    <a:pt x="378" y="0"/>
                  </a:lnTo>
                  <a:lnTo>
                    <a:pt x="312" y="0"/>
                  </a:lnTo>
                  <a:lnTo>
                    <a:pt x="266"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7"/>
            <p:cNvSpPr>
              <a:spLocks/>
            </p:cNvSpPr>
            <p:nvPr/>
          </p:nvSpPr>
          <p:spPr bwMode="auto">
            <a:xfrm>
              <a:off x="2711450" y="4865688"/>
              <a:ext cx="600075" cy="368300"/>
            </a:xfrm>
            <a:custGeom>
              <a:avLst/>
              <a:gdLst>
                <a:gd name="T0" fmla="*/ 264 w 378"/>
                <a:gd name="T1" fmla="*/ 140 h 232"/>
                <a:gd name="T2" fmla="*/ 220 w 378"/>
                <a:gd name="T3" fmla="*/ 0 h 232"/>
                <a:gd name="T4" fmla="*/ 156 w 378"/>
                <a:gd name="T5" fmla="*/ 0 h 232"/>
                <a:gd name="T6" fmla="*/ 112 w 378"/>
                <a:gd name="T7" fmla="*/ 140 h 232"/>
                <a:gd name="T8" fmla="*/ 66 w 378"/>
                <a:gd name="T9" fmla="*/ 0 h 232"/>
                <a:gd name="T10" fmla="*/ 0 w 378"/>
                <a:gd name="T11" fmla="*/ 0 h 232"/>
                <a:gd name="T12" fmla="*/ 78 w 378"/>
                <a:gd name="T13" fmla="*/ 232 h 232"/>
                <a:gd name="T14" fmla="*/ 146 w 378"/>
                <a:gd name="T15" fmla="*/ 232 h 232"/>
                <a:gd name="T16" fmla="*/ 188 w 378"/>
                <a:gd name="T17" fmla="*/ 106 h 232"/>
                <a:gd name="T18" fmla="*/ 232 w 378"/>
                <a:gd name="T19" fmla="*/ 232 h 232"/>
                <a:gd name="T20" fmla="*/ 298 w 378"/>
                <a:gd name="T21" fmla="*/ 232 h 232"/>
                <a:gd name="T22" fmla="*/ 378 w 378"/>
                <a:gd name="T23" fmla="*/ 0 h 232"/>
                <a:gd name="T24" fmla="*/ 310 w 378"/>
                <a:gd name="T25" fmla="*/ 0 h 232"/>
                <a:gd name="T26" fmla="*/ 264 w 378"/>
                <a:gd name="T27"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8" h="232">
                  <a:moveTo>
                    <a:pt x="264" y="140"/>
                  </a:moveTo>
                  <a:lnTo>
                    <a:pt x="220" y="0"/>
                  </a:lnTo>
                  <a:lnTo>
                    <a:pt x="156" y="0"/>
                  </a:lnTo>
                  <a:lnTo>
                    <a:pt x="112" y="140"/>
                  </a:lnTo>
                  <a:lnTo>
                    <a:pt x="66" y="0"/>
                  </a:lnTo>
                  <a:lnTo>
                    <a:pt x="0" y="0"/>
                  </a:lnTo>
                  <a:lnTo>
                    <a:pt x="78" y="232"/>
                  </a:lnTo>
                  <a:lnTo>
                    <a:pt x="146" y="232"/>
                  </a:lnTo>
                  <a:lnTo>
                    <a:pt x="188" y="106"/>
                  </a:lnTo>
                  <a:lnTo>
                    <a:pt x="232" y="232"/>
                  </a:lnTo>
                  <a:lnTo>
                    <a:pt x="298" y="232"/>
                  </a:lnTo>
                  <a:lnTo>
                    <a:pt x="378" y="0"/>
                  </a:lnTo>
                  <a:lnTo>
                    <a:pt x="310" y="0"/>
                  </a:lnTo>
                  <a:lnTo>
                    <a:pt x="264"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Freeform 8"/>
            <p:cNvSpPr>
              <a:spLocks/>
            </p:cNvSpPr>
            <p:nvPr/>
          </p:nvSpPr>
          <p:spPr bwMode="auto">
            <a:xfrm>
              <a:off x="3327400" y="4865688"/>
              <a:ext cx="600075" cy="368300"/>
            </a:xfrm>
            <a:custGeom>
              <a:avLst/>
              <a:gdLst>
                <a:gd name="T0" fmla="*/ 266 w 378"/>
                <a:gd name="T1" fmla="*/ 140 h 232"/>
                <a:gd name="T2" fmla="*/ 220 w 378"/>
                <a:gd name="T3" fmla="*/ 0 h 232"/>
                <a:gd name="T4" fmla="*/ 158 w 378"/>
                <a:gd name="T5" fmla="*/ 0 h 232"/>
                <a:gd name="T6" fmla="*/ 112 w 378"/>
                <a:gd name="T7" fmla="*/ 140 h 232"/>
                <a:gd name="T8" fmla="*/ 68 w 378"/>
                <a:gd name="T9" fmla="*/ 0 h 232"/>
                <a:gd name="T10" fmla="*/ 0 w 378"/>
                <a:gd name="T11" fmla="*/ 0 h 232"/>
                <a:gd name="T12" fmla="*/ 80 w 378"/>
                <a:gd name="T13" fmla="*/ 232 h 232"/>
                <a:gd name="T14" fmla="*/ 146 w 378"/>
                <a:gd name="T15" fmla="*/ 232 h 232"/>
                <a:gd name="T16" fmla="*/ 190 w 378"/>
                <a:gd name="T17" fmla="*/ 106 h 232"/>
                <a:gd name="T18" fmla="*/ 232 w 378"/>
                <a:gd name="T19" fmla="*/ 232 h 232"/>
                <a:gd name="T20" fmla="*/ 300 w 378"/>
                <a:gd name="T21" fmla="*/ 232 h 232"/>
                <a:gd name="T22" fmla="*/ 378 w 378"/>
                <a:gd name="T23" fmla="*/ 0 h 232"/>
                <a:gd name="T24" fmla="*/ 310 w 378"/>
                <a:gd name="T25" fmla="*/ 0 h 232"/>
                <a:gd name="T26" fmla="*/ 266 w 378"/>
                <a:gd name="T27"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8" h="232">
                  <a:moveTo>
                    <a:pt x="266" y="140"/>
                  </a:moveTo>
                  <a:lnTo>
                    <a:pt x="220" y="0"/>
                  </a:lnTo>
                  <a:lnTo>
                    <a:pt x="158" y="0"/>
                  </a:lnTo>
                  <a:lnTo>
                    <a:pt x="112" y="140"/>
                  </a:lnTo>
                  <a:lnTo>
                    <a:pt x="68" y="0"/>
                  </a:lnTo>
                  <a:lnTo>
                    <a:pt x="0" y="0"/>
                  </a:lnTo>
                  <a:lnTo>
                    <a:pt x="80" y="232"/>
                  </a:lnTo>
                  <a:lnTo>
                    <a:pt x="146" y="232"/>
                  </a:lnTo>
                  <a:lnTo>
                    <a:pt x="190" y="106"/>
                  </a:lnTo>
                  <a:lnTo>
                    <a:pt x="232" y="232"/>
                  </a:lnTo>
                  <a:lnTo>
                    <a:pt x="300" y="232"/>
                  </a:lnTo>
                  <a:lnTo>
                    <a:pt x="378" y="0"/>
                  </a:lnTo>
                  <a:lnTo>
                    <a:pt x="310" y="0"/>
                  </a:lnTo>
                  <a:lnTo>
                    <a:pt x="266"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88" name="TextBox 87">
            <a:extLst>
              <a:ext uri="{FF2B5EF4-FFF2-40B4-BE49-F238E27FC236}">
                <a16:creationId xmlns:a16="http://schemas.microsoft.com/office/drawing/2014/main" xmlns="" id="{9F99E629-D198-47C2-BD25-8F19ED39F144}"/>
              </a:ext>
            </a:extLst>
          </p:cNvPr>
          <p:cNvSpPr txBox="1"/>
          <p:nvPr/>
        </p:nvSpPr>
        <p:spPr>
          <a:xfrm>
            <a:off x="2974652" y="6174898"/>
            <a:ext cx="1399742" cy="307777"/>
          </a:xfrm>
          <a:prstGeom prst="rect">
            <a:avLst/>
          </a:prstGeom>
          <a:noFill/>
        </p:spPr>
        <p:txBody>
          <a:bodyPr wrap="none" rtlCol="0">
            <a:spAutoFit/>
          </a:bodyPr>
          <a:lstStyle/>
          <a:p>
            <a:pPr algn="ctr"/>
            <a:r>
              <a:rPr lang="en-IN" sz="1400" spc="300" dirty="0" smtClean="0">
                <a:solidFill>
                  <a:schemeClr val="accent5"/>
                </a:solidFill>
              </a:rPr>
              <a:t>oe.cd/</a:t>
            </a:r>
            <a:r>
              <a:rPr lang="en-IN" sz="1400" spc="300" dirty="0" err="1" smtClean="0">
                <a:solidFill>
                  <a:schemeClr val="accent5"/>
                </a:solidFill>
              </a:rPr>
              <a:t>opsi</a:t>
            </a:r>
            <a:endParaRPr lang="en-IN" sz="1400" spc="300" dirty="0">
              <a:solidFill>
                <a:schemeClr val="accent5"/>
              </a:solidFill>
            </a:endParaRPr>
          </a:p>
        </p:txBody>
      </p:sp>
      <p:sp>
        <p:nvSpPr>
          <p:cNvPr id="33" name="Freeform 9"/>
          <p:cNvSpPr>
            <a:spLocks noChangeAspect="1"/>
          </p:cNvSpPr>
          <p:nvPr/>
        </p:nvSpPr>
        <p:spPr bwMode="auto">
          <a:xfrm>
            <a:off x="5104202" y="6252155"/>
            <a:ext cx="227930" cy="186348"/>
          </a:xfrm>
          <a:custGeom>
            <a:avLst/>
            <a:gdLst>
              <a:gd name="T0" fmla="*/ 824 w 888"/>
              <a:gd name="T1" fmla="*/ 98 h 726"/>
              <a:gd name="T2" fmla="*/ 856 w 888"/>
              <a:gd name="T3" fmla="*/ 50 h 726"/>
              <a:gd name="T4" fmla="*/ 864 w 888"/>
              <a:gd name="T5" fmla="*/ 22 h 726"/>
              <a:gd name="T6" fmla="*/ 854 w 888"/>
              <a:gd name="T7" fmla="*/ 14 h 726"/>
              <a:gd name="T8" fmla="*/ 842 w 888"/>
              <a:gd name="T9" fmla="*/ 14 h 726"/>
              <a:gd name="T10" fmla="*/ 742 w 888"/>
              <a:gd name="T11" fmla="*/ 54 h 726"/>
              <a:gd name="T12" fmla="*/ 698 w 888"/>
              <a:gd name="T13" fmla="*/ 22 h 726"/>
              <a:gd name="T14" fmla="*/ 628 w 888"/>
              <a:gd name="T15" fmla="*/ 0 h 726"/>
              <a:gd name="T16" fmla="*/ 570 w 888"/>
              <a:gd name="T17" fmla="*/ 4 h 726"/>
              <a:gd name="T18" fmla="*/ 502 w 888"/>
              <a:gd name="T19" fmla="*/ 32 h 726"/>
              <a:gd name="T20" fmla="*/ 450 w 888"/>
              <a:gd name="T21" fmla="*/ 84 h 726"/>
              <a:gd name="T22" fmla="*/ 422 w 888"/>
              <a:gd name="T23" fmla="*/ 152 h 726"/>
              <a:gd name="T24" fmla="*/ 420 w 888"/>
              <a:gd name="T25" fmla="*/ 214 h 726"/>
              <a:gd name="T26" fmla="*/ 348 w 888"/>
              <a:gd name="T27" fmla="*/ 202 h 726"/>
              <a:gd name="T28" fmla="*/ 234 w 888"/>
              <a:gd name="T29" fmla="*/ 160 h 726"/>
              <a:gd name="T30" fmla="*/ 154 w 888"/>
              <a:gd name="T31" fmla="*/ 106 h 726"/>
              <a:gd name="T32" fmla="*/ 84 w 888"/>
              <a:gd name="T33" fmla="*/ 36 h 726"/>
              <a:gd name="T34" fmla="*/ 72 w 888"/>
              <a:gd name="T35" fmla="*/ 32 h 726"/>
              <a:gd name="T36" fmla="*/ 50 w 888"/>
              <a:gd name="T37" fmla="*/ 62 h 726"/>
              <a:gd name="T38" fmla="*/ 36 w 888"/>
              <a:gd name="T39" fmla="*/ 134 h 726"/>
              <a:gd name="T40" fmla="*/ 48 w 888"/>
              <a:gd name="T41" fmla="*/ 200 h 726"/>
              <a:gd name="T42" fmla="*/ 80 w 888"/>
              <a:gd name="T43" fmla="*/ 258 h 726"/>
              <a:gd name="T44" fmla="*/ 56 w 888"/>
              <a:gd name="T45" fmla="*/ 246 h 726"/>
              <a:gd name="T46" fmla="*/ 36 w 888"/>
              <a:gd name="T47" fmla="*/ 252 h 726"/>
              <a:gd name="T48" fmla="*/ 34 w 888"/>
              <a:gd name="T49" fmla="*/ 262 h 726"/>
              <a:gd name="T50" fmla="*/ 60 w 888"/>
              <a:gd name="T51" fmla="*/ 356 h 726"/>
              <a:gd name="T52" fmla="*/ 128 w 888"/>
              <a:gd name="T53" fmla="*/ 426 h 726"/>
              <a:gd name="T54" fmla="*/ 106 w 888"/>
              <a:gd name="T55" fmla="*/ 424 h 726"/>
              <a:gd name="T56" fmla="*/ 96 w 888"/>
              <a:gd name="T57" fmla="*/ 442 h 726"/>
              <a:gd name="T58" fmla="*/ 132 w 888"/>
              <a:gd name="T59" fmla="*/ 508 h 726"/>
              <a:gd name="T60" fmla="*/ 212 w 888"/>
              <a:gd name="T61" fmla="*/ 562 h 726"/>
              <a:gd name="T62" fmla="*/ 194 w 888"/>
              <a:gd name="T63" fmla="*/ 592 h 726"/>
              <a:gd name="T64" fmla="*/ 104 w 888"/>
              <a:gd name="T65" fmla="*/ 618 h 726"/>
              <a:gd name="T66" fmla="*/ 16 w 888"/>
              <a:gd name="T67" fmla="*/ 618 h 726"/>
              <a:gd name="T68" fmla="*/ 2 w 888"/>
              <a:gd name="T69" fmla="*/ 624 h 726"/>
              <a:gd name="T70" fmla="*/ 0 w 888"/>
              <a:gd name="T71" fmla="*/ 638 h 726"/>
              <a:gd name="T72" fmla="*/ 38 w 888"/>
              <a:gd name="T73" fmla="*/ 664 h 726"/>
              <a:gd name="T74" fmla="*/ 174 w 888"/>
              <a:gd name="T75" fmla="*/ 714 h 726"/>
              <a:gd name="T76" fmla="*/ 284 w 888"/>
              <a:gd name="T77" fmla="*/ 726 h 726"/>
              <a:gd name="T78" fmla="*/ 416 w 888"/>
              <a:gd name="T79" fmla="*/ 712 h 726"/>
              <a:gd name="T80" fmla="*/ 524 w 888"/>
              <a:gd name="T81" fmla="*/ 672 h 726"/>
              <a:gd name="T82" fmla="*/ 606 w 888"/>
              <a:gd name="T83" fmla="*/ 618 h 726"/>
              <a:gd name="T84" fmla="*/ 698 w 888"/>
              <a:gd name="T85" fmla="*/ 520 h 726"/>
              <a:gd name="T86" fmla="*/ 780 w 888"/>
              <a:gd name="T87" fmla="*/ 350 h 726"/>
              <a:gd name="T88" fmla="*/ 800 w 888"/>
              <a:gd name="T89" fmla="*/ 210 h 726"/>
              <a:gd name="T90" fmla="*/ 846 w 888"/>
              <a:gd name="T91" fmla="*/ 154 h 726"/>
              <a:gd name="T92" fmla="*/ 888 w 888"/>
              <a:gd name="T93" fmla="*/ 100 h 726"/>
              <a:gd name="T94" fmla="*/ 884 w 888"/>
              <a:gd name="T95" fmla="*/ 88 h 726"/>
              <a:gd name="T96" fmla="*/ 868 w 888"/>
              <a:gd name="T97" fmla="*/ 84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8" h="726">
                <a:moveTo>
                  <a:pt x="868" y="84"/>
                </a:moveTo>
                <a:lnTo>
                  <a:pt x="868" y="84"/>
                </a:lnTo>
                <a:lnTo>
                  <a:pt x="846" y="92"/>
                </a:lnTo>
                <a:lnTo>
                  <a:pt x="824" y="98"/>
                </a:lnTo>
                <a:lnTo>
                  <a:pt x="824" y="98"/>
                </a:lnTo>
                <a:lnTo>
                  <a:pt x="836" y="84"/>
                </a:lnTo>
                <a:lnTo>
                  <a:pt x="848" y="68"/>
                </a:lnTo>
                <a:lnTo>
                  <a:pt x="856" y="50"/>
                </a:lnTo>
                <a:lnTo>
                  <a:pt x="864" y="30"/>
                </a:lnTo>
                <a:lnTo>
                  <a:pt x="864" y="30"/>
                </a:lnTo>
                <a:lnTo>
                  <a:pt x="864" y="26"/>
                </a:lnTo>
                <a:lnTo>
                  <a:pt x="864" y="22"/>
                </a:lnTo>
                <a:lnTo>
                  <a:pt x="862" y="18"/>
                </a:lnTo>
                <a:lnTo>
                  <a:pt x="858" y="16"/>
                </a:lnTo>
                <a:lnTo>
                  <a:pt x="858" y="16"/>
                </a:lnTo>
                <a:lnTo>
                  <a:pt x="854" y="14"/>
                </a:lnTo>
                <a:lnTo>
                  <a:pt x="850" y="12"/>
                </a:lnTo>
                <a:lnTo>
                  <a:pt x="846" y="12"/>
                </a:lnTo>
                <a:lnTo>
                  <a:pt x="842" y="14"/>
                </a:lnTo>
                <a:lnTo>
                  <a:pt x="842" y="14"/>
                </a:lnTo>
                <a:lnTo>
                  <a:pt x="818" y="28"/>
                </a:lnTo>
                <a:lnTo>
                  <a:pt x="794" y="38"/>
                </a:lnTo>
                <a:lnTo>
                  <a:pt x="768" y="46"/>
                </a:lnTo>
                <a:lnTo>
                  <a:pt x="742" y="54"/>
                </a:lnTo>
                <a:lnTo>
                  <a:pt x="742" y="54"/>
                </a:lnTo>
                <a:lnTo>
                  <a:pt x="728" y="42"/>
                </a:lnTo>
                <a:lnTo>
                  <a:pt x="714" y="30"/>
                </a:lnTo>
                <a:lnTo>
                  <a:pt x="698" y="22"/>
                </a:lnTo>
                <a:lnTo>
                  <a:pt x="682" y="14"/>
                </a:lnTo>
                <a:lnTo>
                  <a:pt x="664" y="8"/>
                </a:lnTo>
                <a:lnTo>
                  <a:pt x="646" y="2"/>
                </a:lnTo>
                <a:lnTo>
                  <a:pt x="628" y="0"/>
                </a:lnTo>
                <a:lnTo>
                  <a:pt x="608" y="0"/>
                </a:lnTo>
                <a:lnTo>
                  <a:pt x="608" y="0"/>
                </a:lnTo>
                <a:lnTo>
                  <a:pt x="590" y="0"/>
                </a:lnTo>
                <a:lnTo>
                  <a:pt x="570" y="4"/>
                </a:lnTo>
                <a:lnTo>
                  <a:pt x="552" y="8"/>
                </a:lnTo>
                <a:lnTo>
                  <a:pt x="534" y="14"/>
                </a:lnTo>
                <a:lnTo>
                  <a:pt x="518" y="22"/>
                </a:lnTo>
                <a:lnTo>
                  <a:pt x="502" y="32"/>
                </a:lnTo>
                <a:lnTo>
                  <a:pt x="488" y="42"/>
                </a:lnTo>
                <a:lnTo>
                  <a:pt x="474" y="56"/>
                </a:lnTo>
                <a:lnTo>
                  <a:pt x="462" y="68"/>
                </a:lnTo>
                <a:lnTo>
                  <a:pt x="450" y="84"/>
                </a:lnTo>
                <a:lnTo>
                  <a:pt x="442" y="100"/>
                </a:lnTo>
                <a:lnTo>
                  <a:pt x="434" y="116"/>
                </a:lnTo>
                <a:lnTo>
                  <a:pt x="426" y="134"/>
                </a:lnTo>
                <a:lnTo>
                  <a:pt x="422" y="152"/>
                </a:lnTo>
                <a:lnTo>
                  <a:pt x="420" y="170"/>
                </a:lnTo>
                <a:lnTo>
                  <a:pt x="418" y="190"/>
                </a:lnTo>
                <a:lnTo>
                  <a:pt x="418" y="190"/>
                </a:lnTo>
                <a:lnTo>
                  <a:pt x="420" y="214"/>
                </a:lnTo>
                <a:lnTo>
                  <a:pt x="420" y="214"/>
                </a:lnTo>
                <a:lnTo>
                  <a:pt x="396" y="212"/>
                </a:lnTo>
                <a:lnTo>
                  <a:pt x="372" y="208"/>
                </a:lnTo>
                <a:lnTo>
                  <a:pt x="348" y="202"/>
                </a:lnTo>
                <a:lnTo>
                  <a:pt x="324" y="196"/>
                </a:lnTo>
                <a:lnTo>
                  <a:pt x="302" y="188"/>
                </a:lnTo>
                <a:lnTo>
                  <a:pt x="278" y="180"/>
                </a:lnTo>
                <a:lnTo>
                  <a:pt x="234" y="160"/>
                </a:lnTo>
                <a:lnTo>
                  <a:pt x="214" y="148"/>
                </a:lnTo>
                <a:lnTo>
                  <a:pt x="192" y="136"/>
                </a:lnTo>
                <a:lnTo>
                  <a:pt x="174" y="122"/>
                </a:lnTo>
                <a:lnTo>
                  <a:pt x="154" y="106"/>
                </a:lnTo>
                <a:lnTo>
                  <a:pt x="136" y="90"/>
                </a:lnTo>
                <a:lnTo>
                  <a:pt x="118" y="74"/>
                </a:lnTo>
                <a:lnTo>
                  <a:pt x="100" y="56"/>
                </a:lnTo>
                <a:lnTo>
                  <a:pt x="84" y="36"/>
                </a:lnTo>
                <a:lnTo>
                  <a:pt x="84" y="36"/>
                </a:lnTo>
                <a:lnTo>
                  <a:pt x="80" y="32"/>
                </a:lnTo>
                <a:lnTo>
                  <a:pt x="72" y="32"/>
                </a:lnTo>
                <a:lnTo>
                  <a:pt x="72" y="32"/>
                </a:lnTo>
                <a:lnTo>
                  <a:pt x="66" y="34"/>
                </a:lnTo>
                <a:lnTo>
                  <a:pt x="62" y="38"/>
                </a:lnTo>
                <a:lnTo>
                  <a:pt x="62" y="38"/>
                </a:lnTo>
                <a:lnTo>
                  <a:pt x="50" y="62"/>
                </a:lnTo>
                <a:lnTo>
                  <a:pt x="42" y="84"/>
                </a:lnTo>
                <a:lnTo>
                  <a:pt x="38" y="110"/>
                </a:lnTo>
                <a:lnTo>
                  <a:pt x="36" y="134"/>
                </a:lnTo>
                <a:lnTo>
                  <a:pt x="36" y="134"/>
                </a:lnTo>
                <a:lnTo>
                  <a:pt x="36" y="152"/>
                </a:lnTo>
                <a:lnTo>
                  <a:pt x="38" y="168"/>
                </a:lnTo>
                <a:lnTo>
                  <a:pt x="42" y="184"/>
                </a:lnTo>
                <a:lnTo>
                  <a:pt x="48" y="200"/>
                </a:lnTo>
                <a:lnTo>
                  <a:pt x="54" y="216"/>
                </a:lnTo>
                <a:lnTo>
                  <a:pt x="62" y="230"/>
                </a:lnTo>
                <a:lnTo>
                  <a:pt x="70" y="246"/>
                </a:lnTo>
                <a:lnTo>
                  <a:pt x="80" y="258"/>
                </a:lnTo>
                <a:lnTo>
                  <a:pt x="80" y="258"/>
                </a:lnTo>
                <a:lnTo>
                  <a:pt x="68" y="254"/>
                </a:lnTo>
                <a:lnTo>
                  <a:pt x="56" y="246"/>
                </a:lnTo>
                <a:lnTo>
                  <a:pt x="56" y="246"/>
                </a:lnTo>
                <a:lnTo>
                  <a:pt x="48" y="246"/>
                </a:lnTo>
                <a:lnTo>
                  <a:pt x="42" y="246"/>
                </a:lnTo>
                <a:lnTo>
                  <a:pt x="42" y="246"/>
                </a:lnTo>
                <a:lnTo>
                  <a:pt x="36" y="252"/>
                </a:lnTo>
                <a:lnTo>
                  <a:pt x="34" y="260"/>
                </a:lnTo>
                <a:lnTo>
                  <a:pt x="34" y="260"/>
                </a:lnTo>
                <a:lnTo>
                  <a:pt x="34" y="262"/>
                </a:lnTo>
                <a:lnTo>
                  <a:pt x="34" y="262"/>
                </a:lnTo>
                <a:lnTo>
                  <a:pt x="36" y="286"/>
                </a:lnTo>
                <a:lnTo>
                  <a:pt x="40" y="312"/>
                </a:lnTo>
                <a:lnTo>
                  <a:pt x="48" y="334"/>
                </a:lnTo>
                <a:lnTo>
                  <a:pt x="60" y="356"/>
                </a:lnTo>
                <a:lnTo>
                  <a:pt x="72" y="376"/>
                </a:lnTo>
                <a:lnTo>
                  <a:pt x="88" y="396"/>
                </a:lnTo>
                <a:lnTo>
                  <a:pt x="108" y="412"/>
                </a:lnTo>
                <a:lnTo>
                  <a:pt x="128" y="426"/>
                </a:lnTo>
                <a:lnTo>
                  <a:pt x="128" y="426"/>
                </a:lnTo>
                <a:lnTo>
                  <a:pt x="112" y="424"/>
                </a:lnTo>
                <a:lnTo>
                  <a:pt x="112" y="424"/>
                </a:lnTo>
                <a:lnTo>
                  <a:pt x="106" y="424"/>
                </a:lnTo>
                <a:lnTo>
                  <a:pt x="100" y="428"/>
                </a:lnTo>
                <a:lnTo>
                  <a:pt x="100" y="428"/>
                </a:lnTo>
                <a:lnTo>
                  <a:pt x="96" y="434"/>
                </a:lnTo>
                <a:lnTo>
                  <a:pt x="96" y="442"/>
                </a:lnTo>
                <a:lnTo>
                  <a:pt x="96" y="442"/>
                </a:lnTo>
                <a:lnTo>
                  <a:pt x="106" y="466"/>
                </a:lnTo>
                <a:lnTo>
                  <a:pt x="118" y="488"/>
                </a:lnTo>
                <a:lnTo>
                  <a:pt x="132" y="508"/>
                </a:lnTo>
                <a:lnTo>
                  <a:pt x="150" y="524"/>
                </a:lnTo>
                <a:lnTo>
                  <a:pt x="168" y="540"/>
                </a:lnTo>
                <a:lnTo>
                  <a:pt x="190" y="552"/>
                </a:lnTo>
                <a:lnTo>
                  <a:pt x="212" y="562"/>
                </a:lnTo>
                <a:lnTo>
                  <a:pt x="236" y="570"/>
                </a:lnTo>
                <a:lnTo>
                  <a:pt x="236" y="570"/>
                </a:lnTo>
                <a:lnTo>
                  <a:pt x="216" y="582"/>
                </a:lnTo>
                <a:lnTo>
                  <a:pt x="194" y="592"/>
                </a:lnTo>
                <a:lnTo>
                  <a:pt x="172" y="600"/>
                </a:lnTo>
                <a:lnTo>
                  <a:pt x="150" y="608"/>
                </a:lnTo>
                <a:lnTo>
                  <a:pt x="128" y="614"/>
                </a:lnTo>
                <a:lnTo>
                  <a:pt x="104" y="618"/>
                </a:lnTo>
                <a:lnTo>
                  <a:pt x="80" y="620"/>
                </a:lnTo>
                <a:lnTo>
                  <a:pt x="56" y="622"/>
                </a:lnTo>
                <a:lnTo>
                  <a:pt x="56" y="622"/>
                </a:lnTo>
                <a:lnTo>
                  <a:pt x="16" y="618"/>
                </a:lnTo>
                <a:lnTo>
                  <a:pt x="16" y="618"/>
                </a:lnTo>
                <a:lnTo>
                  <a:pt x="10" y="620"/>
                </a:lnTo>
                <a:lnTo>
                  <a:pt x="6" y="620"/>
                </a:lnTo>
                <a:lnTo>
                  <a:pt x="2" y="624"/>
                </a:lnTo>
                <a:lnTo>
                  <a:pt x="0" y="628"/>
                </a:lnTo>
                <a:lnTo>
                  <a:pt x="0" y="628"/>
                </a:lnTo>
                <a:lnTo>
                  <a:pt x="0" y="634"/>
                </a:lnTo>
                <a:lnTo>
                  <a:pt x="0" y="638"/>
                </a:lnTo>
                <a:lnTo>
                  <a:pt x="2" y="642"/>
                </a:lnTo>
                <a:lnTo>
                  <a:pt x="6" y="646"/>
                </a:lnTo>
                <a:lnTo>
                  <a:pt x="6" y="646"/>
                </a:lnTo>
                <a:lnTo>
                  <a:pt x="38" y="664"/>
                </a:lnTo>
                <a:lnTo>
                  <a:pt x="70" y="680"/>
                </a:lnTo>
                <a:lnTo>
                  <a:pt x="104" y="694"/>
                </a:lnTo>
                <a:lnTo>
                  <a:pt x="140" y="706"/>
                </a:lnTo>
                <a:lnTo>
                  <a:pt x="174" y="714"/>
                </a:lnTo>
                <a:lnTo>
                  <a:pt x="210" y="722"/>
                </a:lnTo>
                <a:lnTo>
                  <a:pt x="248" y="726"/>
                </a:lnTo>
                <a:lnTo>
                  <a:pt x="284" y="726"/>
                </a:lnTo>
                <a:lnTo>
                  <a:pt x="284" y="726"/>
                </a:lnTo>
                <a:lnTo>
                  <a:pt x="320" y="726"/>
                </a:lnTo>
                <a:lnTo>
                  <a:pt x="354" y="722"/>
                </a:lnTo>
                <a:lnTo>
                  <a:pt x="386" y="718"/>
                </a:lnTo>
                <a:lnTo>
                  <a:pt x="416" y="712"/>
                </a:lnTo>
                <a:lnTo>
                  <a:pt x="446" y="704"/>
                </a:lnTo>
                <a:lnTo>
                  <a:pt x="472" y="694"/>
                </a:lnTo>
                <a:lnTo>
                  <a:pt x="498" y="684"/>
                </a:lnTo>
                <a:lnTo>
                  <a:pt x="524" y="672"/>
                </a:lnTo>
                <a:lnTo>
                  <a:pt x="546" y="658"/>
                </a:lnTo>
                <a:lnTo>
                  <a:pt x="568" y="646"/>
                </a:lnTo>
                <a:lnTo>
                  <a:pt x="588" y="632"/>
                </a:lnTo>
                <a:lnTo>
                  <a:pt x="606" y="618"/>
                </a:lnTo>
                <a:lnTo>
                  <a:pt x="640" y="588"/>
                </a:lnTo>
                <a:lnTo>
                  <a:pt x="668" y="558"/>
                </a:lnTo>
                <a:lnTo>
                  <a:pt x="668" y="558"/>
                </a:lnTo>
                <a:lnTo>
                  <a:pt x="698" y="520"/>
                </a:lnTo>
                <a:lnTo>
                  <a:pt x="724" y="482"/>
                </a:lnTo>
                <a:lnTo>
                  <a:pt x="746" y="440"/>
                </a:lnTo>
                <a:lnTo>
                  <a:pt x="766" y="396"/>
                </a:lnTo>
                <a:lnTo>
                  <a:pt x="780" y="350"/>
                </a:lnTo>
                <a:lnTo>
                  <a:pt x="792" y="304"/>
                </a:lnTo>
                <a:lnTo>
                  <a:pt x="798" y="258"/>
                </a:lnTo>
                <a:lnTo>
                  <a:pt x="800" y="210"/>
                </a:lnTo>
                <a:lnTo>
                  <a:pt x="800" y="210"/>
                </a:lnTo>
                <a:lnTo>
                  <a:pt x="800" y="194"/>
                </a:lnTo>
                <a:lnTo>
                  <a:pt x="800" y="194"/>
                </a:lnTo>
                <a:lnTo>
                  <a:pt x="824" y="174"/>
                </a:lnTo>
                <a:lnTo>
                  <a:pt x="846" y="154"/>
                </a:lnTo>
                <a:lnTo>
                  <a:pt x="866" y="130"/>
                </a:lnTo>
                <a:lnTo>
                  <a:pt x="886" y="104"/>
                </a:lnTo>
                <a:lnTo>
                  <a:pt x="886" y="104"/>
                </a:lnTo>
                <a:lnTo>
                  <a:pt x="888" y="100"/>
                </a:lnTo>
                <a:lnTo>
                  <a:pt x="888" y="96"/>
                </a:lnTo>
                <a:lnTo>
                  <a:pt x="886" y="92"/>
                </a:lnTo>
                <a:lnTo>
                  <a:pt x="884" y="88"/>
                </a:lnTo>
                <a:lnTo>
                  <a:pt x="884" y="88"/>
                </a:lnTo>
                <a:lnTo>
                  <a:pt x="880" y="84"/>
                </a:lnTo>
                <a:lnTo>
                  <a:pt x="876" y="82"/>
                </a:lnTo>
                <a:lnTo>
                  <a:pt x="872" y="82"/>
                </a:lnTo>
                <a:lnTo>
                  <a:pt x="868" y="84"/>
                </a:lnTo>
                <a:lnTo>
                  <a:pt x="868" y="8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N"/>
          </a:p>
        </p:txBody>
      </p:sp>
      <p:sp>
        <p:nvSpPr>
          <p:cNvPr id="89" name="TextBox 88">
            <a:extLst>
              <a:ext uri="{FF2B5EF4-FFF2-40B4-BE49-F238E27FC236}">
                <a16:creationId xmlns:a16="http://schemas.microsoft.com/office/drawing/2014/main" xmlns="" id="{9F99E629-D198-47C2-BD25-8F19ED39F144}"/>
              </a:ext>
            </a:extLst>
          </p:cNvPr>
          <p:cNvSpPr txBox="1"/>
          <p:nvPr/>
        </p:nvSpPr>
        <p:spPr>
          <a:xfrm>
            <a:off x="5322526" y="6174898"/>
            <a:ext cx="1330814" cy="307777"/>
          </a:xfrm>
          <a:prstGeom prst="rect">
            <a:avLst/>
          </a:prstGeom>
          <a:noFill/>
        </p:spPr>
        <p:txBody>
          <a:bodyPr wrap="none" rtlCol="0">
            <a:spAutoFit/>
          </a:bodyPr>
          <a:lstStyle/>
          <a:p>
            <a:pPr algn="ctr"/>
            <a:r>
              <a:rPr lang="en-IN" sz="1400" spc="300" dirty="0" smtClean="0">
                <a:solidFill>
                  <a:schemeClr val="accent5"/>
                </a:solidFill>
              </a:rPr>
              <a:t>@</a:t>
            </a:r>
            <a:r>
              <a:rPr lang="en-IN" sz="1400" spc="300" dirty="0" err="1" smtClean="0">
                <a:solidFill>
                  <a:schemeClr val="accent5"/>
                </a:solidFill>
              </a:rPr>
              <a:t>OPSIgov</a:t>
            </a:r>
            <a:endParaRPr lang="en-IN" sz="1400" spc="300" dirty="0">
              <a:solidFill>
                <a:schemeClr val="accent5"/>
              </a:solidFill>
            </a:endParaRPr>
          </a:p>
        </p:txBody>
      </p:sp>
      <p:cxnSp>
        <p:nvCxnSpPr>
          <p:cNvPr id="91" name="Straight Connector 90"/>
          <p:cNvCxnSpPr/>
          <p:nvPr/>
        </p:nvCxnSpPr>
        <p:spPr>
          <a:xfrm>
            <a:off x="4739298" y="6135874"/>
            <a:ext cx="0" cy="39136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018244" y="6135874"/>
            <a:ext cx="0" cy="39136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287644" y="4343711"/>
            <a:ext cx="8183302" cy="754053"/>
          </a:xfrm>
          <a:prstGeom prst="rect">
            <a:avLst/>
          </a:prstGeom>
          <a:noFill/>
        </p:spPr>
        <p:txBody>
          <a:bodyPr wrap="square" rtlCol="0">
            <a:spAutoFit/>
          </a:bodyPr>
          <a:lstStyle/>
          <a:p>
            <a:pPr algn="ctr"/>
            <a:endParaRPr lang="en-GB" dirty="0">
              <a:solidFill>
                <a:schemeClr val="tx2">
                  <a:lumMod val="60000"/>
                  <a:lumOff val="40000"/>
                </a:schemeClr>
              </a:solidFill>
            </a:endParaRPr>
          </a:p>
          <a:p>
            <a:pPr algn="ctr"/>
            <a:r>
              <a:rPr lang="en-GB" sz="2500" dirty="0" smtClean="0">
                <a:solidFill>
                  <a:schemeClr val="tx2">
                    <a:lumMod val="60000"/>
                    <a:lumOff val="40000"/>
                  </a:schemeClr>
                </a:solidFill>
              </a:rPr>
              <a:t>Join our newsletter at http://tiny.cc/opsinewsletter</a:t>
            </a:r>
            <a:endParaRPr lang="en-GB" dirty="0">
              <a:solidFill>
                <a:schemeClr val="tx2">
                  <a:lumMod val="60000"/>
                  <a:lumOff val="40000"/>
                </a:schemeClr>
              </a:solidFill>
            </a:endParaRPr>
          </a:p>
        </p:txBody>
      </p:sp>
    </p:spTree>
    <p:extLst>
      <p:ext uri="{BB962C8B-B14F-4D97-AF65-F5344CB8AC3E}">
        <p14:creationId xmlns:p14="http://schemas.microsoft.com/office/powerpoint/2010/main" val="3062680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9F99E629-D198-47C2-BD25-8F19ED39F144}"/>
              </a:ext>
            </a:extLst>
          </p:cNvPr>
          <p:cNvSpPr txBox="1"/>
          <p:nvPr/>
        </p:nvSpPr>
        <p:spPr>
          <a:xfrm>
            <a:off x="539137" y="401419"/>
            <a:ext cx="1111374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300" normalizeH="0" baseline="0" noProof="0" dirty="0" smtClean="0">
                <a:ln>
                  <a:noFill/>
                </a:ln>
                <a:solidFill>
                  <a:srgbClr val="214965"/>
                </a:solidFill>
                <a:effectLst/>
                <a:uLnTx/>
                <a:uFillTx/>
                <a:latin typeface="Lato Black" panose="020F0A02020204030203" pitchFamily="34" charset="0"/>
                <a:ea typeface="+mn-ea"/>
                <a:cs typeface="+mn-cs"/>
              </a:rPr>
              <a:t>Public Sector Innovation is Complex</a:t>
            </a:r>
            <a:r>
              <a:rPr kumimoji="0" lang="en-IN" sz="3600" b="0" i="0" u="none" strike="noStrike" kern="1200" cap="none" spc="300" normalizeH="0" noProof="0" dirty="0" smtClean="0">
                <a:ln>
                  <a:noFill/>
                </a:ln>
                <a:solidFill>
                  <a:srgbClr val="214965"/>
                </a:solidFill>
                <a:effectLst/>
                <a:uLnTx/>
                <a:uFillTx/>
                <a:latin typeface="Lato Black" panose="020F0A02020204030203" pitchFamily="34" charset="0"/>
                <a:ea typeface="+mn-ea"/>
                <a:cs typeface="+mn-cs"/>
              </a:rPr>
              <a:t> and Difficult</a:t>
            </a:r>
            <a:endParaRPr kumimoji="0" lang="en-IN" sz="3600" b="0" i="0" u="none" strike="noStrike" kern="1200" cap="none" spc="300" normalizeH="0" baseline="0" noProof="0" dirty="0">
              <a:ln>
                <a:noFill/>
              </a:ln>
              <a:solidFill>
                <a:srgbClr val="214965"/>
              </a:solidFill>
              <a:effectLst/>
              <a:uLnTx/>
              <a:uFillTx/>
              <a:latin typeface="Lato Black" panose="020F0A02020204030203" pitchFamily="34" charset="0"/>
              <a:ea typeface="+mn-ea"/>
              <a:cs typeface="+mn-cs"/>
            </a:endParaRPr>
          </a:p>
        </p:txBody>
      </p:sp>
      <p:cxnSp>
        <p:nvCxnSpPr>
          <p:cNvPr id="11" name="Straight Connector 10">
            <a:extLst>
              <a:ext uri="{FF2B5EF4-FFF2-40B4-BE49-F238E27FC236}">
                <a16:creationId xmlns="" xmlns:a16="http://schemas.microsoft.com/office/drawing/2014/main" id="{2D3452EC-B89C-4896-8A40-5E5A33ABD851}"/>
              </a:ext>
            </a:extLst>
          </p:cNvPr>
          <p:cNvCxnSpPr/>
          <p:nvPr/>
        </p:nvCxnSpPr>
        <p:spPr>
          <a:xfrm>
            <a:off x="5238750" y="1085850"/>
            <a:ext cx="1714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DF98AB9E-1742-4E0D-A87F-E2D0F0FA0821}"/>
              </a:ext>
            </a:extLst>
          </p:cNvPr>
          <p:cNvSpPr/>
          <p:nvPr/>
        </p:nvSpPr>
        <p:spPr>
          <a:xfrm>
            <a:off x="1485900" y="1112333"/>
            <a:ext cx="9220200" cy="58477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i="1" dirty="0" smtClean="0">
                <a:solidFill>
                  <a:srgbClr val="214965"/>
                </a:solidFill>
                <a:latin typeface="Lato"/>
              </a:rPr>
              <a:t>Public </a:t>
            </a:r>
            <a:r>
              <a:rPr lang="fr-FR" sz="1600" i="1" dirty="0" err="1" smtClean="0">
                <a:solidFill>
                  <a:srgbClr val="214965"/>
                </a:solidFill>
                <a:latin typeface="Lato"/>
              </a:rPr>
              <a:t>sector</a:t>
            </a:r>
            <a:r>
              <a:rPr lang="fr-FR" sz="1600" i="1" dirty="0" smtClean="0">
                <a:solidFill>
                  <a:srgbClr val="214965"/>
                </a:solidFill>
                <a:latin typeface="Lato"/>
              </a:rPr>
              <a:t> innovation </a:t>
            </a:r>
            <a:r>
              <a:rPr lang="fr-FR" sz="1600" i="1" dirty="0" err="1" smtClean="0">
                <a:solidFill>
                  <a:srgbClr val="214965"/>
                </a:solidFill>
                <a:latin typeface="Lato"/>
              </a:rPr>
              <a:t>is</a:t>
            </a:r>
            <a:r>
              <a:rPr lang="fr-FR" sz="1600" i="1" dirty="0" smtClean="0">
                <a:solidFill>
                  <a:srgbClr val="214965"/>
                </a:solidFill>
                <a:latin typeface="Lato"/>
              </a:rPr>
              <a:t> a </a:t>
            </a:r>
            <a:r>
              <a:rPr lang="fr-FR" sz="1600" i="1" dirty="0" err="1" smtClean="0">
                <a:solidFill>
                  <a:srgbClr val="214965"/>
                </a:solidFill>
                <a:latin typeface="Lato"/>
              </a:rPr>
              <a:t>fundamentally</a:t>
            </a:r>
            <a:r>
              <a:rPr lang="fr-FR" sz="1600" i="1" dirty="0" smtClean="0">
                <a:solidFill>
                  <a:srgbClr val="214965"/>
                </a:solidFill>
                <a:latin typeface="Lato"/>
              </a:rPr>
              <a:t> </a:t>
            </a:r>
            <a:r>
              <a:rPr lang="fr-FR" sz="1600" i="1" dirty="0" err="1" smtClean="0">
                <a:solidFill>
                  <a:srgbClr val="214965"/>
                </a:solidFill>
                <a:latin typeface="Lato"/>
              </a:rPr>
              <a:t>difficult</a:t>
            </a:r>
            <a:r>
              <a:rPr lang="fr-FR" sz="1600" i="1" dirty="0" smtClean="0">
                <a:solidFill>
                  <a:srgbClr val="214965"/>
                </a:solidFill>
                <a:latin typeface="Lato"/>
              </a:rPr>
              <a:t> issue. It has a range of </a:t>
            </a:r>
            <a:r>
              <a:rPr lang="fr-FR" sz="1600" i="1" dirty="0" err="1" smtClean="0">
                <a:solidFill>
                  <a:srgbClr val="214965"/>
                </a:solidFill>
                <a:latin typeface="Lato"/>
              </a:rPr>
              <a:t>characteristics</a:t>
            </a:r>
            <a:r>
              <a:rPr lang="fr-FR" sz="1600" i="1" dirty="0" smtClean="0">
                <a:solidFill>
                  <a:srgbClr val="214965"/>
                </a:solidFill>
                <a:latin typeface="Lato"/>
              </a:rPr>
              <a:t> </a:t>
            </a:r>
            <a:r>
              <a:rPr lang="fr-FR" sz="1600" i="1" dirty="0" err="1" smtClean="0">
                <a:solidFill>
                  <a:srgbClr val="214965"/>
                </a:solidFill>
                <a:latin typeface="Lato"/>
              </a:rPr>
              <a:t>which</a:t>
            </a:r>
            <a:r>
              <a:rPr lang="fr-FR" sz="1600" i="1" dirty="0" smtClean="0">
                <a:solidFill>
                  <a:srgbClr val="214965"/>
                </a:solidFill>
                <a:latin typeface="Lato"/>
              </a:rPr>
              <a:t> </a:t>
            </a:r>
            <a:r>
              <a:rPr lang="fr-FR" sz="1600" i="1" dirty="0" err="1" smtClean="0">
                <a:solidFill>
                  <a:srgbClr val="214965"/>
                </a:solidFill>
                <a:latin typeface="Lato"/>
              </a:rPr>
              <a:t>mean</a:t>
            </a:r>
            <a:r>
              <a:rPr lang="fr-FR" sz="1600" i="1" dirty="0" smtClean="0">
                <a:solidFill>
                  <a:srgbClr val="214965"/>
                </a:solidFill>
                <a:latin typeface="Lato"/>
              </a:rPr>
              <a:t> </a:t>
            </a:r>
            <a:r>
              <a:rPr lang="fr-FR" sz="1600" i="1" dirty="0" err="1" smtClean="0">
                <a:solidFill>
                  <a:srgbClr val="214965"/>
                </a:solidFill>
                <a:latin typeface="Lato"/>
              </a:rPr>
              <a:t>that</a:t>
            </a:r>
            <a:r>
              <a:rPr lang="fr-FR" sz="1600" i="1" dirty="0" smtClean="0">
                <a:solidFill>
                  <a:srgbClr val="214965"/>
                </a:solidFill>
                <a:latin typeface="Lato"/>
              </a:rPr>
              <a:t> </a:t>
            </a:r>
            <a:r>
              <a:rPr lang="fr-FR" sz="1600" i="1" dirty="0" err="1" smtClean="0">
                <a:solidFill>
                  <a:srgbClr val="214965"/>
                </a:solidFill>
                <a:latin typeface="Lato"/>
              </a:rPr>
              <a:t>it</a:t>
            </a:r>
            <a:r>
              <a:rPr lang="fr-FR" sz="1600" i="1" dirty="0" smtClean="0">
                <a:solidFill>
                  <a:srgbClr val="214965"/>
                </a:solidFill>
                <a:latin typeface="Lato"/>
              </a:rPr>
              <a:t> </a:t>
            </a:r>
            <a:r>
              <a:rPr lang="fr-FR" sz="1600" i="1" dirty="0" err="1" smtClean="0">
                <a:solidFill>
                  <a:srgbClr val="214965"/>
                </a:solidFill>
                <a:latin typeface="Lato"/>
              </a:rPr>
              <a:t>is</a:t>
            </a:r>
            <a:r>
              <a:rPr lang="fr-FR" sz="1600" i="1" dirty="0" smtClean="0">
                <a:solidFill>
                  <a:srgbClr val="214965"/>
                </a:solidFill>
                <a:latin typeface="Lato"/>
              </a:rPr>
              <a:t> not an </a:t>
            </a:r>
            <a:r>
              <a:rPr lang="fr-FR" sz="1600" i="1" dirty="0" err="1" smtClean="0">
                <a:solidFill>
                  <a:srgbClr val="214965"/>
                </a:solidFill>
                <a:latin typeface="Lato"/>
              </a:rPr>
              <a:t>easy</a:t>
            </a:r>
            <a:r>
              <a:rPr lang="fr-FR" sz="1600" i="1" dirty="0" smtClean="0">
                <a:solidFill>
                  <a:srgbClr val="214965"/>
                </a:solidFill>
                <a:latin typeface="Lato"/>
              </a:rPr>
              <a:t> </a:t>
            </a:r>
            <a:r>
              <a:rPr lang="fr-FR" sz="1600" i="1" dirty="0" err="1" smtClean="0">
                <a:solidFill>
                  <a:srgbClr val="214965"/>
                </a:solidFill>
                <a:latin typeface="Lato"/>
              </a:rPr>
              <a:t>thing</a:t>
            </a:r>
            <a:r>
              <a:rPr lang="fr-FR" sz="1600" i="1" dirty="0" smtClean="0">
                <a:solidFill>
                  <a:srgbClr val="214965"/>
                </a:solidFill>
                <a:latin typeface="Lato"/>
              </a:rPr>
              <a:t> to command, to manage, or to </a:t>
            </a:r>
            <a:r>
              <a:rPr lang="fr-FR" sz="1600" i="1" dirty="0" err="1" smtClean="0">
                <a:solidFill>
                  <a:srgbClr val="214965"/>
                </a:solidFill>
                <a:latin typeface="Lato"/>
              </a:rPr>
              <a:t>measure</a:t>
            </a:r>
            <a:r>
              <a:rPr lang="fr-FR" sz="1600" i="1" dirty="0" smtClean="0">
                <a:solidFill>
                  <a:srgbClr val="214965"/>
                </a:solidFill>
                <a:latin typeface="Lato"/>
              </a:rPr>
              <a:t>.</a:t>
            </a:r>
            <a:endParaRPr kumimoji="0" lang="en-IN" sz="1600" b="0" i="1" u="none" strike="noStrike" kern="1200" cap="none" spc="0" normalizeH="0" baseline="0" noProof="0" dirty="0">
              <a:ln>
                <a:noFill/>
              </a:ln>
              <a:solidFill>
                <a:srgbClr val="214965"/>
              </a:solidFill>
              <a:effectLst/>
              <a:uLnTx/>
              <a:uFillTx/>
              <a:latin typeface="Lato"/>
              <a:ea typeface="+mn-ea"/>
              <a:cs typeface="+mn-cs"/>
            </a:endParaRPr>
          </a:p>
        </p:txBody>
      </p:sp>
      <p:grpSp>
        <p:nvGrpSpPr>
          <p:cNvPr id="7" name="Group 6"/>
          <p:cNvGrpSpPr/>
          <p:nvPr/>
        </p:nvGrpSpPr>
        <p:grpSpPr>
          <a:xfrm>
            <a:off x="1422888" y="2344748"/>
            <a:ext cx="3878875" cy="1023308"/>
            <a:chOff x="1359875" y="2440107"/>
            <a:chExt cx="3878875" cy="1023308"/>
          </a:xfrm>
        </p:grpSpPr>
        <p:grpSp>
          <p:nvGrpSpPr>
            <p:cNvPr id="4" name="Group 3"/>
            <p:cNvGrpSpPr/>
            <p:nvPr/>
          </p:nvGrpSpPr>
          <p:grpSpPr>
            <a:xfrm>
              <a:off x="1359875" y="2479635"/>
              <a:ext cx="735626" cy="659608"/>
              <a:chOff x="1359875" y="2479635"/>
              <a:chExt cx="735626" cy="659608"/>
            </a:xfrm>
          </p:grpSpPr>
          <p:sp>
            <p:nvSpPr>
              <p:cNvPr id="15" name="Freeform 5"/>
              <p:cNvSpPr>
                <a:spLocks/>
              </p:cNvSpPr>
              <p:nvPr/>
            </p:nvSpPr>
            <p:spPr bwMode="auto">
              <a:xfrm>
                <a:off x="1359875" y="2479635"/>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17" name="TextBox 16">
                <a:extLst>
                  <a:ext uri="{FF2B5EF4-FFF2-40B4-BE49-F238E27FC236}">
                    <a16:creationId xmlns="" xmlns:a16="http://schemas.microsoft.com/office/drawing/2014/main" id="{9F99E629-D198-47C2-BD25-8F19ED39F144}"/>
                  </a:ext>
                </a:extLst>
              </p:cNvPr>
              <p:cNvSpPr txBox="1"/>
              <p:nvPr/>
            </p:nvSpPr>
            <p:spPr>
              <a:xfrm>
                <a:off x="1359875" y="2578607"/>
                <a:ext cx="735626" cy="46166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Lato Black" panose="020F0A02020204030203" pitchFamily="34" charset="0"/>
                    <a:ea typeface="+mn-ea"/>
                    <a:cs typeface="+mn-cs"/>
                  </a:rPr>
                  <a:t>01</a:t>
                </a:r>
              </a:p>
            </p:txBody>
          </p:sp>
        </p:grpSp>
        <p:sp>
          <p:nvSpPr>
            <p:cNvPr id="19" name="Rectangle 18">
              <a:extLst>
                <a:ext uri="{FF2B5EF4-FFF2-40B4-BE49-F238E27FC236}">
                  <a16:creationId xmlns="" xmlns:a16="http://schemas.microsoft.com/office/drawing/2014/main" id="{2775AB82-19B5-4C54-840A-7ED9C6C3DE84}"/>
                </a:ext>
              </a:extLst>
            </p:cNvPr>
            <p:cNvSpPr/>
            <p:nvPr/>
          </p:nvSpPr>
          <p:spPr>
            <a:xfrm>
              <a:off x="2291874" y="2440107"/>
              <a:ext cx="2946876" cy="338554"/>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smtClean="0">
                  <a:solidFill>
                    <a:srgbClr val="214965"/>
                  </a:solidFill>
                  <a:latin typeface="Lato Black"/>
                </a:rPr>
                <a:t>DIFFICULT TO DEFINE</a:t>
              </a:r>
              <a:endParaRPr kumimoji="0" lang="en-IN" sz="1600" b="0" i="0" u="none" strike="noStrike" kern="1200" cap="none" spc="0" normalizeH="0" baseline="0" noProof="0" dirty="0">
                <a:ln>
                  <a:noFill/>
                </a:ln>
                <a:solidFill>
                  <a:srgbClr val="214965"/>
                </a:solidFill>
                <a:effectLst/>
                <a:uLnTx/>
                <a:uFillTx/>
                <a:latin typeface="Lato Black"/>
              </a:endParaRPr>
            </a:p>
          </p:txBody>
        </p:sp>
        <p:sp>
          <p:nvSpPr>
            <p:cNvPr id="20" name="Rectangle 19">
              <a:extLst>
                <a:ext uri="{FF2B5EF4-FFF2-40B4-BE49-F238E27FC236}">
                  <a16:creationId xmlns="" xmlns:a16="http://schemas.microsoft.com/office/drawing/2014/main" id="{DF98AB9E-1742-4E0D-A87F-E2D0F0FA0821}"/>
                </a:ext>
              </a:extLst>
            </p:cNvPr>
            <p:cNvSpPr/>
            <p:nvPr/>
          </p:nvSpPr>
          <p:spPr>
            <a:xfrm>
              <a:off x="2291874" y="2724751"/>
              <a:ext cx="2946876" cy="738664"/>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i="1" dirty="0" smtClean="0">
                  <a:solidFill>
                    <a:srgbClr val="4B4B4A">
                      <a:lumMod val="60000"/>
                      <a:lumOff val="40000"/>
                    </a:srgbClr>
                  </a:solidFill>
                  <a:latin typeface="Lato"/>
                </a:rPr>
                <a:t>Innovation is hard to define because it is inherently contextual. What is innovative, depends on the context.</a:t>
              </a:r>
              <a:endParaRPr kumimoji="0" lang="en-IN" sz="1400" b="0" i="1" u="none" strike="noStrike" kern="1200" cap="none" spc="0" normalizeH="0" baseline="0" noProof="0" dirty="0">
                <a:ln>
                  <a:noFill/>
                </a:ln>
                <a:solidFill>
                  <a:srgbClr val="4B4B4A">
                    <a:lumMod val="60000"/>
                    <a:lumOff val="40000"/>
                  </a:srgbClr>
                </a:solidFill>
                <a:effectLst/>
                <a:uLnTx/>
                <a:uFillTx/>
                <a:latin typeface="Lato"/>
              </a:endParaRPr>
            </a:p>
          </p:txBody>
        </p:sp>
      </p:grpSp>
      <p:grpSp>
        <p:nvGrpSpPr>
          <p:cNvPr id="21" name="Group 20"/>
          <p:cNvGrpSpPr/>
          <p:nvPr/>
        </p:nvGrpSpPr>
        <p:grpSpPr>
          <a:xfrm>
            <a:off x="1422888" y="3696350"/>
            <a:ext cx="4341303" cy="1238751"/>
            <a:chOff x="1359875" y="2440107"/>
            <a:chExt cx="4341303" cy="1238751"/>
          </a:xfrm>
        </p:grpSpPr>
        <p:grpSp>
          <p:nvGrpSpPr>
            <p:cNvPr id="22" name="Group 21"/>
            <p:cNvGrpSpPr/>
            <p:nvPr/>
          </p:nvGrpSpPr>
          <p:grpSpPr>
            <a:xfrm>
              <a:off x="1359875" y="2479635"/>
              <a:ext cx="735626" cy="659608"/>
              <a:chOff x="1359875" y="2479635"/>
              <a:chExt cx="735626" cy="659608"/>
            </a:xfrm>
          </p:grpSpPr>
          <p:sp>
            <p:nvSpPr>
              <p:cNvPr id="25" name="Freeform 5"/>
              <p:cNvSpPr>
                <a:spLocks/>
              </p:cNvSpPr>
              <p:nvPr/>
            </p:nvSpPr>
            <p:spPr bwMode="auto">
              <a:xfrm>
                <a:off x="1359875" y="2479635"/>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26" name="TextBox 25">
                <a:extLst>
                  <a:ext uri="{FF2B5EF4-FFF2-40B4-BE49-F238E27FC236}">
                    <a16:creationId xmlns="" xmlns:a16="http://schemas.microsoft.com/office/drawing/2014/main" id="{9F99E629-D198-47C2-BD25-8F19ED39F144}"/>
                  </a:ext>
                </a:extLst>
              </p:cNvPr>
              <p:cNvSpPr txBox="1"/>
              <p:nvPr/>
            </p:nvSpPr>
            <p:spPr>
              <a:xfrm>
                <a:off x="1359875" y="2578607"/>
                <a:ext cx="735626" cy="46166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Lato Black" panose="020F0A02020204030203" pitchFamily="34" charset="0"/>
                    <a:ea typeface="+mn-ea"/>
                    <a:cs typeface="+mn-cs"/>
                  </a:rPr>
                  <a:t>02</a:t>
                </a:r>
              </a:p>
            </p:txBody>
          </p:sp>
        </p:grpSp>
        <p:sp>
          <p:nvSpPr>
            <p:cNvPr id="23" name="Rectangle 22">
              <a:extLst>
                <a:ext uri="{FF2B5EF4-FFF2-40B4-BE49-F238E27FC236}">
                  <a16:creationId xmlns="" xmlns:a16="http://schemas.microsoft.com/office/drawing/2014/main" id="{2775AB82-19B5-4C54-840A-7ED9C6C3DE84}"/>
                </a:ext>
              </a:extLst>
            </p:cNvPr>
            <p:cNvSpPr/>
            <p:nvPr/>
          </p:nvSpPr>
          <p:spPr>
            <a:xfrm>
              <a:off x="2291874" y="2440107"/>
              <a:ext cx="3409304" cy="338554"/>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smtClean="0">
                  <a:solidFill>
                    <a:srgbClr val="214965"/>
                  </a:solidFill>
                  <a:latin typeface="Lato Black"/>
                </a:rPr>
                <a:t>VARIED FORMS AND DEGREES</a:t>
              </a:r>
              <a:endParaRPr kumimoji="0" lang="en-IN" sz="1600" b="0" i="0" u="none" strike="noStrike" kern="1200" cap="none" spc="0" normalizeH="0" baseline="0" noProof="0" dirty="0">
                <a:ln>
                  <a:noFill/>
                </a:ln>
                <a:solidFill>
                  <a:srgbClr val="214965"/>
                </a:solidFill>
                <a:effectLst/>
                <a:uLnTx/>
                <a:uFillTx/>
                <a:latin typeface="Lato Black"/>
              </a:endParaRPr>
            </a:p>
          </p:txBody>
        </p:sp>
        <p:sp>
          <p:nvSpPr>
            <p:cNvPr id="24" name="Rectangle 23">
              <a:extLst>
                <a:ext uri="{FF2B5EF4-FFF2-40B4-BE49-F238E27FC236}">
                  <a16:creationId xmlns="" xmlns:a16="http://schemas.microsoft.com/office/drawing/2014/main" id="{DF98AB9E-1742-4E0D-A87F-E2D0F0FA0821}"/>
                </a:ext>
              </a:extLst>
            </p:cNvPr>
            <p:cNvSpPr/>
            <p:nvPr/>
          </p:nvSpPr>
          <p:spPr>
            <a:xfrm>
              <a:off x="2291874" y="2724751"/>
              <a:ext cx="2946876" cy="954107"/>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i="1" noProof="0" dirty="0" smtClean="0">
                  <a:solidFill>
                    <a:srgbClr val="4B4B4A">
                      <a:lumMod val="60000"/>
                      <a:lumOff val="40000"/>
                    </a:srgbClr>
                  </a:solidFill>
                  <a:latin typeface="Lato"/>
                </a:rPr>
                <a:t>Public sector innovation comes in many different forms (e.g. service and policy) and degrees (e.g. incremental and radical)</a:t>
              </a:r>
              <a:endParaRPr kumimoji="0" lang="en-IN" sz="1400" b="0" i="1" u="none" strike="noStrike" kern="1200" cap="none" spc="0" normalizeH="0" baseline="0" noProof="0" dirty="0">
                <a:ln>
                  <a:noFill/>
                </a:ln>
                <a:solidFill>
                  <a:srgbClr val="4B4B4A">
                    <a:lumMod val="60000"/>
                    <a:lumOff val="40000"/>
                  </a:srgbClr>
                </a:solidFill>
                <a:effectLst/>
                <a:uLnTx/>
                <a:uFillTx/>
                <a:latin typeface="Lato"/>
                <a:ea typeface="+mn-ea"/>
                <a:cs typeface="+mn-cs"/>
              </a:endParaRPr>
            </a:p>
          </p:txBody>
        </p:sp>
      </p:grpSp>
      <p:grpSp>
        <p:nvGrpSpPr>
          <p:cNvPr id="27" name="Group 26"/>
          <p:cNvGrpSpPr/>
          <p:nvPr/>
        </p:nvGrpSpPr>
        <p:grpSpPr>
          <a:xfrm>
            <a:off x="1422888" y="4924841"/>
            <a:ext cx="4341303" cy="1446549"/>
            <a:chOff x="1359875" y="2316997"/>
            <a:chExt cx="4341303" cy="1446549"/>
          </a:xfrm>
        </p:grpSpPr>
        <p:grpSp>
          <p:nvGrpSpPr>
            <p:cNvPr id="28" name="Group 27"/>
            <p:cNvGrpSpPr/>
            <p:nvPr/>
          </p:nvGrpSpPr>
          <p:grpSpPr>
            <a:xfrm>
              <a:off x="1359875" y="2479635"/>
              <a:ext cx="735626" cy="659608"/>
              <a:chOff x="1359875" y="2479635"/>
              <a:chExt cx="735626" cy="659608"/>
            </a:xfrm>
          </p:grpSpPr>
          <p:sp>
            <p:nvSpPr>
              <p:cNvPr id="31" name="Freeform 5"/>
              <p:cNvSpPr>
                <a:spLocks/>
              </p:cNvSpPr>
              <p:nvPr/>
            </p:nvSpPr>
            <p:spPr bwMode="auto">
              <a:xfrm>
                <a:off x="1359875" y="2479635"/>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32" name="TextBox 31">
                <a:extLst>
                  <a:ext uri="{FF2B5EF4-FFF2-40B4-BE49-F238E27FC236}">
                    <a16:creationId xmlns="" xmlns:a16="http://schemas.microsoft.com/office/drawing/2014/main" id="{9F99E629-D198-47C2-BD25-8F19ED39F144}"/>
                  </a:ext>
                </a:extLst>
              </p:cNvPr>
              <p:cNvSpPr txBox="1"/>
              <p:nvPr/>
            </p:nvSpPr>
            <p:spPr>
              <a:xfrm>
                <a:off x="1359875" y="2578607"/>
                <a:ext cx="735626" cy="46166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Lato Black" panose="020F0A02020204030203" pitchFamily="34" charset="0"/>
                    <a:ea typeface="+mn-ea"/>
                    <a:cs typeface="+mn-cs"/>
                  </a:rPr>
                  <a:t>03</a:t>
                </a:r>
              </a:p>
            </p:txBody>
          </p:sp>
        </p:grpSp>
        <p:sp>
          <p:nvSpPr>
            <p:cNvPr id="29" name="Rectangle 28">
              <a:extLst>
                <a:ext uri="{FF2B5EF4-FFF2-40B4-BE49-F238E27FC236}">
                  <a16:creationId xmlns="" xmlns:a16="http://schemas.microsoft.com/office/drawing/2014/main" id="{2775AB82-19B5-4C54-840A-7ED9C6C3DE84}"/>
                </a:ext>
              </a:extLst>
            </p:cNvPr>
            <p:cNvSpPr/>
            <p:nvPr/>
          </p:nvSpPr>
          <p:spPr>
            <a:xfrm>
              <a:off x="2291873" y="2316997"/>
              <a:ext cx="3409305" cy="584775"/>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smtClean="0">
                  <a:solidFill>
                    <a:srgbClr val="214965"/>
                  </a:solidFill>
                  <a:latin typeface="Lato Black"/>
                </a:rPr>
                <a:t>DIFFERENT TO PRIVATE SECTOR</a:t>
              </a:r>
              <a:endParaRPr kumimoji="0" lang="en-IN" sz="1600" b="0" i="0" u="none" strike="noStrike" kern="1200" cap="none" spc="0" normalizeH="0" baseline="0" noProof="0" dirty="0">
                <a:ln>
                  <a:noFill/>
                </a:ln>
                <a:solidFill>
                  <a:srgbClr val="214965"/>
                </a:solidFill>
                <a:effectLst/>
                <a:uLnTx/>
                <a:uFillTx/>
                <a:latin typeface="Lato Black"/>
              </a:endParaRPr>
            </a:p>
          </p:txBody>
        </p:sp>
        <p:sp>
          <p:nvSpPr>
            <p:cNvPr id="30" name="Rectangle 29">
              <a:extLst>
                <a:ext uri="{FF2B5EF4-FFF2-40B4-BE49-F238E27FC236}">
                  <a16:creationId xmlns="" xmlns:a16="http://schemas.microsoft.com/office/drawing/2014/main" id="{DF98AB9E-1742-4E0D-A87F-E2D0F0FA0821}"/>
                </a:ext>
              </a:extLst>
            </p:cNvPr>
            <p:cNvSpPr/>
            <p:nvPr/>
          </p:nvSpPr>
          <p:spPr>
            <a:xfrm>
              <a:off x="2291874" y="2809439"/>
              <a:ext cx="2946876" cy="954107"/>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1" u="none" strike="noStrike" kern="1200" cap="none" spc="0" normalizeH="0" baseline="0" noProof="0" dirty="0" smtClean="0">
                  <a:ln>
                    <a:noFill/>
                  </a:ln>
                  <a:solidFill>
                    <a:srgbClr val="4B4B4A">
                      <a:lumMod val="60000"/>
                      <a:lumOff val="40000"/>
                    </a:srgbClr>
                  </a:solidFill>
                  <a:effectLst/>
                  <a:uLnTx/>
                  <a:uFillTx/>
                  <a:latin typeface="Lato"/>
                  <a:ea typeface="+mn-ea"/>
                  <a:cs typeface="+mn-cs"/>
                </a:rPr>
                <a:t>Public sector innovation </a:t>
              </a:r>
              <a:r>
                <a:rPr lang="en-IN" sz="1400" i="1" noProof="0" dirty="0" smtClean="0">
                  <a:solidFill>
                    <a:srgbClr val="4B4B4A">
                      <a:lumMod val="60000"/>
                      <a:lumOff val="40000"/>
                    </a:srgbClr>
                  </a:solidFill>
                  <a:latin typeface="Lato"/>
                </a:rPr>
                <a:t>occurs in a political context, which often makes it much more complex and uncertain than in the private sector.</a:t>
              </a:r>
              <a:endParaRPr kumimoji="0" lang="en-IN" sz="1400" b="0" i="1" u="none" strike="noStrike" kern="1200" cap="none" spc="0" normalizeH="0" baseline="0" noProof="0" dirty="0">
                <a:ln>
                  <a:noFill/>
                </a:ln>
                <a:solidFill>
                  <a:srgbClr val="4B4B4A">
                    <a:lumMod val="60000"/>
                    <a:lumOff val="40000"/>
                  </a:srgbClr>
                </a:solidFill>
                <a:effectLst/>
                <a:uLnTx/>
                <a:uFillTx/>
                <a:latin typeface="Lato"/>
                <a:ea typeface="+mn-ea"/>
                <a:cs typeface="+mn-cs"/>
              </a:endParaRPr>
            </a:p>
          </p:txBody>
        </p:sp>
      </p:grpSp>
      <p:grpSp>
        <p:nvGrpSpPr>
          <p:cNvPr id="33" name="Group 32"/>
          <p:cNvGrpSpPr/>
          <p:nvPr/>
        </p:nvGrpSpPr>
        <p:grpSpPr>
          <a:xfrm>
            <a:off x="6890238" y="2344748"/>
            <a:ext cx="3878875" cy="1023308"/>
            <a:chOff x="1359875" y="2440107"/>
            <a:chExt cx="3878875" cy="1023308"/>
          </a:xfrm>
        </p:grpSpPr>
        <p:grpSp>
          <p:nvGrpSpPr>
            <p:cNvPr id="34" name="Group 33"/>
            <p:cNvGrpSpPr/>
            <p:nvPr/>
          </p:nvGrpSpPr>
          <p:grpSpPr>
            <a:xfrm>
              <a:off x="1359875" y="2479635"/>
              <a:ext cx="735626" cy="659608"/>
              <a:chOff x="1359875" y="2479635"/>
              <a:chExt cx="735626" cy="659608"/>
            </a:xfrm>
          </p:grpSpPr>
          <p:sp>
            <p:nvSpPr>
              <p:cNvPr id="37" name="Freeform 5"/>
              <p:cNvSpPr>
                <a:spLocks/>
              </p:cNvSpPr>
              <p:nvPr/>
            </p:nvSpPr>
            <p:spPr bwMode="auto">
              <a:xfrm>
                <a:off x="1359875" y="2479635"/>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38" name="TextBox 37">
                <a:extLst>
                  <a:ext uri="{FF2B5EF4-FFF2-40B4-BE49-F238E27FC236}">
                    <a16:creationId xmlns="" xmlns:a16="http://schemas.microsoft.com/office/drawing/2014/main" id="{9F99E629-D198-47C2-BD25-8F19ED39F144}"/>
                  </a:ext>
                </a:extLst>
              </p:cNvPr>
              <p:cNvSpPr txBox="1"/>
              <p:nvPr/>
            </p:nvSpPr>
            <p:spPr>
              <a:xfrm>
                <a:off x="1359875" y="2578607"/>
                <a:ext cx="735626" cy="46166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Lato Black" panose="020F0A02020204030203" pitchFamily="34" charset="0"/>
                    <a:ea typeface="+mn-ea"/>
                    <a:cs typeface="+mn-cs"/>
                  </a:rPr>
                  <a:t>04</a:t>
                </a:r>
              </a:p>
            </p:txBody>
          </p:sp>
        </p:grpSp>
        <p:sp>
          <p:nvSpPr>
            <p:cNvPr id="35" name="Rectangle 34">
              <a:extLst>
                <a:ext uri="{FF2B5EF4-FFF2-40B4-BE49-F238E27FC236}">
                  <a16:creationId xmlns="" xmlns:a16="http://schemas.microsoft.com/office/drawing/2014/main" id="{2775AB82-19B5-4C54-840A-7ED9C6C3DE84}"/>
                </a:ext>
              </a:extLst>
            </p:cNvPr>
            <p:cNvSpPr/>
            <p:nvPr/>
          </p:nvSpPr>
          <p:spPr>
            <a:xfrm>
              <a:off x="2291874" y="2440107"/>
              <a:ext cx="2946876" cy="338554"/>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smtClean="0">
                  <a:ln>
                    <a:noFill/>
                  </a:ln>
                  <a:solidFill>
                    <a:srgbClr val="214965"/>
                  </a:solidFill>
                  <a:effectLst/>
                  <a:uLnTx/>
                  <a:uFillTx/>
                  <a:latin typeface="Lato Black"/>
                  <a:ea typeface="+mn-ea"/>
                  <a:cs typeface="+mn-cs"/>
                </a:rPr>
                <a:t>THE</a:t>
              </a:r>
              <a:r>
                <a:rPr kumimoji="0" lang="en-IN" sz="1600" b="0" i="0" u="none" strike="noStrike" kern="1200" cap="none" spc="0" normalizeH="0" noProof="0" dirty="0" smtClean="0">
                  <a:ln>
                    <a:noFill/>
                  </a:ln>
                  <a:solidFill>
                    <a:srgbClr val="214965"/>
                  </a:solidFill>
                  <a:effectLst/>
                  <a:uLnTx/>
                  <a:uFillTx/>
                  <a:latin typeface="Lato Black"/>
                  <a:ea typeface="+mn-ea"/>
                  <a:cs typeface="+mn-cs"/>
                </a:rPr>
                <a:t> ROLE OF TIME</a:t>
              </a:r>
              <a:endParaRPr kumimoji="0" lang="en-IN" sz="1600" b="0" i="0" u="none" strike="noStrike" kern="1200" cap="none" spc="0" normalizeH="0" baseline="0" noProof="0" dirty="0">
                <a:ln>
                  <a:noFill/>
                </a:ln>
                <a:solidFill>
                  <a:srgbClr val="214965"/>
                </a:solidFill>
                <a:effectLst/>
                <a:uLnTx/>
                <a:uFillTx/>
                <a:latin typeface="Lato Black"/>
                <a:ea typeface="+mn-ea"/>
                <a:cs typeface="+mn-cs"/>
              </a:endParaRPr>
            </a:p>
          </p:txBody>
        </p:sp>
        <p:sp>
          <p:nvSpPr>
            <p:cNvPr id="36" name="Rectangle 35">
              <a:extLst>
                <a:ext uri="{FF2B5EF4-FFF2-40B4-BE49-F238E27FC236}">
                  <a16:creationId xmlns="" xmlns:a16="http://schemas.microsoft.com/office/drawing/2014/main" id="{DF98AB9E-1742-4E0D-A87F-E2D0F0FA0821}"/>
                </a:ext>
              </a:extLst>
            </p:cNvPr>
            <p:cNvSpPr/>
            <p:nvPr/>
          </p:nvSpPr>
          <p:spPr>
            <a:xfrm>
              <a:off x="2291874" y="2724751"/>
              <a:ext cx="2946876" cy="738664"/>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1" u="none" strike="noStrike" kern="1200" cap="none" spc="0" normalizeH="0" baseline="0" noProof="0" dirty="0" smtClean="0">
                  <a:ln>
                    <a:noFill/>
                  </a:ln>
                  <a:solidFill>
                    <a:srgbClr val="4B4B4A">
                      <a:lumMod val="60000"/>
                      <a:lumOff val="40000"/>
                    </a:srgbClr>
                  </a:solidFill>
                  <a:effectLst/>
                  <a:uLnTx/>
                  <a:uFillTx/>
                  <a:latin typeface="Lato"/>
                  <a:ea typeface="+mn-ea"/>
                  <a:cs typeface="+mn-cs"/>
                </a:rPr>
                <a:t>What is innovative, and how successful it is, can often only really be judged with the passing of time.</a:t>
              </a:r>
              <a:endParaRPr kumimoji="0" lang="en-IN" sz="1400" b="0" i="1" u="none" strike="noStrike" kern="1200" cap="none" spc="0" normalizeH="0" baseline="0" noProof="0" dirty="0">
                <a:ln>
                  <a:noFill/>
                </a:ln>
                <a:solidFill>
                  <a:srgbClr val="4B4B4A">
                    <a:lumMod val="60000"/>
                    <a:lumOff val="40000"/>
                  </a:srgbClr>
                </a:solidFill>
                <a:effectLst/>
                <a:uLnTx/>
                <a:uFillTx/>
                <a:latin typeface="Lato"/>
                <a:ea typeface="+mn-ea"/>
                <a:cs typeface="+mn-cs"/>
              </a:endParaRPr>
            </a:p>
          </p:txBody>
        </p:sp>
      </p:grpSp>
      <p:grpSp>
        <p:nvGrpSpPr>
          <p:cNvPr id="39" name="Group 38"/>
          <p:cNvGrpSpPr/>
          <p:nvPr/>
        </p:nvGrpSpPr>
        <p:grpSpPr>
          <a:xfrm>
            <a:off x="6890238" y="3696350"/>
            <a:ext cx="4140435" cy="807864"/>
            <a:chOff x="1359875" y="2440107"/>
            <a:chExt cx="4140435" cy="807864"/>
          </a:xfrm>
        </p:grpSpPr>
        <p:grpSp>
          <p:nvGrpSpPr>
            <p:cNvPr id="40" name="Group 39"/>
            <p:cNvGrpSpPr/>
            <p:nvPr/>
          </p:nvGrpSpPr>
          <p:grpSpPr>
            <a:xfrm>
              <a:off x="1359875" y="2479635"/>
              <a:ext cx="735626" cy="659608"/>
              <a:chOff x="1359875" y="2479635"/>
              <a:chExt cx="735626" cy="659608"/>
            </a:xfrm>
          </p:grpSpPr>
          <p:sp>
            <p:nvSpPr>
              <p:cNvPr id="43" name="Freeform 5"/>
              <p:cNvSpPr>
                <a:spLocks/>
              </p:cNvSpPr>
              <p:nvPr/>
            </p:nvSpPr>
            <p:spPr bwMode="auto">
              <a:xfrm>
                <a:off x="1359875" y="2479635"/>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44" name="TextBox 43">
                <a:extLst>
                  <a:ext uri="{FF2B5EF4-FFF2-40B4-BE49-F238E27FC236}">
                    <a16:creationId xmlns="" xmlns:a16="http://schemas.microsoft.com/office/drawing/2014/main" id="{9F99E629-D198-47C2-BD25-8F19ED39F144}"/>
                  </a:ext>
                </a:extLst>
              </p:cNvPr>
              <p:cNvSpPr txBox="1"/>
              <p:nvPr/>
            </p:nvSpPr>
            <p:spPr>
              <a:xfrm>
                <a:off x="1359875" y="2578607"/>
                <a:ext cx="735626" cy="46166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Lato Black" panose="020F0A02020204030203" pitchFamily="34" charset="0"/>
                    <a:ea typeface="+mn-ea"/>
                    <a:cs typeface="+mn-cs"/>
                  </a:rPr>
                  <a:t>05</a:t>
                </a:r>
              </a:p>
            </p:txBody>
          </p:sp>
        </p:grpSp>
        <p:sp>
          <p:nvSpPr>
            <p:cNvPr id="41" name="Rectangle 40">
              <a:extLst>
                <a:ext uri="{FF2B5EF4-FFF2-40B4-BE49-F238E27FC236}">
                  <a16:creationId xmlns="" xmlns:a16="http://schemas.microsoft.com/office/drawing/2014/main" id="{2775AB82-19B5-4C54-840A-7ED9C6C3DE84}"/>
                </a:ext>
              </a:extLst>
            </p:cNvPr>
            <p:cNvSpPr/>
            <p:nvPr/>
          </p:nvSpPr>
          <p:spPr>
            <a:xfrm>
              <a:off x="2291874" y="2440107"/>
              <a:ext cx="3208436" cy="338554"/>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smtClean="0">
                  <a:ln>
                    <a:noFill/>
                  </a:ln>
                  <a:solidFill>
                    <a:srgbClr val="214965"/>
                  </a:solidFill>
                  <a:effectLst/>
                  <a:uLnTx/>
                  <a:uFillTx/>
                  <a:latin typeface="Lato Black"/>
                  <a:ea typeface="+mn-ea"/>
                  <a:cs typeface="+mn-cs"/>
                </a:rPr>
                <a:t>TOP-DOWN</a:t>
              </a:r>
              <a:r>
                <a:rPr kumimoji="0" lang="en-IN" sz="1600" b="0" i="0" u="none" strike="noStrike" kern="1200" cap="none" spc="0" normalizeH="0" noProof="0" dirty="0" smtClean="0">
                  <a:ln>
                    <a:noFill/>
                  </a:ln>
                  <a:solidFill>
                    <a:srgbClr val="214965"/>
                  </a:solidFill>
                  <a:effectLst/>
                  <a:uLnTx/>
                  <a:uFillTx/>
                  <a:latin typeface="Lato Black"/>
                  <a:ea typeface="+mn-ea"/>
                  <a:cs typeface="+mn-cs"/>
                </a:rPr>
                <a:t> VS BOTTOM-UP</a:t>
              </a:r>
              <a:endParaRPr kumimoji="0" lang="en-IN" sz="1600" b="0" i="0" u="none" strike="noStrike" kern="1200" cap="none" spc="0" normalizeH="0" baseline="0" noProof="0" dirty="0">
                <a:ln>
                  <a:noFill/>
                </a:ln>
                <a:solidFill>
                  <a:srgbClr val="214965"/>
                </a:solidFill>
                <a:effectLst/>
                <a:uLnTx/>
                <a:uFillTx/>
                <a:latin typeface="Lato Black"/>
                <a:ea typeface="+mn-ea"/>
                <a:cs typeface="+mn-cs"/>
              </a:endParaRPr>
            </a:p>
          </p:txBody>
        </p:sp>
        <p:sp>
          <p:nvSpPr>
            <p:cNvPr id="42" name="Rectangle 41">
              <a:extLst>
                <a:ext uri="{FF2B5EF4-FFF2-40B4-BE49-F238E27FC236}">
                  <a16:creationId xmlns="" xmlns:a16="http://schemas.microsoft.com/office/drawing/2014/main" id="{DF98AB9E-1742-4E0D-A87F-E2D0F0FA0821}"/>
                </a:ext>
              </a:extLst>
            </p:cNvPr>
            <p:cNvSpPr/>
            <p:nvPr/>
          </p:nvSpPr>
          <p:spPr>
            <a:xfrm>
              <a:off x="2291874" y="2724751"/>
              <a:ext cx="2946876" cy="523220"/>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1" u="none" strike="noStrike" kern="1200" cap="none" spc="0" normalizeH="0" baseline="0" noProof="0" dirty="0" smtClean="0">
                  <a:ln>
                    <a:noFill/>
                  </a:ln>
                  <a:solidFill>
                    <a:srgbClr val="4B4B4A">
                      <a:lumMod val="60000"/>
                      <a:lumOff val="40000"/>
                    </a:srgbClr>
                  </a:solidFill>
                  <a:effectLst/>
                  <a:uLnTx/>
                  <a:uFillTx/>
                  <a:latin typeface="Lato"/>
                  <a:ea typeface="+mn-ea"/>
                  <a:cs typeface="+mn-cs"/>
                </a:rPr>
                <a:t>Public sector innovation can be both</a:t>
              </a:r>
              <a:r>
                <a:rPr kumimoji="0" lang="en-IN" sz="1400" b="0" i="1" u="none" strike="noStrike" kern="1200" cap="none" spc="0" normalizeH="0" noProof="0" dirty="0" smtClean="0">
                  <a:ln>
                    <a:noFill/>
                  </a:ln>
                  <a:solidFill>
                    <a:srgbClr val="4B4B4A">
                      <a:lumMod val="60000"/>
                      <a:lumOff val="40000"/>
                    </a:srgbClr>
                  </a:solidFill>
                  <a:effectLst/>
                  <a:uLnTx/>
                  <a:uFillTx/>
                  <a:latin typeface="Lato"/>
                  <a:ea typeface="+mn-ea"/>
                  <a:cs typeface="+mn-cs"/>
                </a:rPr>
                <a:t> directed and emergent.</a:t>
              </a:r>
              <a:endParaRPr kumimoji="0" lang="en-IN" sz="1400" b="0" i="1" u="none" strike="noStrike" kern="1200" cap="none" spc="0" normalizeH="0" baseline="0" noProof="0" dirty="0">
                <a:ln>
                  <a:noFill/>
                </a:ln>
                <a:solidFill>
                  <a:srgbClr val="4B4B4A">
                    <a:lumMod val="60000"/>
                    <a:lumOff val="40000"/>
                  </a:srgbClr>
                </a:solidFill>
                <a:effectLst/>
                <a:uLnTx/>
                <a:uFillTx/>
                <a:latin typeface="Lato"/>
                <a:ea typeface="+mn-ea"/>
                <a:cs typeface="+mn-cs"/>
              </a:endParaRPr>
            </a:p>
          </p:txBody>
        </p:sp>
      </p:grpSp>
      <p:grpSp>
        <p:nvGrpSpPr>
          <p:cNvPr id="45" name="Group 44"/>
          <p:cNvGrpSpPr/>
          <p:nvPr/>
        </p:nvGrpSpPr>
        <p:grpSpPr>
          <a:xfrm>
            <a:off x="6890238" y="5047951"/>
            <a:ext cx="3878875" cy="1238751"/>
            <a:chOff x="1359875" y="2440107"/>
            <a:chExt cx="3878875" cy="1238751"/>
          </a:xfrm>
        </p:grpSpPr>
        <p:grpSp>
          <p:nvGrpSpPr>
            <p:cNvPr id="46" name="Group 45"/>
            <p:cNvGrpSpPr/>
            <p:nvPr/>
          </p:nvGrpSpPr>
          <p:grpSpPr>
            <a:xfrm>
              <a:off x="1359875" y="2479635"/>
              <a:ext cx="735626" cy="659608"/>
              <a:chOff x="1359875" y="2479635"/>
              <a:chExt cx="735626" cy="659608"/>
            </a:xfrm>
          </p:grpSpPr>
          <p:sp>
            <p:nvSpPr>
              <p:cNvPr id="49" name="Freeform 5"/>
              <p:cNvSpPr>
                <a:spLocks/>
              </p:cNvSpPr>
              <p:nvPr/>
            </p:nvSpPr>
            <p:spPr bwMode="auto">
              <a:xfrm>
                <a:off x="1359875" y="2479635"/>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50" name="TextBox 49">
                <a:extLst>
                  <a:ext uri="{FF2B5EF4-FFF2-40B4-BE49-F238E27FC236}">
                    <a16:creationId xmlns="" xmlns:a16="http://schemas.microsoft.com/office/drawing/2014/main" id="{9F99E629-D198-47C2-BD25-8F19ED39F144}"/>
                  </a:ext>
                </a:extLst>
              </p:cNvPr>
              <p:cNvSpPr txBox="1"/>
              <p:nvPr/>
            </p:nvSpPr>
            <p:spPr>
              <a:xfrm>
                <a:off x="1359875" y="2578607"/>
                <a:ext cx="735626" cy="46166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Lato Black" panose="020F0A02020204030203" pitchFamily="34" charset="0"/>
                    <a:ea typeface="+mn-ea"/>
                    <a:cs typeface="+mn-cs"/>
                  </a:rPr>
                  <a:t>06</a:t>
                </a:r>
              </a:p>
            </p:txBody>
          </p:sp>
        </p:grpSp>
        <p:sp>
          <p:nvSpPr>
            <p:cNvPr id="47" name="Rectangle 46">
              <a:extLst>
                <a:ext uri="{FF2B5EF4-FFF2-40B4-BE49-F238E27FC236}">
                  <a16:creationId xmlns="" xmlns:a16="http://schemas.microsoft.com/office/drawing/2014/main" id="{2775AB82-19B5-4C54-840A-7ED9C6C3DE84}"/>
                </a:ext>
              </a:extLst>
            </p:cNvPr>
            <p:cNvSpPr/>
            <p:nvPr/>
          </p:nvSpPr>
          <p:spPr>
            <a:xfrm>
              <a:off x="2291874" y="2440107"/>
              <a:ext cx="2946876" cy="338554"/>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smtClean="0">
                  <a:ln>
                    <a:noFill/>
                  </a:ln>
                  <a:solidFill>
                    <a:srgbClr val="214965"/>
                  </a:solidFill>
                  <a:effectLst/>
                  <a:uLnTx/>
                  <a:uFillTx/>
                  <a:latin typeface="Lato Black"/>
                  <a:ea typeface="+mn-ea"/>
                  <a:cs typeface="+mn-cs"/>
                </a:rPr>
                <a:t>DIFFERENT PURPOSES</a:t>
              </a:r>
              <a:endParaRPr kumimoji="0" lang="en-IN" sz="1600" b="0" i="0" u="none" strike="noStrike" kern="1200" cap="none" spc="0" normalizeH="0" baseline="0" noProof="0" dirty="0">
                <a:ln>
                  <a:noFill/>
                </a:ln>
                <a:solidFill>
                  <a:srgbClr val="214965"/>
                </a:solidFill>
                <a:effectLst/>
                <a:uLnTx/>
                <a:uFillTx/>
                <a:latin typeface="Lato Black"/>
                <a:ea typeface="+mn-ea"/>
                <a:cs typeface="+mn-cs"/>
              </a:endParaRPr>
            </a:p>
          </p:txBody>
        </p:sp>
        <p:sp>
          <p:nvSpPr>
            <p:cNvPr id="48" name="Rectangle 47">
              <a:extLst>
                <a:ext uri="{FF2B5EF4-FFF2-40B4-BE49-F238E27FC236}">
                  <a16:creationId xmlns="" xmlns:a16="http://schemas.microsoft.com/office/drawing/2014/main" id="{DF98AB9E-1742-4E0D-A87F-E2D0F0FA0821}"/>
                </a:ext>
              </a:extLst>
            </p:cNvPr>
            <p:cNvSpPr/>
            <p:nvPr/>
          </p:nvSpPr>
          <p:spPr>
            <a:xfrm>
              <a:off x="2291874" y="2724751"/>
              <a:ext cx="2946876" cy="954107"/>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i="1" dirty="0" smtClean="0">
                  <a:solidFill>
                    <a:srgbClr val="4B4B4A">
                      <a:lumMod val="60000"/>
                      <a:lumOff val="40000"/>
                    </a:srgbClr>
                  </a:solidFill>
                  <a:latin typeface="Lato"/>
                </a:rPr>
                <a:t>Public sector innovation can occur for many different reasons. The different reasons require differing forms of innovation and support. </a:t>
              </a:r>
              <a:endParaRPr kumimoji="0" lang="en-IN" sz="1400" b="0" i="1" u="none" strike="noStrike" kern="1200" cap="none" spc="0" normalizeH="0" baseline="0" noProof="0" dirty="0">
                <a:ln>
                  <a:noFill/>
                </a:ln>
                <a:solidFill>
                  <a:srgbClr val="4B4B4A">
                    <a:lumMod val="60000"/>
                    <a:lumOff val="40000"/>
                  </a:srgbClr>
                </a:solidFill>
                <a:effectLst/>
                <a:uLnTx/>
                <a:uFillTx/>
                <a:latin typeface="Lato"/>
                <a:ea typeface="+mn-ea"/>
                <a:cs typeface="+mn-cs"/>
              </a:endParaRPr>
            </a:p>
          </p:txBody>
        </p:sp>
      </p:grpSp>
      <p:sp>
        <p:nvSpPr>
          <p:cNvPr id="52" name="Frame 51"/>
          <p:cNvSpPr/>
          <p:nvPr/>
        </p:nvSpPr>
        <p:spPr>
          <a:xfrm>
            <a:off x="0" y="-28574"/>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Tree>
    <p:extLst>
      <p:ext uri="{BB962C8B-B14F-4D97-AF65-F5344CB8AC3E}">
        <p14:creationId xmlns:p14="http://schemas.microsoft.com/office/powerpoint/2010/main" val="1909572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F99E629-D198-47C2-BD25-8F19ED39F144}"/>
              </a:ext>
            </a:extLst>
          </p:cNvPr>
          <p:cNvSpPr txBox="1"/>
          <p:nvPr/>
        </p:nvSpPr>
        <p:spPr>
          <a:xfrm>
            <a:off x="1709227" y="401419"/>
            <a:ext cx="8773556" cy="646331"/>
          </a:xfrm>
          <a:prstGeom prst="rect">
            <a:avLst/>
          </a:prstGeom>
          <a:noFill/>
        </p:spPr>
        <p:txBody>
          <a:bodyPr wrap="none" rtlCol="0">
            <a:spAutoFit/>
          </a:bodyPr>
          <a:lstStyle/>
          <a:p>
            <a:pPr algn="ctr"/>
            <a:r>
              <a:rPr lang="en-IN" sz="3600" spc="300" dirty="0" smtClean="0">
                <a:solidFill>
                  <a:schemeClr val="accent5"/>
                </a:solidFill>
                <a:latin typeface="Lato Black" panose="020F0A02020204030203" pitchFamily="34" charset="0"/>
              </a:rPr>
              <a:t>WHY DO WE NEED INNOVATION?</a:t>
            </a:r>
            <a:endParaRPr lang="en-IN" sz="3600" spc="300" dirty="0">
              <a:solidFill>
                <a:schemeClr val="accent5"/>
              </a:solidFill>
              <a:latin typeface="Lato Black" panose="020F0A02020204030203" pitchFamily="34" charset="0"/>
            </a:endParaRPr>
          </a:p>
        </p:txBody>
      </p:sp>
      <p:cxnSp>
        <p:nvCxnSpPr>
          <p:cNvPr id="11" name="Straight Connector 10">
            <a:extLst>
              <a:ext uri="{FF2B5EF4-FFF2-40B4-BE49-F238E27FC236}">
                <a16:creationId xmlns:a16="http://schemas.microsoft.com/office/drawing/2014/main" xmlns="" id="{2D3452EC-B89C-4896-8A40-5E5A33ABD851}"/>
              </a:ext>
            </a:extLst>
          </p:cNvPr>
          <p:cNvCxnSpPr/>
          <p:nvPr/>
        </p:nvCxnSpPr>
        <p:spPr>
          <a:xfrm>
            <a:off x="5238750" y="1085850"/>
            <a:ext cx="1714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reeform 5"/>
          <p:cNvSpPr>
            <a:spLocks/>
          </p:cNvSpPr>
          <p:nvPr/>
        </p:nvSpPr>
        <p:spPr bwMode="auto">
          <a:xfrm>
            <a:off x="1422888" y="1932851"/>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N"/>
          </a:p>
        </p:txBody>
      </p:sp>
      <p:sp>
        <p:nvSpPr>
          <p:cNvPr id="17" name="TextBox 16">
            <a:extLst>
              <a:ext uri="{FF2B5EF4-FFF2-40B4-BE49-F238E27FC236}">
                <a16:creationId xmlns:a16="http://schemas.microsoft.com/office/drawing/2014/main" xmlns="" id="{9F99E629-D198-47C2-BD25-8F19ED39F144}"/>
              </a:ext>
            </a:extLst>
          </p:cNvPr>
          <p:cNvSpPr txBox="1"/>
          <p:nvPr/>
        </p:nvSpPr>
        <p:spPr>
          <a:xfrm>
            <a:off x="1422888" y="2089879"/>
            <a:ext cx="735626" cy="400110"/>
          </a:xfrm>
          <a:prstGeom prst="rect">
            <a:avLst/>
          </a:prstGeom>
          <a:noFill/>
          <a:effectLst/>
        </p:spPr>
        <p:txBody>
          <a:bodyPr wrap="square" rtlCol="0">
            <a:spAutoFit/>
          </a:bodyPr>
          <a:lstStyle/>
          <a:p>
            <a:pPr algn="ctr"/>
            <a:r>
              <a:rPr lang="en-US" sz="2000" spc="300" dirty="0" smtClean="0">
                <a:solidFill>
                  <a:schemeClr val="bg1"/>
                </a:solidFill>
                <a:latin typeface="Lato Black" panose="020F0A02020204030203" pitchFamily="34" charset="0"/>
              </a:rPr>
              <a:t>01</a:t>
            </a:r>
            <a:endParaRPr lang="en-US" sz="2000" spc="300" dirty="0">
              <a:solidFill>
                <a:schemeClr val="bg1"/>
              </a:solidFill>
              <a:latin typeface="Lato Black" panose="020F0A02020204030203" pitchFamily="34" charset="0"/>
            </a:endParaRPr>
          </a:p>
        </p:txBody>
      </p:sp>
      <p:sp>
        <p:nvSpPr>
          <p:cNvPr id="19" name="Rectangle 18">
            <a:extLst>
              <a:ext uri="{FF2B5EF4-FFF2-40B4-BE49-F238E27FC236}">
                <a16:creationId xmlns:a16="http://schemas.microsoft.com/office/drawing/2014/main" xmlns="" id="{2775AB82-19B5-4C54-840A-7ED9C6C3DE84}"/>
              </a:ext>
            </a:extLst>
          </p:cNvPr>
          <p:cNvSpPr/>
          <p:nvPr/>
        </p:nvSpPr>
        <p:spPr>
          <a:xfrm>
            <a:off x="2354887" y="1990138"/>
            <a:ext cx="2946876" cy="584775"/>
          </a:xfrm>
          <a:prstGeom prst="rect">
            <a:avLst/>
          </a:prstGeom>
        </p:spPr>
        <p:txBody>
          <a:bodyPr wrap="square" anchor="ctr">
            <a:spAutoFit/>
          </a:bodyPr>
          <a:lstStyle/>
          <a:p>
            <a:pPr lvl="0"/>
            <a:r>
              <a:rPr lang="en-IN" sz="1600" dirty="0" smtClean="0">
                <a:solidFill>
                  <a:schemeClr val="accent5"/>
                </a:solidFill>
                <a:latin typeface="+mj-lt"/>
              </a:rPr>
              <a:t>Technology is disrupting the status-quo</a:t>
            </a:r>
            <a:endParaRPr lang="en-IN" sz="1600" dirty="0">
              <a:solidFill>
                <a:schemeClr val="accent5"/>
              </a:solidFill>
              <a:latin typeface="+mj-lt"/>
            </a:endParaRPr>
          </a:p>
        </p:txBody>
      </p:sp>
      <p:sp>
        <p:nvSpPr>
          <p:cNvPr id="25" name="Freeform 5"/>
          <p:cNvSpPr>
            <a:spLocks/>
          </p:cNvSpPr>
          <p:nvPr/>
        </p:nvSpPr>
        <p:spPr bwMode="auto">
          <a:xfrm>
            <a:off x="1422888" y="3284453"/>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26" name="TextBox 25">
            <a:extLst>
              <a:ext uri="{FF2B5EF4-FFF2-40B4-BE49-F238E27FC236}">
                <a16:creationId xmlns:a16="http://schemas.microsoft.com/office/drawing/2014/main" xmlns="" id="{9F99E629-D198-47C2-BD25-8F19ED39F144}"/>
              </a:ext>
            </a:extLst>
          </p:cNvPr>
          <p:cNvSpPr txBox="1"/>
          <p:nvPr/>
        </p:nvSpPr>
        <p:spPr>
          <a:xfrm>
            <a:off x="1422888" y="3441481"/>
            <a:ext cx="735626" cy="400110"/>
          </a:xfrm>
          <a:prstGeom prst="rect">
            <a:avLst/>
          </a:prstGeom>
          <a:noFill/>
          <a:effectLst/>
        </p:spPr>
        <p:txBody>
          <a:bodyPr wrap="square" rtlCol="0">
            <a:spAutoFit/>
          </a:bodyPr>
          <a:lstStyle/>
          <a:p>
            <a:pPr algn="ctr"/>
            <a:r>
              <a:rPr lang="en-US" sz="2000" spc="300" dirty="0" smtClean="0">
                <a:solidFill>
                  <a:schemeClr val="bg1"/>
                </a:solidFill>
                <a:latin typeface="Lato Black" panose="020F0A02020204030203" pitchFamily="34" charset="0"/>
              </a:rPr>
              <a:t>02</a:t>
            </a:r>
            <a:endParaRPr lang="en-US" sz="2000" spc="300" dirty="0">
              <a:solidFill>
                <a:schemeClr val="bg1"/>
              </a:solidFill>
              <a:latin typeface="Lato Black" panose="020F0A02020204030203" pitchFamily="34" charset="0"/>
            </a:endParaRPr>
          </a:p>
        </p:txBody>
      </p:sp>
      <p:sp>
        <p:nvSpPr>
          <p:cNvPr id="23" name="Rectangle 22">
            <a:extLst>
              <a:ext uri="{FF2B5EF4-FFF2-40B4-BE49-F238E27FC236}">
                <a16:creationId xmlns:a16="http://schemas.microsoft.com/office/drawing/2014/main" xmlns="" id="{2775AB82-19B5-4C54-840A-7ED9C6C3DE84}"/>
              </a:ext>
            </a:extLst>
          </p:cNvPr>
          <p:cNvSpPr/>
          <p:nvPr/>
        </p:nvSpPr>
        <p:spPr>
          <a:xfrm>
            <a:off x="2354887" y="3230204"/>
            <a:ext cx="2946876" cy="830997"/>
          </a:xfrm>
          <a:prstGeom prst="rect">
            <a:avLst/>
          </a:prstGeom>
        </p:spPr>
        <p:txBody>
          <a:bodyPr wrap="square" anchor="ctr">
            <a:spAutoFit/>
          </a:bodyPr>
          <a:lstStyle/>
          <a:p>
            <a:pPr lvl="0"/>
            <a:r>
              <a:rPr lang="en-IN" sz="1600" dirty="0" smtClean="0">
                <a:solidFill>
                  <a:schemeClr val="accent5"/>
                </a:solidFill>
                <a:latin typeface="+mj-lt"/>
              </a:rPr>
              <a:t>Globalisation is accelerating exponentially, and backlash has increased complexity</a:t>
            </a:r>
            <a:endParaRPr lang="en-IN" sz="1600" dirty="0">
              <a:solidFill>
                <a:schemeClr val="accent5"/>
              </a:solidFill>
              <a:latin typeface="+mj-lt"/>
            </a:endParaRPr>
          </a:p>
        </p:txBody>
      </p:sp>
      <p:sp>
        <p:nvSpPr>
          <p:cNvPr id="31" name="Freeform 5"/>
          <p:cNvSpPr>
            <a:spLocks/>
          </p:cNvSpPr>
          <p:nvPr/>
        </p:nvSpPr>
        <p:spPr bwMode="auto">
          <a:xfrm>
            <a:off x="1422888" y="4636054"/>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N"/>
          </a:p>
        </p:txBody>
      </p:sp>
      <p:sp>
        <p:nvSpPr>
          <p:cNvPr id="32" name="TextBox 31">
            <a:extLst>
              <a:ext uri="{FF2B5EF4-FFF2-40B4-BE49-F238E27FC236}">
                <a16:creationId xmlns:a16="http://schemas.microsoft.com/office/drawing/2014/main" xmlns="" id="{9F99E629-D198-47C2-BD25-8F19ED39F144}"/>
              </a:ext>
            </a:extLst>
          </p:cNvPr>
          <p:cNvSpPr txBox="1"/>
          <p:nvPr/>
        </p:nvSpPr>
        <p:spPr>
          <a:xfrm>
            <a:off x="1422888" y="4793082"/>
            <a:ext cx="735626" cy="400110"/>
          </a:xfrm>
          <a:prstGeom prst="rect">
            <a:avLst/>
          </a:prstGeom>
          <a:noFill/>
          <a:effectLst/>
        </p:spPr>
        <p:txBody>
          <a:bodyPr wrap="square" rtlCol="0">
            <a:spAutoFit/>
          </a:bodyPr>
          <a:lstStyle/>
          <a:p>
            <a:pPr algn="ctr"/>
            <a:r>
              <a:rPr lang="en-US" sz="2000" spc="300" dirty="0" smtClean="0">
                <a:solidFill>
                  <a:schemeClr val="bg1"/>
                </a:solidFill>
                <a:latin typeface="Lato Black" panose="020F0A02020204030203" pitchFamily="34" charset="0"/>
              </a:rPr>
              <a:t>03</a:t>
            </a:r>
            <a:endParaRPr lang="en-US" sz="2000" spc="300" dirty="0">
              <a:solidFill>
                <a:schemeClr val="bg1"/>
              </a:solidFill>
              <a:latin typeface="Lato Black" panose="020F0A02020204030203" pitchFamily="34" charset="0"/>
            </a:endParaRPr>
          </a:p>
        </p:txBody>
      </p:sp>
      <p:sp>
        <p:nvSpPr>
          <p:cNvPr id="29" name="Rectangle 28">
            <a:extLst>
              <a:ext uri="{FF2B5EF4-FFF2-40B4-BE49-F238E27FC236}">
                <a16:creationId xmlns:a16="http://schemas.microsoft.com/office/drawing/2014/main" xmlns="" id="{2775AB82-19B5-4C54-840A-7ED9C6C3DE84}"/>
              </a:ext>
            </a:extLst>
          </p:cNvPr>
          <p:cNvSpPr/>
          <p:nvPr/>
        </p:nvSpPr>
        <p:spPr>
          <a:xfrm>
            <a:off x="2354887" y="4535505"/>
            <a:ext cx="2946876" cy="830997"/>
          </a:xfrm>
          <a:prstGeom prst="rect">
            <a:avLst/>
          </a:prstGeom>
        </p:spPr>
        <p:txBody>
          <a:bodyPr wrap="square" anchor="ctr">
            <a:spAutoFit/>
          </a:bodyPr>
          <a:lstStyle/>
          <a:p>
            <a:pPr lvl="0"/>
            <a:r>
              <a:rPr lang="en-IN" sz="1600" dirty="0" smtClean="0">
                <a:solidFill>
                  <a:schemeClr val="accent5"/>
                </a:solidFill>
                <a:latin typeface="+mj-lt"/>
              </a:rPr>
              <a:t>Inequality is growing – 8 men control as much wealth as the bottom half of the world</a:t>
            </a:r>
            <a:endParaRPr lang="en-IN" sz="1600" dirty="0">
              <a:solidFill>
                <a:schemeClr val="accent5"/>
              </a:solidFill>
              <a:latin typeface="+mj-lt"/>
            </a:endParaRPr>
          </a:p>
        </p:txBody>
      </p:sp>
      <p:sp>
        <p:nvSpPr>
          <p:cNvPr id="37" name="Freeform 5"/>
          <p:cNvSpPr>
            <a:spLocks/>
          </p:cNvSpPr>
          <p:nvPr/>
        </p:nvSpPr>
        <p:spPr bwMode="auto">
          <a:xfrm>
            <a:off x="6890238" y="1932851"/>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38" name="TextBox 37">
            <a:extLst>
              <a:ext uri="{FF2B5EF4-FFF2-40B4-BE49-F238E27FC236}">
                <a16:creationId xmlns:a16="http://schemas.microsoft.com/office/drawing/2014/main" xmlns="" id="{9F99E629-D198-47C2-BD25-8F19ED39F144}"/>
              </a:ext>
            </a:extLst>
          </p:cNvPr>
          <p:cNvSpPr txBox="1"/>
          <p:nvPr/>
        </p:nvSpPr>
        <p:spPr>
          <a:xfrm>
            <a:off x="6890238" y="2089879"/>
            <a:ext cx="735626" cy="400110"/>
          </a:xfrm>
          <a:prstGeom prst="rect">
            <a:avLst/>
          </a:prstGeom>
          <a:noFill/>
          <a:effectLst/>
        </p:spPr>
        <p:txBody>
          <a:bodyPr wrap="square" rtlCol="0">
            <a:spAutoFit/>
          </a:bodyPr>
          <a:lstStyle/>
          <a:p>
            <a:pPr algn="ctr"/>
            <a:r>
              <a:rPr lang="en-US" sz="2000" spc="300" dirty="0" smtClean="0">
                <a:solidFill>
                  <a:schemeClr val="bg1"/>
                </a:solidFill>
                <a:latin typeface="Lato Black" panose="020F0A02020204030203" pitchFamily="34" charset="0"/>
              </a:rPr>
              <a:t>04</a:t>
            </a:r>
            <a:endParaRPr lang="en-US" sz="2000" spc="300" dirty="0">
              <a:solidFill>
                <a:schemeClr val="bg1"/>
              </a:solidFill>
              <a:latin typeface="Lato Black" panose="020F0A02020204030203" pitchFamily="34" charset="0"/>
            </a:endParaRPr>
          </a:p>
        </p:txBody>
      </p:sp>
      <p:sp>
        <p:nvSpPr>
          <p:cNvPr id="35" name="Rectangle 34">
            <a:extLst>
              <a:ext uri="{FF2B5EF4-FFF2-40B4-BE49-F238E27FC236}">
                <a16:creationId xmlns:a16="http://schemas.microsoft.com/office/drawing/2014/main" xmlns="" id="{2775AB82-19B5-4C54-840A-7ED9C6C3DE84}"/>
              </a:ext>
            </a:extLst>
          </p:cNvPr>
          <p:cNvSpPr/>
          <p:nvPr/>
        </p:nvSpPr>
        <p:spPr>
          <a:xfrm>
            <a:off x="7822237" y="1843877"/>
            <a:ext cx="2946876" cy="830997"/>
          </a:xfrm>
          <a:prstGeom prst="rect">
            <a:avLst/>
          </a:prstGeom>
        </p:spPr>
        <p:txBody>
          <a:bodyPr wrap="square" anchor="ctr">
            <a:spAutoFit/>
          </a:bodyPr>
          <a:lstStyle/>
          <a:p>
            <a:pPr lvl="0"/>
            <a:r>
              <a:rPr lang="en-IN" sz="1600" dirty="0" smtClean="0">
                <a:solidFill>
                  <a:schemeClr val="accent5"/>
                </a:solidFill>
                <a:latin typeface="+mj-lt"/>
              </a:rPr>
              <a:t>Gender equality is still an uphill battle, with little progress against goals </a:t>
            </a:r>
            <a:endParaRPr lang="en-IN" sz="1600" dirty="0">
              <a:solidFill>
                <a:schemeClr val="accent5"/>
              </a:solidFill>
              <a:latin typeface="+mj-lt"/>
            </a:endParaRPr>
          </a:p>
        </p:txBody>
      </p:sp>
      <p:sp>
        <p:nvSpPr>
          <p:cNvPr id="43" name="Freeform 5"/>
          <p:cNvSpPr>
            <a:spLocks/>
          </p:cNvSpPr>
          <p:nvPr/>
        </p:nvSpPr>
        <p:spPr bwMode="auto">
          <a:xfrm>
            <a:off x="6890238" y="3284453"/>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N"/>
          </a:p>
        </p:txBody>
      </p:sp>
      <p:sp>
        <p:nvSpPr>
          <p:cNvPr id="44" name="TextBox 43">
            <a:extLst>
              <a:ext uri="{FF2B5EF4-FFF2-40B4-BE49-F238E27FC236}">
                <a16:creationId xmlns:a16="http://schemas.microsoft.com/office/drawing/2014/main" xmlns="" id="{9F99E629-D198-47C2-BD25-8F19ED39F144}"/>
              </a:ext>
            </a:extLst>
          </p:cNvPr>
          <p:cNvSpPr txBox="1"/>
          <p:nvPr/>
        </p:nvSpPr>
        <p:spPr>
          <a:xfrm>
            <a:off x="6890238" y="3441481"/>
            <a:ext cx="735626" cy="400110"/>
          </a:xfrm>
          <a:prstGeom prst="rect">
            <a:avLst/>
          </a:prstGeom>
          <a:noFill/>
          <a:effectLst/>
        </p:spPr>
        <p:txBody>
          <a:bodyPr wrap="square" rtlCol="0">
            <a:spAutoFit/>
          </a:bodyPr>
          <a:lstStyle/>
          <a:p>
            <a:pPr algn="ctr"/>
            <a:r>
              <a:rPr lang="en-US" sz="2000" spc="300" dirty="0" smtClean="0">
                <a:solidFill>
                  <a:schemeClr val="bg1"/>
                </a:solidFill>
                <a:latin typeface="Lato Black" panose="020F0A02020204030203" pitchFamily="34" charset="0"/>
              </a:rPr>
              <a:t>05</a:t>
            </a:r>
            <a:endParaRPr lang="en-US" sz="2000" spc="300" dirty="0">
              <a:solidFill>
                <a:schemeClr val="bg1"/>
              </a:solidFill>
              <a:latin typeface="Lato Black" panose="020F0A02020204030203" pitchFamily="34" charset="0"/>
            </a:endParaRPr>
          </a:p>
        </p:txBody>
      </p:sp>
      <p:sp>
        <p:nvSpPr>
          <p:cNvPr id="41" name="Rectangle 40">
            <a:extLst>
              <a:ext uri="{FF2B5EF4-FFF2-40B4-BE49-F238E27FC236}">
                <a16:creationId xmlns:a16="http://schemas.microsoft.com/office/drawing/2014/main" xmlns="" id="{2775AB82-19B5-4C54-840A-7ED9C6C3DE84}"/>
              </a:ext>
            </a:extLst>
          </p:cNvPr>
          <p:cNvSpPr/>
          <p:nvPr/>
        </p:nvSpPr>
        <p:spPr>
          <a:xfrm>
            <a:off x="7852776" y="4695953"/>
            <a:ext cx="2946876" cy="584775"/>
          </a:xfrm>
          <a:prstGeom prst="rect">
            <a:avLst/>
          </a:prstGeom>
        </p:spPr>
        <p:txBody>
          <a:bodyPr wrap="square" anchor="ctr">
            <a:spAutoFit/>
          </a:bodyPr>
          <a:lstStyle/>
          <a:p>
            <a:pPr lvl="0"/>
            <a:r>
              <a:rPr lang="en-IN" sz="1600" dirty="0" smtClean="0">
                <a:solidFill>
                  <a:schemeClr val="accent5"/>
                </a:solidFill>
                <a:latin typeface="+mj-lt"/>
              </a:rPr>
              <a:t>Trust in governments at all time lows</a:t>
            </a:r>
            <a:endParaRPr lang="en-IN" sz="1600" dirty="0">
              <a:solidFill>
                <a:schemeClr val="accent5"/>
              </a:solidFill>
              <a:latin typeface="+mj-lt"/>
            </a:endParaRPr>
          </a:p>
        </p:txBody>
      </p:sp>
      <p:sp>
        <p:nvSpPr>
          <p:cNvPr id="49" name="Freeform 5"/>
          <p:cNvSpPr>
            <a:spLocks/>
          </p:cNvSpPr>
          <p:nvPr/>
        </p:nvSpPr>
        <p:spPr bwMode="auto">
          <a:xfrm>
            <a:off x="6890238" y="4636054"/>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a:p>
        </p:txBody>
      </p:sp>
      <p:sp>
        <p:nvSpPr>
          <p:cNvPr id="50" name="TextBox 49">
            <a:extLst>
              <a:ext uri="{FF2B5EF4-FFF2-40B4-BE49-F238E27FC236}">
                <a16:creationId xmlns:a16="http://schemas.microsoft.com/office/drawing/2014/main" xmlns="" id="{9F99E629-D198-47C2-BD25-8F19ED39F144}"/>
              </a:ext>
            </a:extLst>
          </p:cNvPr>
          <p:cNvSpPr txBox="1"/>
          <p:nvPr/>
        </p:nvSpPr>
        <p:spPr>
          <a:xfrm>
            <a:off x="6890238" y="4793082"/>
            <a:ext cx="735626" cy="400110"/>
          </a:xfrm>
          <a:prstGeom prst="rect">
            <a:avLst/>
          </a:prstGeom>
          <a:noFill/>
          <a:effectLst/>
        </p:spPr>
        <p:txBody>
          <a:bodyPr wrap="square" rtlCol="0">
            <a:spAutoFit/>
          </a:bodyPr>
          <a:lstStyle/>
          <a:p>
            <a:pPr algn="ctr"/>
            <a:r>
              <a:rPr lang="en-US" sz="2000" spc="300" dirty="0" smtClean="0">
                <a:solidFill>
                  <a:schemeClr val="bg1"/>
                </a:solidFill>
                <a:latin typeface="Lato Black" panose="020F0A02020204030203" pitchFamily="34" charset="0"/>
              </a:rPr>
              <a:t>06</a:t>
            </a:r>
            <a:endParaRPr lang="en-US" sz="2000" spc="300" dirty="0">
              <a:solidFill>
                <a:schemeClr val="bg1"/>
              </a:solidFill>
              <a:latin typeface="Lato Black" panose="020F0A02020204030203" pitchFamily="34" charset="0"/>
            </a:endParaRPr>
          </a:p>
        </p:txBody>
      </p:sp>
      <p:sp>
        <p:nvSpPr>
          <p:cNvPr id="52" name="Frame 51"/>
          <p:cNvSpPr/>
          <p:nvPr/>
        </p:nvSpPr>
        <p:spPr>
          <a:xfrm>
            <a:off x="0" y="-57151"/>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34" name="Rectangle 33">
            <a:extLst>
              <a:ext uri="{FF2B5EF4-FFF2-40B4-BE49-F238E27FC236}">
                <a16:creationId xmlns:a16="http://schemas.microsoft.com/office/drawing/2014/main" xmlns="" id="{2775AB82-19B5-4C54-840A-7ED9C6C3DE84}"/>
              </a:ext>
            </a:extLst>
          </p:cNvPr>
          <p:cNvSpPr/>
          <p:nvPr/>
        </p:nvSpPr>
        <p:spPr>
          <a:xfrm>
            <a:off x="7824162" y="3343665"/>
            <a:ext cx="2946876" cy="584775"/>
          </a:xfrm>
          <a:prstGeom prst="rect">
            <a:avLst/>
          </a:prstGeom>
        </p:spPr>
        <p:txBody>
          <a:bodyPr wrap="square" anchor="ctr">
            <a:spAutoFit/>
          </a:bodyPr>
          <a:lstStyle/>
          <a:p>
            <a:pPr lvl="0"/>
            <a:r>
              <a:rPr lang="en-IN" sz="1600" dirty="0" smtClean="0">
                <a:solidFill>
                  <a:schemeClr val="accent5"/>
                </a:solidFill>
                <a:latin typeface="+mj-lt"/>
              </a:rPr>
              <a:t>35% of jobs to be automated or significantly changed</a:t>
            </a:r>
            <a:endParaRPr lang="en-IN" sz="1600" dirty="0">
              <a:solidFill>
                <a:schemeClr val="accent5"/>
              </a:solidFill>
              <a:latin typeface="+mj-lt"/>
            </a:endParaRPr>
          </a:p>
        </p:txBody>
      </p:sp>
    </p:spTree>
    <p:extLst>
      <p:ext uri="{BB962C8B-B14F-4D97-AF65-F5344CB8AC3E}">
        <p14:creationId xmlns:p14="http://schemas.microsoft.com/office/powerpoint/2010/main" val="1903940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 xmlns:a16="http://schemas.microsoft.com/office/drawing/2014/main" id="{F47F404B-FBE8-4B6E-82FD-6026125B708B}"/>
              </a:ext>
            </a:extLst>
          </p:cNvPr>
          <p:cNvSpPr/>
          <p:nvPr/>
        </p:nvSpPr>
        <p:spPr>
          <a:xfrm>
            <a:off x="3810004" y="767937"/>
            <a:ext cx="2881744" cy="288174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 xmlns:a16="http://schemas.microsoft.com/office/drawing/2014/main" id="{928BBEFC-2334-4A05-8C89-70FE1434A669}"/>
              </a:ext>
            </a:extLst>
          </p:cNvPr>
          <p:cNvSpPr/>
          <p:nvPr/>
        </p:nvSpPr>
        <p:spPr>
          <a:xfrm>
            <a:off x="5541822" y="767937"/>
            <a:ext cx="2881744" cy="288174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 xmlns:a16="http://schemas.microsoft.com/office/drawing/2014/main" id="{91D939B6-417F-40A7-BEB0-0611D721447B}"/>
              </a:ext>
            </a:extLst>
          </p:cNvPr>
          <p:cNvSpPr/>
          <p:nvPr/>
        </p:nvSpPr>
        <p:spPr>
          <a:xfrm>
            <a:off x="4675913" y="2333501"/>
            <a:ext cx="2881744" cy="2881746"/>
          </a:xfrm>
          <a:prstGeom prst="ellipse">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 xmlns:a16="http://schemas.microsoft.com/office/drawing/2014/main" id="{14F5CFE9-A9B4-4A1D-AA09-AB6E5B690678}"/>
              </a:ext>
            </a:extLst>
          </p:cNvPr>
          <p:cNvSpPr/>
          <p:nvPr/>
        </p:nvSpPr>
        <p:spPr>
          <a:xfrm>
            <a:off x="5583750" y="2333501"/>
            <a:ext cx="1107998" cy="1025246"/>
          </a:xfrm>
          <a:custGeom>
            <a:avLst/>
            <a:gdLst>
              <a:gd name="connsiteX0" fmla="*/ 554075 w 1107998"/>
              <a:gd name="connsiteY0" fmla="*/ 0 h 1025246"/>
              <a:gd name="connsiteX1" fmla="*/ 1049495 w 1107998"/>
              <a:gd name="connsiteY1" fmla="*/ 87432 h 1025246"/>
              <a:gd name="connsiteX2" fmla="*/ 1107998 w 1107998"/>
              <a:gd name="connsiteY2" fmla="*/ 111749 h 1025246"/>
              <a:gd name="connsiteX3" fmla="*/ 1099765 w 1107998"/>
              <a:gd name="connsiteY3" fmla="*/ 165695 h 1025246"/>
              <a:gd name="connsiteX4" fmla="*/ 604695 w 1107998"/>
              <a:gd name="connsiteY4" fmla="*/ 987157 h 1025246"/>
              <a:gd name="connsiteX5" fmla="*/ 553759 w 1107998"/>
              <a:gd name="connsiteY5" fmla="*/ 1025246 h 1025246"/>
              <a:gd name="connsiteX6" fmla="*/ 503455 w 1107998"/>
              <a:gd name="connsiteY6" fmla="*/ 987157 h 1025246"/>
              <a:gd name="connsiteX7" fmla="*/ 8385 w 1107998"/>
              <a:gd name="connsiteY7" fmla="*/ 165695 h 1025246"/>
              <a:gd name="connsiteX8" fmla="*/ 0 w 1107998"/>
              <a:gd name="connsiteY8" fmla="*/ 110751 h 1025246"/>
              <a:gd name="connsiteX9" fmla="*/ 125604 w 1107998"/>
              <a:gd name="connsiteY9" fmla="*/ 64779 h 1025246"/>
              <a:gd name="connsiteX10" fmla="*/ 554075 w 1107998"/>
              <a:gd name="connsiteY10" fmla="*/ 0 h 102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7998" h="1025246">
                <a:moveTo>
                  <a:pt x="554075" y="0"/>
                </a:moveTo>
                <a:cubicBezTo>
                  <a:pt x="728150" y="0"/>
                  <a:pt x="895015" y="30869"/>
                  <a:pt x="1049495" y="87432"/>
                </a:cubicBezTo>
                <a:lnTo>
                  <a:pt x="1107998" y="111749"/>
                </a:lnTo>
                <a:lnTo>
                  <a:pt x="1099765" y="165695"/>
                </a:lnTo>
                <a:cubicBezTo>
                  <a:pt x="1032587" y="493986"/>
                  <a:pt x="853762" y="781608"/>
                  <a:pt x="604695" y="987157"/>
                </a:cubicBezTo>
                <a:lnTo>
                  <a:pt x="553759" y="1025246"/>
                </a:lnTo>
                <a:lnTo>
                  <a:pt x="503455" y="987157"/>
                </a:lnTo>
                <a:cubicBezTo>
                  <a:pt x="254388" y="781608"/>
                  <a:pt x="75563" y="493986"/>
                  <a:pt x="8385" y="165695"/>
                </a:cubicBezTo>
                <a:lnTo>
                  <a:pt x="0" y="110751"/>
                </a:lnTo>
                <a:lnTo>
                  <a:pt x="125604" y="64779"/>
                </a:lnTo>
                <a:cubicBezTo>
                  <a:pt x="260958" y="22679"/>
                  <a:pt x="404868" y="0"/>
                  <a:pt x="554075" y="0"/>
                </a:cubicBezTo>
                <a:close/>
              </a:path>
            </a:pathLst>
          </a:custGeom>
          <a:solidFill>
            <a:schemeClr val="bg1">
              <a:alpha val="90000"/>
            </a:schemeClr>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11200" y="1149502"/>
            <a:ext cx="3035467" cy="2246769"/>
          </a:xfrm>
          <a:prstGeom prst="rect">
            <a:avLst/>
          </a:prstGeom>
          <a:noFill/>
        </p:spPr>
        <p:txBody>
          <a:bodyPr wrap="square" rtlCol="0">
            <a:spAutoFit/>
          </a:bodyPr>
          <a:lstStyle/>
          <a:p>
            <a:pPr lvl="0">
              <a:defRPr/>
            </a:pPr>
            <a:r>
              <a:rPr lang="en-IN" sz="1400" b="1" dirty="0" smtClean="0">
                <a:solidFill>
                  <a:schemeClr val="accent1"/>
                </a:solidFill>
                <a:latin typeface="Lato"/>
              </a:rPr>
              <a:t>Delivering on today </a:t>
            </a:r>
            <a:r>
              <a:rPr lang="en-IN" sz="1400" dirty="0" smtClean="0">
                <a:solidFill>
                  <a:schemeClr val="accent1"/>
                </a:solidFill>
                <a:latin typeface="Lato"/>
              </a:rPr>
              <a:t>– </a:t>
            </a:r>
            <a:r>
              <a:rPr lang="en-US" sz="1400" dirty="0" smtClean="0">
                <a:solidFill>
                  <a:schemeClr val="accent1"/>
                </a:solidFill>
              </a:rPr>
              <a:t>mission-oriented </a:t>
            </a:r>
            <a:r>
              <a:rPr lang="en-US" sz="1400" dirty="0">
                <a:solidFill>
                  <a:schemeClr val="accent1"/>
                </a:solidFill>
              </a:rPr>
              <a:t>public sector </a:t>
            </a:r>
            <a:r>
              <a:rPr lang="en-US" sz="1400" dirty="0" smtClean="0">
                <a:solidFill>
                  <a:schemeClr val="accent1"/>
                </a:solidFill>
              </a:rPr>
              <a:t>innovation. This facet is about ensuring </a:t>
            </a:r>
            <a:r>
              <a:rPr lang="en-US" sz="1400" dirty="0">
                <a:solidFill>
                  <a:schemeClr val="accent1"/>
                </a:solidFill>
              </a:rPr>
              <a:t>that innovation is occurring in order to meet current burning priorities; that government has the ability to innovate in order to reach its goals. It is likely that this innovation will usually be more incremental in nature, exploiting the knowledge resources of today.</a:t>
            </a:r>
            <a:r>
              <a:rPr kumimoji="0" lang="en-IN" sz="1400" b="0" i="0" u="none" strike="noStrike" kern="1200" cap="none" spc="0" normalizeH="0" baseline="0" noProof="0" dirty="0" smtClean="0">
                <a:ln>
                  <a:noFill/>
                </a:ln>
                <a:solidFill>
                  <a:schemeClr val="accent1"/>
                </a:solidFill>
                <a:effectLst/>
                <a:uLnTx/>
                <a:uFillTx/>
                <a:latin typeface="Lato"/>
                <a:ea typeface="+mn-ea"/>
                <a:cs typeface="+mn-cs"/>
              </a:rPr>
              <a:t> </a:t>
            </a:r>
            <a:endParaRPr kumimoji="0" lang="en-IN" sz="1400" b="0" i="0" u="none" strike="noStrike" kern="1200" cap="none" spc="0" normalizeH="0" baseline="0" noProof="0" dirty="0">
              <a:ln>
                <a:noFill/>
              </a:ln>
              <a:solidFill>
                <a:schemeClr val="accent1"/>
              </a:solidFill>
              <a:effectLst/>
              <a:uLnTx/>
              <a:uFillTx/>
              <a:latin typeface="Lato"/>
              <a:ea typeface="+mn-ea"/>
              <a:cs typeface="+mn-cs"/>
            </a:endParaRPr>
          </a:p>
        </p:txBody>
      </p:sp>
      <p:sp>
        <p:nvSpPr>
          <p:cNvPr id="35" name="TextBox 34"/>
          <p:cNvSpPr txBox="1"/>
          <p:nvPr/>
        </p:nvSpPr>
        <p:spPr>
          <a:xfrm>
            <a:off x="8561265" y="1149502"/>
            <a:ext cx="3035467" cy="2031325"/>
          </a:xfrm>
          <a:prstGeom prst="rect">
            <a:avLst/>
          </a:prstGeom>
          <a:noFill/>
        </p:spPr>
        <p:txBody>
          <a:bodyPr wrap="square" rtlCol="0">
            <a:spAutoFit/>
          </a:bodyPr>
          <a:lstStyle/>
          <a:p>
            <a:pPr lvl="0">
              <a:defRPr/>
            </a:pPr>
            <a:r>
              <a:rPr lang="en-IN" sz="1400" b="1" dirty="0" smtClean="0">
                <a:solidFill>
                  <a:schemeClr val="accent2"/>
                </a:solidFill>
                <a:latin typeface="Lato"/>
              </a:rPr>
              <a:t>Delivering on tomorrow </a:t>
            </a:r>
            <a:r>
              <a:rPr lang="en-IN" sz="1400" dirty="0" smtClean="0">
                <a:solidFill>
                  <a:schemeClr val="accent2"/>
                </a:solidFill>
                <a:latin typeface="Lato"/>
              </a:rPr>
              <a:t>– </a:t>
            </a:r>
            <a:r>
              <a:rPr lang="en-US" sz="1400" dirty="0" smtClean="0">
                <a:solidFill>
                  <a:schemeClr val="accent2"/>
                </a:solidFill>
              </a:rPr>
              <a:t>anticipatory innovation. This facet is about </a:t>
            </a:r>
            <a:r>
              <a:rPr lang="en-US" sz="1400" dirty="0">
                <a:solidFill>
                  <a:schemeClr val="accent2"/>
                </a:solidFill>
              </a:rPr>
              <a:t>ensuring that there is exploration and engagement with the emergent issues that will shape future priorities and future commitments. It is likely that this innovation will be more radical in nature, and will be harder to embed in existing structures.</a:t>
            </a:r>
            <a:endParaRPr kumimoji="0" lang="en-IN" sz="1400" b="1" i="0" u="none" strike="noStrike" kern="1200" cap="none" spc="0" normalizeH="0" baseline="0" noProof="0" dirty="0">
              <a:ln>
                <a:noFill/>
              </a:ln>
              <a:solidFill>
                <a:schemeClr val="accent2"/>
              </a:solidFill>
              <a:effectLst/>
              <a:uLnTx/>
              <a:uFillTx/>
              <a:latin typeface="Lato"/>
              <a:ea typeface="+mn-ea"/>
              <a:cs typeface="+mn-cs"/>
            </a:endParaRPr>
          </a:p>
        </p:txBody>
      </p:sp>
      <p:sp>
        <p:nvSpPr>
          <p:cNvPr id="36" name="TextBox 35"/>
          <p:cNvSpPr txBox="1"/>
          <p:nvPr/>
        </p:nvSpPr>
        <p:spPr>
          <a:xfrm>
            <a:off x="3264061" y="5260615"/>
            <a:ext cx="5891514" cy="1169551"/>
          </a:xfrm>
          <a:prstGeom prst="rect">
            <a:avLst/>
          </a:prstGeom>
          <a:noFill/>
        </p:spPr>
        <p:txBody>
          <a:bodyPr wrap="square" rtlCol="0">
            <a:spAutoFit/>
          </a:bodyPr>
          <a:lstStyle/>
          <a:p>
            <a:pPr lvl="0">
              <a:defRPr/>
            </a:pPr>
            <a:r>
              <a:rPr lang="en-US" sz="1400" b="1" dirty="0" smtClean="0">
                <a:solidFill>
                  <a:schemeClr val="tx2">
                    <a:lumMod val="60000"/>
                    <a:lumOff val="40000"/>
                  </a:schemeClr>
                </a:solidFill>
              </a:rPr>
              <a:t>Ensuring </a:t>
            </a:r>
            <a:r>
              <a:rPr lang="en-US" sz="1400" b="1" dirty="0">
                <a:solidFill>
                  <a:schemeClr val="tx2">
                    <a:lumMod val="60000"/>
                    <a:lumOff val="40000"/>
                  </a:schemeClr>
                </a:solidFill>
              </a:rPr>
              <a:t>innovation readiness</a:t>
            </a:r>
            <a:r>
              <a:rPr lang="en-US" sz="1400" dirty="0">
                <a:solidFill>
                  <a:schemeClr val="tx2">
                    <a:lumMod val="60000"/>
                    <a:lumOff val="40000"/>
                  </a:schemeClr>
                </a:solidFill>
              </a:rPr>
              <a:t> – ensuring the necessary absorptive capacity across the Public Service for engaging with new ideas, new methods and new ways of working and delivering. Innovation is not a capability or capacity that can be turned on and off at </a:t>
            </a:r>
            <a:r>
              <a:rPr lang="en-US" sz="1400" dirty="0" smtClean="0">
                <a:solidFill>
                  <a:schemeClr val="tx2">
                    <a:lumMod val="60000"/>
                    <a:lumOff val="40000"/>
                  </a:schemeClr>
                </a:solidFill>
              </a:rPr>
              <a:t>will, it needs to be nurtured in order to be drawn upon when needed, and to allow for the unexpected to emerge.</a:t>
            </a:r>
            <a:endParaRPr kumimoji="0" lang="en-IN" sz="1400" b="0" i="0" u="none" strike="noStrike" kern="1200" cap="none" spc="0" normalizeH="0" baseline="0" noProof="0" dirty="0">
              <a:ln>
                <a:noFill/>
              </a:ln>
              <a:solidFill>
                <a:schemeClr val="tx2">
                  <a:lumMod val="60000"/>
                  <a:lumOff val="40000"/>
                </a:schemeClr>
              </a:solidFill>
              <a:effectLst/>
              <a:uLnTx/>
              <a:uFillTx/>
              <a:latin typeface="Lato"/>
              <a:ea typeface="+mn-ea"/>
              <a:cs typeface="+mn-cs"/>
            </a:endParaRPr>
          </a:p>
        </p:txBody>
      </p:sp>
      <p:sp>
        <p:nvSpPr>
          <p:cNvPr id="37" name="TextBox 36">
            <a:extLst>
              <a:ext uri="{FF2B5EF4-FFF2-40B4-BE49-F238E27FC236}">
                <a16:creationId xmlns:a16="http://schemas.microsoft.com/office/drawing/2014/main" xmlns="" id="{9F99E629-D198-47C2-BD25-8F19ED39F144}"/>
              </a:ext>
            </a:extLst>
          </p:cNvPr>
          <p:cNvSpPr txBox="1"/>
          <p:nvPr/>
        </p:nvSpPr>
        <p:spPr>
          <a:xfrm>
            <a:off x="2165501" y="19454"/>
            <a:ext cx="786106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spc="300" dirty="0" smtClean="0">
                <a:solidFill>
                  <a:srgbClr val="214965"/>
                </a:solidFill>
                <a:latin typeface="Lato Black" panose="020F0A02020204030203" pitchFamily="34" charset="0"/>
              </a:rPr>
              <a:t>3 Facets of Innovation to Consider</a:t>
            </a:r>
            <a:endParaRPr kumimoji="0" lang="en-IN" sz="3600" b="0" i="0" u="none" strike="noStrike" kern="1200" cap="none" spc="300" normalizeH="0" baseline="0" noProof="0" dirty="0">
              <a:ln>
                <a:noFill/>
              </a:ln>
              <a:solidFill>
                <a:srgbClr val="214965"/>
              </a:solidFill>
              <a:effectLst/>
              <a:uLnTx/>
              <a:uFillTx/>
              <a:latin typeface="Lato Black" panose="020F0A02020204030203" pitchFamily="34" charset="0"/>
              <a:ea typeface="+mn-ea"/>
              <a:cs typeface="+mn-cs"/>
            </a:endParaRPr>
          </a:p>
        </p:txBody>
      </p:sp>
      <p:grpSp>
        <p:nvGrpSpPr>
          <p:cNvPr id="58" name="Group 57"/>
          <p:cNvGrpSpPr/>
          <p:nvPr/>
        </p:nvGrpSpPr>
        <p:grpSpPr>
          <a:xfrm>
            <a:off x="7131974" y="1413377"/>
            <a:ext cx="600244" cy="641799"/>
            <a:chOff x="574675" y="4684713"/>
            <a:chExt cx="412750" cy="441325"/>
          </a:xfrm>
          <a:solidFill>
            <a:schemeClr val="bg1"/>
          </a:solidFill>
        </p:grpSpPr>
        <p:sp>
          <p:nvSpPr>
            <p:cNvPr id="59" name="Freeform 1632"/>
            <p:cNvSpPr>
              <a:spLocks/>
            </p:cNvSpPr>
            <p:nvPr/>
          </p:nvSpPr>
          <p:spPr bwMode="auto">
            <a:xfrm>
              <a:off x="679450" y="4824413"/>
              <a:ext cx="203200" cy="187325"/>
            </a:xfrm>
            <a:custGeom>
              <a:avLst/>
              <a:gdLst>
                <a:gd name="T0" fmla="*/ 64 w 128"/>
                <a:gd name="T1" fmla="*/ 0 h 118"/>
                <a:gd name="T2" fmla="*/ 38 w 128"/>
                <a:gd name="T3" fmla="*/ 4 h 118"/>
                <a:gd name="T4" fmla="*/ 18 w 128"/>
                <a:gd name="T5" fmla="*/ 18 h 118"/>
                <a:gd name="T6" fmla="*/ 4 w 128"/>
                <a:gd name="T7" fmla="*/ 38 h 118"/>
                <a:gd name="T8" fmla="*/ 0 w 128"/>
                <a:gd name="T9" fmla="*/ 64 h 118"/>
                <a:gd name="T10" fmla="*/ 0 w 128"/>
                <a:gd name="T11" fmla="*/ 80 h 118"/>
                <a:gd name="T12" fmla="*/ 16 w 128"/>
                <a:gd name="T13" fmla="*/ 108 h 118"/>
                <a:gd name="T14" fmla="*/ 28 w 128"/>
                <a:gd name="T15" fmla="*/ 118 h 118"/>
                <a:gd name="T16" fmla="*/ 30 w 128"/>
                <a:gd name="T17" fmla="*/ 118 h 118"/>
                <a:gd name="T18" fmla="*/ 32 w 128"/>
                <a:gd name="T19" fmla="*/ 116 h 118"/>
                <a:gd name="T20" fmla="*/ 30 w 128"/>
                <a:gd name="T21" fmla="*/ 114 h 118"/>
                <a:gd name="T22" fmla="*/ 10 w 128"/>
                <a:gd name="T23" fmla="*/ 92 h 118"/>
                <a:gd name="T24" fmla="*/ 4 w 128"/>
                <a:gd name="T25" fmla="*/ 64 h 118"/>
                <a:gd name="T26" fmla="*/ 4 w 128"/>
                <a:gd name="T27" fmla="*/ 52 h 118"/>
                <a:gd name="T28" fmla="*/ 14 w 128"/>
                <a:gd name="T29" fmla="*/ 30 h 118"/>
                <a:gd name="T30" fmla="*/ 30 w 128"/>
                <a:gd name="T31" fmla="*/ 14 h 118"/>
                <a:gd name="T32" fmla="*/ 52 w 128"/>
                <a:gd name="T33" fmla="*/ 4 h 118"/>
                <a:gd name="T34" fmla="*/ 64 w 128"/>
                <a:gd name="T35" fmla="*/ 4 h 118"/>
                <a:gd name="T36" fmla="*/ 88 w 128"/>
                <a:gd name="T37" fmla="*/ 8 h 118"/>
                <a:gd name="T38" fmla="*/ 106 w 128"/>
                <a:gd name="T39" fmla="*/ 22 h 118"/>
                <a:gd name="T40" fmla="*/ 120 w 128"/>
                <a:gd name="T41" fmla="*/ 40 h 118"/>
                <a:gd name="T42" fmla="*/ 124 w 128"/>
                <a:gd name="T43" fmla="*/ 64 h 118"/>
                <a:gd name="T44" fmla="*/ 122 w 128"/>
                <a:gd name="T45" fmla="*/ 78 h 118"/>
                <a:gd name="T46" fmla="*/ 108 w 128"/>
                <a:gd name="T47" fmla="*/ 104 h 118"/>
                <a:gd name="T48" fmla="*/ 98 w 128"/>
                <a:gd name="T49" fmla="*/ 114 h 118"/>
                <a:gd name="T50" fmla="*/ 96 w 128"/>
                <a:gd name="T51" fmla="*/ 118 h 118"/>
                <a:gd name="T52" fmla="*/ 98 w 128"/>
                <a:gd name="T53" fmla="*/ 118 h 118"/>
                <a:gd name="T54" fmla="*/ 100 w 128"/>
                <a:gd name="T55" fmla="*/ 118 h 118"/>
                <a:gd name="T56" fmla="*/ 112 w 128"/>
                <a:gd name="T57" fmla="*/ 108 h 118"/>
                <a:gd name="T58" fmla="*/ 126 w 128"/>
                <a:gd name="T59" fmla="*/ 80 h 118"/>
                <a:gd name="T60" fmla="*/ 128 w 128"/>
                <a:gd name="T61" fmla="*/ 64 h 118"/>
                <a:gd name="T62" fmla="*/ 124 w 128"/>
                <a:gd name="T63" fmla="*/ 38 h 118"/>
                <a:gd name="T64" fmla="*/ 110 w 128"/>
                <a:gd name="T65" fmla="*/ 18 h 118"/>
                <a:gd name="T66" fmla="*/ 90 w 128"/>
                <a:gd name="T67" fmla="*/ 4 h 118"/>
                <a:gd name="T68" fmla="*/ 64 w 128"/>
                <a:gd name="T6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8">
                  <a:moveTo>
                    <a:pt x="64" y="0"/>
                  </a:moveTo>
                  <a:lnTo>
                    <a:pt x="64" y="0"/>
                  </a:lnTo>
                  <a:lnTo>
                    <a:pt x="50" y="0"/>
                  </a:lnTo>
                  <a:lnTo>
                    <a:pt x="38" y="4"/>
                  </a:lnTo>
                  <a:lnTo>
                    <a:pt x="28" y="10"/>
                  </a:lnTo>
                  <a:lnTo>
                    <a:pt x="18" y="18"/>
                  </a:lnTo>
                  <a:lnTo>
                    <a:pt x="10" y="28"/>
                  </a:lnTo>
                  <a:lnTo>
                    <a:pt x="4" y="38"/>
                  </a:lnTo>
                  <a:lnTo>
                    <a:pt x="0" y="52"/>
                  </a:lnTo>
                  <a:lnTo>
                    <a:pt x="0" y="64"/>
                  </a:lnTo>
                  <a:lnTo>
                    <a:pt x="0" y="64"/>
                  </a:lnTo>
                  <a:lnTo>
                    <a:pt x="0" y="80"/>
                  </a:lnTo>
                  <a:lnTo>
                    <a:pt x="6" y="94"/>
                  </a:lnTo>
                  <a:lnTo>
                    <a:pt x="16" y="108"/>
                  </a:lnTo>
                  <a:lnTo>
                    <a:pt x="28" y="118"/>
                  </a:lnTo>
                  <a:lnTo>
                    <a:pt x="28" y="118"/>
                  </a:lnTo>
                  <a:lnTo>
                    <a:pt x="30" y="118"/>
                  </a:lnTo>
                  <a:lnTo>
                    <a:pt x="30" y="118"/>
                  </a:lnTo>
                  <a:lnTo>
                    <a:pt x="30" y="118"/>
                  </a:lnTo>
                  <a:lnTo>
                    <a:pt x="32" y="116"/>
                  </a:lnTo>
                  <a:lnTo>
                    <a:pt x="30" y="114"/>
                  </a:lnTo>
                  <a:lnTo>
                    <a:pt x="30" y="114"/>
                  </a:lnTo>
                  <a:lnTo>
                    <a:pt x="20" y="104"/>
                  </a:lnTo>
                  <a:lnTo>
                    <a:pt x="10" y="92"/>
                  </a:lnTo>
                  <a:lnTo>
                    <a:pt x="6" y="78"/>
                  </a:lnTo>
                  <a:lnTo>
                    <a:pt x="4" y="64"/>
                  </a:lnTo>
                  <a:lnTo>
                    <a:pt x="4" y="64"/>
                  </a:lnTo>
                  <a:lnTo>
                    <a:pt x="4" y="52"/>
                  </a:lnTo>
                  <a:lnTo>
                    <a:pt x="8" y="40"/>
                  </a:lnTo>
                  <a:lnTo>
                    <a:pt x="14" y="30"/>
                  </a:lnTo>
                  <a:lnTo>
                    <a:pt x="22" y="22"/>
                  </a:lnTo>
                  <a:lnTo>
                    <a:pt x="30" y="14"/>
                  </a:lnTo>
                  <a:lnTo>
                    <a:pt x="40" y="8"/>
                  </a:lnTo>
                  <a:lnTo>
                    <a:pt x="52" y="4"/>
                  </a:lnTo>
                  <a:lnTo>
                    <a:pt x="64" y="4"/>
                  </a:lnTo>
                  <a:lnTo>
                    <a:pt x="64" y="4"/>
                  </a:lnTo>
                  <a:lnTo>
                    <a:pt x="76" y="4"/>
                  </a:lnTo>
                  <a:lnTo>
                    <a:pt x="88" y="8"/>
                  </a:lnTo>
                  <a:lnTo>
                    <a:pt x="98" y="14"/>
                  </a:lnTo>
                  <a:lnTo>
                    <a:pt x="106" y="22"/>
                  </a:lnTo>
                  <a:lnTo>
                    <a:pt x="114" y="30"/>
                  </a:lnTo>
                  <a:lnTo>
                    <a:pt x="120" y="40"/>
                  </a:lnTo>
                  <a:lnTo>
                    <a:pt x="124" y="52"/>
                  </a:lnTo>
                  <a:lnTo>
                    <a:pt x="124" y="64"/>
                  </a:lnTo>
                  <a:lnTo>
                    <a:pt x="124" y="64"/>
                  </a:lnTo>
                  <a:lnTo>
                    <a:pt x="122" y="78"/>
                  </a:lnTo>
                  <a:lnTo>
                    <a:pt x="118" y="92"/>
                  </a:lnTo>
                  <a:lnTo>
                    <a:pt x="108" y="104"/>
                  </a:lnTo>
                  <a:lnTo>
                    <a:pt x="98" y="114"/>
                  </a:lnTo>
                  <a:lnTo>
                    <a:pt x="98" y="114"/>
                  </a:lnTo>
                  <a:lnTo>
                    <a:pt x="96" y="116"/>
                  </a:lnTo>
                  <a:lnTo>
                    <a:pt x="96" y="118"/>
                  </a:lnTo>
                  <a:lnTo>
                    <a:pt x="96" y="118"/>
                  </a:lnTo>
                  <a:lnTo>
                    <a:pt x="98" y="118"/>
                  </a:lnTo>
                  <a:lnTo>
                    <a:pt x="98" y="118"/>
                  </a:lnTo>
                  <a:lnTo>
                    <a:pt x="100" y="118"/>
                  </a:lnTo>
                  <a:lnTo>
                    <a:pt x="100" y="118"/>
                  </a:lnTo>
                  <a:lnTo>
                    <a:pt x="112" y="108"/>
                  </a:lnTo>
                  <a:lnTo>
                    <a:pt x="122" y="94"/>
                  </a:lnTo>
                  <a:lnTo>
                    <a:pt x="126" y="80"/>
                  </a:lnTo>
                  <a:lnTo>
                    <a:pt x="128" y="64"/>
                  </a:lnTo>
                  <a:lnTo>
                    <a:pt x="128" y="64"/>
                  </a:lnTo>
                  <a:lnTo>
                    <a:pt x="128" y="52"/>
                  </a:lnTo>
                  <a:lnTo>
                    <a:pt x="124" y="38"/>
                  </a:lnTo>
                  <a:lnTo>
                    <a:pt x="118" y="28"/>
                  </a:lnTo>
                  <a:lnTo>
                    <a:pt x="110" y="18"/>
                  </a:lnTo>
                  <a:lnTo>
                    <a:pt x="100" y="10"/>
                  </a:lnTo>
                  <a:lnTo>
                    <a:pt x="90" y="4"/>
                  </a:lnTo>
                  <a:lnTo>
                    <a:pt x="78" y="0"/>
                  </a:lnTo>
                  <a:lnTo>
                    <a:pt x="64"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60" name="Freeform 1633"/>
            <p:cNvSpPr>
              <a:spLocks noEditPoints="1"/>
            </p:cNvSpPr>
            <p:nvPr/>
          </p:nvSpPr>
          <p:spPr bwMode="auto">
            <a:xfrm>
              <a:off x="746125" y="5040313"/>
              <a:ext cx="69850" cy="73025"/>
            </a:xfrm>
            <a:custGeom>
              <a:avLst/>
              <a:gdLst>
                <a:gd name="T0" fmla="*/ 42 w 44"/>
                <a:gd name="T1" fmla="*/ 0 h 46"/>
                <a:gd name="T2" fmla="*/ 2 w 44"/>
                <a:gd name="T3" fmla="*/ 0 h 46"/>
                <a:gd name="T4" fmla="*/ 2 w 44"/>
                <a:gd name="T5" fmla="*/ 0 h 46"/>
                <a:gd name="T6" fmla="*/ 0 w 44"/>
                <a:gd name="T7" fmla="*/ 0 h 46"/>
                <a:gd name="T8" fmla="*/ 0 w 44"/>
                <a:gd name="T9" fmla="*/ 2 h 46"/>
                <a:gd name="T10" fmla="*/ 0 w 44"/>
                <a:gd name="T11" fmla="*/ 26 h 46"/>
                <a:gd name="T12" fmla="*/ 0 w 44"/>
                <a:gd name="T13" fmla="*/ 26 h 46"/>
                <a:gd name="T14" fmla="*/ 2 w 44"/>
                <a:gd name="T15" fmla="*/ 34 h 46"/>
                <a:gd name="T16" fmla="*/ 6 w 44"/>
                <a:gd name="T17" fmla="*/ 40 h 46"/>
                <a:gd name="T18" fmla="*/ 12 w 44"/>
                <a:gd name="T19" fmla="*/ 44 h 46"/>
                <a:gd name="T20" fmla="*/ 18 w 44"/>
                <a:gd name="T21" fmla="*/ 46 h 46"/>
                <a:gd name="T22" fmla="*/ 26 w 44"/>
                <a:gd name="T23" fmla="*/ 46 h 46"/>
                <a:gd name="T24" fmla="*/ 26 w 44"/>
                <a:gd name="T25" fmla="*/ 46 h 46"/>
                <a:gd name="T26" fmla="*/ 32 w 44"/>
                <a:gd name="T27" fmla="*/ 44 h 46"/>
                <a:gd name="T28" fmla="*/ 38 w 44"/>
                <a:gd name="T29" fmla="*/ 40 h 46"/>
                <a:gd name="T30" fmla="*/ 42 w 44"/>
                <a:gd name="T31" fmla="*/ 34 h 46"/>
                <a:gd name="T32" fmla="*/ 44 w 44"/>
                <a:gd name="T33" fmla="*/ 26 h 46"/>
                <a:gd name="T34" fmla="*/ 44 w 44"/>
                <a:gd name="T35" fmla="*/ 2 h 46"/>
                <a:gd name="T36" fmla="*/ 44 w 44"/>
                <a:gd name="T37" fmla="*/ 2 h 46"/>
                <a:gd name="T38" fmla="*/ 44 w 44"/>
                <a:gd name="T39" fmla="*/ 0 h 46"/>
                <a:gd name="T40" fmla="*/ 42 w 44"/>
                <a:gd name="T41" fmla="*/ 0 h 46"/>
                <a:gd name="T42" fmla="*/ 42 w 44"/>
                <a:gd name="T43" fmla="*/ 0 h 46"/>
                <a:gd name="T44" fmla="*/ 40 w 44"/>
                <a:gd name="T45" fmla="*/ 26 h 46"/>
                <a:gd name="T46" fmla="*/ 40 w 44"/>
                <a:gd name="T47" fmla="*/ 26 h 46"/>
                <a:gd name="T48" fmla="*/ 38 w 44"/>
                <a:gd name="T49" fmla="*/ 32 h 46"/>
                <a:gd name="T50" fmla="*/ 36 w 44"/>
                <a:gd name="T51" fmla="*/ 36 h 46"/>
                <a:gd name="T52" fmla="*/ 30 w 44"/>
                <a:gd name="T53" fmla="*/ 40 h 46"/>
                <a:gd name="T54" fmla="*/ 26 w 44"/>
                <a:gd name="T55" fmla="*/ 40 h 46"/>
                <a:gd name="T56" fmla="*/ 18 w 44"/>
                <a:gd name="T57" fmla="*/ 40 h 46"/>
                <a:gd name="T58" fmla="*/ 18 w 44"/>
                <a:gd name="T59" fmla="*/ 40 h 46"/>
                <a:gd name="T60" fmla="*/ 14 w 44"/>
                <a:gd name="T61" fmla="*/ 40 h 46"/>
                <a:gd name="T62" fmla="*/ 8 w 44"/>
                <a:gd name="T63" fmla="*/ 36 h 46"/>
                <a:gd name="T64" fmla="*/ 6 w 44"/>
                <a:gd name="T65" fmla="*/ 32 h 46"/>
                <a:gd name="T66" fmla="*/ 4 w 44"/>
                <a:gd name="T67" fmla="*/ 26 h 46"/>
                <a:gd name="T68" fmla="*/ 4 w 44"/>
                <a:gd name="T69" fmla="*/ 4 h 46"/>
                <a:gd name="T70" fmla="*/ 40 w 44"/>
                <a:gd name="T71" fmla="*/ 4 h 46"/>
                <a:gd name="T72" fmla="*/ 40 w 44"/>
                <a:gd name="T73"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46">
                  <a:moveTo>
                    <a:pt x="42" y="0"/>
                  </a:moveTo>
                  <a:lnTo>
                    <a:pt x="2" y="0"/>
                  </a:lnTo>
                  <a:lnTo>
                    <a:pt x="2" y="0"/>
                  </a:lnTo>
                  <a:lnTo>
                    <a:pt x="0" y="0"/>
                  </a:lnTo>
                  <a:lnTo>
                    <a:pt x="0" y="2"/>
                  </a:lnTo>
                  <a:lnTo>
                    <a:pt x="0" y="26"/>
                  </a:lnTo>
                  <a:lnTo>
                    <a:pt x="0" y="26"/>
                  </a:lnTo>
                  <a:lnTo>
                    <a:pt x="2" y="34"/>
                  </a:lnTo>
                  <a:lnTo>
                    <a:pt x="6" y="40"/>
                  </a:lnTo>
                  <a:lnTo>
                    <a:pt x="12" y="44"/>
                  </a:lnTo>
                  <a:lnTo>
                    <a:pt x="18" y="46"/>
                  </a:lnTo>
                  <a:lnTo>
                    <a:pt x="26" y="46"/>
                  </a:lnTo>
                  <a:lnTo>
                    <a:pt x="26" y="46"/>
                  </a:lnTo>
                  <a:lnTo>
                    <a:pt x="32" y="44"/>
                  </a:lnTo>
                  <a:lnTo>
                    <a:pt x="38" y="40"/>
                  </a:lnTo>
                  <a:lnTo>
                    <a:pt x="42" y="34"/>
                  </a:lnTo>
                  <a:lnTo>
                    <a:pt x="44" y="26"/>
                  </a:lnTo>
                  <a:lnTo>
                    <a:pt x="44" y="2"/>
                  </a:lnTo>
                  <a:lnTo>
                    <a:pt x="44" y="2"/>
                  </a:lnTo>
                  <a:lnTo>
                    <a:pt x="44" y="0"/>
                  </a:lnTo>
                  <a:lnTo>
                    <a:pt x="42" y="0"/>
                  </a:lnTo>
                  <a:lnTo>
                    <a:pt x="42" y="0"/>
                  </a:lnTo>
                  <a:close/>
                  <a:moveTo>
                    <a:pt x="40" y="26"/>
                  </a:moveTo>
                  <a:lnTo>
                    <a:pt x="40" y="26"/>
                  </a:lnTo>
                  <a:lnTo>
                    <a:pt x="38" y="32"/>
                  </a:lnTo>
                  <a:lnTo>
                    <a:pt x="36" y="36"/>
                  </a:lnTo>
                  <a:lnTo>
                    <a:pt x="30" y="40"/>
                  </a:lnTo>
                  <a:lnTo>
                    <a:pt x="26" y="40"/>
                  </a:lnTo>
                  <a:lnTo>
                    <a:pt x="18" y="40"/>
                  </a:lnTo>
                  <a:lnTo>
                    <a:pt x="18" y="40"/>
                  </a:lnTo>
                  <a:lnTo>
                    <a:pt x="14" y="40"/>
                  </a:lnTo>
                  <a:lnTo>
                    <a:pt x="8" y="36"/>
                  </a:lnTo>
                  <a:lnTo>
                    <a:pt x="6" y="32"/>
                  </a:lnTo>
                  <a:lnTo>
                    <a:pt x="4" y="26"/>
                  </a:lnTo>
                  <a:lnTo>
                    <a:pt x="4" y="4"/>
                  </a:lnTo>
                  <a:lnTo>
                    <a:pt x="40" y="4"/>
                  </a:lnTo>
                  <a:lnTo>
                    <a:pt x="4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61" name="Freeform 1634"/>
            <p:cNvSpPr>
              <a:spLocks/>
            </p:cNvSpPr>
            <p:nvPr/>
          </p:nvSpPr>
          <p:spPr bwMode="auto">
            <a:xfrm>
              <a:off x="720725" y="5005388"/>
              <a:ext cx="34925" cy="44450"/>
            </a:xfrm>
            <a:custGeom>
              <a:avLst/>
              <a:gdLst>
                <a:gd name="T0" fmla="*/ 6 w 22"/>
                <a:gd name="T1" fmla="*/ 0 h 28"/>
                <a:gd name="T2" fmla="*/ 6 w 22"/>
                <a:gd name="T3" fmla="*/ 0 h 28"/>
                <a:gd name="T4" fmla="*/ 4 w 22"/>
                <a:gd name="T5" fmla="*/ 0 h 28"/>
                <a:gd name="T6" fmla="*/ 4 w 22"/>
                <a:gd name="T7" fmla="*/ 0 h 28"/>
                <a:gd name="T8" fmla="*/ 2 w 22"/>
                <a:gd name="T9" fmla="*/ 0 h 28"/>
                <a:gd name="T10" fmla="*/ 2 w 22"/>
                <a:gd name="T11" fmla="*/ 0 h 28"/>
                <a:gd name="T12" fmla="*/ 2 w 22"/>
                <a:gd name="T13" fmla="*/ 0 h 28"/>
                <a:gd name="T14" fmla="*/ 0 w 22"/>
                <a:gd name="T15" fmla="*/ 2 h 28"/>
                <a:gd name="T16" fmla="*/ 2 w 22"/>
                <a:gd name="T17" fmla="*/ 4 h 28"/>
                <a:gd name="T18" fmla="*/ 2 w 22"/>
                <a:gd name="T19" fmla="*/ 4 h 28"/>
                <a:gd name="T20" fmla="*/ 2 w 22"/>
                <a:gd name="T21" fmla="*/ 4 h 28"/>
                <a:gd name="T22" fmla="*/ 2 w 22"/>
                <a:gd name="T23" fmla="*/ 4 h 28"/>
                <a:gd name="T24" fmla="*/ 12 w 22"/>
                <a:gd name="T25" fmla="*/ 16 h 28"/>
                <a:gd name="T26" fmla="*/ 16 w 22"/>
                <a:gd name="T27" fmla="*/ 20 h 28"/>
                <a:gd name="T28" fmla="*/ 16 w 22"/>
                <a:gd name="T29" fmla="*/ 26 h 28"/>
                <a:gd name="T30" fmla="*/ 16 w 22"/>
                <a:gd name="T31" fmla="*/ 26 h 28"/>
                <a:gd name="T32" fmla="*/ 18 w 22"/>
                <a:gd name="T33" fmla="*/ 26 h 28"/>
                <a:gd name="T34" fmla="*/ 18 w 22"/>
                <a:gd name="T35" fmla="*/ 28 h 28"/>
                <a:gd name="T36" fmla="*/ 18 w 22"/>
                <a:gd name="T37" fmla="*/ 28 h 28"/>
                <a:gd name="T38" fmla="*/ 20 w 22"/>
                <a:gd name="T39" fmla="*/ 26 h 28"/>
                <a:gd name="T40" fmla="*/ 22 w 22"/>
                <a:gd name="T41" fmla="*/ 26 h 28"/>
                <a:gd name="T42" fmla="*/ 22 w 22"/>
                <a:gd name="T43" fmla="*/ 26 h 28"/>
                <a:gd name="T44" fmla="*/ 20 w 22"/>
                <a:gd name="T45" fmla="*/ 20 h 28"/>
                <a:gd name="T46" fmla="*/ 16 w 22"/>
                <a:gd name="T47" fmla="*/ 12 h 28"/>
                <a:gd name="T48" fmla="*/ 10 w 22"/>
                <a:gd name="T49" fmla="*/ 6 h 28"/>
                <a:gd name="T50" fmla="*/ 6 w 22"/>
                <a:gd name="T51" fmla="*/ 0 h 28"/>
                <a:gd name="T52" fmla="*/ 6 w 22"/>
                <a:gd name="T5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28">
                  <a:moveTo>
                    <a:pt x="6" y="0"/>
                  </a:moveTo>
                  <a:lnTo>
                    <a:pt x="6" y="0"/>
                  </a:lnTo>
                  <a:lnTo>
                    <a:pt x="4" y="0"/>
                  </a:lnTo>
                  <a:lnTo>
                    <a:pt x="4" y="0"/>
                  </a:lnTo>
                  <a:lnTo>
                    <a:pt x="2" y="0"/>
                  </a:lnTo>
                  <a:lnTo>
                    <a:pt x="2" y="0"/>
                  </a:lnTo>
                  <a:lnTo>
                    <a:pt x="2" y="0"/>
                  </a:lnTo>
                  <a:lnTo>
                    <a:pt x="0" y="2"/>
                  </a:lnTo>
                  <a:lnTo>
                    <a:pt x="2" y="4"/>
                  </a:lnTo>
                  <a:lnTo>
                    <a:pt x="2" y="4"/>
                  </a:lnTo>
                  <a:lnTo>
                    <a:pt x="2" y="4"/>
                  </a:lnTo>
                  <a:lnTo>
                    <a:pt x="2" y="4"/>
                  </a:lnTo>
                  <a:lnTo>
                    <a:pt x="12" y="16"/>
                  </a:lnTo>
                  <a:lnTo>
                    <a:pt x="16" y="20"/>
                  </a:lnTo>
                  <a:lnTo>
                    <a:pt x="16" y="26"/>
                  </a:lnTo>
                  <a:lnTo>
                    <a:pt x="16" y="26"/>
                  </a:lnTo>
                  <a:lnTo>
                    <a:pt x="18" y="26"/>
                  </a:lnTo>
                  <a:lnTo>
                    <a:pt x="18" y="28"/>
                  </a:lnTo>
                  <a:lnTo>
                    <a:pt x="18" y="28"/>
                  </a:lnTo>
                  <a:lnTo>
                    <a:pt x="20" y="26"/>
                  </a:lnTo>
                  <a:lnTo>
                    <a:pt x="22" y="26"/>
                  </a:lnTo>
                  <a:lnTo>
                    <a:pt x="22" y="26"/>
                  </a:lnTo>
                  <a:lnTo>
                    <a:pt x="20" y="20"/>
                  </a:lnTo>
                  <a:lnTo>
                    <a:pt x="16" y="12"/>
                  </a:lnTo>
                  <a:lnTo>
                    <a:pt x="10" y="6"/>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62" name="Freeform 1635"/>
            <p:cNvSpPr>
              <a:spLocks/>
            </p:cNvSpPr>
            <p:nvPr/>
          </p:nvSpPr>
          <p:spPr bwMode="auto">
            <a:xfrm>
              <a:off x="809625" y="5005388"/>
              <a:ext cx="31750" cy="44450"/>
            </a:xfrm>
            <a:custGeom>
              <a:avLst/>
              <a:gdLst>
                <a:gd name="T0" fmla="*/ 18 w 20"/>
                <a:gd name="T1" fmla="*/ 0 h 28"/>
                <a:gd name="T2" fmla="*/ 18 w 20"/>
                <a:gd name="T3" fmla="*/ 0 h 28"/>
                <a:gd name="T4" fmla="*/ 18 w 20"/>
                <a:gd name="T5" fmla="*/ 0 h 28"/>
                <a:gd name="T6" fmla="*/ 16 w 20"/>
                <a:gd name="T7" fmla="*/ 0 h 28"/>
                <a:gd name="T8" fmla="*/ 16 w 20"/>
                <a:gd name="T9" fmla="*/ 0 h 28"/>
                <a:gd name="T10" fmla="*/ 16 w 20"/>
                <a:gd name="T11" fmla="*/ 0 h 28"/>
                <a:gd name="T12" fmla="*/ 16 w 20"/>
                <a:gd name="T13" fmla="*/ 0 h 28"/>
                <a:gd name="T14" fmla="*/ 10 w 20"/>
                <a:gd name="T15" fmla="*/ 6 h 28"/>
                <a:gd name="T16" fmla="*/ 4 w 20"/>
                <a:gd name="T17" fmla="*/ 12 h 28"/>
                <a:gd name="T18" fmla="*/ 0 w 20"/>
                <a:gd name="T19" fmla="*/ 18 h 28"/>
                <a:gd name="T20" fmla="*/ 0 w 20"/>
                <a:gd name="T21" fmla="*/ 26 h 28"/>
                <a:gd name="T22" fmla="*/ 0 w 20"/>
                <a:gd name="T23" fmla="*/ 26 h 28"/>
                <a:gd name="T24" fmla="*/ 0 w 20"/>
                <a:gd name="T25" fmla="*/ 26 h 28"/>
                <a:gd name="T26" fmla="*/ 2 w 20"/>
                <a:gd name="T27" fmla="*/ 28 h 28"/>
                <a:gd name="T28" fmla="*/ 2 w 20"/>
                <a:gd name="T29" fmla="*/ 28 h 28"/>
                <a:gd name="T30" fmla="*/ 4 w 20"/>
                <a:gd name="T31" fmla="*/ 26 h 28"/>
                <a:gd name="T32" fmla="*/ 4 w 20"/>
                <a:gd name="T33" fmla="*/ 26 h 28"/>
                <a:gd name="T34" fmla="*/ 4 w 20"/>
                <a:gd name="T35" fmla="*/ 26 h 28"/>
                <a:gd name="T36" fmla="*/ 4 w 20"/>
                <a:gd name="T37" fmla="*/ 20 h 28"/>
                <a:gd name="T38" fmla="*/ 8 w 20"/>
                <a:gd name="T39" fmla="*/ 14 h 28"/>
                <a:gd name="T40" fmla="*/ 18 w 20"/>
                <a:gd name="T41" fmla="*/ 4 h 28"/>
                <a:gd name="T42" fmla="*/ 18 w 20"/>
                <a:gd name="T43" fmla="*/ 4 h 28"/>
                <a:gd name="T44" fmla="*/ 18 w 20"/>
                <a:gd name="T45" fmla="*/ 4 h 28"/>
                <a:gd name="T46" fmla="*/ 18 w 20"/>
                <a:gd name="T47" fmla="*/ 4 h 28"/>
                <a:gd name="T48" fmla="*/ 20 w 20"/>
                <a:gd name="T49" fmla="*/ 2 h 28"/>
                <a:gd name="T50" fmla="*/ 18 w 20"/>
                <a:gd name="T51" fmla="*/ 0 h 28"/>
                <a:gd name="T52" fmla="*/ 18 w 20"/>
                <a:gd name="T5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28">
                  <a:moveTo>
                    <a:pt x="18" y="0"/>
                  </a:moveTo>
                  <a:lnTo>
                    <a:pt x="18" y="0"/>
                  </a:lnTo>
                  <a:lnTo>
                    <a:pt x="18" y="0"/>
                  </a:lnTo>
                  <a:lnTo>
                    <a:pt x="16" y="0"/>
                  </a:lnTo>
                  <a:lnTo>
                    <a:pt x="16" y="0"/>
                  </a:lnTo>
                  <a:lnTo>
                    <a:pt x="16" y="0"/>
                  </a:lnTo>
                  <a:lnTo>
                    <a:pt x="16" y="0"/>
                  </a:lnTo>
                  <a:lnTo>
                    <a:pt x="10" y="6"/>
                  </a:lnTo>
                  <a:lnTo>
                    <a:pt x="4" y="12"/>
                  </a:lnTo>
                  <a:lnTo>
                    <a:pt x="0" y="18"/>
                  </a:lnTo>
                  <a:lnTo>
                    <a:pt x="0" y="26"/>
                  </a:lnTo>
                  <a:lnTo>
                    <a:pt x="0" y="26"/>
                  </a:lnTo>
                  <a:lnTo>
                    <a:pt x="0" y="26"/>
                  </a:lnTo>
                  <a:lnTo>
                    <a:pt x="2" y="28"/>
                  </a:lnTo>
                  <a:lnTo>
                    <a:pt x="2" y="28"/>
                  </a:lnTo>
                  <a:lnTo>
                    <a:pt x="4" y="26"/>
                  </a:lnTo>
                  <a:lnTo>
                    <a:pt x="4" y="26"/>
                  </a:lnTo>
                  <a:lnTo>
                    <a:pt x="4" y="26"/>
                  </a:lnTo>
                  <a:lnTo>
                    <a:pt x="4" y="20"/>
                  </a:lnTo>
                  <a:lnTo>
                    <a:pt x="8" y="14"/>
                  </a:lnTo>
                  <a:lnTo>
                    <a:pt x="18" y="4"/>
                  </a:lnTo>
                  <a:lnTo>
                    <a:pt x="18" y="4"/>
                  </a:lnTo>
                  <a:lnTo>
                    <a:pt x="18" y="4"/>
                  </a:lnTo>
                  <a:lnTo>
                    <a:pt x="18" y="4"/>
                  </a:lnTo>
                  <a:lnTo>
                    <a:pt x="20" y="2"/>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63" name="Freeform 1636"/>
            <p:cNvSpPr>
              <a:spLocks/>
            </p:cNvSpPr>
            <p:nvPr/>
          </p:nvSpPr>
          <p:spPr bwMode="auto">
            <a:xfrm>
              <a:off x="768350" y="5103813"/>
              <a:ext cx="28575" cy="22225"/>
            </a:xfrm>
            <a:custGeom>
              <a:avLst/>
              <a:gdLst>
                <a:gd name="T0" fmla="*/ 16 w 18"/>
                <a:gd name="T1" fmla="*/ 0 h 14"/>
                <a:gd name="T2" fmla="*/ 16 w 18"/>
                <a:gd name="T3" fmla="*/ 0 h 14"/>
                <a:gd name="T4" fmla="*/ 16 w 18"/>
                <a:gd name="T5" fmla="*/ 2 h 14"/>
                <a:gd name="T6" fmla="*/ 14 w 18"/>
                <a:gd name="T7" fmla="*/ 2 h 14"/>
                <a:gd name="T8" fmla="*/ 14 w 18"/>
                <a:gd name="T9" fmla="*/ 8 h 14"/>
                <a:gd name="T10" fmla="*/ 14 w 18"/>
                <a:gd name="T11" fmla="*/ 8 h 14"/>
                <a:gd name="T12" fmla="*/ 14 w 18"/>
                <a:gd name="T13" fmla="*/ 10 h 14"/>
                <a:gd name="T14" fmla="*/ 4 w 18"/>
                <a:gd name="T15" fmla="*/ 10 h 14"/>
                <a:gd name="T16" fmla="*/ 4 w 18"/>
                <a:gd name="T17" fmla="*/ 10 h 14"/>
                <a:gd name="T18" fmla="*/ 4 w 18"/>
                <a:gd name="T19" fmla="*/ 8 h 14"/>
                <a:gd name="T20" fmla="*/ 4 w 18"/>
                <a:gd name="T21" fmla="*/ 2 h 14"/>
                <a:gd name="T22" fmla="*/ 4 w 18"/>
                <a:gd name="T23" fmla="*/ 2 h 14"/>
                <a:gd name="T24" fmla="*/ 4 w 18"/>
                <a:gd name="T25" fmla="*/ 2 h 14"/>
                <a:gd name="T26" fmla="*/ 2 w 18"/>
                <a:gd name="T27" fmla="*/ 0 h 14"/>
                <a:gd name="T28" fmla="*/ 2 w 18"/>
                <a:gd name="T29" fmla="*/ 0 h 14"/>
                <a:gd name="T30" fmla="*/ 0 w 18"/>
                <a:gd name="T31" fmla="*/ 2 h 14"/>
                <a:gd name="T32" fmla="*/ 0 w 18"/>
                <a:gd name="T33" fmla="*/ 2 h 14"/>
                <a:gd name="T34" fmla="*/ 0 w 18"/>
                <a:gd name="T35" fmla="*/ 8 h 14"/>
                <a:gd name="T36" fmla="*/ 0 w 18"/>
                <a:gd name="T37" fmla="*/ 8 h 14"/>
                <a:gd name="T38" fmla="*/ 0 w 18"/>
                <a:gd name="T39" fmla="*/ 12 h 14"/>
                <a:gd name="T40" fmla="*/ 4 w 18"/>
                <a:gd name="T41" fmla="*/ 14 h 14"/>
                <a:gd name="T42" fmla="*/ 14 w 18"/>
                <a:gd name="T43" fmla="*/ 14 h 14"/>
                <a:gd name="T44" fmla="*/ 14 w 18"/>
                <a:gd name="T45" fmla="*/ 14 h 14"/>
                <a:gd name="T46" fmla="*/ 18 w 18"/>
                <a:gd name="T47" fmla="*/ 12 h 14"/>
                <a:gd name="T48" fmla="*/ 18 w 18"/>
                <a:gd name="T49" fmla="*/ 8 h 14"/>
                <a:gd name="T50" fmla="*/ 18 w 18"/>
                <a:gd name="T51" fmla="*/ 2 h 14"/>
                <a:gd name="T52" fmla="*/ 18 w 18"/>
                <a:gd name="T53" fmla="*/ 2 h 14"/>
                <a:gd name="T54" fmla="*/ 18 w 18"/>
                <a:gd name="T55" fmla="*/ 2 h 14"/>
                <a:gd name="T56" fmla="*/ 16 w 18"/>
                <a:gd name="T57" fmla="*/ 0 h 14"/>
                <a:gd name="T58" fmla="*/ 16 w 18"/>
                <a:gd name="T5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4">
                  <a:moveTo>
                    <a:pt x="16" y="0"/>
                  </a:moveTo>
                  <a:lnTo>
                    <a:pt x="16" y="0"/>
                  </a:lnTo>
                  <a:lnTo>
                    <a:pt x="16" y="2"/>
                  </a:lnTo>
                  <a:lnTo>
                    <a:pt x="14" y="2"/>
                  </a:lnTo>
                  <a:lnTo>
                    <a:pt x="14" y="8"/>
                  </a:lnTo>
                  <a:lnTo>
                    <a:pt x="14" y="8"/>
                  </a:lnTo>
                  <a:lnTo>
                    <a:pt x="14" y="10"/>
                  </a:lnTo>
                  <a:lnTo>
                    <a:pt x="4" y="10"/>
                  </a:lnTo>
                  <a:lnTo>
                    <a:pt x="4" y="10"/>
                  </a:lnTo>
                  <a:lnTo>
                    <a:pt x="4" y="8"/>
                  </a:lnTo>
                  <a:lnTo>
                    <a:pt x="4" y="2"/>
                  </a:lnTo>
                  <a:lnTo>
                    <a:pt x="4" y="2"/>
                  </a:lnTo>
                  <a:lnTo>
                    <a:pt x="4" y="2"/>
                  </a:lnTo>
                  <a:lnTo>
                    <a:pt x="2" y="0"/>
                  </a:lnTo>
                  <a:lnTo>
                    <a:pt x="2" y="0"/>
                  </a:lnTo>
                  <a:lnTo>
                    <a:pt x="0" y="2"/>
                  </a:lnTo>
                  <a:lnTo>
                    <a:pt x="0" y="2"/>
                  </a:lnTo>
                  <a:lnTo>
                    <a:pt x="0" y="8"/>
                  </a:lnTo>
                  <a:lnTo>
                    <a:pt x="0" y="8"/>
                  </a:lnTo>
                  <a:lnTo>
                    <a:pt x="0" y="12"/>
                  </a:lnTo>
                  <a:lnTo>
                    <a:pt x="4" y="14"/>
                  </a:lnTo>
                  <a:lnTo>
                    <a:pt x="14" y="14"/>
                  </a:lnTo>
                  <a:lnTo>
                    <a:pt x="14" y="14"/>
                  </a:lnTo>
                  <a:lnTo>
                    <a:pt x="18" y="12"/>
                  </a:lnTo>
                  <a:lnTo>
                    <a:pt x="18" y="8"/>
                  </a:lnTo>
                  <a:lnTo>
                    <a:pt x="18" y="2"/>
                  </a:lnTo>
                  <a:lnTo>
                    <a:pt x="18" y="2"/>
                  </a:lnTo>
                  <a:lnTo>
                    <a:pt x="18" y="2"/>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64" name="Freeform 1637"/>
            <p:cNvSpPr>
              <a:spLocks/>
            </p:cNvSpPr>
            <p:nvPr/>
          </p:nvSpPr>
          <p:spPr bwMode="auto">
            <a:xfrm>
              <a:off x="736600" y="4929188"/>
              <a:ext cx="34925" cy="117475"/>
            </a:xfrm>
            <a:custGeom>
              <a:avLst/>
              <a:gdLst>
                <a:gd name="T0" fmla="*/ 22 w 22"/>
                <a:gd name="T1" fmla="*/ 70 h 74"/>
                <a:gd name="T2" fmla="*/ 4 w 22"/>
                <a:gd name="T3" fmla="*/ 2 h 74"/>
                <a:gd name="T4" fmla="*/ 4 w 22"/>
                <a:gd name="T5" fmla="*/ 2 h 74"/>
                <a:gd name="T6" fmla="*/ 4 w 22"/>
                <a:gd name="T7" fmla="*/ 0 h 74"/>
                <a:gd name="T8" fmla="*/ 2 w 22"/>
                <a:gd name="T9" fmla="*/ 0 h 74"/>
                <a:gd name="T10" fmla="*/ 2 w 22"/>
                <a:gd name="T11" fmla="*/ 0 h 74"/>
                <a:gd name="T12" fmla="*/ 0 w 22"/>
                <a:gd name="T13" fmla="*/ 2 h 74"/>
                <a:gd name="T14" fmla="*/ 0 w 22"/>
                <a:gd name="T15" fmla="*/ 2 h 74"/>
                <a:gd name="T16" fmla="*/ 18 w 22"/>
                <a:gd name="T17" fmla="*/ 72 h 74"/>
                <a:gd name="T18" fmla="*/ 18 w 22"/>
                <a:gd name="T19" fmla="*/ 72 h 74"/>
                <a:gd name="T20" fmla="*/ 20 w 22"/>
                <a:gd name="T21" fmla="*/ 74 h 74"/>
                <a:gd name="T22" fmla="*/ 20 w 22"/>
                <a:gd name="T23" fmla="*/ 74 h 74"/>
                <a:gd name="T24" fmla="*/ 20 w 22"/>
                <a:gd name="T25" fmla="*/ 74 h 74"/>
                <a:gd name="T26" fmla="*/ 20 w 22"/>
                <a:gd name="T27" fmla="*/ 74 h 74"/>
                <a:gd name="T28" fmla="*/ 22 w 22"/>
                <a:gd name="T29" fmla="*/ 72 h 74"/>
                <a:gd name="T30" fmla="*/ 22 w 22"/>
                <a:gd name="T31" fmla="*/ 70 h 74"/>
                <a:gd name="T32" fmla="*/ 22 w 22"/>
                <a:gd name="T33" fmla="*/ 7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74">
                  <a:moveTo>
                    <a:pt x="22" y="70"/>
                  </a:moveTo>
                  <a:lnTo>
                    <a:pt x="4" y="2"/>
                  </a:lnTo>
                  <a:lnTo>
                    <a:pt x="4" y="2"/>
                  </a:lnTo>
                  <a:lnTo>
                    <a:pt x="4" y="0"/>
                  </a:lnTo>
                  <a:lnTo>
                    <a:pt x="2" y="0"/>
                  </a:lnTo>
                  <a:lnTo>
                    <a:pt x="2" y="0"/>
                  </a:lnTo>
                  <a:lnTo>
                    <a:pt x="0" y="2"/>
                  </a:lnTo>
                  <a:lnTo>
                    <a:pt x="0" y="2"/>
                  </a:lnTo>
                  <a:lnTo>
                    <a:pt x="18" y="72"/>
                  </a:lnTo>
                  <a:lnTo>
                    <a:pt x="18" y="72"/>
                  </a:lnTo>
                  <a:lnTo>
                    <a:pt x="20" y="74"/>
                  </a:lnTo>
                  <a:lnTo>
                    <a:pt x="20" y="74"/>
                  </a:lnTo>
                  <a:lnTo>
                    <a:pt x="20" y="74"/>
                  </a:lnTo>
                  <a:lnTo>
                    <a:pt x="20" y="74"/>
                  </a:lnTo>
                  <a:lnTo>
                    <a:pt x="22" y="72"/>
                  </a:lnTo>
                  <a:lnTo>
                    <a:pt x="22" y="70"/>
                  </a:lnTo>
                  <a:lnTo>
                    <a:pt x="2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65" name="Freeform 1638"/>
            <p:cNvSpPr>
              <a:spLocks/>
            </p:cNvSpPr>
            <p:nvPr/>
          </p:nvSpPr>
          <p:spPr bwMode="auto">
            <a:xfrm>
              <a:off x="790575" y="4929188"/>
              <a:ext cx="34925" cy="117475"/>
            </a:xfrm>
            <a:custGeom>
              <a:avLst/>
              <a:gdLst>
                <a:gd name="T0" fmla="*/ 20 w 22"/>
                <a:gd name="T1" fmla="*/ 0 h 74"/>
                <a:gd name="T2" fmla="*/ 20 w 22"/>
                <a:gd name="T3" fmla="*/ 0 h 74"/>
                <a:gd name="T4" fmla="*/ 18 w 22"/>
                <a:gd name="T5" fmla="*/ 0 h 74"/>
                <a:gd name="T6" fmla="*/ 18 w 22"/>
                <a:gd name="T7" fmla="*/ 2 h 74"/>
                <a:gd name="T8" fmla="*/ 0 w 22"/>
                <a:gd name="T9" fmla="*/ 70 h 74"/>
                <a:gd name="T10" fmla="*/ 0 w 22"/>
                <a:gd name="T11" fmla="*/ 70 h 74"/>
                <a:gd name="T12" fmla="*/ 0 w 22"/>
                <a:gd name="T13" fmla="*/ 72 h 74"/>
                <a:gd name="T14" fmla="*/ 2 w 22"/>
                <a:gd name="T15" fmla="*/ 74 h 74"/>
                <a:gd name="T16" fmla="*/ 2 w 22"/>
                <a:gd name="T17" fmla="*/ 74 h 74"/>
                <a:gd name="T18" fmla="*/ 2 w 22"/>
                <a:gd name="T19" fmla="*/ 74 h 74"/>
                <a:gd name="T20" fmla="*/ 2 w 22"/>
                <a:gd name="T21" fmla="*/ 74 h 74"/>
                <a:gd name="T22" fmla="*/ 4 w 22"/>
                <a:gd name="T23" fmla="*/ 72 h 74"/>
                <a:gd name="T24" fmla="*/ 22 w 22"/>
                <a:gd name="T25" fmla="*/ 2 h 74"/>
                <a:gd name="T26" fmla="*/ 22 w 22"/>
                <a:gd name="T27" fmla="*/ 2 h 74"/>
                <a:gd name="T28" fmla="*/ 22 w 22"/>
                <a:gd name="T29" fmla="*/ 2 h 74"/>
                <a:gd name="T30" fmla="*/ 20 w 22"/>
                <a:gd name="T31" fmla="*/ 0 h 74"/>
                <a:gd name="T32" fmla="*/ 20 w 22"/>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74">
                  <a:moveTo>
                    <a:pt x="20" y="0"/>
                  </a:moveTo>
                  <a:lnTo>
                    <a:pt x="20" y="0"/>
                  </a:lnTo>
                  <a:lnTo>
                    <a:pt x="18" y="0"/>
                  </a:lnTo>
                  <a:lnTo>
                    <a:pt x="18" y="2"/>
                  </a:lnTo>
                  <a:lnTo>
                    <a:pt x="0" y="70"/>
                  </a:lnTo>
                  <a:lnTo>
                    <a:pt x="0" y="70"/>
                  </a:lnTo>
                  <a:lnTo>
                    <a:pt x="0" y="72"/>
                  </a:lnTo>
                  <a:lnTo>
                    <a:pt x="2" y="74"/>
                  </a:lnTo>
                  <a:lnTo>
                    <a:pt x="2" y="74"/>
                  </a:lnTo>
                  <a:lnTo>
                    <a:pt x="2" y="74"/>
                  </a:lnTo>
                  <a:lnTo>
                    <a:pt x="2" y="74"/>
                  </a:lnTo>
                  <a:lnTo>
                    <a:pt x="4" y="72"/>
                  </a:lnTo>
                  <a:lnTo>
                    <a:pt x="22" y="2"/>
                  </a:lnTo>
                  <a:lnTo>
                    <a:pt x="22" y="2"/>
                  </a:lnTo>
                  <a:lnTo>
                    <a:pt x="22" y="2"/>
                  </a:lnTo>
                  <a:lnTo>
                    <a:pt x="20" y="0"/>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66" name="Freeform 1639"/>
            <p:cNvSpPr>
              <a:spLocks/>
            </p:cNvSpPr>
            <p:nvPr/>
          </p:nvSpPr>
          <p:spPr bwMode="auto">
            <a:xfrm>
              <a:off x="739775" y="4935538"/>
              <a:ext cx="82550" cy="15875"/>
            </a:xfrm>
            <a:custGeom>
              <a:avLst/>
              <a:gdLst>
                <a:gd name="T0" fmla="*/ 50 w 52"/>
                <a:gd name="T1" fmla="*/ 0 h 10"/>
                <a:gd name="T2" fmla="*/ 44 w 52"/>
                <a:gd name="T3" fmla="*/ 4 h 10"/>
                <a:gd name="T4" fmla="*/ 42 w 52"/>
                <a:gd name="T5" fmla="*/ 6 h 10"/>
                <a:gd name="T6" fmla="*/ 40 w 52"/>
                <a:gd name="T7" fmla="*/ 4 h 10"/>
                <a:gd name="T8" fmla="*/ 38 w 52"/>
                <a:gd name="T9" fmla="*/ 2 h 10"/>
                <a:gd name="T10" fmla="*/ 34 w 52"/>
                <a:gd name="T11" fmla="*/ 0 h 10"/>
                <a:gd name="T12" fmla="*/ 28 w 52"/>
                <a:gd name="T13" fmla="*/ 4 h 10"/>
                <a:gd name="T14" fmla="*/ 26 w 52"/>
                <a:gd name="T15" fmla="*/ 6 h 10"/>
                <a:gd name="T16" fmla="*/ 24 w 52"/>
                <a:gd name="T17" fmla="*/ 4 h 10"/>
                <a:gd name="T18" fmla="*/ 22 w 52"/>
                <a:gd name="T19" fmla="*/ 2 h 10"/>
                <a:gd name="T20" fmla="*/ 18 w 52"/>
                <a:gd name="T21" fmla="*/ 0 h 10"/>
                <a:gd name="T22" fmla="*/ 12 w 52"/>
                <a:gd name="T23" fmla="*/ 4 h 10"/>
                <a:gd name="T24" fmla="*/ 10 w 52"/>
                <a:gd name="T25" fmla="*/ 6 h 10"/>
                <a:gd name="T26" fmla="*/ 8 w 52"/>
                <a:gd name="T27" fmla="*/ 4 h 10"/>
                <a:gd name="T28" fmla="*/ 6 w 52"/>
                <a:gd name="T29" fmla="*/ 2 h 10"/>
                <a:gd name="T30" fmla="*/ 2 w 52"/>
                <a:gd name="T31" fmla="*/ 0 h 10"/>
                <a:gd name="T32" fmla="*/ 0 w 52"/>
                <a:gd name="T33" fmla="*/ 2 h 10"/>
                <a:gd name="T34" fmla="*/ 0 w 52"/>
                <a:gd name="T35" fmla="*/ 4 h 10"/>
                <a:gd name="T36" fmla="*/ 2 w 52"/>
                <a:gd name="T37" fmla="*/ 4 h 10"/>
                <a:gd name="T38" fmla="*/ 4 w 52"/>
                <a:gd name="T39" fmla="*/ 6 h 10"/>
                <a:gd name="T40" fmla="*/ 10 w 52"/>
                <a:gd name="T41" fmla="*/ 10 h 10"/>
                <a:gd name="T42" fmla="*/ 14 w 52"/>
                <a:gd name="T43" fmla="*/ 10 h 10"/>
                <a:gd name="T44" fmla="*/ 16 w 52"/>
                <a:gd name="T45" fmla="*/ 6 h 10"/>
                <a:gd name="T46" fmla="*/ 18 w 52"/>
                <a:gd name="T47" fmla="*/ 4 h 10"/>
                <a:gd name="T48" fmla="*/ 20 w 52"/>
                <a:gd name="T49" fmla="*/ 6 h 10"/>
                <a:gd name="T50" fmla="*/ 26 w 52"/>
                <a:gd name="T51" fmla="*/ 10 h 10"/>
                <a:gd name="T52" fmla="*/ 30 w 52"/>
                <a:gd name="T53" fmla="*/ 10 h 10"/>
                <a:gd name="T54" fmla="*/ 32 w 52"/>
                <a:gd name="T55" fmla="*/ 6 h 10"/>
                <a:gd name="T56" fmla="*/ 34 w 52"/>
                <a:gd name="T57" fmla="*/ 4 h 10"/>
                <a:gd name="T58" fmla="*/ 36 w 52"/>
                <a:gd name="T59" fmla="*/ 6 h 10"/>
                <a:gd name="T60" fmla="*/ 42 w 52"/>
                <a:gd name="T61" fmla="*/ 10 h 10"/>
                <a:gd name="T62" fmla="*/ 46 w 52"/>
                <a:gd name="T63" fmla="*/ 10 h 10"/>
                <a:gd name="T64" fmla="*/ 48 w 52"/>
                <a:gd name="T65" fmla="*/ 6 h 10"/>
                <a:gd name="T66" fmla="*/ 50 w 52"/>
                <a:gd name="T67" fmla="*/ 4 h 10"/>
                <a:gd name="T68" fmla="*/ 52 w 52"/>
                <a:gd name="T69" fmla="*/ 2 h 10"/>
                <a:gd name="T70" fmla="*/ 52 w 52"/>
                <a:gd name="T71" fmla="*/ 2 h 10"/>
                <a:gd name="T72" fmla="*/ 50 w 52"/>
                <a:gd name="T7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10">
                  <a:moveTo>
                    <a:pt x="50" y="0"/>
                  </a:moveTo>
                  <a:lnTo>
                    <a:pt x="50" y="0"/>
                  </a:lnTo>
                  <a:lnTo>
                    <a:pt x="46" y="2"/>
                  </a:lnTo>
                  <a:lnTo>
                    <a:pt x="44" y="4"/>
                  </a:lnTo>
                  <a:lnTo>
                    <a:pt x="44" y="4"/>
                  </a:lnTo>
                  <a:lnTo>
                    <a:pt x="42" y="6"/>
                  </a:lnTo>
                  <a:lnTo>
                    <a:pt x="42" y="6"/>
                  </a:lnTo>
                  <a:lnTo>
                    <a:pt x="40" y="4"/>
                  </a:lnTo>
                  <a:lnTo>
                    <a:pt x="40" y="4"/>
                  </a:lnTo>
                  <a:lnTo>
                    <a:pt x="38" y="2"/>
                  </a:lnTo>
                  <a:lnTo>
                    <a:pt x="34" y="0"/>
                  </a:lnTo>
                  <a:lnTo>
                    <a:pt x="34" y="0"/>
                  </a:lnTo>
                  <a:lnTo>
                    <a:pt x="30" y="2"/>
                  </a:lnTo>
                  <a:lnTo>
                    <a:pt x="28" y="4"/>
                  </a:lnTo>
                  <a:lnTo>
                    <a:pt x="28" y="4"/>
                  </a:lnTo>
                  <a:lnTo>
                    <a:pt x="26" y="6"/>
                  </a:lnTo>
                  <a:lnTo>
                    <a:pt x="26" y="6"/>
                  </a:lnTo>
                  <a:lnTo>
                    <a:pt x="24" y="4"/>
                  </a:lnTo>
                  <a:lnTo>
                    <a:pt x="24" y="4"/>
                  </a:lnTo>
                  <a:lnTo>
                    <a:pt x="22" y="2"/>
                  </a:lnTo>
                  <a:lnTo>
                    <a:pt x="18" y="0"/>
                  </a:lnTo>
                  <a:lnTo>
                    <a:pt x="18" y="0"/>
                  </a:lnTo>
                  <a:lnTo>
                    <a:pt x="14" y="2"/>
                  </a:lnTo>
                  <a:lnTo>
                    <a:pt x="12" y="4"/>
                  </a:lnTo>
                  <a:lnTo>
                    <a:pt x="12" y="4"/>
                  </a:lnTo>
                  <a:lnTo>
                    <a:pt x="10" y="6"/>
                  </a:lnTo>
                  <a:lnTo>
                    <a:pt x="10" y="6"/>
                  </a:lnTo>
                  <a:lnTo>
                    <a:pt x="8" y="4"/>
                  </a:lnTo>
                  <a:lnTo>
                    <a:pt x="8" y="4"/>
                  </a:lnTo>
                  <a:lnTo>
                    <a:pt x="6" y="2"/>
                  </a:lnTo>
                  <a:lnTo>
                    <a:pt x="2" y="0"/>
                  </a:lnTo>
                  <a:lnTo>
                    <a:pt x="2" y="0"/>
                  </a:lnTo>
                  <a:lnTo>
                    <a:pt x="0" y="2"/>
                  </a:lnTo>
                  <a:lnTo>
                    <a:pt x="0" y="2"/>
                  </a:lnTo>
                  <a:lnTo>
                    <a:pt x="0" y="2"/>
                  </a:lnTo>
                  <a:lnTo>
                    <a:pt x="0" y="4"/>
                  </a:lnTo>
                  <a:lnTo>
                    <a:pt x="2" y="4"/>
                  </a:lnTo>
                  <a:lnTo>
                    <a:pt x="2" y="4"/>
                  </a:lnTo>
                  <a:lnTo>
                    <a:pt x="4" y="6"/>
                  </a:lnTo>
                  <a:lnTo>
                    <a:pt x="4" y="6"/>
                  </a:lnTo>
                  <a:lnTo>
                    <a:pt x="6" y="10"/>
                  </a:lnTo>
                  <a:lnTo>
                    <a:pt x="10" y="10"/>
                  </a:lnTo>
                  <a:lnTo>
                    <a:pt x="10" y="10"/>
                  </a:lnTo>
                  <a:lnTo>
                    <a:pt x="14" y="10"/>
                  </a:lnTo>
                  <a:lnTo>
                    <a:pt x="16" y="6"/>
                  </a:lnTo>
                  <a:lnTo>
                    <a:pt x="16" y="6"/>
                  </a:lnTo>
                  <a:lnTo>
                    <a:pt x="18" y="4"/>
                  </a:lnTo>
                  <a:lnTo>
                    <a:pt x="18" y="4"/>
                  </a:lnTo>
                  <a:lnTo>
                    <a:pt x="20" y="6"/>
                  </a:lnTo>
                  <a:lnTo>
                    <a:pt x="20" y="6"/>
                  </a:lnTo>
                  <a:lnTo>
                    <a:pt x="22" y="10"/>
                  </a:lnTo>
                  <a:lnTo>
                    <a:pt x="26" y="10"/>
                  </a:lnTo>
                  <a:lnTo>
                    <a:pt x="26" y="10"/>
                  </a:lnTo>
                  <a:lnTo>
                    <a:pt x="30" y="10"/>
                  </a:lnTo>
                  <a:lnTo>
                    <a:pt x="32" y="6"/>
                  </a:lnTo>
                  <a:lnTo>
                    <a:pt x="32" y="6"/>
                  </a:lnTo>
                  <a:lnTo>
                    <a:pt x="34" y="4"/>
                  </a:lnTo>
                  <a:lnTo>
                    <a:pt x="34" y="4"/>
                  </a:lnTo>
                  <a:lnTo>
                    <a:pt x="36" y="6"/>
                  </a:lnTo>
                  <a:lnTo>
                    <a:pt x="36" y="6"/>
                  </a:lnTo>
                  <a:lnTo>
                    <a:pt x="38" y="10"/>
                  </a:lnTo>
                  <a:lnTo>
                    <a:pt x="42" y="10"/>
                  </a:lnTo>
                  <a:lnTo>
                    <a:pt x="42" y="10"/>
                  </a:lnTo>
                  <a:lnTo>
                    <a:pt x="46" y="10"/>
                  </a:lnTo>
                  <a:lnTo>
                    <a:pt x="48" y="6"/>
                  </a:lnTo>
                  <a:lnTo>
                    <a:pt x="48" y="6"/>
                  </a:lnTo>
                  <a:lnTo>
                    <a:pt x="50" y="4"/>
                  </a:lnTo>
                  <a:lnTo>
                    <a:pt x="50" y="4"/>
                  </a:lnTo>
                  <a:lnTo>
                    <a:pt x="52" y="4"/>
                  </a:lnTo>
                  <a:lnTo>
                    <a:pt x="52" y="2"/>
                  </a:lnTo>
                  <a:lnTo>
                    <a:pt x="52" y="2"/>
                  </a:lnTo>
                  <a:lnTo>
                    <a:pt x="52" y="2"/>
                  </a:lnTo>
                  <a:lnTo>
                    <a:pt x="5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67" name="Freeform 1640"/>
            <p:cNvSpPr>
              <a:spLocks/>
            </p:cNvSpPr>
            <p:nvPr/>
          </p:nvSpPr>
          <p:spPr bwMode="auto">
            <a:xfrm>
              <a:off x="825500" y="4852988"/>
              <a:ext cx="44450" cy="76200"/>
            </a:xfrm>
            <a:custGeom>
              <a:avLst/>
              <a:gdLst>
                <a:gd name="T0" fmla="*/ 2 w 28"/>
                <a:gd name="T1" fmla="*/ 0 h 48"/>
                <a:gd name="T2" fmla="*/ 2 w 28"/>
                <a:gd name="T3" fmla="*/ 0 h 48"/>
                <a:gd name="T4" fmla="*/ 2 w 28"/>
                <a:gd name="T5" fmla="*/ 0 h 48"/>
                <a:gd name="T6" fmla="*/ 0 w 28"/>
                <a:gd name="T7" fmla="*/ 2 h 48"/>
                <a:gd name="T8" fmla="*/ 0 w 28"/>
                <a:gd name="T9" fmla="*/ 2 h 48"/>
                <a:gd name="T10" fmla="*/ 0 w 28"/>
                <a:gd name="T11" fmla="*/ 2 h 48"/>
                <a:gd name="T12" fmla="*/ 0 w 28"/>
                <a:gd name="T13" fmla="*/ 4 h 48"/>
                <a:gd name="T14" fmla="*/ 0 w 28"/>
                <a:gd name="T15" fmla="*/ 4 h 48"/>
                <a:gd name="T16" fmla="*/ 10 w 28"/>
                <a:gd name="T17" fmla="*/ 12 h 48"/>
                <a:gd name="T18" fmla="*/ 16 w 28"/>
                <a:gd name="T19" fmla="*/ 22 h 48"/>
                <a:gd name="T20" fmla="*/ 22 w 28"/>
                <a:gd name="T21" fmla="*/ 34 h 48"/>
                <a:gd name="T22" fmla="*/ 22 w 28"/>
                <a:gd name="T23" fmla="*/ 46 h 48"/>
                <a:gd name="T24" fmla="*/ 22 w 28"/>
                <a:gd name="T25" fmla="*/ 46 h 48"/>
                <a:gd name="T26" fmla="*/ 24 w 28"/>
                <a:gd name="T27" fmla="*/ 48 h 48"/>
                <a:gd name="T28" fmla="*/ 24 w 28"/>
                <a:gd name="T29" fmla="*/ 48 h 48"/>
                <a:gd name="T30" fmla="*/ 24 w 28"/>
                <a:gd name="T31" fmla="*/ 48 h 48"/>
                <a:gd name="T32" fmla="*/ 26 w 28"/>
                <a:gd name="T33" fmla="*/ 48 h 48"/>
                <a:gd name="T34" fmla="*/ 28 w 28"/>
                <a:gd name="T35" fmla="*/ 46 h 48"/>
                <a:gd name="T36" fmla="*/ 28 w 28"/>
                <a:gd name="T37" fmla="*/ 46 h 48"/>
                <a:gd name="T38" fmla="*/ 26 w 28"/>
                <a:gd name="T39" fmla="*/ 32 h 48"/>
                <a:gd name="T40" fmla="*/ 20 w 28"/>
                <a:gd name="T41" fmla="*/ 20 h 48"/>
                <a:gd name="T42" fmla="*/ 12 w 28"/>
                <a:gd name="T43" fmla="*/ 10 h 48"/>
                <a:gd name="T44" fmla="*/ 2 w 28"/>
                <a:gd name="T45" fmla="*/ 0 h 48"/>
                <a:gd name="T46" fmla="*/ 2 w 28"/>
                <a:gd name="T4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8">
                  <a:moveTo>
                    <a:pt x="2" y="0"/>
                  </a:moveTo>
                  <a:lnTo>
                    <a:pt x="2" y="0"/>
                  </a:lnTo>
                  <a:lnTo>
                    <a:pt x="2" y="0"/>
                  </a:lnTo>
                  <a:lnTo>
                    <a:pt x="0" y="2"/>
                  </a:lnTo>
                  <a:lnTo>
                    <a:pt x="0" y="2"/>
                  </a:lnTo>
                  <a:lnTo>
                    <a:pt x="0" y="2"/>
                  </a:lnTo>
                  <a:lnTo>
                    <a:pt x="0" y="4"/>
                  </a:lnTo>
                  <a:lnTo>
                    <a:pt x="0" y="4"/>
                  </a:lnTo>
                  <a:lnTo>
                    <a:pt x="10" y="12"/>
                  </a:lnTo>
                  <a:lnTo>
                    <a:pt x="16" y="22"/>
                  </a:lnTo>
                  <a:lnTo>
                    <a:pt x="22" y="34"/>
                  </a:lnTo>
                  <a:lnTo>
                    <a:pt x="22" y="46"/>
                  </a:lnTo>
                  <a:lnTo>
                    <a:pt x="22" y="46"/>
                  </a:lnTo>
                  <a:lnTo>
                    <a:pt x="24" y="48"/>
                  </a:lnTo>
                  <a:lnTo>
                    <a:pt x="24" y="48"/>
                  </a:lnTo>
                  <a:lnTo>
                    <a:pt x="24" y="48"/>
                  </a:lnTo>
                  <a:lnTo>
                    <a:pt x="26" y="48"/>
                  </a:lnTo>
                  <a:lnTo>
                    <a:pt x="28" y="46"/>
                  </a:lnTo>
                  <a:lnTo>
                    <a:pt x="28" y="46"/>
                  </a:lnTo>
                  <a:lnTo>
                    <a:pt x="26" y="32"/>
                  </a:lnTo>
                  <a:lnTo>
                    <a:pt x="20" y="20"/>
                  </a:lnTo>
                  <a:lnTo>
                    <a:pt x="12" y="1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68" name="Freeform 1641"/>
            <p:cNvSpPr>
              <a:spLocks/>
            </p:cNvSpPr>
            <p:nvPr/>
          </p:nvSpPr>
          <p:spPr bwMode="auto">
            <a:xfrm>
              <a:off x="777875" y="4840288"/>
              <a:ext cx="38100" cy="12700"/>
            </a:xfrm>
            <a:custGeom>
              <a:avLst/>
              <a:gdLst>
                <a:gd name="T0" fmla="*/ 22 w 24"/>
                <a:gd name="T1" fmla="*/ 4 h 8"/>
                <a:gd name="T2" fmla="*/ 22 w 24"/>
                <a:gd name="T3" fmla="*/ 4 h 8"/>
                <a:gd name="T4" fmla="*/ 12 w 24"/>
                <a:gd name="T5" fmla="*/ 0 h 8"/>
                <a:gd name="T6" fmla="*/ 2 w 24"/>
                <a:gd name="T7" fmla="*/ 0 h 8"/>
                <a:gd name="T8" fmla="*/ 2 w 24"/>
                <a:gd name="T9" fmla="*/ 0 h 8"/>
                <a:gd name="T10" fmla="*/ 0 w 24"/>
                <a:gd name="T11" fmla="*/ 0 h 8"/>
                <a:gd name="T12" fmla="*/ 0 w 24"/>
                <a:gd name="T13" fmla="*/ 2 h 8"/>
                <a:gd name="T14" fmla="*/ 0 w 24"/>
                <a:gd name="T15" fmla="*/ 2 h 8"/>
                <a:gd name="T16" fmla="*/ 0 w 24"/>
                <a:gd name="T17" fmla="*/ 2 h 8"/>
                <a:gd name="T18" fmla="*/ 2 w 24"/>
                <a:gd name="T19" fmla="*/ 4 h 8"/>
                <a:gd name="T20" fmla="*/ 2 w 24"/>
                <a:gd name="T21" fmla="*/ 4 h 8"/>
                <a:gd name="T22" fmla="*/ 12 w 24"/>
                <a:gd name="T23" fmla="*/ 4 h 8"/>
                <a:gd name="T24" fmla="*/ 20 w 24"/>
                <a:gd name="T25" fmla="*/ 8 h 8"/>
                <a:gd name="T26" fmla="*/ 20 w 24"/>
                <a:gd name="T27" fmla="*/ 8 h 8"/>
                <a:gd name="T28" fmla="*/ 22 w 24"/>
                <a:gd name="T29" fmla="*/ 8 h 8"/>
                <a:gd name="T30" fmla="*/ 22 w 24"/>
                <a:gd name="T31" fmla="*/ 8 h 8"/>
                <a:gd name="T32" fmla="*/ 24 w 24"/>
                <a:gd name="T33" fmla="*/ 6 h 8"/>
                <a:gd name="T34" fmla="*/ 24 w 24"/>
                <a:gd name="T35" fmla="*/ 6 h 8"/>
                <a:gd name="T36" fmla="*/ 24 w 24"/>
                <a:gd name="T37" fmla="*/ 4 h 8"/>
                <a:gd name="T38" fmla="*/ 22 w 24"/>
                <a:gd name="T39" fmla="*/ 4 h 8"/>
                <a:gd name="T40" fmla="*/ 22 w 24"/>
                <a:gd name="T4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8">
                  <a:moveTo>
                    <a:pt x="22" y="4"/>
                  </a:moveTo>
                  <a:lnTo>
                    <a:pt x="22" y="4"/>
                  </a:lnTo>
                  <a:lnTo>
                    <a:pt x="12" y="0"/>
                  </a:lnTo>
                  <a:lnTo>
                    <a:pt x="2" y="0"/>
                  </a:lnTo>
                  <a:lnTo>
                    <a:pt x="2" y="0"/>
                  </a:lnTo>
                  <a:lnTo>
                    <a:pt x="0" y="0"/>
                  </a:lnTo>
                  <a:lnTo>
                    <a:pt x="0" y="2"/>
                  </a:lnTo>
                  <a:lnTo>
                    <a:pt x="0" y="2"/>
                  </a:lnTo>
                  <a:lnTo>
                    <a:pt x="0" y="2"/>
                  </a:lnTo>
                  <a:lnTo>
                    <a:pt x="2" y="4"/>
                  </a:lnTo>
                  <a:lnTo>
                    <a:pt x="2" y="4"/>
                  </a:lnTo>
                  <a:lnTo>
                    <a:pt x="12" y="4"/>
                  </a:lnTo>
                  <a:lnTo>
                    <a:pt x="20" y="8"/>
                  </a:lnTo>
                  <a:lnTo>
                    <a:pt x="20" y="8"/>
                  </a:lnTo>
                  <a:lnTo>
                    <a:pt x="22" y="8"/>
                  </a:lnTo>
                  <a:lnTo>
                    <a:pt x="22" y="8"/>
                  </a:lnTo>
                  <a:lnTo>
                    <a:pt x="24" y="6"/>
                  </a:lnTo>
                  <a:lnTo>
                    <a:pt x="24" y="6"/>
                  </a:lnTo>
                  <a:lnTo>
                    <a:pt x="24" y="4"/>
                  </a:lnTo>
                  <a:lnTo>
                    <a:pt x="22" y="4"/>
                  </a:lnTo>
                  <a:lnTo>
                    <a:pt x="2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69" name="Freeform 1642"/>
            <p:cNvSpPr>
              <a:spLocks/>
            </p:cNvSpPr>
            <p:nvPr/>
          </p:nvSpPr>
          <p:spPr bwMode="auto">
            <a:xfrm>
              <a:off x="746125" y="5059363"/>
              <a:ext cx="47625" cy="9525"/>
            </a:xfrm>
            <a:custGeom>
              <a:avLst/>
              <a:gdLst>
                <a:gd name="T0" fmla="*/ 28 w 30"/>
                <a:gd name="T1" fmla="*/ 0 h 6"/>
                <a:gd name="T2" fmla="*/ 2 w 30"/>
                <a:gd name="T3" fmla="*/ 0 h 6"/>
                <a:gd name="T4" fmla="*/ 2 w 30"/>
                <a:gd name="T5" fmla="*/ 0 h 6"/>
                <a:gd name="T6" fmla="*/ 0 w 30"/>
                <a:gd name="T7" fmla="*/ 2 h 6"/>
                <a:gd name="T8" fmla="*/ 0 w 30"/>
                <a:gd name="T9" fmla="*/ 2 h 6"/>
                <a:gd name="T10" fmla="*/ 0 w 30"/>
                <a:gd name="T11" fmla="*/ 2 h 6"/>
                <a:gd name="T12" fmla="*/ 0 w 30"/>
                <a:gd name="T13" fmla="*/ 4 h 6"/>
                <a:gd name="T14" fmla="*/ 2 w 30"/>
                <a:gd name="T15" fmla="*/ 6 h 6"/>
                <a:gd name="T16" fmla="*/ 28 w 30"/>
                <a:gd name="T17" fmla="*/ 6 h 6"/>
                <a:gd name="T18" fmla="*/ 28 w 30"/>
                <a:gd name="T19" fmla="*/ 6 h 6"/>
                <a:gd name="T20" fmla="*/ 30 w 30"/>
                <a:gd name="T21" fmla="*/ 4 h 6"/>
                <a:gd name="T22" fmla="*/ 30 w 30"/>
                <a:gd name="T23" fmla="*/ 2 h 6"/>
                <a:gd name="T24" fmla="*/ 30 w 30"/>
                <a:gd name="T25" fmla="*/ 2 h 6"/>
                <a:gd name="T26" fmla="*/ 30 w 30"/>
                <a:gd name="T27" fmla="*/ 2 h 6"/>
                <a:gd name="T28" fmla="*/ 28 w 30"/>
                <a:gd name="T29" fmla="*/ 0 h 6"/>
                <a:gd name="T30" fmla="*/ 28 w 30"/>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6">
                  <a:moveTo>
                    <a:pt x="28" y="0"/>
                  </a:moveTo>
                  <a:lnTo>
                    <a:pt x="2" y="0"/>
                  </a:lnTo>
                  <a:lnTo>
                    <a:pt x="2" y="0"/>
                  </a:lnTo>
                  <a:lnTo>
                    <a:pt x="0" y="2"/>
                  </a:lnTo>
                  <a:lnTo>
                    <a:pt x="0" y="2"/>
                  </a:lnTo>
                  <a:lnTo>
                    <a:pt x="0" y="2"/>
                  </a:lnTo>
                  <a:lnTo>
                    <a:pt x="0" y="4"/>
                  </a:lnTo>
                  <a:lnTo>
                    <a:pt x="2" y="6"/>
                  </a:lnTo>
                  <a:lnTo>
                    <a:pt x="28" y="6"/>
                  </a:lnTo>
                  <a:lnTo>
                    <a:pt x="28" y="6"/>
                  </a:lnTo>
                  <a:lnTo>
                    <a:pt x="30" y="4"/>
                  </a:lnTo>
                  <a:lnTo>
                    <a:pt x="30" y="2"/>
                  </a:lnTo>
                  <a:lnTo>
                    <a:pt x="30" y="2"/>
                  </a:lnTo>
                  <a:lnTo>
                    <a:pt x="30" y="2"/>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70" name="Freeform 1643"/>
            <p:cNvSpPr>
              <a:spLocks/>
            </p:cNvSpPr>
            <p:nvPr/>
          </p:nvSpPr>
          <p:spPr bwMode="auto">
            <a:xfrm>
              <a:off x="746125" y="5078413"/>
              <a:ext cx="47625" cy="6350"/>
            </a:xfrm>
            <a:custGeom>
              <a:avLst/>
              <a:gdLst>
                <a:gd name="T0" fmla="*/ 28 w 30"/>
                <a:gd name="T1" fmla="*/ 0 h 4"/>
                <a:gd name="T2" fmla="*/ 2 w 30"/>
                <a:gd name="T3" fmla="*/ 0 h 4"/>
                <a:gd name="T4" fmla="*/ 2 w 30"/>
                <a:gd name="T5" fmla="*/ 0 h 4"/>
                <a:gd name="T6" fmla="*/ 0 w 30"/>
                <a:gd name="T7" fmla="*/ 0 h 4"/>
                <a:gd name="T8" fmla="*/ 0 w 30"/>
                <a:gd name="T9" fmla="*/ 2 h 4"/>
                <a:gd name="T10" fmla="*/ 0 w 30"/>
                <a:gd name="T11" fmla="*/ 2 h 4"/>
                <a:gd name="T12" fmla="*/ 0 w 30"/>
                <a:gd name="T13" fmla="*/ 4 h 4"/>
                <a:gd name="T14" fmla="*/ 2 w 30"/>
                <a:gd name="T15" fmla="*/ 4 h 4"/>
                <a:gd name="T16" fmla="*/ 28 w 30"/>
                <a:gd name="T17" fmla="*/ 4 h 4"/>
                <a:gd name="T18" fmla="*/ 28 w 30"/>
                <a:gd name="T19" fmla="*/ 4 h 4"/>
                <a:gd name="T20" fmla="*/ 30 w 30"/>
                <a:gd name="T21" fmla="*/ 4 h 4"/>
                <a:gd name="T22" fmla="*/ 30 w 30"/>
                <a:gd name="T23" fmla="*/ 2 h 4"/>
                <a:gd name="T24" fmla="*/ 30 w 30"/>
                <a:gd name="T25" fmla="*/ 2 h 4"/>
                <a:gd name="T26" fmla="*/ 30 w 30"/>
                <a:gd name="T27" fmla="*/ 0 h 4"/>
                <a:gd name="T28" fmla="*/ 28 w 30"/>
                <a:gd name="T29" fmla="*/ 0 h 4"/>
                <a:gd name="T30" fmla="*/ 28 w 30"/>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
                  <a:moveTo>
                    <a:pt x="28" y="0"/>
                  </a:moveTo>
                  <a:lnTo>
                    <a:pt x="2" y="0"/>
                  </a:lnTo>
                  <a:lnTo>
                    <a:pt x="2" y="0"/>
                  </a:lnTo>
                  <a:lnTo>
                    <a:pt x="0" y="0"/>
                  </a:lnTo>
                  <a:lnTo>
                    <a:pt x="0" y="2"/>
                  </a:lnTo>
                  <a:lnTo>
                    <a:pt x="0" y="2"/>
                  </a:lnTo>
                  <a:lnTo>
                    <a:pt x="0" y="4"/>
                  </a:lnTo>
                  <a:lnTo>
                    <a:pt x="2" y="4"/>
                  </a:lnTo>
                  <a:lnTo>
                    <a:pt x="28" y="4"/>
                  </a:lnTo>
                  <a:lnTo>
                    <a:pt x="28" y="4"/>
                  </a:lnTo>
                  <a:lnTo>
                    <a:pt x="30" y="4"/>
                  </a:lnTo>
                  <a:lnTo>
                    <a:pt x="30" y="2"/>
                  </a:lnTo>
                  <a:lnTo>
                    <a:pt x="30" y="2"/>
                  </a:lnTo>
                  <a:lnTo>
                    <a:pt x="30" y="0"/>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71" name="Freeform 1644"/>
            <p:cNvSpPr>
              <a:spLocks/>
            </p:cNvSpPr>
            <p:nvPr/>
          </p:nvSpPr>
          <p:spPr bwMode="auto">
            <a:xfrm>
              <a:off x="800100" y="5059363"/>
              <a:ext cx="15875" cy="9525"/>
            </a:xfrm>
            <a:custGeom>
              <a:avLst/>
              <a:gdLst>
                <a:gd name="T0" fmla="*/ 8 w 10"/>
                <a:gd name="T1" fmla="*/ 0 h 6"/>
                <a:gd name="T2" fmla="*/ 4 w 10"/>
                <a:gd name="T3" fmla="*/ 0 h 6"/>
                <a:gd name="T4" fmla="*/ 4 w 10"/>
                <a:gd name="T5" fmla="*/ 0 h 6"/>
                <a:gd name="T6" fmla="*/ 2 w 10"/>
                <a:gd name="T7" fmla="*/ 2 h 6"/>
                <a:gd name="T8" fmla="*/ 0 w 10"/>
                <a:gd name="T9" fmla="*/ 2 h 6"/>
                <a:gd name="T10" fmla="*/ 0 w 10"/>
                <a:gd name="T11" fmla="*/ 2 h 6"/>
                <a:gd name="T12" fmla="*/ 2 w 10"/>
                <a:gd name="T13" fmla="*/ 4 h 6"/>
                <a:gd name="T14" fmla="*/ 4 w 10"/>
                <a:gd name="T15" fmla="*/ 6 h 6"/>
                <a:gd name="T16" fmla="*/ 8 w 10"/>
                <a:gd name="T17" fmla="*/ 6 h 6"/>
                <a:gd name="T18" fmla="*/ 8 w 10"/>
                <a:gd name="T19" fmla="*/ 6 h 6"/>
                <a:gd name="T20" fmla="*/ 10 w 10"/>
                <a:gd name="T21" fmla="*/ 4 h 6"/>
                <a:gd name="T22" fmla="*/ 10 w 10"/>
                <a:gd name="T23" fmla="*/ 2 h 6"/>
                <a:gd name="T24" fmla="*/ 10 w 10"/>
                <a:gd name="T25" fmla="*/ 2 h 6"/>
                <a:gd name="T26" fmla="*/ 10 w 10"/>
                <a:gd name="T27" fmla="*/ 2 h 6"/>
                <a:gd name="T28" fmla="*/ 8 w 10"/>
                <a:gd name="T29" fmla="*/ 0 h 6"/>
                <a:gd name="T30" fmla="*/ 8 w 10"/>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6">
                  <a:moveTo>
                    <a:pt x="8" y="0"/>
                  </a:moveTo>
                  <a:lnTo>
                    <a:pt x="4" y="0"/>
                  </a:lnTo>
                  <a:lnTo>
                    <a:pt x="4" y="0"/>
                  </a:lnTo>
                  <a:lnTo>
                    <a:pt x="2" y="2"/>
                  </a:lnTo>
                  <a:lnTo>
                    <a:pt x="0" y="2"/>
                  </a:lnTo>
                  <a:lnTo>
                    <a:pt x="0" y="2"/>
                  </a:lnTo>
                  <a:lnTo>
                    <a:pt x="2" y="4"/>
                  </a:lnTo>
                  <a:lnTo>
                    <a:pt x="4" y="6"/>
                  </a:lnTo>
                  <a:lnTo>
                    <a:pt x="8" y="6"/>
                  </a:lnTo>
                  <a:lnTo>
                    <a:pt x="8" y="6"/>
                  </a:lnTo>
                  <a:lnTo>
                    <a:pt x="10" y="4"/>
                  </a:lnTo>
                  <a:lnTo>
                    <a:pt x="10" y="2"/>
                  </a:lnTo>
                  <a:lnTo>
                    <a:pt x="10" y="2"/>
                  </a:lnTo>
                  <a:lnTo>
                    <a:pt x="10" y="2"/>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72" name="Freeform 1645"/>
            <p:cNvSpPr>
              <a:spLocks/>
            </p:cNvSpPr>
            <p:nvPr/>
          </p:nvSpPr>
          <p:spPr bwMode="auto">
            <a:xfrm>
              <a:off x="800100" y="5078413"/>
              <a:ext cx="15875" cy="6350"/>
            </a:xfrm>
            <a:custGeom>
              <a:avLst/>
              <a:gdLst>
                <a:gd name="T0" fmla="*/ 8 w 10"/>
                <a:gd name="T1" fmla="*/ 0 h 4"/>
                <a:gd name="T2" fmla="*/ 4 w 10"/>
                <a:gd name="T3" fmla="*/ 0 h 4"/>
                <a:gd name="T4" fmla="*/ 4 w 10"/>
                <a:gd name="T5" fmla="*/ 0 h 4"/>
                <a:gd name="T6" fmla="*/ 2 w 10"/>
                <a:gd name="T7" fmla="*/ 0 h 4"/>
                <a:gd name="T8" fmla="*/ 0 w 10"/>
                <a:gd name="T9" fmla="*/ 2 h 4"/>
                <a:gd name="T10" fmla="*/ 0 w 10"/>
                <a:gd name="T11" fmla="*/ 2 h 4"/>
                <a:gd name="T12" fmla="*/ 2 w 10"/>
                <a:gd name="T13" fmla="*/ 4 h 4"/>
                <a:gd name="T14" fmla="*/ 4 w 10"/>
                <a:gd name="T15" fmla="*/ 4 h 4"/>
                <a:gd name="T16" fmla="*/ 8 w 10"/>
                <a:gd name="T17" fmla="*/ 4 h 4"/>
                <a:gd name="T18" fmla="*/ 8 w 10"/>
                <a:gd name="T19" fmla="*/ 4 h 4"/>
                <a:gd name="T20" fmla="*/ 10 w 10"/>
                <a:gd name="T21" fmla="*/ 4 h 4"/>
                <a:gd name="T22" fmla="*/ 10 w 10"/>
                <a:gd name="T23" fmla="*/ 2 h 4"/>
                <a:gd name="T24" fmla="*/ 10 w 10"/>
                <a:gd name="T25" fmla="*/ 2 h 4"/>
                <a:gd name="T26" fmla="*/ 10 w 10"/>
                <a:gd name="T27" fmla="*/ 0 h 4"/>
                <a:gd name="T28" fmla="*/ 8 w 10"/>
                <a:gd name="T29" fmla="*/ 0 h 4"/>
                <a:gd name="T30" fmla="*/ 8 w 10"/>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
                  <a:moveTo>
                    <a:pt x="8" y="0"/>
                  </a:moveTo>
                  <a:lnTo>
                    <a:pt x="4" y="0"/>
                  </a:lnTo>
                  <a:lnTo>
                    <a:pt x="4" y="0"/>
                  </a:lnTo>
                  <a:lnTo>
                    <a:pt x="2" y="0"/>
                  </a:lnTo>
                  <a:lnTo>
                    <a:pt x="0" y="2"/>
                  </a:lnTo>
                  <a:lnTo>
                    <a:pt x="0" y="2"/>
                  </a:lnTo>
                  <a:lnTo>
                    <a:pt x="2" y="4"/>
                  </a:lnTo>
                  <a:lnTo>
                    <a:pt x="4" y="4"/>
                  </a:lnTo>
                  <a:lnTo>
                    <a:pt x="8" y="4"/>
                  </a:lnTo>
                  <a:lnTo>
                    <a:pt x="8" y="4"/>
                  </a:lnTo>
                  <a:lnTo>
                    <a:pt x="10" y="4"/>
                  </a:lnTo>
                  <a:lnTo>
                    <a:pt x="10" y="2"/>
                  </a:lnTo>
                  <a:lnTo>
                    <a:pt x="10" y="2"/>
                  </a:lnTo>
                  <a:lnTo>
                    <a:pt x="10" y="0"/>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73" name="Freeform 1646"/>
            <p:cNvSpPr>
              <a:spLocks/>
            </p:cNvSpPr>
            <p:nvPr/>
          </p:nvSpPr>
          <p:spPr bwMode="auto">
            <a:xfrm>
              <a:off x="749300" y="5091113"/>
              <a:ext cx="63500" cy="6350"/>
            </a:xfrm>
            <a:custGeom>
              <a:avLst/>
              <a:gdLst>
                <a:gd name="T0" fmla="*/ 38 w 40"/>
                <a:gd name="T1" fmla="*/ 0 h 4"/>
                <a:gd name="T2" fmla="*/ 2 w 40"/>
                <a:gd name="T3" fmla="*/ 0 h 4"/>
                <a:gd name="T4" fmla="*/ 2 w 40"/>
                <a:gd name="T5" fmla="*/ 0 h 4"/>
                <a:gd name="T6" fmla="*/ 2 w 40"/>
                <a:gd name="T7" fmla="*/ 0 h 4"/>
                <a:gd name="T8" fmla="*/ 0 w 40"/>
                <a:gd name="T9" fmla="*/ 2 h 4"/>
                <a:gd name="T10" fmla="*/ 0 w 40"/>
                <a:gd name="T11" fmla="*/ 2 h 4"/>
                <a:gd name="T12" fmla="*/ 2 w 40"/>
                <a:gd name="T13" fmla="*/ 4 h 4"/>
                <a:gd name="T14" fmla="*/ 2 w 40"/>
                <a:gd name="T15" fmla="*/ 4 h 4"/>
                <a:gd name="T16" fmla="*/ 38 w 40"/>
                <a:gd name="T17" fmla="*/ 4 h 4"/>
                <a:gd name="T18" fmla="*/ 38 w 40"/>
                <a:gd name="T19" fmla="*/ 4 h 4"/>
                <a:gd name="T20" fmla="*/ 38 w 40"/>
                <a:gd name="T21" fmla="*/ 4 h 4"/>
                <a:gd name="T22" fmla="*/ 40 w 40"/>
                <a:gd name="T23" fmla="*/ 2 h 4"/>
                <a:gd name="T24" fmla="*/ 40 w 40"/>
                <a:gd name="T25" fmla="*/ 2 h 4"/>
                <a:gd name="T26" fmla="*/ 38 w 40"/>
                <a:gd name="T27" fmla="*/ 0 h 4"/>
                <a:gd name="T28" fmla="*/ 38 w 40"/>
                <a:gd name="T29" fmla="*/ 0 h 4"/>
                <a:gd name="T30" fmla="*/ 38 w 40"/>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
                  <a:moveTo>
                    <a:pt x="38" y="0"/>
                  </a:moveTo>
                  <a:lnTo>
                    <a:pt x="2" y="0"/>
                  </a:lnTo>
                  <a:lnTo>
                    <a:pt x="2" y="0"/>
                  </a:lnTo>
                  <a:lnTo>
                    <a:pt x="2" y="0"/>
                  </a:lnTo>
                  <a:lnTo>
                    <a:pt x="0" y="2"/>
                  </a:lnTo>
                  <a:lnTo>
                    <a:pt x="0" y="2"/>
                  </a:lnTo>
                  <a:lnTo>
                    <a:pt x="2" y="4"/>
                  </a:lnTo>
                  <a:lnTo>
                    <a:pt x="2" y="4"/>
                  </a:lnTo>
                  <a:lnTo>
                    <a:pt x="38" y="4"/>
                  </a:lnTo>
                  <a:lnTo>
                    <a:pt x="38" y="4"/>
                  </a:lnTo>
                  <a:lnTo>
                    <a:pt x="38" y="4"/>
                  </a:lnTo>
                  <a:lnTo>
                    <a:pt x="40" y="2"/>
                  </a:lnTo>
                  <a:lnTo>
                    <a:pt x="40" y="2"/>
                  </a:lnTo>
                  <a:lnTo>
                    <a:pt x="38" y="0"/>
                  </a:lnTo>
                  <a:lnTo>
                    <a:pt x="38" y="0"/>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74" name="Freeform 1647"/>
            <p:cNvSpPr>
              <a:spLocks/>
            </p:cNvSpPr>
            <p:nvPr/>
          </p:nvSpPr>
          <p:spPr bwMode="auto">
            <a:xfrm>
              <a:off x="574675" y="4684713"/>
              <a:ext cx="412750" cy="123825"/>
            </a:xfrm>
            <a:custGeom>
              <a:avLst/>
              <a:gdLst>
                <a:gd name="T0" fmla="*/ 260 w 260"/>
                <a:gd name="T1" fmla="*/ 74 h 78"/>
                <a:gd name="T2" fmla="*/ 260 w 260"/>
                <a:gd name="T3" fmla="*/ 74 h 78"/>
                <a:gd name="T4" fmla="*/ 248 w 260"/>
                <a:gd name="T5" fmla="*/ 58 h 78"/>
                <a:gd name="T6" fmla="*/ 236 w 260"/>
                <a:gd name="T7" fmla="*/ 44 h 78"/>
                <a:gd name="T8" fmla="*/ 220 w 260"/>
                <a:gd name="T9" fmla="*/ 32 h 78"/>
                <a:gd name="T10" fmla="*/ 204 w 260"/>
                <a:gd name="T11" fmla="*/ 20 h 78"/>
                <a:gd name="T12" fmla="*/ 188 w 260"/>
                <a:gd name="T13" fmla="*/ 12 h 78"/>
                <a:gd name="T14" fmla="*/ 168 w 260"/>
                <a:gd name="T15" fmla="*/ 6 h 78"/>
                <a:gd name="T16" fmla="*/ 150 w 260"/>
                <a:gd name="T17" fmla="*/ 2 h 78"/>
                <a:gd name="T18" fmla="*/ 130 w 260"/>
                <a:gd name="T19" fmla="*/ 0 h 78"/>
                <a:gd name="T20" fmla="*/ 130 w 260"/>
                <a:gd name="T21" fmla="*/ 0 h 78"/>
                <a:gd name="T22" fmla="*/ 110 w 260"/>
                <a:gd name="T23" fmla="*/ 2 h 78"/>
                <a:gd name="T24" fmla="*/ 92 w 260"/>
                <a:gd name="T25" fmla="*/ 6 h 78"/>
                <a:gd name="T26" fmla="*/ 72 w 260"/>
                <a:gd name="T27" fmla="*/ 12 h 78"/>
                <a:gd name="T28" fmla="*/ 56 w 260"/>
                <a:gd name="T29" fmla="*/ 20 h 78"/>
                <a:gd name="T30" fmla="*/ 40 w 260"/>
                <a:gd name="T31" fmla="*/ 32 h 78"/>
                <a:gd name="T32" fmla="*/ 24 w 260"/>
                <a:gd name="T33" fmla="*/ 44 h 78"/>
                <a:gd name="T34" fmla="*/ 12 w 260"/>
                <a:gd name="T35" fmla="*/ 58 h 78"/>
                <a:gd name="T36" fmla="*/ 0 w 260"/>
                <a:gd name="T37" fmla="*/ 74 h 78"/>
                <a:gd name="T38" fmla="*/ 0 w 260"/>
                <a:gd name="T39" fmla="*/ 74 h 78"/>
                <a:gd name="T40" fmla="*/ 0 w 260"/>
                <a:gd name="T41" fmla="*/ 76 h 78"/>
                <a:gd name="T42" fmla="*/ 0 w 260"/>
                <a:gd name="T43" fmla="*/ 78 h 78"/>
                <a:gd name="T44" fmla="*/ 0 w 260"/>
                <a:gd name="T45" fmla="*/ 78 h 78"/>
                <a:gd name="T46" fmla="*/ 2 w 260"/>
                <a:gd name="T47" fmla="*/ 78 h 78"/>
                <a:gd name="T48" fmla="*/ 2 w 260"/>
                <a:gd name="T49" fmla="*/ 78 h 78"/>
                <a:gd name="T50" fmla="*/ 4 w 260"/>
                <a:gd name="T51" fmla="*/ 78 h 78"/>
                <a:gd name="T52" fmla="*/ 4 w 260"/>
                <a:gd name="T53" fmla="*/ 78 h 78"/>
                <a:gd name="T54" fmla="*/ 14 w 260"/>
                <a:gd name="T55" fmla="*/ 62 h 78"/>
                <a:gd name="T56" fmla="*/ 28 w 260"/>
                <a:gd name="T57" fmla="*/ 48 h 78"/>
                <a:gd name="T58" fmla="*/ 42 w 260"/>
                <a:gd name="T59" fmla="*/ 34 h 78"/>
                <a:gd name="T60" fmla="*/ 58 w 260"/>
                <a:gd name="T61" fmla="*/ 24 h 78"/>
                <a:gd name="T62" fmla="*/ 74 w 260"/>
                <a:gd name="T63" fmla="*/ 16 h 78"/>
                <a:gd name="T64" fmla="*/ 92 w 260"/>
                <a:gd name="T65" fmla="*/ 10 h 78"/>
                <a:gd name="T66" fmla="*/ 110 w 260"/>
                <a:gd name="T67" fmla="*/ 6 h 78"/>
                <a:gd name="T68" fmla="*/ 130 w 260"/>
                <a:gd name="T69" fmla="*/ 6 h 78"/>
                <a:gd name="T70" fmla="*/ 130 w 260"/>
                <a:gd name="T71" fmla="*/ 6 h 78"/>
                <a:gd name="T72" fmla="*/ 150 w 260"/>
                <a:gd name="T73" fmla="*/ 6 h 78"/>
                <a:gd name="T74" fmla="*/ 168 w 260"/>
                <a:gd name="T75" fmla="*/ 10 h 78"/>
                <a:gd name="T76" fmla="*/ 186 w 260"/>
                <a:gd name="T77" fmla="*/ 16 h 78"/>
                <a:gd name="T78" fmla="*/ 202 w 260"/>
                <a:gd name="T79" fmla="*/ 24 h 78"/>
                <a:gd name="T80" fmla="*/ 218 w 260"/>
                <a:gd name="T81" fmla="*/ 34 h 78"/>
                <a:gd name="T82" fmla="*/ 232 w 260"/>
                <a:gd name="T83" fmla="*/ 46 h 78"/>
                <a:gd name="T84" fmla="*/ 246 w 260"/>
                <a:gd name="T85" fmla="*/ 60 h 78"/>
                <a:gd name="T86" fmla="*/ 256 w 260"/>
                <a:gd name="T87" fmla="*/ 76 h 78"/>
                <a:gd name="T88" fmla="*/ 256 w 260"/>
                <a:gd name="T89" fmla="*/ 76 h 78"/>
                <a:gd name="T90" fmla="*/ 258 w 260"/>
                <a:gd name="T91" fmla="*/ 78 h 78"/>
                <a:gd name="T92" fmla="*/ 260 w 260"/>
                <a:gd name="T93" fmla="*/ 78 h 78"/>
                <a:gd name="T94" fmla="*/ 260 w 260"/>
                <a:gd name="T95" fmla="*/ 78 h 78"/>
                <a:gd name="T96" fmla="*/ 260 w 260"/>
                <a:gd name="T97" fmla="*/ 76 h 78"/>
                <a:gd name="T98" fmla="*/ 260 w 260"/>
                <a:gd name="T99" fmla="*/ 74 h 78"/>
                <a:gd name="T100" fmla="*/ 260 w 260"/>
                <a:gd name="T101"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 h="78">
                  <a:moveTo>
                    <a:pt x="260" y="74"/>
                  </a:moveTo>
                  <a:lnTo>
                    <a:pt x="260" y="74"/>
                  </a:lnTo>
                  <a:lnTo>
                    <a:pt x="248" y="58"/>
                  </a:lnTo>
                  <a:lnTo>
                    <a:pt x="236" y="44"/>
                  </a:lnTo>
                  <a:lnTo>
                    <a:pt x="220" y="32"/>
                  </a:lnTo>
                  <a:lnTo>
                    <a:pt x="204" y="20"/>
                  </a:lnTo>
                  <a:lnTo>
                    <a:pt x="188" y="12"/>
                  </a:lnTo>
                  <a:lnTo>
                    <a:pt x="168" y="6"/>
                  </a:lnTo>
                  <a:lnTo>
                    <a:pt x="150" y="2"/>
                  </a:lnTo>
                  <a:lnTo>
                    <a:pt x="130" y="0"/>
                  </a:lnTo>
                  <a:lnTo>
                    <a:pt x="130" y="0"/>
                  </a:lnTo>
                  <a:lnTo>
                    <a:pt x="110" y="2"/>
                  </a:lnTo>
                  <a:lnTo>
                    <a:pt x="92" y="6"/>
                  </a:lnTo>
                  <a:lnTo>
                    <a:pt x="72" y="12"/>
                  </a:lnTo>
                  <a:lnTo>
                    <a:pt x="56" y="20"/>
                  </a:lnTo>
                  <a:lnTo>
                    <a:pt x="40" y="32"/>
                  </a:lnTo>
                  <a:lnTo>
                    <a:pt x="24" y="44"/>
                  </a:lnTo>
                  <a:lnTo>
                    <a:pt x="12" y="58"/>
                  </a:lnTo>
                  <a:lnTo>
                    <a:pt x="0" y="74"/>
                  </a:lnTo>
                  <a:lnTo>
                    <a:pt x="0" y="74"/>
                  </a:lnTo>
                  <a:lnTo>
                    <a:pt x="0" y="76"/>
                  </a:lnTo>
                  <a:lnTo>
                    <a:pt x="0" y="78"/>
                  </a:lnTo>
                  <a:lnTo>
                    <a:pt x="0" y="78"/>
                  </a:lnTo>
                  <a:lnTo>
                    <a:pt x="2" y="78"/>
                  </a:lnTo>
                  <a:lnTo>
                    <a:pt x="2" y="78"/>
                  </a:lnTo>
                  <a:lnTo>
                    <a:pt x="4" y="78"/>
                  </a:lnTo>
                  <a:lnTo>
                    <a:pt x="4" y="78"/>
                  </a:lnTo>
                  <a:lnTo>
                    <a:pt x="14" y="62"/>
                  </a:lnTo>
                  <a:lnTo>
                    <a:pt x="28" y="48"/>
                  </a:lnTo>
                  <a:lnTo>
                    <a:pt x="42" y="34"/>
                  </a:lnTo>
                  <a:lnTo>
                    <a:pt x="58" y="24"/>
                  </a:lnTo>
                  <a:lnTo>
                    <a:pt x="74" y="16"/>
                  </a:lnTo>
                  <a:lnTo>
                    <a:pt x="92" y="10"/>
                  </a:lnTo>
                  <a:lnTo>
                    <a:pt x="110" y="6"/>
                  </a:lnTo>
                  <a:lnTo>
                    <a:pt x="130" y="6"/>
                  </a:lnTo>
                  <a:lnTo>
                    <a:pt x="130" y="6"/>
                  </a:lnTo>
                  <a:lnTo>
                    <a:pt x="150" y="6"/>
                  </a:lnTo>
                  <a:lnTo>
                    <a:pt x="168" y="10"/>
                  </a:lnTo>
                  <a:lnTo>
                    <a:pt x="186" y="16"/>
                  </a:lnTo>
                  <a:lnTo>
                    <a:pt x="202" y="24"/>
                  </a:lnTo>
                  <a:lnTo>
                    <a:pt x="218" y="34"/>
                  </a:lnTo>
                  <a:lnTo>
                    <a:pt x="232" y="46"/>
                  </a:lnTo>
                  <a:lnTo>
                    <a:pt x="246" y="60"/>
                  </a:lnTo>
                  <a:lnTo>
                    <a:pt x="256" y="76"/>
                  </a:lnTo>
                  <a:lnTo>
                    <a:pt x="256" y="76"/>
                  </a:lnTo>
                  <a:lnTo>
                    <a:pt x="258" y="78"/>
                  </a:lnTo>
                  <a:lnTo>
                    <a:pt x="260" y="78"/>
                  </a:lnTo>
                  <a:lnTo>
                    <a:pt x="260" y="78"/>
                  </a:lnTo>
                  <a:lnTo>
                    <a:pt x="260" y="76"/>
                  </a:lnTo>
                  <a:lnTo>
                    <a:pt x="260" y="74"/>
                  </a:lnTo>
                  <a:lnTo>
                    <a:pt x="26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75" name="Freeform 1648"/>
            <p:cNvSpPr>
              <a:spLocks/>
            </p:cNvSpPr>
            <p:nvPr/>
          </p:nvSpPr>
          <p:spPr bwMode="auto">
            <a:xfrm>
              <a:off x="600075" y="4719638"/>
              <a:ext cx="361950" cy="114300"/>
            </a:xfrm>
            <a:custGeom>
              <a:avLst/>
              <a:gdLst>
                <a:gd name="T0" fmla="*/ 228 w 228"/>
                <a:gd name="T1" fmla="*/ 68 h 72"/>
                <a:gd name="T2" fmla="*/ 228 w 228"/>
                <a:gd name="T3" fmla="*/ 68 h 72"/>
                <a:gd name="T4" fmla="*/ 218 w 228"/>
                <a:gd name="T5" fmla="*/ 54 h 72"/>
                <a:gd name="T6" fmla="*/ 208 w 228"/>
                <a:gd name="T7" fmla="*/ 40 h 72"/>
                <a:gd name="T8" fmla="*/ 194 w 228"/>
                <a:gd name="T9" fmla="*/ 28 h 72"/>
                <a:gd name="T10" fmla="*/ 180 w 228"/>
                <a:gd name="T11" fmla="*/ 18 h 72"/>
                <a:gd name="T12" fmla="*/ 166 w 228"/>
                <a:gd name="T13" fmla="*/ 10 h 72"/>
                <a:gd name="T14" fmla="*/ 148 w 228"/>
                <a:gd name="T15" fmla="*/ 6 h 72"/>
                <a:gd name="T16" fmla="*/ 132 w 228"/>
                <a:gd name="T17" fmla="*/ 2 h 72"/>
                <a:gd name="T18" fmla="*/ 114 w 228"/>
                <a:gd name="T19" fmla="*/ 0 h 72"/>
                <a:gd name="T20" fmla="*/ 114 w 228"/>
                <a:gd name="T21" fmla="*/ 0 h 72"/>
                <a:gd name="T22" fmla="*/ 96 w 228"/>
                <a:gd name="T23" fmla="*/ 2 h 72"/>
                <a:gd name="T24" fmla="*/ 80 w 228"/>
                <a:gd name="T25" fmla="*/ 6 h 72"/>
                <a:gd name="T26" fmla="*/ 62 w 228"/>
                <a:gd name="T27" fmla="*/ 10 h 72"/>
                <a:gd name="T28" fmla="*/ 48 w 228"/>
                <a:gd name="T29" fmla="*/ 18 h 72"/>
                <a:gd name="T30" fmla="*/ 34 w 228"/>
                <a:gd name="T31" fmla="*/ 28 h 72"/>
                <a:gd name="T32" fmla="*/ 20 w 228"/>
                <a:gd name="T33" fmla="*/ 40 h 72"/>
                <a:gd name="T34" fmla="*/ 10 w 228"/>
                <a:gd name="T35" fmla="*/ 54 h 72"/>
                <a:gd name="T36" fmla="*/ 0 w 228"/>
                <a:gd name="T37" fmla="*/ 68 h 72"/>
                <a:gd name="T38" fmla="*/ 0 w 228"/>
                <a:gd name="T39" fmla="*/ 68 h 72"/>
                <a:gd name="T40" fmla="*/ 0 w 228"/>
                <a:gd name="T41" fmla="*/ 70 h 72"/>
                <a:gd name="T42" fmla="*/ 0 w 228"/>
                <a:gd name="T43" fmla="*/ 72 h 72"/>
                <a:gd name="T44" fmla="*/ 0 w 228"/>
                <a:gd name="T45" fmla="*/ 72 h 72"/>
                <a:gd name="T46" fmla="*/ 2 w 228"/>
                <a:gd name="T47" fmla="*/ 72 h 72"/>
                <a:gd name="T48" fmla="*/ 2 w 228"/>
                <a:gd name="T49" fmla="*/ 72 h 72"/>
                <a:gd name="T50" fmla="*/ 4 w 228"/>
                <a:gd name="T51" fmla="*/ 70 h 72"/>
                <a:gd name="T52" fmla="*/ 4 w 228"/>
                <a:gd name="T53" fmla="*/ 70 h 72"/>
                <a:gd name="T54" fmla="*/ 12 w 228"/>
                <a:gd name="T55" fmla="*/ 56 h 72"/>
                <a:gd name="T56" fmla="*/ 24 w 228"/>
                <a:gd name="T57" fmla="*/ 44 h 72"/>
                <a:gd name="T58" fmla="*/ 36 w 228"/>
                <a:gd name="T59" fmla="*/ 32 h 72"/>
                <a:gd name="T60" fmla="*/ 50 w 228"/>
                <a:gd name="T61" fmla="*/ 22 h 72"/>
                <a:gd name="T62" fmla="*/ 64 w 228"/>
                <a:gd name="T63" fmla="*/ 16 h 72"/>
                <a:gd name="T64" fmla="*/ 80 w 228"/>
                <a:gd name="T65" fmla="*/ 10 h 72"/>
                <a:gd name="T66" fmla="*/ 96 w 228"/>
                <a:gd name="T67" fmla="*/ 6 h 72"/>
                <a:gd name="T68" fmla="*/ 114 w 228"/>
                <a:gd name="T69" fmla="*/ 4 h 72"/>
                <a:gd name="T70" fmla="*/ 114 w 228"/>
                <a:gd name="T71" fmla="*/ 4 h 72"/>
                <a:gd name="T72" fmla="*/ 132 w 228"/>
                <a:gd name="T73" fmla="*/ 6 h 72"/>
                <a:gd name="T74" fmla="*/ 148 w 228"/>
                <a:gd name="T75" fmla="*/ 10 h 72"/>
                <a:gd name="T76" fmla="*/ 164 w 228"/>
                <a:gd name="T77" fmla="*/ 16 h 72"/>
                <a:gd name="T78" fmla="*/ 178 w 228"/>
                <a:gd name="T79" fmla="*/ 22 h 72"/>
                <a:gd name="T80" fmla="*/ 192 w 228"/>
                <a:gd name="T81" fmla="*/ 32 h 72"/>
                <a:gd name="T82" fmla="*/ 204 w 228"/>
                <a:gd name="T83" fmla="*/ 44 h 72"/>
                <a:gd name="T84" fmla="*/ 216 w 228"/>
                <a:gd name="T85" fmla="*/ 56 h 72"/>
                <a:gd name="T86" fmla="*/ 224 w 228"/>
                <a:gd name="T87" fmla="*/ 70 h 72"/>
                <a:gd name="T88" fmla="*/ 224 w 228"/>
                <a:gd name="T89" fmla="*/ 70 h 72"/>
                <a:gd name="T90" fmla="*/ 226 w 228"/>
                <a:gd name="T91" fmla="*/ 72 h 72"/>
                <a:gd name="T92" fmla="*/ 228 w 228"/>
                <a:gd name="T93" fmla="*/ 72 h 72"/>
                <a:gd name="T94" fmla="*/ 228 w 228"/>
                <a:gd name="T95" fmla="*/ 72 h 72"/>
                <a:gd name="T96" fmla="*/ 228 w 228"/>
                <a:gd name="T97" fmla="*/ 70 h 72"/>
                <a:gd name="T98" fmla="*/ 228 w 228"/>
                <a:gd name="T99" fmla="*/ 68 h 72"/>
                <a:gd name="T100" fmla="*/ 228 w 228"/>
                <a:gd name="T101"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72">
                  <a:moveTo>
                    <a:pt x="228" y="68"/>
                  </a:moveTo>
                  <a:lnTo>
                    <a:pt x="228" y="68"/>
                  </a:lnTo>
                  <a:lnTo>
                    <a:pt x="218" y="54"/>
                  </a:lnTo>
                  <a:lnTo>
                    <a:pt x="208" y="40"/>
                  </a:lnTo>
                  <a:lnTo>
                    <a:pt x="194" y="28"/>
                  </a:lnTo>
                  <a:lnTo>
                    <a:pt x="180" y="18"/>
                  </a:lnTo>
                  <a:lnTo>
                    <a:pt x="166" y="10"/>
                  </a:lnTo>
                  <a:lnTo>
                    <a:pt x="148" y="6"/>
                  </a:lnTo>
                  <a:lnTo>
                    <a:pt x="132" y="2"/>
                  </a:lnTo>
                  <a:lnTo>
                    <a:pt x="114" y="0"/>
                  </a:lnTo>
                  <a:lnTo>
                    <a:pt x="114" y="0"/>
                  </a:lnTo>
                  <a:lnTo>
                    <a:pt x="96" y="2"/>
                  </a:lnTo>
                  <a:lnTo>
                    <a:pt x="80" y="6"/>
                  </a:lnTo>
                  <a:lnTo>
                    <a:pt x="62" y="10"/>
                  </a:lnTo>
                  <a:lnTo>
                    <a:pt x="48" y="18"/>
                  </a:lnTo>
                  <a:lnTo>
                    <a:pt x="34" y="28"/>
                  </a:lnTo>
                  <a:lnTo>
                    <a:pt x="20" y="40"/>
                  </a:lnTo>
                  <a:lnTo>
                    <a:pt x="10" y="54"/>
                  </a:lnTo>
                  <a:lnTo>
                    <a:pt x="0" y="68"/>
                  </a:lnTo>
                  <a:lnTo>
                    <a:pt x="0" y="68"/>
                  </a:lnTo>
                  <a:lnTo>
                    <a:pt x="0" y="70"/>
                  </a:lnTo>
                  <a:lnTo>
                    <a:pt x="0" y="72"/>
                  </a:lnTo>
                  <a:lnTo>
                    <a:pt x="0" y="72"/>
                  </a:lnTo>
                  <a:lnTo>
                    <a:pt x="2" y="72"/>
                  </a:lnTo>
                  <a:lnTo>
                    <a:pt x="2" y="72"/>
                  </a:lnTo>
                  <a:lnTo>
                    <a:pt x="4" y="70"/>
                  </a:lnTo>
                  <a:lnTo>
                    <a:pt x="4" y="70"/>
                  </a:lnTo>
                  <a:lnTo>
                    <a:pt x="12" y="56"/>
                  </a:lnTo>
                  <a:lnTo>
                    <a:pt x="24" y="44"/>
                  </a:lnTo>
                  <a:lnTo>
                    <a:pt x="36" y="32"/>
                  </a:lnTo>
                  <a:lnTo>
                    <a:pt x="50" y="22"/>
                  </a:lnTo>
                  <a:lnTo>
                    <a:pt x="64" y="16"/>
                  </a:lnTo>
                  <a:lnTo>
                    <a:pt x="80" y="10"/>
                  </a:lnTo>
                  <a:lnTo>
                    <a:pt x="96" y="6"/>
                  </a:lnTo>
                  <a:lnTo>
                    <a:pt x="114" y="4"/>
                  </a:lnTo>
                  <a:lnTo>
                    <a:pt x="114" y="4"/>
                  </a:lnTo>
                  <a:lnTo>
                    <a:pt x="132" y="6"/>
                  </a:lnTo>
                  <a:lnTo>
                    <a:pt x="148" y="10"/>
                  </a:lnTo>
                  <a:lnTo>
                    <a:pt x="164" y="16"/>
                  </a:lnTo>
                  <a:lnTo>
                    <a:pt x="178" y="22"/>
                  </a:lnTo>
                  <a:lnTo>
                    <a:pt x="192" y="32"/>
                  </a:lnTo>
                  <a:lnTo>
                    <a:pt x="204" y="44"/>
                  </a:lnTo>
                  <a:lnTo>
                    <a:pt x="216" y="56"/>
                  </a:lnTo>
                  <a:lnTo>
                    <a:pt x="224" y="70"/>
                  </a:lnTo>
                  <a:lnTo>
                    <a:pt x="224" y="70"/>
                  </a:lnTo>
                  <a:lnTo>
                    <a:pt x="226" y="72"/>
                  </a:lnTo>
                  <a:lnTo>
                    <a:pt x="228" y="72"/>
                  </a:lnTo>
                  <a:lnTo>
                    <a:pt x="228" y="72"/>
                  </a:lnTo>
                  <a:lnTo>
                    <a:pt x="228" y="70"/>
                  </a:lnTo>
                  <a:lnTo>
                    <a:pt x="228" y="68"/>
                  </a:lnTo>
                  <a:lnTo>
                    <a:pt x="22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76" name="Freeform 1649"/>
            <p:cNvSpPr>
              <a:spLocks/>
            </p:cNvSpPr>
            <p:nvPr/>
          </p:nvSpPr>
          <p:spPr bwMode="auto">
            <a:xfrm>
              <a:off x="625475" y="4754563"/>
              <a:ext cx="311150" cy="104775"/>
            </a:xfrm>
            <a:custGeom>
              <a:avLst/>
              <a:gdLst>
                <a:gd name="T0" fmla="*/ 196 w 196"/>
                <a:gd name="T1" fmla="*/ 62 h 66"/>
                <a:gd name="T2" fmla="*/ 196 w 196"/>
                <a:gd name="T3" fmla="*/ 62 h 66"/>
                <a:gd name="T4" fmla="*/ 188 w 196"/>
                <a:gd name="T5" fmla="*/ 48 h 66"/>
                <a:gd name="T6" fmla="*/ 180 w 196"/>
                <a:gd name="T7" fmla="*/ 36 h 66"/>
                <a:gd name="T8" fmla="*/ 168 w 196"/>
                <a:gd name="T9" fmla="*/ 26 h 66"/>
                <a:gd name="T10" fmla="*/ 156 w 196"/>
                <a:gd name="T11" fmla="*/ 16 h 66"/>
                <a:gd name="T12" fmla="*/ 142 w 196"/>
                <a:gd name="T13" fmla="*/ 10 h 66"/>
                <a:gd name="T14" fmla="*/ 128 w 196"/>
                <a:gd name="T15" fmla="*/ 4 h 66"/>
                <a:gd name="T16" fmla="*/ 114 w 196"/>
                <a:gd name="T17" fmla="*/ 2 h 66"/>
                <a:gd name="T18" fmla="*/ 98 w 196"/>
                <a:gd name="T19" fmla="*/ 0 h 66"/>
                <a:gd name="T20" fmla="*/ 98 w 196"/>
                <a:gd name="T21" fmla="*/ 0 h 66"/>
                <a:gd name="T22" fmla="*/ 82 w 196"/>
                <a:gd name="T23" fmla="*/ 2 h 66"/>
                <a:gd name="T24" fmla="*/ 68 w 196"/>
                <a:gd name="T25" fmla="*/ 4 h 66"/>
                <a:gd name="T26" fmla="*/ 54 w 196"/>
                <a:gd name="T27" fmla="*/ 10 h 66"/>
                <a:gd name="T28" fmla="*/ 40 w 196"/>
                <a:gd name="T29" fmla="*/ 18 h 66"/>
                <a:gd name="T30" fmla="*/ 28 w 196"/>
                <a:gd name="T31" fmla="*/ 26 h 66"/>
                <a:gd name="T32" fmla="*/ 16 w 196"/>
                <a:gd name="T33" fmla="*/ 36 h 66"/>
                <a:gd name="T34" fmla="*/ 8 w 196"/>
                <a:gd name="T35" fmla="*/ 50 h 66"/>
                <a:gd name="T36" fmla="*/ 0 w 196"/>
                <a:gd name="T37" fmla="*/ 62 h 66"/>
                <a:gd name="T38" fmla="*/ 0 w 196"/>
                <a:gd name="T39" fmla="*/ 62 h 66"/>
                <a:gd name="T40" fmla="*/ 0 w 196"/>
                <a:gd name="T41" fmla="*/ 64 h 66"/>
                <a:gd name="T42" fmla="*/ 0 w 196"/>
                <a:gd name="T43" fmla="*/ 66 h 66"/>
                <a:gd name="T44" fmla="*/ 0 w 196"/>
                <a:gd name="T45" fmla="*/ 66 h 66"/>
                <a:gd name="T46" fmla="*/ 2 w 196"/>
                <a:gd name="T47" fmla="*/ 66 h 66"/>
                <a:gd name="T48" fmla="*/ 2 w 196"/>
                <a:gd name="T49" fmla="*/ 66 h 66"/>
                <a:gd name="T50" fmla="*/ 4 w 196"/>
                <a:gd name="T51" fmla="*/ 64 h 66"/>
                <a:gd name="T52" fmla="*/ 4 w 196"/>
                <a:gd name="T53" fmla="*/ 64 h 66"/>
                <a:gd name="T54" fmla="*/ 12 w 196"/>
                <a:gd name="T55" fmla="*/ 52 h 66"/>
                <a:gd name="T56" fmla="*/ 20 w 196"/>
                <a:gd name="T57" fmla="*/ 40 h 66"/>
                <a:gd name="T58" fmla="*/ 30 w 196"/>
                <a:gd name="T59" fmla="*/ 30 h 66"/>
                <a:gd name="T60" fmla="*/ 42 w 196"/>
                <a:gd name="T61" fmla="*/ 20 h 66"/>
                <a:gd name="T62" fmla="*/ 54 w 196"/>
                <a:gd name="T63" fmla="*/ 14 h 66"/>
                <a:gd name="T64" fmla="*/ 68 w 196"/>
                <a:gd name="T65" fmla="*/ 8 h 66"/>
                <a:gd name="T66" fmla="*/ 84 w 196"/>
                <a:gd name="T67" fmla="*/ 6 h 66"/>
                <a:gd name="T68" fmla="*/ 98 w 196"/>
                <a:gd name="T69" fmla="*/ 4 h 66"/>
                <a:gd name="T70" fmla="*/ 98 w 196"/>
                <a:gd name="T71" fmla="*/ 4 h 66"/>
                <a:gd name="T72" fmla="*/ 114 w 196"/>
                <a:gd name="T73" fmla="*/ 6 h 66"/>
                <a:gd name="T74" fmla="*/ 128 w 196"/>
                <a:gd name="T75" fmla="*/ 8 h 66"/>
                <a:gd name="T76" fmla="*/ 142 w 196"/>
                <a:gd name="T77" fmla="*/ 14 h 66"/>
                <a:gd name="T78" fmla="*/ 154 w 196"/>
                <a:gd name="T79" fmla="*/ 20 h 66"/>
                <a:gd name="T80" fmla="*/ 166 w 196"/>
                <a:gd name="T81" fmla="*/ 30 h 66"/>
                <a:gd name="T82" fmla="*/ 176 w 196"/>
                <a:gd name="T83" fmla="*/ 40 h 66"/>
                <a:gd name="T84" fmla="*/ 186 w 196"/>
                <a:gd name="T85" fmla="*/ 52 h 66"/>
                <a:gd name="T86" fmla="*/ 192 w 196"/>
                <a:gd name="T87" fmla="*/ 64 h 66"/>
                <a:gd name="T88" fmla="*/ 192 w 196"/>
                <a:gd name="T89" fmla="*/ 64 h 66"/>
                <a:gd name="T90" fmla="*/ 194 w 196"/>
                <a:gd name="T91" fmla="*/ 66 h 66"/>
                <a:gd name="T92" fmla="*/ 196 w 196"/>
                <a:gd name="T93" fmla="*/ 66 h 66"/>
                <a:gd name="T94" fmla="*/ 196 w 196"/>
                <a:gd name="T95" fmla="*/ 66 h 66"/>
                <a:gd name="T96" fmla="*/ 196 w 196"/>
                <a:gd name="T97" fmla="*/ 64 h 66"/>
                <a:gd name="T98" fmla="*/ 196 w 196"/>
                <a:gd name="T99" fmla="*/ 62 h 66"/>
                <a:gd name="T100" fmla="*/ 196 w 196"/>
                <a:gd name="T101"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6" h="66">
                  <a:moveTo>
                    <a:pt x="196" y="62"/>
                  </a:moveTo>
                  <a:lnTo>
                    <a:pt x="196" y="62"/>
                  </a:lnTo>
                  <a:lnTo>
                    <a:pt x="188" y="48"/>
                  </a:lnTo>
                  <a:lnTo>
                    <a:pt x="180" y="36"/>
                  </a:lnTo>
                  <a:lnTo>
                    <a:pt x="168" y="26"/>
                  </a:lnTo>
                  <a:lnTo>
                    <a:pt x="156" y="16"/>
                  </a:lnTo>
                  <a:lnTo>
                    <a:pt x="142" y="10"/>
                  </a:lnTo>
                  <a:lnTo>
                    <a:pt x="128" y="4"/>
                  </a:lnTo>
                  <a:lnTo>
                    <a:pt x="114" y="2"/>
                  </a:lnTo>
                  <a:lnTo>
                    <a:pt x="98" y="0"/>
                  </a:lnTo>
                  <a:lnTo>
                    <a:pt x="98" y="0"/>
                  </a:lnTo>
                  <a:lnTo>
                    <a:pt x="82" y="2"/>
                  </a:lnTo>
                  <a:lnTo>
                    <a:pt x="68" y="4"/>
                  </a:lnTo>
                  <a:lnTo>
                    <a:pt x="54" y="10"/>
                  </a:lnTo>
                  <a:lnTo>
                    <a:pt x="40" y="18"/>
                  </a:lnTo>
                  <a:lnTo>
                    <a:pt x="28" y="26"/>
                  </a:lnTo>
                  <a:lnTo>
                    <a:pt x="16" y="36"/>
                  </a:lnTo>
                  <a:lnTo>
                    <a:pt x="8" y="50"/>
                  </a:lnTo>
                  <a:lnTo>
                    <a:pt x="0" y="62"/>
                  </a:lnTo>
                  <a:lnTo>
                    <a:pt x="0" y="62"/>
                  </a:lnTo>
                  <a:lnTo>
                    <a:pt x="0" y="64"/>
                  </a:lnTo>
                  <a:lnTo>
                    <a:pt x="0" y="66"/>
                  </a:lnTo>
                  <a:lnTo>
                    <a:pt x="0" y="66"/>
                  </a:lnTo>
                  <a:lnTo>
                    <a:pt x="2" y="66"/>
                  </a:lnTo>
                  <a:lnTo>
                    <a:pt x="2" y="66"/>
                  </a:lnTo>
                  <a:lnTo>
                    <a:pt x="4" y="64"/>
                  </a:lnTo>
                  <a:lnTo>
                    <a:pt x="4" y="64"/>
                  </a:lnTo>
                  <a:lnTo>
                    <a:pt x="12" y="52"/>
                  </a:lnTo>
                  <a:lnTo>
                    <a:pt x="20" y="40"/>
                  </a:lnTo>
                  <a:lnTo>
                    <a:pt x="30" y="30"/>
                  </a:lnTo>
                  <a:lnTo>
                    <a:pt x="42" y="20"/>
                  </a:lnTo>
                  <a:lnTo>
                    <a:pt x="54" y="14"/>
                  </a:lnTo>
                  <a:lnTo>
                    <a:pt x="68" y="8"/>
                  </a:lnTo>
                  <a:lnTo>
                    <a:pt x="84" y="6"/>
                  </a:lnTo>
                  <a:lnTo>
                    <a:pt x="98" y="4"/>
                  </a:lnTo>
                  <a:lnTo>
                    <a:pt x="98" y="4"/>
                  </a:lnTo>
                  <a:lnTo>
                    <a:pt x="114" y="6"/>
                  </a:lnTo>
                  <a:lnTo>
                    <a:pt x="128" y="8"/>
                  </a:lnTo>
                  <a:lnTo>
                    <a:pt x="142" y="14"/>
                  </a:lnTo>
                  <a:lnTo>
                    <a:pt x="154" y="20"/>
                  </a:lnTo>
                  <a:lnTo>
                    <a:pt x="166" y="30"/>
                  </a:lnTo>
                  <a:lnTo>
                    <a:pt x="176" y="40"/>
                  </a:lnTo>
                  <a:lnTo>
                    <a:pt x="186" y="52"/>
                  </a:lnTo>
                  <a:lnTo>
                    <a:pt x="192" y="64"/>
                  </a:lnTo>
                  <a:lnTo>
                    <a:pt x="192" y="64"/>
                  </a:lnTo>
                  <a:lnTo>
                    <a:pt x="194" y="66"/>
                  </a:lnTo>
                  <a:lnTo>
                    <a:pt x="196" y="66"/>
                  </a:lnTo>
                  <a:lnTo>
                    <a:pt x="196" y="66"/>
                  </a:lnTo>
                  <a:lnTo>
                    <a:pt x="196" y="64"/>
                  </a:lnTo>
                  <a:lnTo>
                    <a:pt x="196" y="62"/>
                  </a:lnTo>
                  <a:lnTo>
                    <a:pt x="19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77" name="Freeform 1650"/>
            <p:cNvSpPr>
              <a:spLocks/>
            </p:cNvSpPr>
            <p:nvPr/>
          </p:nvSpPr>
          <p:spPr bwMode="auto">
            <a:xfrm>
              <a:off x="650875" y="4789488"/>
              <a:ext cx="260350" cy="95250"/>
            </a:xfrm>
            <a:custGeom>
              <a:avLst/>
              <a:gdLst>
                <a:gd name="T0" fmla="*/ 164 w 164"/>
                <a:gd name="T1" fmla="*/ 58 h 60"/>
                <a:gd name="T2" fmla="*/ 164 w 164"/>
                <a:gd name="T3" fmla="*/ 58 h 60"/>
                <a:gd name="T4" fmla="*/ 158 w 164"/>
                <a:gd name="T5" fmla="*/ 46 h 60"/>
                <a:gd name="T6" fmla="*/ 152 w 164"/>
                <a:gd name="T7" fmla="*/ 34 h 60"/>
                <a:gd name="T8" fmla="*/ 142 w 164"/>
                <a:gd name="T9" fmla="*/ 24 h 60"/>
                <a:gd name="T10" fmla="*/ 132 w 164"/>
                <a:gd name="T11" fmla="*/ 16 h 60"/>
                <a:gd name="T12" fmla="*/ 120 w 164"/>
                <a:gd name="T13" fmla="*/ 8 h 60"/>
                <a:gd name="T14" fmla="*/ 108 w 164"/>
                <a:gd name="T15" fmla="*/ 4 h 60"/>
                <a:gd name="T16" fmla="*/ 96 w 164"/>
                <a:gd name="T17" fmla="*/ 0 h 60"/>
                <a:gd name="T18" fmla="*/ 82 w 164"/>
                <a:gd name="T19" fmla="*/ 0 h 60"/>
                <a:gd name="T20" fmla="*/ 82 w 164"/>
                <a:gd name="T21" fmla="*/ 0 h 60"/>
                <a:gd name="T22" fmla="*/ 68 w 164"/>
                <a:gd name="T23" fmla="*/ 0 h 60"/>
                <a:gd name="T24" fmla="*/ 56 w 164"/>
                <a:gd name="T25" fmla="*/ 4 h 60"/>
                <a:gd name="T26" fmla="*/ 44 w 164"/>
                <a:gd name="T27" fmla="*/ 8 h 60"/>
                <a:gd name="T28" fmla="*/ 32 w 164"/>
                <a:gd name="T29" fmla="*/ 16 h 60"/>
                <a:gd name="T30" fmla="*/ 22 w 164"/>
                <a:gd name="T31" fmla="*/ 24 h 60"/>
                <a:gd name="T32" fmla="*/ 14 w 164"/>
                <a:gd name="T33" fmla="*/ 34 h 60"/>
                <a:gd name="T34" fmla="*/ 6 w 164"/>
                <a:gd name="T35" fmla="*/ 46 h 60"/>
                <a:gd name="T36" fmla="*/ 0 w 164"/>
                <a:gd name="T37" fmla="*/ 58 h 60"/>
                <a:gd name="T38" fmla="*/ 0 w 164"/>
                <a:gd name="T39" fmla="*/ 58 h 60"/>
                <a:gd name="T40" fmla="*/ 0 w 164"/>
                <a:gd name="T41" fmla="*/ 60 h 60"/>
                <a:gd name="T42" fmla="*/ 2 w 164"/>
                <a:gd name="T43" fmla="*/ 60 h 60"/>
                <a:gd name="T44" fmla="*/ 2 w 164"/>
                <a:gd name="T45" fmla="*/ 60 h 60"/>
                <a:gd name="T46" fmla="*/ 2 w 164"/>
                <a:gd name="T47" fmla="*/ 60 h 60"/>
                <a:gd name="T48" fmla="*/ 2 w 164"/>
                <a:gd name="T49" fmla="*/ 60 h 60"/>
                <a:gd name="T50" fmla="*/ 4 w 164"/>
                <a:gd name="T51" fmla="*/ 60 h 60"/>
                <a:gd name="T52" fmla="*/ 4 w 164"/>
                <a:gd name="T53" fmla="*/ 60 h 60"/>
                <a:gd name="T54" fmla="*/ 10 w 164"/>
                <a:gd name="T55" fmla="*/ 48 h 60"/>
                <a:gd name="T56" fmla="*/ 16 w 164"/>
                <a:gd name="T57" fmla="*/ 36 h 60"/>
                <a:gd name="T58" fmla="*/ 24 w 164"/>
                <a:gd name="T59" fmla="*/ 28 h 60"/>
                <a:gd name="T60" fmla="*/ 34 w 164"/>
                <a:gd name="T61" fmla="*/ 20 h 60"/>
                <a:gd name="T62" fmla="*/ 46 w 164"/>
                <a:gd name="T63" fmla="*/ 12 h 60"/>
                <a:gd name="T64" fmla="*/ 56 w 164"/>
                <a:gd name="T65" fmla="*/ 8 h 60"/>
                <a:gd name="T66" fmla="*/ 70 w 164"/>
                <a:gd name="T67" fmla="*/ 6 h 60"/>
                <a:gd name="T68" fmla="*/ 82 w 164"/>
                <a:gd name="T69" fmla="*/ 4 h 60"/>
                <a:gd name="T70" fmla="*/ 82 w 164"/>
                <a:gd name="T71" fmla="*/ 4 h 60"/>
                <a:gd name="T72" fmla="*/ 94 w 164"/>
                <a:gd name="T73" fmla="*/ 6 h 60"/>
                <a:gd name="T74" fmla="*/ 108 w 164"/>
                <a:gd name="T75" fmla="*/ 8 h 60"/>
                <a:gd name="T76" fmla="*/ 118 w 164"/>
                <a:gd name="T77" fmla="*/ 12 h 60"/>
                <a:gd name="T78" fmla="*/ 130 w 164"/>
                <a:gd name="T79" fmla="*/ 20 h 60"/>
                <a:gd name="T80" fmla="*/ 140 w 164"/>
                <a:gd name="T81" fmla="*/ 28 h 60"/>
                <a:gd name="T82" fmla="*/ 148 w 164"/>
                <a:gd name="T83" fmla="*/ 36 h 60"/>
                <a:gd name="T84" fmla="*/ 154 w 164"/>
                <a:gd name="T85" fmla="*/ 48 h 60"/>
                <a:gd name="T86" fmla="*/ 160 w 164"/>
                <a:gd name="T87" fmla="*/ 58 h 60"/>
                <a:gd name="T88" fmla="*/ 160 w 164"/>
                <a:gd name="T89" fmla="*/ 58 h 60"/>
                <a:gd name="T90" fmla="*/ 160 w 164"/>
                <a:gd name="T91" fmla="*/ 60 h 60"/>
                <a:gd name="T92" fmla="*/ 162 w 164"/>
                <a:gd name="T93" fmla="*/ 60 h 60"/>
                <a:gd name="T94" fmla="*/ 162 w 164"/>
                <a:gd name="T95" fmla="*/ 60 h 60"/>
                <a:gd name="T96" fmla="*/ 164 w 164"/>
                <a:gd name="T97" fmla="*/ 60 h 60"/>
                <a:gd name="T98" fmla="*/ 164 w 164"/>
                <a:gd name="T99" fmla="*/ 58 h 60"/>
                <a:gd name="T100" fmla="*/ 164 w 164"/>
                <a:gd name="T101"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 h="60">
                  <a:moveTo>
                    <a:pt x="164" y="58"/>
                  </a:moveTo>
                  <a:lnTo>
                    <a:pt x="164" y="58"/>
                  </a:lnTo>
                  <a:lnTo>
                    <a:pt x="158" y="46"/>
                  </a:lnTo>
                  <a:lnTo>
                    <a:pt x="152" y="34"/>
                  </a:lnTo>
                  <a:lnTo>
                    <a:pt x="142" y="24"/>
                  </a:lnTo>
                  <a:lnTo>
                    <a:pt x="132" y="16"/>
                  </a:lnTo>
                  <a:lnTo>
                    <a:pt x="120" y="8"/>
                  </a:lnTo>
                  <a:lnTo>
                    <a:pt x="108" y="4"/>
                  </a:lnTo>
                  <a:lnTo>
                    <a:pt x="96" y="0"/>
                  </a:lnTo>
                  <a:lnTo>
                    <a:pt x="82" y="0"/>
                  </a:lnTo>
                  <a:lnTo>
                    <a:pt x="82" y="0"/>
                  </a:lnTo>
                  <a:lnTo>
                    <a:pt x="68" y="0"/>
                  </a:lnTo>
                  <a:lnTo>
                    <a:pt x="56" y="4"/>
                  </a:lnTo>
                  <a:lnTo>
                    <a:pt x="44" y="8"/>
                  </a:lnTo>
                  <a:lnTo>
                    <a:pt x="32" y="16"/>
                  </a:lnTo>
                  <a:lnTo>
                    <a:pt x="22" y="24"/>
                  </a:lnTo>
                  <a:lnTo>
                    <a:pt x="14" y="34"/>
                  </a:lnTo>
                  <a:lnTo>
                    <a:pt x="6" y="46"/>
                  </a:lnTo>
                  <a:lnTo>
                    <a:pt x="0" y="58"/>
                  </a:lnTo>
                  <a:lnTo>
                    <a:pt x="0" y="58"/>
                  </a:lnTo>
                  <a:lnTo>
                    <a:pt x="0" y="60"/>
                  </a:lnTo>
                  <a:lnTo>
                    <a:pt x="2" y="60"/>
                  </a:lnTo>
                  <a:lnTo>
                    <a:pt x="2" y="60"/>
                  </a:lnTo>
                  <a:lnTo>
                    <a:pt x="2" y="60"/>
                  </a:lnTo>
                  <a:lnTo>
                    <a:pt x="2" y="60"/>
                  </a:lnTo>
                  <a:lnTo>
                    <a:pt x="4" y="60"/>
                  </a:lnTo>
                  <a:lnTo>
                    <a:pt x="4" y="60"/>
                  </a:lnTo>
                  <a:lnTo>
                    <a:pt x="10" y="48"/>
                  </a:lnTo>
                  <a:lnTo>
                    <a:pt x="16" y="36"/>
                  </a:lnTo>
                  <a:lnTo>
                    <a:pt x="24" y="28"/>
                  </a:lnTo>
                  <a:lnTo>
                    <a:pt x="34" y="20"/>
                  </a:lnTo>
                  <a:lnTo>
                    <a:pt x="46" y="12"/>
                  </a:lnTo>
                  <a:lnTo>
                    <a:pt x="56" y="8"/>
                  </a:lnTo>
                  <a:lnTo>
                    <a:pt x="70" y="6"/>
                  </a:lnTo>
                  <a:lnTo>
                    <a:pt x="82" y="4"/>
                  </a:lnTo>
                  <a:lnTo>
                    <a:pt x="82" y="4"/>
                  </a:lnTo>
                  <a:lnTo>
                    <a:pt x="94" y="6"/>
                  </a:lnTo>
                  <a:lnTo>
                    <a:pt x="108" y="8"/>
                  </a:lnTo>
                  <a:lnTo>
                    <a:pt x="118" y="12"/>
                  </a:lnTo>
                  <a:lnTo>
                    <a:pt x="130" y="20"/>
                  </a:lnTo>
                  <a:lnTo>
                    <a:pt x="140" y="28"/>
                  </a:lnTo>
                  <a:lnTo>
                    <a:pt x="148" y="36"/>
                  </a:lnTo>
                  <a:lnTo>
                    <a:pt x="154" y="48"/>
                  </a:lnTo>
                  <a:lnTo>
                    <a:pt x="160" y="58"/>
                  </a:lnTo>
                  <a:lnTo>
                    <a:pt x="160" y="58"/>
                  </a:lnTo>
                  <a:lnTo>
                    <a:pt x="160" y="60"/>
                  </a:lnTo>
                  <a:lnTo>
                    <a:pt x="162" y="60"/>
                  </a:lnTo>
                  <a:lnTo>
                    <a:pt x="162" y="60"/>
                  </a:lnTo>
                  <a:lnTo>
                    <a:pt x="164" y="60"/>
                  </a:lnTo>
                  <a:lnTo>
                    <a:pt x="164" y="58"/>
                  </a:lnTo>
                  <a:lnTo>
                    <a:pt x="16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grpSp>
      <p:grpSp>
        <p:nvGrpSpPr>
          <p:cNvPr id="78" name="Group 77"/>
          <p:cNvGrpSpPr/>
          <p:nvPr/>
        </p:nvGrpSpPr>
        <p:grpSpPr>
          <a:xfrm>
            <a:off x="4449946" y="1413377"/>
            <a:ext cx="540220" cy="641799"/>
            <a:chOff x="3048000" y="484188"/>
            <a:chExt cx="371475" cy="441325"/>
          </a:xfrm>
          <a:solidFill>
            <a:schemeClr val="bg1"/>
          </a:solidFill>
        </p:grpSpPr>
        <p:sp>
          <p:nvSpPr>
            <p:cNvPr id="79" name="Freeform 2517"/>
            <p:cNvSpPr>
              <a:spLocks/>
            </p:cNvSpPr>
            <p:nvPr/>
          </p:nvSpPr>
          <p:spPr bwMode="auto">
            <a:xfrm>
              <a:off x="3082925" y="544513"/>
              <a:ext cx="304800" cy="355600"/>
            </a:xfrm>
            <a:custGeom>
              <a:avLst/>
              <a:gdLst>
                <a:gd name="T0" fmla="*/ 190 w 192"/>
                <a:gd name="T1" fmla="*/ 0 h 224"/>
                <a:gd name="T2" fmla="*/ 150 w 192"/>
                <a:gd name="T3" fmla="*/ 0 h 224"/>
                <a:gd name="T4" fmla="*/ 150 w 192"/>
                <a:gd name="T5" fmla="*/ 0 h 224"/>
                <a:gd name="T6" fmla="*/ 148 w 192"/>
                <a:gd name="T7" fmla="*/ 0 h 224"/>
                <a:gd name="T8" fmla="*/ 146 w 192"/>
                <a:gd name="T9" fmla="*/ 2 h 224"/>
                <a:gd name="T10" fmla="*/ 146 w 192"/>
                <a:gd name="T11" fmla="*/ 2 h 224"/>
                <a:gd name="T12" fmla="*/ 148 w 192"/>
                <a:gd name="T13" fmla="*/ 4 h 224"/>
                <a:gd name="T14" fmla="*/ 150 w 192"/>
                <a:gd name="T15" fmla="*/ 4 h 224"/>
                <a:gd name="T16" fmla="*/ 188 w 192"/>
                <a:gd name="T17" fmla="*/ 4 h 224"/>
                <a:gd name="T18" fmla="*/ 188 w 192"/>
                <a:gd name="T19" fmla="*/ 220 h 224"/>
                <a:gd name="T20" fmla="*/ 4 w 192"/>
                <a:gd name="T21" fmla="*/ 220 h 224"/>
                <a:gd name="T22" fmla="*/ 4 w 192"/>
                <a:gd name="T23" fmla="*/ 4 h 224"/>
                <a:gd name="T24" fmla="*/ 40 w 192"/>
                <a:gd name="T25" fmla="*/ 4 h 224"/>
                <a:gd name="T26" fmla="*/ 40 w 192"/>
                <a:gd name="T27" fmla="*/ 4 h 224"/>
                <a:gd name="T28" fmla="*/ 42 w 192"/>
                <a:gd name="T29" fmla="*/ 4 h 224"/>
                <a:gd name="T30" fmla="*/ 44 w 192"/>
                <a:gd name="T31" fmla="*/ 2 h 224"/>
                <a:gd name="T32" fmla="*/ 44 w 192"/>
                <a:gd name="T33" fmla="*/ 2 h 224"/>
                <a:gd name="T34" fmla="*/ 42 w 192"/>
                <a:gd name="T35" fmla="*/ 0 h 224"/>
                <a:gd name="T36" fmla="*/ 40 w 192"/>
                <a:gd name="T37" fmla="*/ 0 h 224"/>
                <a:gd name="T38" fmla="*/ 2 w 192"/>
                <a:gd name="T39" fmla="*/ 0 h 224"/>
                <a:gd name="T40" fmla="*/ 2 w 192"/>
                <a:gd name="T41" fmla="*/ 0 h 224"/>
                <a:gd name="T42" fmla="*/ 0 w 192"/>
                <a:gd name="T43" fmla="*/ 0 h 224"/>
                <a:gd name="T44" fmla="*/ 0 w 192"/>
                <a:gd name="T45" fmla="*/ 2 h 224"/>
                <a:gd name="T46" fmla="*/ 0 w 192"/>
                <a:gd name="T47" fmla="*/ 222 h 224"/>
                <a:gd name="T48" fmla="*/ 0 w 192"/>
                <a:gd name="T49" fmla="*/ 222 h 224"/>
                <a:gd name="T50" fmla="*/ 0 w 192"/>
                <a:gd name="T51" fmla="*/ 224 h 224"/>
                <a:gd name="T52" fmla="*/ 2 w 192"/>
                <a:gd name="T53" fmla="*/ 224 h 224"/>
                <a:gd name="T54" fmla="*/ 190 w 192"/>
                <a:gd name="T55" fmla="*/ 224 h 224"/>
                <a:gd name="T56" fmla="*/ 190 w 192"/>
                <a:gd name="T57" fmla="*/ 224 h 224"/>
                <a:gd name="T58" fmla="*/ 192 w 192"/>
                <a:gd name="T59" fmla="*/ 224 h 224"/>
                <a:gd name="T60" fmla="*/ 192 w 192"/>
                <a:gd name="T61" fmla="*/ 222 h 224"/>
                <a:gd name="T62" fmla="*/ 192 w 192"/>
                <a:gd name="T63" fmla="*/ 2 h 224"/>
                <a:gd name="T64" fmla="*/ 192 w 192"/>
                <a:gd name="T65" fmla="*/ 2 h 224"/>
                <a:gd name="T66" fmla="*/ 192 w 192"/>
                <a:gd name="T67" fmla="*/ 0 h 224"/>
                <a:gd name="T68" fmla="*/ 190 w 192"/>
                <a:gd name="T69" fmla="*/ 0 h 224"/>
                <a:gd name="T70" fmla="*/ 190 w 192"/>
                <a:gd name="T7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224">
                  <a:moveTo>
                    <a:pt x="190" y="0"/>
                  </a:moveTo>
                  <a:lnTo>
                    <a:pt x="150" y="0"/>
                  </a:lnTo>
                  <a:lnTo>
                    <a:pt x="150" y="0"/>
                  </a:lnTo>
                  <a:lnTo>
                    <a:pt x="148" y="0"/>
                  </a:lnTo>
                  <a:lnTo>
                    <a:pt x="146" y="2"/>
                  </a:lnTo>
                  <a:lnTo>
                    <a:pt x="146" y="2"/>
                  </a:lnTo>
                  <a:lnTo>
                    <a:pt x="148" y="4"/>
                  </a:lnTo>
                  <a:lnTo>
                    <a:pt x="150" y="4"/>
                  </a:lnTo>
                  <a:lnTo>
                    <a:pt x="188" y="4"/>
                  </a:lnTo>
                  <a:lnTo>
                    <a:pt x="188" y="220"/>
                  </a:lnTo>
                  <a:lnTo>
                    <a:pt x="4" y="220"/>
                  </a:lnTo>
                  <a:lnTo>
                    <a:pt x="4" y="4"/>
                  </a:lnTo>
                  <a:lnTo>
                    <a:pt x="40" y="4"/>
                  </a:lnTo>
                  <a:lnTo>
                    <a:pt x="40" y="4"/>
                  </a:lnTo>
                  <a:lnTo>
                    <a:pt x="42" y="4"/>
                  </a:lnTo>
                  <a:lnTo>
                    <a:pt x="44" y="2"/>
                  </a:lnTo>
                  <a:lnTo>
                    <a:pt x="44" y="2"/>
                  </a:lnTo>
                  <a:lnTo>
                    <a:pt x="42" y="0"/>
                  </a:lnTo>
                  <a:lnTo>
                    <a:pt x="40" y="0"/>
                  </a:lnTo>
                  <a:lnTo>
                    <a:pt x="2" y="0"/>
                  </a:lnTo>
                  <a:lnTo>
                    <a:pt x="2" y="0"/>
                  </a:lnTo>
                  <a:lnTo>
                    <a:pt x="0" y="0"/>
                  </a:lnTo>
                  <a:lnTo>
                    <a:pt x="0" y="2"/>
                  </a:lnTo>
                  <a:lnTo>
                    <a:pt x="0" y="222"/>
                  </a:lnTo>
                  <a:lnTo>
                    <a:pt x="0" y="222"/>
                  </a:lnTo>
                  <a:lnTo>
                    <a:pt x="0" y="224"/>
                  </a:lnTo>
                  <a:lnTo>
                    <a:pt x="2" y="224"/>
                  </a:lnTo>
                  <a:lnTo>
                    <a:pt x="190" y="224"/>
                  </a:lnTo>
                  <a:lnTo>
                    <a:pt x="190" y="224"/>
                  </a:lnTo>
                  <a:lnTo>
                    <a:pt x="192" y="224"/>
                  </a:lnTo>
                  <a:lnTo>
                    <a:pt x="192" y="222"/>
                  </a:lnTo>
                  <a:lnTo>
                    <a:pt x="192" y="2"/>
                  </a:lnTo>
                  <a:lnTo>
                    <a:pt x="192" y="2"/>
                  </a:lnTo>
                  <a:lnTo>
                    <a:pt x="192" y="0"/>
                  </a:lnTo>
                  <a:lnTo>
                    <a:pt x="190" y="0"/>
                  </a:lnTo>
                  <a:lnTo>
                    <a:pt x="1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80" name="Freeform 2518"/>
            <p:cNvSpPr>
              <a:spLocks/>
            </p:cNvSpPr>
            <p:nvPr/>
          </p:nvSpPr>
          <p:spPr bwMode="auto">
            <a:xfrm>
              <a:off x="3048000" y="525463"/>
              <a:ext cx="371475" cy="400050"/>
            </a:xfrm>
            <a:custGeom>
              <a:avLst/>
              <a:gdLst>
                <a:gd name="T0" fmla="*/ 172 w 234"/>
                <a:gd name="T1" fmla="*/ 0 h 252"/>
                <a:gd name="T2" fmla="*/ 170 w 234"/>
                <a:gd name="T3" fmla="*/ 2 h 252"/>
                <a:gd name="T4" fmla="*/ 168 w 234"/>
                <a:gd name="T5" fmla="*/ 2 h 252"/>
                <a:gd name="T6" fmla="*/ 172 w 234"/>
                <a:gd name="T7" fmla="*/ 4 h 252"/>
                <a:gd name="T8" fmla="*/ 216 w 234"/>
                <a:gd name="T9" fmla="*/ 4 h 252"/>
                <a:gd name="T10" fmla="*/ 226 w 234"/>
                <a:gd name="T11" fmla="*/ 10 h 252"/>
                <a:gd name="T12" fmla="*/ 230 w 234"/>
                <a:gd name="T13" fmla="*/ 20 h 252"/>
                <a:gd name="T14" fmla="*/ 230 w 234"/>
                <a:gd name="T15" fmla="*/ 232 h 252"/>
                <a:gd name="T16" fmla="*/ 226 w 234"/>
                <a:gd name="T17" fmla="*/ 242 h 252"/>
                <a:gd name="T18" fmla="*/ 216 w 234"/>
                <a:gd name="T19" fmla="*/ 248 h 252"/>
                <a:gd name="T20" fmla="*/ 20 w 234"/>
                <a:gd name="T21" fmla="*/ 248 h 252"/>
                <a:gd name="T22" fmla="*/ 10 w 234"/>
                <a:gd name="T23" fmla="*/ 242 h 252"/>
                <a:gd name="T24" fmla="*/ 4 w 234"/>
                <a:gd name="T25" fmla="*/ 232 h 252"/>
                <a:gd name="T26" fmla="*/ 4 w 234"/>
                <a:gd name="T27" fmla="*/ 20 h 252"/>
                <a:gd name="T28" fmla="*/ 10 w 234"/>
                <a:gd name="T29" fmla="*/ 10 h 252"/>
                <a:gd name="T30" fmla="*/ 20 w 234"/>
                <a:gd name="T31" fmla="*/ 4 h 252"/>
                <a:gd name="T32" fmla="*/ 62 w 234"/>
                <a:gd name="T33" fmla="*/ 4 h 252"/>
                <a:gd name="T34" fmla="*/ 66 w 234"/>
                <a:gd name="T35" fmla="*/ 2 h 252"/>
                <a:gd name="T36" fmla="*/ 64 w 234"/>
                <a:gd name="T37" fmla="*/ 2 h 252"/>
                <a:gd name="T38" fmla="*/ 20 w 234"/>
                <a:gd name="T39" fmla="*/ 0 h 252"/>
                <a:gd name="T40" fmla="*/ 12 w 234"/>
                <a:gd name="T41" fmla="*/ 2 h 252"/>
                <a:gd name="T42" fmla="*/ 2 w 234"/>
                <a:gd name="T43" fmla="*/ 12 h 252"/>
                <a:gd name="T44" fmla="*/ 0 w 234"/>
                <a:gd name="T45" fmla="*/ 232 h 252"/>
                <a:gd name="T46" fmla="*/ 2 w 234"/>
                <a:gd name="T47" fmla="*/ 240 h 252"/>
                <a:gd name="T48" fmla="*/ 12 w 234"/>
                <a:gd name="T49" fmla="*/ 250 h 252"/>
                <a:gd name="T50" fmla="*/ 216 w 234"/>
                <a:gd name="T51" fmla="*/ 252 h 252"/>
                <a:gd name="T52" fmla="*/ 222 w 234"/>
                <a:gd name="T53" fmla="*/ 250 h 252"/>
                <a:gd name="T54" fmla="*/ 232 w 234"/>
                <a:gd name="T55" fmla="*/ 240 h 252"/>
                <a:gd name="T56" fmla="*/ 234 w 234"/>
                <a:gd name="T57" fmla="*/ 20 h 252"/>
                <a:gd name="T58" fmla="*/ 232 w 234"/>
                <a:gd name="T59" fmla="*/ 12 h 252"/>
                <a:gd name="T60" fmla="*/ 222 w 234"/>
                <a:gd name="T61" fmla="*/ 2 h 252"/>
                <a:gd name="T62" fmla="*/ 216 w 234"/>
                <a:gd name="T63"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4" h="252">
                  <a:moveTo>
                    <a:pt x="216" y="0"/>
                  </a:moveTo>
                  <a:lnTo>
                    <a:pt x="172" y="0"/>
                  </a:lnTo>
                  <a:lnTo>
                    <a:pt x="172" y="0"/>
                  </a:lnTo>
                  <a:lnTo>
                    <a:pt x="170" y="2"/>
                  </a:lnTo>
                  <a:lnTo>
                    <a:pt x="168" y="2"/>
                  </a:lnTo>
                  <a:lnTo>
                    <a:pt x="168" y="2"/>
                  </a:lnTo>
                  <a:lnTo>
                    <a:pt x="170" y="4"/>
                  </a:lnTo>
                  <a:lnTo>
                    <a:pt x="172" y="4"/>
                  </a:lnTo>
                  <a:lnTo>
                    <a:pt x="216" y="4"/>
                  </a:lnTo>
                  <a:lnTo>
                    <a:pt x="216" y="4"/>
                  </a:lnTo>
                  <a:lnTo>
                    <a:pt x="222" y="6"/>
                  </a:lnTo>
                  <a:lnTo>
                    <a:pt x="226" y="10"/>
                  </a:lnTo>
                  <a:lnTo>
                    <a:pt x="228" y="14"/>
                  </a:lnTo>
                  <a:lnTo>
                    <a:pt x="230" y="20"/>
                  </a:lnTo>
                  <a:lnTo>
                    <a:pt x="230" y="232"/>
                  </a:lnTo>
                  <a:lnTo>
                    <a:pt x="230" y="232"/>
                  </a:lnTo>
                  <a:lnTo>
                    <a:pt x="228" y="238"/>
                  </a:lnTo>
                  <a:lnTo>
                    <a:pt x="226" y="242"/>
                  </a:lnTo>
                  <a:lnTo>
                    <a:pt x="222" y="246"/>
                  </a:lnTo>
                  <a:lnTo>
                    <a:pt x="216" y="248"/>
                  </a:lnTo>
                  <a:lnTo>
                    <a:pt x="20" y="248"/>
                  </a:lnTo>
                  <a:lnTo>
                    <a:pt x="20" y="248"/>
                  </a:lnTo>
                  <a:lnTo>
                    <a:pt x="14" y="246"/>
                  </a:lnTo>
                  <a:lnTo>
                    <a:pt x="10" y="242"/>
                  </a:lnTo>
                  <a:lnTo>
                    <a:pt x="6" y="238"/>
                  </a:lnTo>
                  <a:lnTo>
                    <a:pt x="4" y="232"/>
                  </a:lnTo>
                  <a:lnTo>
                    <a:pt x="4" y="20"/>
                  </a:lnTo>
                  <a:lnTo>
                    <a:pt x="4" y="20"/>
                  </a:lnTo>
                  <a:lnTo>
                    <a:pt x="6" y="14"/>
                  </a:lnTo>
                  <a:lnTo>
                    <a:pt x="10" y="10"/>
                  </a:lnTo>
                  <a:lnTo>
                    <a:pt x="14" y="6"/>
                  </a:lnTo>
                  <a:lnTo>
                    <a:pt x="20" y="4"/>
                  </a:lnTo>
                  <a:lnTo>
                    <a:pt x="62" y="4"/>
                  </a:lnTo>
                  <a:lnTo>
                    <a:pt x="62" y="4"/>
                  </a:lnTo>
                  <a:lnTo>
                    <a:pt x="64" y="4"/>
                  </a:lnTo>
                  <a:lnTo>
                    <a:pt x="66" y="2"/>
                  </a:lnTo>
                  <a:lnTo>
                    <a:pt x="66" y="2"/>
                  </a:lnTo>
                  <a:lnTo>
                    <a:pt x="64" y="2"/>
                  </a:lnTo>
                  <a:lnTo>
                    <a:pt x="62" y="0"/>
                  </a:lnTo>
                  <a:lnTo>
                    <a:pt x="20" y="0"/>
                  </a:lnTo>
                  <a:lnTo>
                    <a:pt x="20" y="0"/>
                  </a:lnTo>
                  <a:lnTo>
                    <a:pt x="12" y="2"/>
                  </a:lnTo>
                  <a:lnTo>
                    <a:pt x="6" y="6"/>
                  </a:lnTo>
                  <a:lnTo>
                    <a:pt x="2" y="12"/>
                  </a:lnTo>
                  <a:lnTo>
                    <a:pt x="0" y="20"/>
                  </a:lnTo>
                  <a:lnTo>
                    <a:pt x="0" y="232"/>
                  </a:lnTo>
                  <a:lnTo>
                    <a:pt x="0" y="232"/>
                  </a:lnTo>
                  <a:lnTo>
                    <a:pt x="2" y="240"/>
                  </a:lnTo>
                  <a:lnTo>
                    <a:pt x="6" y="246"/>
                  </a:lnTo>
                  <a:lnTo>
                    <a:pt x="12" y="250"/>
                  </a:lnTo>
                  <a:lnTo>
                    <a:pt x="20" y="252"/>
                  </a:lnTo>
                  <a:lnTo>
                    <a:pt x="216" y="252"/>
                  </a:lnTo>
                  <a:lnTo>
                    <a:pt x="216" y="252"/>
                  </a:lnTo>
                  <a:lnTo>
                    <a:pt x="222" y="250"/>
                  </a:lnTo>
                  <a:lnTo>
                    <a:pt x="228" y="246"/>
                  </a:lnTo>
                  <a:lnTo>
                    <a:pt x="232" y="240"/>
                  </a:lnTo>
                  <a:lnTo>
                    <a:pt x="234" y="232"/>
                  </a:lnTo>
                  <a:lnTo>
                    <a:pt x="234" y="20"/>
                  </a:lnTo>
                  <a:lnTo>
                    <a:pt x="234" y="20"/>
                  </a:lnTo>
                  <a:lnTo>
                    <a:pt x="232" y="12"/>
                  </a:lnTo>
                  <a:lnTo>
                    <a:pt x="228" y="6"/>
                  </a:lnTo>
                  <a:lnTo>
                    <a:pt x="222" y="2"/>
                  </a:lnTo>
                  <a:lnTo>
                    <a:pt x="216" y="0"/>
                  </a:lnTo>
                  <a:lnTo>
                    <a:pt x="2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81" name="Freeform 2519"/>
            <p:cNvSpPr>
              <a:spLocks noEditPoints="1"/>
            </p:cNvSpPr>
            <p:nvPr/>
          </p:nvSpPr>
          <p:spPr bwMode="auto">
            <a:xfrm>
              <a:off x="3222625" y="496888"/>
              <a:ext cx="25400" cy="28575"/>
            </a:xfrm>
            <a:custGeom>
              <a:avLst/>
              <a:gdLst>
                <a:gd name="T0" fmla="*/ 8 w 16"/>
                <a:gd name="T1" fmla="*/ 0 h 18"/>
                <a:gd name="T2" fmla="*/ 8 w 16"/>
                <a:gd name="T3" fmla="*/ 0 h 18"/>
                <a:gd name="T4" fmla="*/ 4 w 16"/>
                <a:gd name="T5" fmla="*/ 2 h 18"/>
                <a:gd name="T6" fmla="*/ 2 w 16"/>
                <a:gd name="T7" fmla="*/ 4 h 18"/>
                <a:gd name="T8" fmla="*/ 0 w 16"/>
                <a:gd name="T9" fmla="*/ 6 h 18"/>
                <a:gd name="T10" fmla="*/ 0 w 16"/>
                <a:gd name="T11" fmla="*/ 10 h 18"/>
                <a:gd name="T12" fmla="*/ 0 w 16"/>
                <a:gd name="T13" fmla="*/ 10 h 18"/>
                <a:gd name="T14" fmla="*/ 0 w 16"/>
                <a:gd name="T15" fmla="*/ 14 h 18"/>
                <a:gd name="T16" fmla="*/ 2 w 16"/>
                <a:gd name="T17" fmla="*/ 16 h 18"/>
                <a:gd name="T18" fmla="*/ 4 w 16"/>
                <a:gd name="T19" fmla="*/ 18 h 18"/>
                <a:gd name="T20" fmla="*/ 8 w 16"/>
                <a:gd name="T21" fmla="*/ 18 h 18"/>
                <a:gd name="T22" fmla="*/ 8 w 16"/>
                <a:gd name="T23" fmla="*/ 18 h 18"/>
                <a:gd name="T24" fmla="*/ 12 w 16"/>
                <a:gd name="T25" fmla="*/ 18 h 18"/>
                <a:gd name="T26" fmla="*/ 14 w 16"/>
                <a:gd name="T27" fmla="*/ 16 h 18"/>
                <a:gd name="T28" fmla="*/ 16 w 16"/>
                <a:gd name="T29" fmla="*/ 14 h 18"/>
                <a:gd name="T30" fmla="*/ 16 w 16"/>
                <a:gd name="T31" fmla="*/ 10 h 18"/>
                <a:gd name="T32" fmla="*/ 16 w 16"/>
                <a:gd name="T33" fmla="*/ 10 h 18"/>
                <a:gd name="T34" fmla="*/ 16 w 16"/>
                <a:gd name="T35" fmla="*/ 6 h 18"/>
                <a:gd name="T36" fmla="*/ 14 w 16"/>
                <a:gd name="T37" fmla="*/ 4 h 18"/>
                <a:gd name="T38" fmla="*/ 12 w 16"/>
                <a:gd name="T39" fmla="*/ 2 h 18"/>
                <a:gd name="T40" fmla="*/ 8 w 16"/>
                <a:gd name="T41" fmla="*/ 0 h 18"/>
                <a:gd name="T42" fmla="*/ 8 w 16"/>
                <a:gd name="T43" fmla="*/ 0 h 18"/>
                <a:gd name="T44" fmla="*/ 8 w 16"/>
                <a:gd name="T45" fmla="*/ 14 h 18"/>
                <a:gd name="T46" fmla="*/ 8 w 16"/>
                <a:gd name="T47" fmla="*/ 14 h 18"/>
                <a:gd name="T48" fmla="*/ 6 w 16"/>
                <a:gd name="T49" fmla="*/ 12 h 18"/>
                <a:gd name="T50" fmla="*/ 4 w 16"/>
                <a:gd name="T51" fmla="*/ 10 h 18"/>
                <a:gd name="T52" fmla="*/ 4 w 16"/>
                <a:gd name="T53" fmla="*/ 10 h 18"/>
                <a:gd name="T54" fmla="*/ 6 w 16"/>
                <a:gd name="T55" fmla="*/ 6 h 18"/>
                <a:gd name="T56" fmla="*/ 8 w 16"/>
                <a:gd name="T57" fmla="*/ 6 h 18"/>
                <a:gd name="T58" fmla="*/ 8 w 16"/>
                <a:gd name="T59" fmla="*/ 6 h 18"/>
                <a:gd name="T60" fmla="*/ 12 w 16"/>
                <a:gd name="T61" fmla="*/ 6 h 18"/>
                <a:gd name="T62" fmla="*/ 12 w 16"/>
                <a:gd name="T63" fmla="*/ 10 h 18"/>
                <a:gd name="T64" fmla="*/ 12 w 16"/>
                <a:gd name="T65" fmla="*/ 10 h 18"/>
                <a:gd name="T66" fmla="*/ 12 w 16"/>
                <a:gd name="T67" fmla="*/ 12 h 18"/>
                <a:gd name="T68" fmla="*/ 8 w 16"/>
                <a:gd name="T69" fmla="*/ 14 h 18"/>
                <a:gd name="T70" fmla="*/ 8 w 16"/>
                <a:gd name="T7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18">
                  <a:moveTo>
                    <a:pt x="8" y="0"/>
                  </a:moveTo>
                  <a:lnTo>
                    <a:pt x="8" y="0"/>
                  </a:lnTo>
                  <a:lnTo>
                    <a:pt x="4" y="2"/>
                  </a:lnTo>
                  <a:lnTo>
                    <a:pt x="2" y="4"/>
                  </a:lnTo>
                  <a:lnTo>
                    <a:pt x="0" y="6"/>
                  </a:lnTo>
                  <a:lnTo>
                    <a:pt x="0" y="10"/>
                  </a:lnTo>
                  <a:lnTo>
                    <a:pt x="0" y="10"/>
                  </a:lnTo>
                  <a:lnTo>
                    <a:pt x="0" y="14"/>
                  </a:lnTo>
                  <a:lnTo>
                    <a:pt x="2" y="16"/>
                  </a:lnTo>
                  <a:lnTo>
                    <a:pt x="4" y="18"/>
                  </a:lnTo>
                  <a:lnTo>
                    <a:pt x="8" y="18"/>
                  </a:lnTo>
                  <a:lnTo>
                    <a:pt x="8" y="18"/>
                  </a:lnTo>
                  <a:lnTo>
                    <a:pt x="12" y="18"/>
                  </a:lnTo>
                  <a:lnTo>
                    <a:pt x="14" y="16"/>
                  </a:lnTo>
                  <a:lnTo>
                    <a:pt x="16" y="14"/>
                  </a:lnTo>
                  <a:lnTo>
                    <a:pt x="16" y="10"/>
                  </a:lnTo>
                  <a:lnTo>
                    <a:pt x="16" y="10"/>
                  </a:lnTo>
                  <a:lnTo>
                    <a:pt x="16" y="6"/>
                  </a:lnTo>
                  <a:lnTo>
                    <a:pt x="14" y="4"/>
                  </a:lnTo>
                  <a:lnTo>
                    <a:pt x="12" y="2"/>
                  </a:lnTo>
                  <a:lnTo>
                    <a:pt x="8" y="0"/>
                  </a:lnTo>
                  <a:lnTo>
                    <a:pt x="8" y="0"/>
                  </a:lnTo>
                  <a:close/>
                  <a:moveTo>
                    <a:pt x="8" y="14"/>
                  </a:moveTo>
                  <a:lnTo>
                    <a:pt x="8" y="14"/>
                  </a:lnTo>
                  <a:lnTo>
                    <a:pt x="6" y="12"/>
                  </a:lnTo>
                  <a:lnTo>
                    <a:pt x="4" y="10"/>
                  </a:lnTo>
                  <a:lnTo>
                    <a:pt x="4" y="10"/>
                  </a:lnTo>
                  <a:lnTo>
                    <a:pt x="6" y="6"/>
                  </a:lnTo>
                  <a:lnTo>
                    <a:pt x="8" y="6"/>
                  </a:lnTo>
                  <a:lnTo>
                    <a:pt x="8" y="6"/>
                  </a:lnTo>
                  <a:lnTo>
                    <a:pt x="12" y="6"/>
                  </a:lnTo>
                  <a:lnTo>
                    <a:pt x="12" y="10"/>
                  </a:lnTo>
                  <a:lnTo>
                    <a:pt x="12" y="10"/>
                  </a:lnTo>
                  <a:lnTo>
                    <a:pt x="12" y="12"/>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82" name="Freeform 2520"/>
            <p:cNvSpPr>
              <a:spLocks noEditPoints="1"/>
            </p:cNvSpPr>
            <p:nvPr/>
          </p:nvSpPr>
          <p:spPr bwMode="auto">
            <a:xfrm>
              <a:off x="3143250" y="484188"/>
              <a:ext cx="180975" cy="79375"/>
            </a:xfrm>
            <a:custGeom>
              <a:avLst/>
              <a:gdLst>
                <a:gd name="T0" fmla="*/ 94 w 114"/>
                <a:gd name="T1" fmla="*/ 12 h 50"/>
                <a:gd name="T2" fmla="*/ 74 w 114"/>
                <a:gd name="T3" fmla="*/ 12 h 50"/>
                <a:gd name="T4" fmla="*/ 74 w 114"/>
                <a:gd name="T5" fmla="*/ 12 h 50"/>
                <a:gd name="T6" fmla="*/ 72 w 114"/>
                <a:gd name="T7" fmla="*/ 6 h 50"/>
                <a:gd name="T8" fmla="*/ 68 w 114"/>
                <a:gd name="T9" fmla="*/ 4 h 50"/>
                <a:gd name="T10" fmla="*/ 64 w 114"/>
                <a:gd name="T11" fmla="*/ 2 h 50"/>
                <a:gd name="T12" fmla="*/ 58 w 114"/>
                <a:gd name="T13" fmla="*/ 0 h 50"/>
                <a:gd name="T14" fmla="*/ 58 w 114"/>
                <a:gd name="T15" fmla="*/ 0 h 50"/>
                <a:gd name="T16" fmla="*/ 52 w 114"/>
                <a:gd name="T17" fmla="*/ 2 h 50"/>
                <a:gd name="T18" fmla="*/ 48 w 114"/>
                <a:gd name="T19" fmla="*/ 4 h 50"/>
                <a:gd name="T20" fmla="*/ 44 w 114"/>
                <a:gd name="T21" fmla="*/ 6 h 50"/>
                <a:gd name="T22" fmla="*/ 42 w 114"/>
                <a:gd name="T23" fmla="*/ 12 h 50"/>
                <a:gd name="T24" fmla="*/ 22 w 114"/>
                <a:gd name="T25" fmla="*/ 12 h 50"/>
                <a:gd name="T26" fmla="*/ 22 w 114"/>
                <a:gd name="T27" fmla="*/ 12 h 50"/>
                <a:gd name="T28" fmla="*/ 14 w 114"/>
                <a:gd name="T29" fmla="*/ 12 h 50"/>
                <a:gd name="T30" fmla="*/ 6 w 114"/>
                <a:gd name="T31" fmla="*/ 18 h 50"/>
                <a:gd name="T32" fmla="*/ 2 w 114"/>
                <a:gd name="T33" fmla="*/ 24 h 50"/>
                <a:gd name="T34" fmla="*/ 0 w 114"/>
                <a:gd name="T35" fmla="*/ 30 h 50"/>
                <a:gd name="T36" fmla="*/ 0 w 114"/>
                <a:gd name="T37" fmla="*/ 48 h 50"/>
                <a:gd name="T38" fmla="*/ 0 w 114"/>
                <a:gd name="T39" fmla="*/ 48 h 50"/>
                <a:gd name="T40" fmla="*/ 2 w 114"/>
                <a:gd name="T41" fmla="*/ 50 h 50"/>
                <a:gd name="T42" fmla="*/ 2 w 114"/>
                <a:gd name="T43" fmla="*/ 50 h 50"/>
                <a:gd name="T44" fmla="*/ 112 w 114"/>
                <a:gd name="T45" fmla="*/ 50 h 50"/>
                <a:gd name="T46" fmla="*/ 112 w 114"/>
                <a:gd name="T47" fmla="*/ 50 h 50"/>
                <a:gd name="T48" fmla="*/ 112 w 114"/>
                <a:gd name="T49" fmla="*/ 50 h 50"/>
                <a:gd name="T50" fmla="*/ 114 w 114"/>
                <a:gd name="T51" fmla="*/ 48 h 50"/>
                <a:gd name="T52" fmla="*/ 114 w 114"/>
                <a:gd name="T53" fmla="*/ 30 h 50"/>
                <a:gd name="T54" fmla="*/ 114 w 114"/>
                <a:gd name="T55" fmla="*/ 30 h 50"/>
                <a:gd name="T56" fmla="*/ 112 w 114"/>
                <a:gd name="T57" fmla="*/ 22 h 50"/>
                <a:gd name="T58" fmla="*/ 108 w 114"/>
                <a:gd name="T59" fmla="*/ 16 h 50"/>
                <a:gd name="T60" fmla="*/ 102 w 114"/>
                <a:gd name="T61" fmla="*/ 12 h 50"/>
                <a:gd name="T62" fmla="*/ 94 w 114"/>
                <a:gd name="T63" fmla="*/ 12 h 50"/>
                <a:gd name="T64" fmla="*/ 94 w 114"/>
                <a:gd name="T65" fmla="*/ 12 h 50"/>
                <a:gd name="T66" fmla="*/ 6 w 114"/>
                <a:gd name="T67" fmla="*/ 46 h 50"/>
                <a:gd name="T68" fmla="*/ 6 w 114"/>
                <a:gd name="T69" fmla="*/ 30 h 50"/>
                <a:gd name="T70" fmla="*/ 6 w 114"/>
                <a:gd name="T71" fmla="*/ 30 h 50"/>
                <a:gd name="T72" fmla="*/ 6 w 114"/>
                <a:gd name="T73" fmla="*/ 24 h 50"/>
                <a:gd name="T74" fmla="*/ 10 w 114"/>
                <a:gd name="T75" fmla="*/ 20 h 50"/>
                <a:gd name="T76" fmla="*/ 16 w 114"/>
                <a:gd name="T77" fmla="*/ 16 h 50"/>
                <a:gd name="T78" fmla="*/ 22 w 114"/>
                <a:gd name="T79" fmla="*/ 16 h 50"/>
                <a:gd name="T80" fmla="*/ 44 w 114"/>
                <a:gd name="T81" fmla="*/ 16 h 50"/>
                <a:gd name="T82" fmla="*/ 44 w 114"/>
                <a:gd name="T83" fmla="*/ 16 h 50"/>
                <a:gd name="T84" fmla="*/ 46 w 114"/>
                <a:gd name="T85" fmla="*/ 14 h 50"/>
                <a:gd name="T86" fmla="*/ 46 w 114"/>
                <a:gd name="T87" fmla="*/ 14 h 50"/>
                <a:gd name="T88" fmla="*/ 48 w 114"/>
                <a:gd name="T89" fmla="*/ 10 h 50"/>
                <a:gd name="T90" fmla="*/ 50 w 114"/>
                <a:gd name="T91" fmla="*/ 8 h 50"/>
                <a:gd name="T92" fmla="*/ 54 w 114"/>
                <a:gd name="T93" fmla="*/ 6 h 50"/>
                <a:gd name="T94" fmla="*/ 58 w 114"/>
                <a:gd name="T95" fmla="*/ 6 h 50"/>
                <a:gd name="T96" fmla="*/ 58 w 114"/>
                <a:gd name="T97" fmla="*/ 6 h 50"/>
                <a:gd name="T98" fmla="*/ 62 w 114"/>
                <a:gd name="T99" fmla="*/ 6 h 50"/>
                <a:gd name="T100" fmla="*/ 66 w 114"/>
                <a:gd name="T101" fmla="*/ 8 h 50"/>
                <a:gd name="T102" fmla="*/ 68 w 114"/>
                <a:gd name="T103" fmla="*/ 10 h 50"/>
                <a:gd name="T104" fmla="*/ 70 w 114"/>
                <a:gd name="T105" fmla="*/ 14 h 50"/>
                <a:gd name="T106" fmla="*/ 70 w 114"/>
                <a:gd name="T107" fmla="*/ 14 h 50"/>
                <a:gd name="T108" fmla="*/ 72 w 114"/>
                <a:gd name="T109" fmla="*/ 16 h 50"/>
                <a:gd name="T110" fmla="*/ 94 w 114"/>
                <a:gd name="T111" fmla="*/ 16 h 50"/>
                <a:gd name="T112" fmla="*/ 94 w 114"/>
                <a:gd name="T113" fmla="*/ 16 h 50"/>
                <a:gd name="T114" fmla="*/ 100 w 114"/>
                <a:gd name="T115" fmla="*/ 16 h 50"/>
                <a:gd name="T116" fmla="*/ 104 w 114"/>
                <a:gd name="T117" fmla="*/ 20 h 50"/>
                <a:gd name="T118" fmla="*/ 108 w 114"/>
                <a:gd name="T119" fmla="*/ 24 h 50"/>
                <a:gd name="T120" fmla="*/ 108 w 114"/>
                <a:gd name="T121" fmla="*/ 30 h 50"/>
                <a:gd name="T122" fmla="*/ 108 w 114"/>
                <a:gd name="T123" fmla="*/ 46 h 50"/>
                <a:gd name="T124" fmla="*/ 6 w 114"/>
                <a:gd name="T125"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 h="50">
                  <a:moveTo>
                    <a:pt x="94" y="12"/>
                  </a:moveTo>
                  <a:lnTo>
                    <a:pt x="74" y="12"/>
                  </a:lnTo>
                  <a:lnTo>
                    <a:pt x="74" y="12"/>
                  </a:lnTo>
                  <a:lnTo>
                    <a:pt x="72" y="6"/>
                  </a:lnTo>
                  <a:lnTo>
                    <a:pt x="68" y="4"/>
                  </a:lnTo>
                  <a:lnTo>
                    <a:pt x="64" y="2"/>
                  </a:lnTo>
                  <a:lnTo>
                    <a:pt x="58" y="0"/>
                  </a:lnTo>
                  <a:lnTo>
                    <a:pt x="58" y="0"/>
                  </a:lnTo>
                  <a:lnTo>
                    <a:pt x="52" y="2"/>
                  </a:lnTo>
                  <a:lnTo>
                    <a:pt x="48" y="4"/>
                  </a:lnTo>
                  <a:lnTo>
                    <a:pt x="44" y="6"/>
                  </a:lnTo>
                  <a:lnTo>
                    <a:pt x="42" y="12"/>
                  </a:lnTo>
                  <a:lnTo>
                    <a:pt x="22" y="12"/>
                  </a:lnTo>
                  <a:lnTo>
                    <a:pt x="22" y="12"/>
                  </a:lnTo>
                  <a:lnTo>
                    <a:pt x="14" y="12"/>
                  </a:lnTo>
                  <a:lnTo>
                    <a:pt x="6" y="18"/>
                  </a:lnTo>
                  <a:lnTo>
                    <a:pt x="2" y="24"/>
                  </a:lnTo>
                  <a:lnTo>
                    <a:pt x="0" y="30"/>
                  </a:lnTo>
                  <a:lnTo>
                    <a:pt x="0" y="48"/>
                  </a:lnTo>
                  <a:lnTo>
                    <a:pt x="0" y="48"/>
                  </a:lnTo>
                  <a:lnTo>
                    <a:pt x="2" y="50"/>
                  </a:lnTo>
                  <a:lnTo>
                    <a:pt x="2" y="50"/>
                  </a:lnTo>
                  <a:lnTo>
                    <a:pt x="112" y="50"/>
                  </a:lnTo>
                  <a:lnTo>
                    <a:pt x="112" y="50"/>
                  </a:lnTo>
                  <a:lnTo>
                    <a:pt x="112" y="50"/>
                  </a:lnTo>
                  <a:lnTo>
                    <a:pt x="114" y="48"/>
                  </a:lnTo>
                  <a:lnTo>
                    <a:pt x="114" y="30"/>
                  </a:lnTo>
                  <a:lnTo>
                    <a:pt x="114" y="30"/>
                  </a:lnTo>
                  <a:lnTo>
                    <a:pt x="112" y="22"/>
                  </a:lnTo>
                  <a:lnTo>
                    <a:pt x="108" y="16"/>
                  </a:lnTo>
                  <a:lnTo>
                    <a:pt x="102" y="12"/>
                  </a:lnTo>
                  <a:lnTo>
                    <a:pt x="94" y="12"/>
                  </a:lnTo>
                  <a:lnTo>
                    <a:pt x="94" y="12"/>
                  </a:lnTo>
                  <a:close/>
                  <a:moveTo>
                    <a:pt x="6" y="46"/>
                  </a:moveTo>
                  <a:lnTo>
                    <a:pt x="6" y="30"/>
                  </a:lnTo>
                  <a:lnTo>
                    <a:pt x="6" y="30"/>
                  </a:lnTo>
                  <a:lnTo>
                    <a:pt x="6" y="24"/>
                  </a:lnTo>
                  <a:lnTo>
                    <a:pt x="10" y="20"/>
                  </a:lnTo>
                  <a:lnTo>
                    <a:pt x="16" y="16"/>
                  </a:lnTo>
                  <a:lnTo>
                    <a:pt x="22" y="16"/>
                  </a:lnTo>
                  <a:lnTo>
                    <a:pt x="44" y="16"/>
                  </a:lnTo>
                  <a:lnTo>
                    <a:pt x="44" y="16"/>
                  </a:lnTo>
                  <a:lnTo>
                    <a:pt x="46" y="14"/>
                  </a:lnTo>
                  <a:lnTo>
                    <a:pt x="46" y="14"/>
                  </a:lnTo>
                  <a:lnTo>
                    <a:pt x="48" y="10"/>
                  </a:lnTo>
                  <a:lnTo>
                    <a:pt x="50" y="8"/>
                  </a:lnTo>
                  <a:lnTo>
                    <a:pt x="54" y="6"/>
                  </a:lnTo>
                  <a:lnTo>
                    <a:pt x="58" y="6"/>
                  </a:lnTo>
                  <a:lnTo>
                    <a:pt x="58" y="6"/>
                  </a:lnTo>
                  <a:lnTo>
                    <a:pt x="62" y="6"/>
                  </a:lnTo>
                  <a:lnTo>
                    <a:pt x="66" y="8"/>
                  </a:lnTo>
                  <a:lnTo>
                    <a:pt x="68" y="10"/>
                  </a:lnTo>
                  <a:lnTo>
                    <a:pt x="70" y="14"/>
                  </a:lnTo>
                  <a:lnTo>
                    <a:pt x="70" y="14"/>
                  </a:lnTo>
                  <a:lnTo>
                    <a:pt x="72" y="16"/>
                  </a:lnTo>
                  <a:lnTo>
                    <a:pt x="94" y="16"/>
                  </a:lnTo>
                  <a:lnTo>
                    <a:pt x="94" y="16"/>
                  </a:lnTo>
                  <a:lnTo>
                    <a:pt x="100" y="16"/>
                  </a:lnTo>
                  <a:lnTo>
                    <a:pt x="104" y="20"/>
                  </a:lnTo>
                  <a:lnTo>
                    <a:pt x="108" y="24"/>
                  </a:lnTo>
                  <a:lnTo>
                    <a:pt x="108" y="30"/>
                  </a:lnTo>
                  <a:lnTo>
                    <a:pt x="108" y="46"/>
                  </a:lnTo>
                  <a:lnTo>
                    <a:pt x="6"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83" name="Freeform 2521"/>
            <p:cNvSpPr>
              <a:spLocks/>
            </p:cNvSpPr>
            <p:nvPr/>
          </p:nvSpPr>
          <p:spPr bwMode="auto">
            <a:xfrm>
              <a:off x="3206750" y="649288"/>
              <a:ext cx="146050" cy="6350"/>
            </a:xfrm>
            <a:custGeom>
              <a:avLst/>
              <a:gdLst>
                <a:gd name="T0" fmla="*/ 90 w 92"/>
                <a:gd name="T1" fmla="*/ 0 h 4"/>
                <a:gd name="T2" fmla="*/ 2 w 92"/>
                <a:gd name="T3" fmla="*/ 0 h 4"/>
                <a:gd name="T4" fmla="*/ 2 w 92"/>
                <a:gd name="T5" fmla="*/ 0 h 4"/>
                <a:gd name="T6" fmla="*/ 0 w 92"/>
                <a:gd name="T7" fmla="*/ 2 h 4"/>
                <a:gd name="T8" fmla="*/ 0 w 92"/>
                <a:gd name="T9" fmla="*/ 2 h 4"/>
                <a:gd name="T10" fmla="*/ 0 w 92"/>
                <a:gd name="T11" fmla="*/ 2 h 4"/>
                <a:gd name="T12" fmla="*/ 0 w 92"/>
                <a:gd name="T13" fmla="*/ 4 h 4"/>
                <a:gd name="T14" fmla="*/ 2 w 92"/>
                <a:gd name="T15" fmla="*/ 4 h 4"/>
                <a:gd name="T16" fmla="*/ 90 w 92"/>
                <a:gd name="T17" fmla="*/ 4 h 4"/>
                <a:gd name="T18" fmla="*/ 90 w 92"/>
                <a:gd name="T19" fmla="*/ 4 h 4"/>
                <a:gd name="T20" fmla="*/ 92 w 92"/>
                <a:gd name="T21" fmla="*/ 4 h 4"/>
                <a:gd name="T22" fmla="*/ 92 w 92"/>
                <a:gd name="T23" fmla="*/ 2 h 4"/>
                <a:gd name="T24" fmla="*/ 92 w 92"/>
                <a:gd name="T25" fmla="*/ 2 h 4"/>
                <a:gd name="T26" fmla="*/ 92 w 92"/>
                <a:gd name="T27" fmla="*/ 2 h 4"/>
                <a:gd name="T28" fmla="*/ 90 w 92"/>
                <a:gd name="T29" fmla="*/ 0 h 4"/>
                <a:gd name="T30" fmla="*/ 90 w 92"/>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4">
                  <a:moveTo>
                    <a:pt x="90" y="0"/>
                  </a:moveTo>
                  <a:lnTo>
                    <a:pt x="2" y="0"/>
                  </a:lnTo>
                  <a:lnTo>
                    <a:pt x="2" y="0"/>
                  </a:lnTo>
                  <a:lnTo>
                    <a:pt x="0" y="2"/>
                  </a:lnTo>
                  <a:lnTo>
                    <a:pt x="0" y="2"/>
                  </a:lnTo>
                  <a:lnTo>
                    <a:pt x="0" y="2"/>
                  </a:lnTo>
                  <a:lnTo>
                    <a:pt x="0" y="4"/>
                  </a:lnTo>
                  <a:lnTo>
                    <a:pt x="2" y="4"/>
                  </a:lnTo>
                  <a:lnTo>
                    <a:pt x="90" y="4"/>
                  </a:lnTo>
                  <a:lnTo>
                    <a:pt x="90" y="4"/>
                  </a:lnTo>
                  <a:lnTo>
                    <a:pt x="92" y="4"/>
                  </a:lnTo>
                  <a:lnTo>
                    <a:pt x="92" y="2"/>
                  </a:lnTo>
                  <a:lnTo>
                    <a:pt x="92" y="2"/>
                  </a:lnTo>
                  <a:lnTo>
                    <a:pt x="92" y="2"/>
                  </a:lnTo>
                  <a:lnTo>
                    <a:pt x="90"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84" name="Freeform 2522"/>
            <p:cNvSpPr>
              <a:spLocks/>
            </p:cNvSpPr>
            <p:nvPr/>
          </p:nvSpPr>
          <p:spPr bwMode="auto">
            <a:xfrm>
              <a:off x="3206750" y="706438"/>
              <a:ext cx="47625" cy="6350"/>
            </a:xfrm>
            <a:custGeom>
              <a:avLst/>
              <a:gdLst>
                <a:gd name="T0" fmla="*/ 28 w 30"/>
                <a:gd name="T1" fmla="*/ 0 h 4"/>
                <a:gd name="T2" fmla="*/ 2 w 30"/>
                <a:gd name="T3" fmla="*/ 0 h 4"/>
                <a:gd name="T4" fmla="*/ 2 w 30"/>
                <a:gd name="T5" fmla="*/ 0 h 4"/>
                <a:gd name="T6" fmla="*/ 0 w 30"/>
                <a:gd name="T7" fmla="*/ 0 h 4"/>
                <a:gd name="T8" fmla="*/ 0 w 30"/>
                <a:gd name="T9" fmla="*/ 2 h 4"/>
                <a:gd name="T10" fmla="*/ 0 w 30"/>
                <a:gd name="T11" fmla="*/ 2 h 4"/>
                <a:gd name="T12" fmla="*/ 0 w 30"/>
                <a:gd name="T13" fmla="*/ 2 h 4"/>
                <a:gd name="T14" fmla="*/ 2 w 30"/>
                <a:gd name="T15" fmla="*/ 4 h 4"/>
                <a:gd name="T16" fmla="*/ 28 w 30"/>
                <a:gd name="T17" fmla="*/ 4 h 4"/>
                <a:gd name="T18" fmla="*/ 28 w 30"/>
                <a:gd name="T19" fmla="*/ 4 h 4"/>
                <a:gd name="T20" fmla="*/ 30 w 30"/>
                <a:gd name="T21" fmla="*/ 2 h 4"/>
                <a:gd name="T22" fmla="*/ 30 w 30"/>
                <a:gd name="T23" fmla="*/ 2 h 4"/>
                <a:gd name="T24" fmla="*/ 30 w 30"/>
                <a:gd name="T25" fmla="*/ 2 h 4"/>
                <a:gd name="T26" fmla="*/ 30 w 30"/>
                <a:gd name="T27" fmla="*/ 0 h 4"/>
                <a:gd name="T28" fmla="*/ 28 w 30"/>
                <a:gd name="T29" fmla="*/ 0 h 4"/>
                <a:gd name="T30" fmla="*/ 28 w 30"/>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
                  <a:moveTo>
                    <a:pt x="28" y="0"/>
                  </a:moveTo>
                  <a:lnTo>
                    <a:pt x="2" y="0"/>
                  </a:lnTo>
                  <a:lnTo>
                    <a:pt x="2" y="0"/>
                  </a:lnTo>
                  <a:lnTo>
                    <a:pt x="0" y="0"/>
                  </a:lnTo>
                  <a:lnTo>
                    <a:pt x="0" y="2"/>
                  </a:lnTo>
                  <a:lnTo>
                    <a:pt x="0" y="2"/>
                  </a:lnTo>
                  <a:lnTo>
                    <a:pt x="0" y="2"/>
                  </a:lnTo>
                  <a:lnTo>
                    <a:pt x="2" y="4"/>
                  </a:lnTo>
                  <a:lnTo>
                    <a:pt x="28" y="4"/>
                  </a:lnTo>
                  <a:lnTo>
                    <a:pt x="28" y="4"/>
                  </a:lnTo>
                  <a:lnTo>
                    <a:pt x="30" y="2"/>
                  </a:lnTo>
                  <a:lnTo>
                    <a:pt x="30" y="2"/>
                  </a:lnTo>
                  <a:lnTo>
                    <a:pt x="30" y="2"/>
                  </a:lnTo>
                  <a:lnTo>
                    <a:pt x="30" y="0"/>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85" name="Freeform 2523"/>
            <p:cNvSpPr>
              <a:spLocks/>
            </p:cNvSpPr>
            <p:nvPr/>
          </p:nvSpPr>
          <p:spPr bwMode="auto">
            <a:xfrm>
              <a:off x="3279775" y="706438"/>
              <a:ext cx="73025" cy="6350"/>
            </a:xfrm>
            <a:custGeom>
              <a:avLst/>
              <a:gdLst>
                <a:gd name="T0" fmla="*/ 44 w 46"/>
                <a:gd name="T1" fmla="*/ 0 h 4"/>
                <a:gd name="T2" fmla="*/ 2 w 46"/>
                <a:gd name="T3" fmla="*/ 0 h 4"/>
                <a:gd name="T4" fmla="*/ 2 w 46"/>
                <a:gd name="T5" fmla="*/ 0 h 4"/>
                <a:gd name="T6" fmla="*/ 0 w 46"/>
                <a:gd name="T7" fmla="*/ 0 h 4"/>
                <a:gd name="T8" fmla="*/ 0 w 46"/>
                <a:gd name="T9" fmla="*/ 2 h 4"/>
                <a:gd name="T10" fmla="*/ 0 w 46"/>
                <a:gd name="T11" fmla="*/ 2 h 4"/>
                <a:gd name="T12" fmla="*/ 0 w 46"/>
                <a:gd name="T13" fmla="*/ 2 h 4"/>
                <a:gd name="T14" fmla="*/ 2 w 46"/>
                <a:gd name="T15" fmla="*/ 4 h 4"/>
                <a:gd name="T16" fmla="*/ 44 w 46"/>
                <a:gd name="T17" fmla="*/ 4 h 4"/>
                <a:gd name="T18" fmla="*/ 44 w 46"/>
                <a:gd name="T19" fmla="*/ 4 h 4"/>
                <a:gd name="T20" fmla="*/ 46 w 46"/>
                <a:gd name="T21" fmla="*/ 2 h 4"/>
                <a:gd name="T22" fmla="*/ 46 w 46"/>
                <a:gd name="T23" fmla="*/ 2 h 4"/>
                <a:gd name="T24" fmla="*/ 46 w 46"/>
                <a:gd name="T25" fmla="*/ 2 h 4"/>
                <a:gd name="T26" fmla="*/ 46 w 46"/>
                <a:gd name="T27" fmla="*/ 0 h 4"/>
                <a:gd name="T28" fmla="*/ 44 w 46"/>
                <a:gd name="T29" fmla="*/ 0 h 4"/>
                <a:gd name="T30" fmla="*/ 44 w 46"/>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
                  <a:moveTo>
                    <a:pt x="44" y="0"/>
                  </a:moveTo>
                  <a:lnTo>
                    <a:pt x="2" y="0"/>
                  </a:lnTo>
                  <a:lnTo>
                    <a:pt x="2" y="0"/>
                  </a:lnTo>
                  <a:lnTo>
                    <a:pt x="0" y="0"/>
                  </a:lnTo>
                  <a:lnTo>
                    <a:pt x="0" y="2"/>
                  </a:lnTo>
                  <a:lnTo>
                    <a:pt x="0" y="2"/>
                  </a:lnTo>
                  <a:lnTo>
                    <a:pt x="0" y="2"/>
                  </a:lnTo>
                  <a:lnTo>
                    <a:pt x="2" y="4"/>
                  </a:lnTo>
                  <a:lnTo>
                    <a:pt x="44" y="4"/>
                  </a:lnTo>
                  <a:lnTo>
                    <a:pt x="44" y="4"/>
                  </a:lnTo>
                  <a:lnTo>
                    <a:pt x="46" y="2"/>
                  </a:lnTo>
                  <a:lnTo>
                    <a:pt x="46" y="2"/>
                  </a:lnTo>
                  <a:lnTo>
                    <a:pt x="46" y="2"/>
                  </a:lnTo>
                  <a:lnTo>
                    <a:pt x="46" y="0"/>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86" name="Freeform 2524"/>
            <p:cNvSpPr>
              <a:spLocks/>
            </p:cNvSpPr>
            <p:nvPr/>
          </p:nvSpPr>
          <p:spPr bwMode="auto">
            <a:xfrm>
              <a:off x="3305175" y="814388"/>
              <a:ext cx="47625" cy="6350"/>
            </a:xfrm>
            <a:custGeom>
              <a:avLst/>
              <a:gdLst>
                <a:gd name="T0" fmla="*/ 28 w 30"/>
                <a:gd name="T1" fmla="*/ 0 h 4"/>
                <a:gd name="T2" fmla="*/ 2 w 30"/>
                <a:gd name="T3" fmla="*/ 0 h 4"/>
                <a:gd name="T4" fmla="*/ 2 w 30"/>
                <a:gd name="T5" fmla="*/ 0 h 4"/>
                <a:gd name="T6" fmla="*/ 2 w 30"/>
                <a:gd name="T7" fmla="*/ 0 h 4"/>
                <a:gd name="T8" fmla="*/ 0 w 30"/>
                <a:gd name="T9" fmla="*/ 2 h 4"/>
                <a:gd name="T10" fmla="*/ 0 w 30"/>
                <a:gd name="T11" fmla="*/ 2 h 4"/>
                <a:gd name="T12" fmla="*/ 2 w 30"/>
                <a:gd name="T13" fmla="*/ 4 h 4"/>
                <a:gd name="T14" fmla="*/ 2 w 30"/>
                <a:gd name="T15" fmla="*/ 4 h 4"/>
                <a:gd name="T16" fmla="*/ 28 w 30"/>
                <a:gd name="T17" fmla="*/ 4 h 4"/>
                <a:gd name="T18" fmla="*/ 28 w 30"/>
                <a:gd name="T19" fmla="*/ 4 h 4"/>
                <a:gd name="T20" fmla="*/ 30 w 30"/>
                <a:gd name="T21" fmla="*/ 4 h 4"/>
                <a:gd name="T22" fmla="*/ 30 w 30"/>
                <a:gd name="T23" fmla="*/ 2 h 4"/>
                <a:gd name="T24" fmla="*/ 30 w 30"/>
                <a:gd name="T25" fmla="*/ 2 h 4"/>
                <a:gd name="T26" fmla="*/ 30 w 30"/>
                <a:gd name="T27" fmla="*/ 0 h 4"/>
                <a:gd name="T28" fmla="*/ 28 w 30"/>
                <a:gd name="T29" fmla="*/ 0 h 4"/>
                <a:gd name="T30" fmla="*/ 28 w 30"/>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4">
                  <a:moveTo>
                    <a:pt x="28" y="0"/>
                  </a:moveTo>
                  <a:lnTo>
                    <a:pt x="2" y="0"/>
                  </a:lnTo>
                  <a:lnTo>
                    <a:pt x="2" y="0"/>
                  </a:lnTo>
                  <a:lnTo>
                    <a:pt x="2" y="0"/>
                  </a:lnTo>
                  <a:lnTo>
                    <a:pt x="0" y="2"/>
                  </a:lnTo>
                  <a:lnTo>
                    <a:pt x="0" y="2"/>
                  </a:lnTo>
                  <a:lnTo>
                    <a:pt x="2" y="4"/>
                  </a:lnTo>
                  <a:lnTo>
                    <a:pt x="2" y="4"/>
                  </a:lnTo>
                  <a:lnTo>
                    <a:pt x="28" y="4"/>
                  </a:lnTo>
                  <a:lnTo>
                    <a:pt x="28" y="4"/>
                  </a:lnTo>
                  <a:lnTo>
                    <a:pt x="30" y="4"/>
                  </a:lnTo>
                  <a:lnTo>
                    <a:pt x="30" y="2"/>
                  </a:lnTo>
                  <a:lnTo>
                    <a:pt x="30" y="2"/>
                  </a:lnTo>
                  <a:lnTo>
                    <a:pt x="30" y="0"/>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87" name="Freeform 2525"/>
            <p:cNvSpPr>
              <a:spLocks/>
            </p:cNvSpPr>
            <p:nvPr/>
          </p:nvSpPr>
          <p:spPr bwMode="auto">
            <a:xfrm>
              <a:off x="3206750" y="814388"/>
              <a:ext cx="76200" cy="6350"/>
            </a:xfrm>
            <a:custGeom>
              <a:avLst/>
              <a:gdLst>
                <a:gd name="T0" fmla="*/ 46 w 48"/>
                <a:gd name="T1" fmla="*/ 0 h 4"/>
                <a:gd name="T2" fmla="*/ 2 w 48"/>
                <a:gd name="T3" fmla="*/ 0 h 4"/>
                <a:gd name="T4" fmla="*/ 2 w 48"/>
                <a:gd name="T5" fmla="*/ 0 h 4"/>
                <a:gd name="T6" fmla="*/ 0 w 48"/>
                <a:gd name="T7" fmla="*/ 0 h 4"/>
                <a:gd name="T8" fmla="*/ 0 w 48"/>
                <a:gd name="T9" fmla="*/ 2 h 4"/>
                <a:gd name="T10" fmla="*/ 0 w 48"/>
                <a:gd name="T11" fmla="*/ 2 h 4"/>
                <a:gd name="T12" fmla="*/ 0 w 48"/>
                <a:gd name="T13" fmla="*/ 4 h 4"/>
                <a:gd name="T14" fmla="*/ 2 w 48"/>
                <a:gd name="T15" fmla="*/ 4 h 4"/>
                <a:gd name="T16" fmla="*/ 46 w 48"/>
                <a:gd name="T17" fmla="*/ 4 h 4"/>
                <a:gd name="T18" fmla="*/ 46 w 48"/>
                <a:gd name="T19" fmla="*/ 4 h 4"/>
                <a:gd name="T20" fmla="*/ 46 w 48"/>
                <a:gd name="T21" fmla="*/ 4 h 4"/>
                <a:gd name="T22" fmla="*/ 48 w 48"/>
                <a:gd name="T23" fmla="*/ 2 h 4"/>
                <a:gd name="T24" fmla="*/ 48 w 48"/>
                <a:gd name="T25" fmla="*/ 2 h 4"/>
                <a:gd name="T26" fmla="*/ 46 w 48"/>
                <a:gd name="T27" fmla="*/ 0 h 4"/>
                <a:gd name="T28" fmla="*/ 46 w 48"/>
                <a:gd name="T29" fmla="*/ 0 h 4"/>
                <a:gd name="T30" fmla="*/ 46 w 48"/>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
                  <a:moveTo>
                    <a:pt x="46" y="0"/>
                  </a:moveTo>
                  <a:lnTo>
                    <a:pt x="2" y="0"/>
                  </a:lnTo>
                  <a:lnTo>
                    <a:pt x="2" y="0"/>
                  </a:lnTo>
                  <a:lnTo>
                    <a:pt x="0" y="0"/>
                  </a:lnTo>
                  <a:lnTo>
                    <a:pt x="0" y="2"/>
                  </a:lnTo>
                  <a:lnTo>
                    <a:pt x="0" y="2"/>
                  </a:lnTo>
                  <a:lnTo>
                    <a:pt x="0" y="4"/>
                  </a:lnTo>
                  <a:lnTo>
                    <a:pt x="2" y="4"/>
                  </a:lnTo>
                  <a:lnTo>
                    <a:pt x="46" y="4"/>
                  </a:lnTo>
                  <a:lnTo>
                    <a:pt x="46" y="4"/>
                  </a:lnTo>
                  <a:lnTo>
                    <a:pt x="46" y="4"/>
                  </a:lnTo>
                  <a:lnTo>
                    <a:pt x="48" y="2"/>
                  </a:lnTo>
                  <a:lnTo>
                    <a:pt x="48" y="2"/>
                  </a:lnTo>
                  <a:lnTo>
                    <a:pt x="46" y="0"/>
                  </a:lnTo>
                  <a:lnTo>
                    <a:pt x="46" y="0"/>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88" name="Freeform 2526"/>
            <p:cNvSpPr>
              <a:spLocks/>
            </p:cNvSpPr>
            <p:nvPr/>
          </p:nvSpPr>
          <p:spPr bwMode="auto">
            <a:xfrm>
              <a:off x="3206750" y="760413"/>
              <a:ext cx="146050" cy="6350"/>
            </a:xfrm>
            <a:custGeom>
              <a:avLst/>
              <a:gdLst>
                <a:gd name="T0" fmla="*/ 90 w 92"/>
                <a:gd name="T1" fmla="*/ 0 h 4"/>
                <a:gd name="T2" fmla="*/ 2 w 92"/>
                <a:gd name="T3" fmla="*/ 0 h 4"/>
                <a:gd name="T4" fmla="*/ 2 w 92"/>
                <a:gd name="T5" fmla="*/ 0 h 4"/>
                <a:gd name="T6" fmla="*/ 0 w 92"/>
                <a:gd name="T7" fmla="*/ 0 h 4"/>
                <a:gd name="T8" fmla="*/ 0 w 92"/>
                <a:gd name="T9" fmla="*/ 2 h 4"/>
                <a:gd name="T10" fmla="*/ 0 w 92"/>
                <a:gd name="T11" fmla="*/ 2 h 4"/>
                <a:gd name="T12" fmla="*/ 0 w 92"/>
                <a:gd name="T13" fmla="*/ 4 h 4"/>
                <a:gd name="T14" fmla="*/ 2 w 92"/>
                <a:gd name="T15" fmla="*/ 4 h 4"/>
                <a:gd name="T16" fmla="*/ 90 w 92"/>
                <a:gd name="T17" fmla="*/ 4 h 4"/>
                <a:gd name="T18" fmla="*/ 90 w 92"/>
                <a:gd name="T19" fmla="*/ 4 h 4"/>
                <a:gd name="T20" fmla="*/ 92 w 92"/>
                <a:gd name="T21" fmla="*/ 4 h 4"/>
                <a:gd name="T22" fmla="*/ 92 w 92"/>
                <a:gd name="T23" fmla="*/ 2 h 4"/>
                <a:gd name="T24" fmla="*/ 92 w 92"/>
                <a:gd name="T25" fmla="*/ 2 h 4"/>
                <a:gd name="T26" fmla="*/ 92 w 92"/>
                <a:gd name="T27" fmla="*/ 0 h 4"/>
                <a:gd name="T28" fmla="*/ 90 w 92"/>
                <a:gd name="T29" fmla="*/ 0 h 4"/>
                <a:gd name="T30" fmla="*/ 90 w 92"/>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4">
                  <a:moveTo>
                    <a:pt x="90" y="0"/>
                  </a:moveTo>
                  <a:lnTo>
                    <a:pt x="2" y="0"/>
                  </a:lnTo>
                  <a:lnTo>
                    <a:pt x="2" y="0"/>
                  </a:lnTo>
                  <a:lnTo>
                    <a:pt x="0" y="0"/>
                  </a:lnTo>
                  <a:lnTo>
                    <a:pt x="0" y="2"/>
                  </a:lnTo>
                  <a:lnTo>
                    <a:pt x="0" y="2"/>
                  </a:lnTo>
                  <a:lnTo>
                    <a:pt x="0" y="4"/>
                  </a:lnTo>
                  <a:lnTo>
                    <a:pt x="2" y="4"/>
                  </a:lnTo>
                  <a:lnTo>
                    <a:pt x="90" y="4"/>
                  </a:lnTo>
                  <a:lnTo>
                    <a:pt x="90" y="4"/>
                  </a:lnTo>
                  <a:lnTo>
                    <a:pt x="92" y="4"/>
                  </a:lnTo>
                  <a:lnTo>
                    <a:pt x="92" y="2"/>
                  </a:lnTo>
                  <a:lnTo>
                    <a:pt x="92" y="2"/>
                  </a:lnTo>
                  <a:lnTo>
                    <a:pt x="92" y="0"/>
                  </a:lnTo>
                  <a:lnTo>
                    <a:pt x="90"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89" name="Freeform 2527"/>
            <p:cNvSpPr>
              <a:spLocks/>
            </p:cNvSpPr>
            <p:nvPr/>
          </p:nvSpPr>
          <p:spPr bwMode="auto">
            <a:xfrm>
              <a:off x="3127375" y="630238"/>
              <a:ext cx="57150" cy="38100"/>
            </a:xfrm>
            <a:custGeom>
              <a:avLst/>
              <a:gdLst>
                <a:gd name="T0" fmla="*/ 34 w 36"/>
                <a:gd name="T1" fmla="*/ 0 h 24"/>
                <a:gd name="T2" fmla="*/ 34 w 36"/>
                <a:gd name="T3" fmla="*/ 0 h 24"/>
                <a:gd name="T4" fmla="*/ 34 w 36"/>
                <a:gd name="T5" fmla="*/ 0 h 24"/>
                <a:gd name="T6" fmla="*/ 32 w 36"/>
                <a:gd name="T7" fmla="*/ 0 h 24"/>
                <a:gd name="T8" fmla="*/ 14 w 36"/>
                <a:gd name="T9" fmla="*/ 18 h 24"/>
                <a:gd name="T10" fmla="*/ 4 w 36"/>
                <a:gd name="T11" fmla="*/ 8 h 24"/>
                <a:gd name="T12" fmla="*/ 4 w 36"/>
                <a:gd name="T13" fmla="*/ 8 h 24"/>
                <a:gd name="T14" fmla="*/ 2 w 36"/>
                <a:gd name="T15" fmla="*/ 8 h 24"/>
                <a:gd name="T16" fmla="*/ 2 w 36"/>
                <a:gd name="T17" fmla="*/ 8 h 24"/>
                <a:gd name="T18" fmla="*/ 2 w 36"/>
                <a:gd name="T19" fmla="*/ 8 h 24"/>
                <a:gd name="T20" fmla="*/ 0 w 36"/>
                <a:gd name="T21" fmla="*/ 10 h 24"/>
                <a:gd name="T22" fmla="*/ 2 w 36"/>
                <a:gd name="T23" fmla="*/ 12 h 24"/>
                <a:gd name="T24" fmla="*/ 12 w 36"/>
                <a:gd name="T25" fmla="*/ 22 h 24"/>
                <a:gd name="T26" fmla="*/ 12 w 36"/>
                <a:gd name="T27" fmla="*/ 22 h 24"/>
                <a:gd name="T28" fmla="*/ 14 w 36"/>
                <a:gd name="T29" fmla="*/ 24 h 24"/>
                <a:gd name="T30" fmla="*/ 14 w 36"/>
                <a:gd name="T31" fmla="*/ 24 h 24"/>
                <a:gd name="T32" fmla="*/ 16 w 36"/>
                <a:gd name="T33" fmla="*/ 22 h 24"/>
                <a:gd name="T34" fmla="*/ 34 w 36"/>
                <a:gd name="T35" fmla="*/ 2 h 24"/>
                <a:gd name="T36" fmla="*/ 34 w 36"/>
                <a:gd name="T37" fmla="*/ 2 h 24"/>
                <a:gd name="T38" fmla="*/ 36 w 36"/>
                <a:gd name="T39" fmla="*/ 2 h 24"/>
                <a:gd name="T40" fmla="*/ 34 w 36"/>
                <a:gd name="T41" fmla="*/ 0 h 24"/>
                <a:gd name="T42" fmla="*/ 34 w 36"/>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4">
                  <a:moveTo>
                    <a:pt x="34" y="0"/>
                  </a:moveTo>
                  <a:lnTo>
                    <a:pt x="34" y="0"/>
                  </a:lnTo>
                  <a:lnTo>
                    <a:pt x="34" y="0"/>
                  </a:lnTo>
                  <a:lnTo>
                    <a:pt x="32" y="0"/>
                  </a:lnTo>
                  <a:lnTo>
                    <a:pt x="14" y="18"/>
                  </a:lnTo>
                  <a:lnTo>
                    <a:pt x="4" y="8"/>
                  </a:lnTo>
                  <a:lnTo>
                    <a:pt x="4" y="8"/>
                  </a:lnTo>
                  <a:lnTo>
                    <a:pt x="2" y="8"/>
                  </a:lnTo>
                  <a:lnTo>
                    <a:pt x="2" y="8"/>
                  </a:lnTo>
                  <a:lnTo>
                    <a:pt x="2" y="8"/>
                  </a:lnTo>
                  <a:lnTo>
                    <a:pt x="0" y="10"/>
                  </a:lnTo>
                  <a:lnTo>
                    <a:pt x="2" y="12"/>
                  </a:lnTo>
                  <a:lnTo>
                    <a:pt x="12" y="22"/>
                  </a:lnTo>
                  <a:lnTo>
                    <a:pt x="12" y="22"/>
                  </a:lnTo>
                  <a:lnTo>
                    <a:pt x="14" y="24"/>
                  </a:lnTo>
                  <a:lnTo>
                    <a:pt x="14" y="24"/>
                  </a:lnTo>
                  <a:lnTo>
                    <a:pt x="16" y="22"/>
                  </a:lnTo>
                  <a:lnTo>
                    <a:pt x="34" y="2"/>
                  </a:lnTo>
                  <a:lnTo>
                    <a:pt x="34" y="2"/>
                  </a:lnTo>
                  <a:lnTo>
                    <a:pt x="36" y="2"/>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90" name="Freeform 2528"/>
            <p:cNvSpPr>
              <a:spLocks/>
            </p:cNvSpPr>
            <p:nvPr/>
          </p:nvSpPr>
          <p:spPr bwMode="auto">
            <a:xfrm>
              <a:off x="3127375" y="684213"/>
              <a:ext cx="57150" cy="38100"/>
            </a:xfrm>
            <a:custGeom>
              <a:avLst/>
              <a:gdLst>
                <a:gd name="T0" fmla="*/ 34 w 36"/>
                <a:gd name="T1" fmla="*/ 0 h 24"/>
                <a:gd name="T2" fmla="*/ 34 w 36"/>
                <a:gd name="T3" fmla="*/ 0 h 24"/>
                <a:gd name="T4" fmla="*/ 34 w 36"/>
                <a:gd name="T5" fmla="*/ 0 h 24"/>
                <a:gd name="T6" fmla="*/ 32 w 36"/>
                <a:gd name="T7" fmla="*/ 0 h 24"/>
                <a:gd name="T8" fmla="*/ 14 w 36"/>
                <a:gd name="T9" fmla="*/ 18 h 24"/>
                <a:gd name="T10" fmla="*/ 4 w 36"/>
                <a:gd name="T11" fmla="*/ 10 h 24"/>
                <a:gd name="T12" fmla="*/ 4 w 36"/>
                <a:gd name="T13" fmla="*/ 10 h 24"/>
                <a:gd name="T14" fmla="*/ 2 w 36"/>
                <a:gd name="T15" fmla="*/ 8 h 24"/>
                <a:gd name="T16" fmla="*/ 2 w 36"/>
                <a:gd name="T17" fmla="*/ 10 h 24"/>
                <a:gd name="T18" fmla="*/ 2 w 36"/>
                <a:gd name="T19" fmla="*/ 10 h 24"/>
                <a:gd name="T20" fmla="*/ 0 w 36"/>
                <a:gd name="T21" fmla="*/ 10 h 24"/>
                <a:gd name="T22" fmla="*/ 2 w 36"/>
                <a:gd name="T23" fmla="*/ 12 h 24"/>
                <a:gd name="T24" fmla="*/ 12 w 36"/>
                <a:gd name="T25" fmla="*/ 24 h 24"/>
                <a:gd name="T26" fmla="*/ 12 w 36"/>
                <a:gd name="T27" fmla="*/ 24 h 24"/>
                <a:gd name="T28" fmla="*/ 14 w 36"/>
                <a:gd name="T29" fmla="*/ 24 h 24"/>
                <a:gd name="T30" fmla="*/ 14 w 36"/>
                <a:gd name="T31" fmla="*/ 24 h 24"/>
                <a:gd name="T32" fmla="*/ 16 w 36"/>
                <a:gd name="T33" fmla="*/ 24 h 24"/>
                <a:gd name="T34" fmla="*/ 34 w 36"/>
                <a:gd name="T35" fmla="*/ 4 h 24"/>
                <a:gd name="T36" fmla="*/ 34 w 36"/>
                <a:gd name="T37" fmla="*/ 4 h 24"/>
                <a:gd name="T38" fmla="*/ 36 w 36"/>
                <a:gd name="T39" fmla="*/ 2 h 24"/>
                <a:gd name="T40" fmla="*/ 34 w 36"/>
                <a:gd name="T41" fmla="*/ 0 h 24"/>
                <a:gd name="T42" fmla="*/ 34 w 36"/>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4">
                  <a:moveTo>
                    <a:pt x="34" y="0"/>
                  </a:moveTo>
                  <a:lnTo>
                    <a:pt x="34" y="0"/>
                  </a:lnTo>
                  <a:lnTo>
                    <a:pt x="34" y="0"/>
                  </a:lnTo>
                  <a:lnTo>
                    <a:pt x="32" y="0"/>
                  </a:lnTo>
                  <a:lnTo>
                    <a:pt x="14" y="18"/>
                  </a:lnTo>
                  <a:lnTo>
                    <a:pt x="4" y="10"/>
                  </a:lnTo>
                  <a:lnTo>
                    <a:pt x="4" y="10"/>
                  </a:lnTo>
                  <a:lnTo>
                    <a:pt x="2" y="8"/>
                  </a:lnTo>
                  <a:lnTo>
                    <a:pt x="2" y="10"/>
                  </a:lnTo>
                  <a:lnTo>
                    <a:pt x="2" y="10"/>
                  </a:lnTo>
                  <a:lnTo>
                    <a:pt x="0" y="10"/>
                  </a:lnTo>
                  <a:lnTo>
                    <a:pt x="2" y="12"/>
                  </a:lnTo>
                  <a:lnTo>
                    <a:pt x="12" y="24"/>
                  </a:lnTo>
                  <a:lnTo>
                    <a:pt x="12" y="24"/>
                  </a:lnTo>
                  <a:lnTo>
                    <a:pt x="14" y="24"/>
                  </a:lnTo>
                  <a:lnTo>
                    <a:pt x="14" y="24"/>
                  </a:lnTo>
                  <a:lnTo>
                    <a:pt x="16" y="24"/>
                  </a:lnTo>
                  <a:lnTo>
                    <a:pt x="34" y="4"/>
                  </a:lnTo>
                  <a:lnTo>
                    <a:pt x="34" y="4"/>
                  </a:lnTo>
                  <a:lnTo>
                    <a:pt x="36" y="2"/>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91" name="Freeform 2529"/>
            <p:cNvSpPr>
              <a:spLocks/>
            </p:cNvSpPr>
            <p:nvPr/>
          </p:nvSpPr>
          <p:spPr bwMode="auto">
            <a:xfrm>
              <a:off x="3127375" y="738188"/>
              <a:ext cx="57150" cy="38100"/>
            </a:xfrm>
            <a:custGeom>
              <a:avLst/>
              <a:gdLst>
                <a:gd name="T0" fmla="*/ 34 w 36"/>
                <a:gd name="T1" fmla="*/ 0 h 24"/>
                <a:gd name="T2" fmla="*/ 34 w 36"/>
                <a:gd name="T3" fmla="*/ 0 h 24"/>
                <a:gd name="T4" fmla="*/ 34 w 36"/>
                <a:gd name="T5" fmla="*/ 0 h 24"/>
                <a:gd name="T6" fmla="*/ 32 w 36"/>
                <a:gd name="T7" fmla="*/ 0 h 24"/>
                <a:gd name="T8" fmla="*/ 14 w 36"/>
                <a:gd name="T9" fmla="*/ 18 h 24"/>
                <a:gd name="T10" fmla="*/ 4 w 36"/>
                <a:gd name="T11" fmla="*/ 10 h 24"/>
                <a:gd name="T12" fmla="*/ 4 w 36"/>
                <a:gd name="T13" fmla="*/ 10 h 24"/>
                <a:gd name="T14" fmla="*/ 2 w 36"/>
                <a:gd name="T15" fmla="*/ 10 h 24"/>
                <a:gd name="T16" fmla="*/ 2 w 36"/>
                <a:gd name="T17" fmla="*/ 10 h 24"/>
                <a:gd name="T18" fmla="*/ 2 w 36"/>
                <a:gd name="T19" fmla="*/ 10 h 24"/>
                <a:gd name="T20" fmla="*/ 0 w 36"/>
                <a:gd name="T21" fmla="*/ 12 h 24"/>
                <a:gd name="T22" fmla="*/ 2 w 36"/>
                <a:gd name="T23" fmla="*/ 12 h 24"/>
                <a:gd name="T24" fmla="*/ 12 w 36"/>
                <a:gd name="T25" fmla="*/ 24 h 24"/>
                <a:gd name="T26" fmla="*/ 12 w 36"/>
                <a:gd name="T27" fmla="*/ 24 h 24"/>
                <a:gd name="T28" fmla="*/ 14 w 36"/>
                <a:gd name="T29" fmla="*/ 24 h 24"/>
                <a:gd name="T30" fmla="*/ 14 w 36"/>
                <a:gd name="T31" fmla="*/ 24 h 24"/>
                <a:gd name="T32" fmla="*/ 16 w 36"/>
                <a:gd name="T33" fmla="*/ 24 h 24"/>
                <a:gd name="T34" fmla="*/ 34 w 36"/>
                <a:gd name="T35" fmla="*/ 4 h 24"/>
                <a:gd name="T36" fmla="*/ 34 w 36"/>
                <a:gd name="T37" fmla="*/ 4 h 24"/>
                <a:gd name="T38" fmla="*/ 36 w 36"/>
                <a:gd name="T39" fmla="*/ 2 h 24"/>
                <a:gd name="T40" fmla="*/ 34 w 36"/>
                <a:gd name="T41" fmla="*/ 0 h 24"/>
                <a:gd name="T42" fmla="*/ 34 w 36"/>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4">
                  <a:moveTo>
                    <a:pt x="34" y="0"/>
                  </a:moveTo>
                  <a:lnTo>
                    <a:pt x="34" y="0"/>
                  </a:lnTo>
                  <a:lnTo>
                    <a:pt x="34" y="0"/>
                  </a:lnTo>
                  <a:lnTo>
                    <a:pt x="32" y="0"/>
                  </a:lnTo>
                  <a:lnTo>
                    <a:pt x="14" y="18"/>
                  </a:lnTo>
                  <a:lnTo>
                    <a:pt x="4" y="10"/>
                  </a:lnTo>
                  <a:lnTo>
                    <a:pt x="4" y="10"/>
                  </a:lnTo>
                  <a:lnTo>
                    <a:pt x="2" y="10"/>
                  </a:lnTo>
                  <a:lnTo>
                    <a:pt x="2" y="10"/>
                  </a:lnTo>
                  <a:lnTo>
                    <a:pt x="2" y="10"/>
                  </a:lnTo>
                  <a:lnTo>
                    <a:pt x="0" y="12"/>
                  </a:lnTo>
                  <a:lnTo>
                    <a:pt x="2" y="12"/>
                  </a:lnTo>
                  <a:lnTo>
                    <a:pt x="12" y="24"/>
                  </a:lnTo>
                  <a:lnTo>
                    <a:pt x="12" y="24"/>
                  </a:lnTo>
                  <a:lnTo>
                    <a:pt x="14" y="24"/>
                  </a:lnTo>
                  <a:lnTo>
                    <a:pt x="14" y="24"/>
                  </a:lnTo>
                  <a:lnTo>
                    <a:pt x="16" y="24"/>
                  </a:lnTo>
                  <a:lnTo>
                    <a:pt x="34" y="4"/>
                  </a:lnTo>
                  <a:lnTo>
                    <a:pt x="34" y="4"/>
                  </a:lnTo>
                  <a:lnTo>
                    <a:pt x="36" y="2"/>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92" name="Freeform 2530"/>
            <p:cNvSpPr>
              <a:spLocks/>
            </p:cNvSpPr>
            <p:nvPr/>
          </p:nvSpPr>
          <p:spPr bwMode="auto">
            <a:xfrm>
              <a:off x="3127375" y="792163"/>
              <a:ext cx="57150" cy="38100"/>
            </a:xfrm>
            <a:custGeom>
              <a:avLst/>
              <a:gdLst>
                <a:gd name="T0" fmla="*/ 34 w 36"/>
                <a:gd name="T1" fmla="*/ 2 h 24"/>
                <a:gd name="T2" fmla="*/ 34 w 36"/>
                <a:gd name="T3" fmla="*/ 2 h 24"/>
                <a:gd name="T4" fmla="*/ 34 w 36"/>
                <a:gd name="T5" fmla="*/ 0 h 24"/>
                <a:gd name="T6" fmla="*/ 32 w 36"/>
                <a:gd name="T7" fmla="*/ 2 h 24"/>
                <a:gd name="T8" fmla="*/ 14 w 36"/>
                <a:gd name="T9" fmla="*/ 20 h 24"/>
                <a:gd name="T10" fmla="*/ 4 w 36"/>
                <a:gd name="T11" fmla="*/ 10 h 24"/>
                <a:gd name="T12" fmla="*/ 4 w 36"/>
                <a:gd name="T13" fmla="*/ 10 h 24"/>
                <a:gd name="T14" fmla="*/ 2 w 36"/>
                <a:gd name="T15" fmla="*/ 10 h 24"/>
                <a:gd name="T16" fmla="*/ 2 w 36"/>
                <a:gd name="T17" fmla="*/ 10 h 24"/>
                <a:gd name="T18" fmla="*/ 2 w 36"/>
                <a:gd name="T19" fmla="*/ 10 h 24"/>
                <a:gd name="T20" fmla="*/ 0 w 36"/>
                <a:gd name="T21" fmla="*/ 12 h 24"/>
                <a:gd name="T22" fmla="*/ 2 w 36"/>
                <a:gd name="T23" fmla="*/ 14 h 24"/>
                <a:gd name="T24" fmla="*/ 12 w 36"/>
                <a:gd name="T25" fmla="*/ 24 h 24"/>
                <a:gd name="T26" fmla="*/ 12 w 36"/>
                <a:gd name="T27" fmla="*/ 24 h 24"/>
                <a:gd name="T28" fmla="*/ 14 w 36"/>
                <a:gd name="T29" fmla="*/ 24 h 24"/>
                <a:gd name="T30" fmla="*/ 14 w 36"/>
                <a:gd name="T31" fmla="*/ 24 h 24"/>
                <a:gd name="T32" fmla="*/ 16 w 36"/>
                <a:gd name="T33" fmla="*/ 24 h 24"/>
                <a:gd name="T34" fmla="*/ 34 w 36"/>
                <a:gd name="T35" fmla="*/ 4 h 24"/>
                <a:gd name="T36" fmla="*/ 34 w 36"/>
                <a:gd name="T37" fmla="*/ 4 h 24"/>
                <a:gd name="T38" fmla="*/ 36 w 36"/>
                <a:gd name="T39" fmla="*/ 4 h 24"/>
                <a:gd name="T40" fmla="*/ 34 w 36"/>
                <a:gd name="T41" fmla="*/ 2 h 24"/>
                <a:gd name="T42" fmla="*/ 34 w 36"/>
                <a:gd name="T4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4">
                  <a:moveTo>
                    <a:pt x="34" y="2"/>
                  </a:moveTo>
                  <a:lnTo>
                    <a:pt x="34" y="2"/>
                  </a:lnTo>
                  <a:lnTo>
                    <a:pt x="34" y="0"/>
                  </a:lnTo>
                  <a:lnTo>
                    <a:pt x="32" y="2"/>
                  </a:lnTo>
                  <a:lnTo>
                    <a:pt x="14" y="20"/>
                  </a:lnTo>
                  <a:lnTo>
                    <a:pt x="4" y="10"/>
                  </a:lnTo>
                  <a:lnTo>
                    <a:pt x="4" y="10"/>
                  </a:lnTo>
                  <a:lnTo>
                    <a:pt x="2" y="10"/>
                  </a:lnTo>
                  <a:lnTo>
                    <a:pt x="2" y="10"/>
                  </a:lnTo>
                  <a:lnTo>
                    <a:pt x="2" y="10"/>
                  </a:lnTo>
                  <a:lnTo>
                    <a:pt x="0" y="12"/>
                  </a:lnTo>
                  <a:lnTo>
                    <a:pt x="2" y="14"/>
                  </a:lnTo>
                  <a:lnTo>
                    <a:pt x="12" y="24"/>
                  </a:lnTo>
                  <a:lnTo>
                    <a:pt x="12" y="24"/>
                  </a:lnTo>
                  <a:lnTo>
                    <a:pt x="14" y="24"/>
                  </a:lnTo>
                  <a:lnTo>
                    <a:pt x="14" y="24"/>
                  </a:lnTo>
                  <a:lnTo>
                    <a:pt x="16" y="24"/>
                  </a:lnTo>
                  <a:lnTo>
                    <a:pt x="34" y="4"/>
                  </a:lnTo>
                  <a:lnTo>
                    <a:pt x="34" y="4"/>
                  </a:lnTo>
                  <a:lnTo>
                    <a:pt x="36" y="4"/>
                  </a:lnTo>
                  <a:lnTo>
                    <a:pt x="34" y="2"/>
                  </a:lnTo>
                  <a:lnTo>
                    <a:pt x="3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grpSp>
      <p:grpSp>
        <p:nvGrpSpPr>
          <p:cNvPr id="93" name="Group 92"/>
          <p:cNvGrpSpPr/>
          <p:nvPr/>
        </p:nvGrpSpPr>
        <p:grpSpPr>
          <a:xfrm>
            <a:off x="5907821" y="4184721"/>
            <a:ext cx="459855" cy="445663"/>
            <a:chOff x="5431766" y="1534119"/>
            <a:chExt cx="459855" cy="445663"/>
          </a:xfrm>
          <a:solidFill>
            <a:schemeClr val="bg1"/>
          </a:solidFill>
        </p:grpSpPr>
        <p:sp>
          <p:nvSpPr>
            <p:cNvPr id="94" name="Freeform 1049"/>
            <p:cNvSpPr>
              <a:spLocks noEditPoints="1"/>
            </p:cNvSpPr>
            <p:nvPr/>
          </p:nvSpPr>
          <p:spPr bwMode="auto">
            <a:xfrm>
              <a:off x="5568019" y="1752693"/>
              <a:ext cx="227089" cy="227089"/>
            </a:xfrm>
            <a:custGeom>
              <a:avLst/>
              <a:gdLst>
                <a:gd name="T0" fmla="*/ 0 w 160"/>
                <a:gd name="T1" fmla="*/ 0 h 162"/>
                <a:gd name="T2" fmla="*/ 0 w 160"/>
                <a:gd name="T3" fmla="*/ 128 h 162"/>
                <a:gd name="T4" fmla="*/ 90 w 160"/>
                <a:gd name="T5" fmla="*/ 128 h 162"/>
                <a:gd name="T6" fmla="*/ 134 w 160"/>
                <a:gd name="T7" fmla="*/ 162 h 162"/>
                <a:gd name="T8" fmla="*/ 134 w 160"/>
                <a:gd name="T9" fmla="*/ 128 h 162"/>
                <a:gd name="T10" fmla="*/ 160 w 160"/>
                <a:gd name="T11" fmla="*/ 128 h 162"/>
                <a:gd name="T12" fmla="*/ 160 w 160"/>
                <a:gd name="T13" fmla="*/ 0 h 162"/>
                <a:gd name="T14" fmla="*/ 0 w 160"/>
                <a:gd name="T15" fmla="*/ 0 h 162"/>
                <a:gd name="T16" fmla="*/ 0 w 160"/>
                <a:gd name="T17" fmla="*/ 0 h 162"/>
                <a:gd name="T18" fmla="*/ 148 w 160"/>
                <a:gd name="T19" fmla="*/ 116 h 162"/>
                <a:gd name="T20" fmla="*/ 120 w 160"/>
                <a:gd name="T21" fmla="*/ 116 h 162"/>
                <a:gd name="T22" fmla="*/ 120 w 160"/>
                <a:gd name="T23" fmla="*/ 134 h 162"/>
                <a:gd name="T24" fmla="*/ 96 w 160"/>
                <a:gd name="T25" fmla="*/ 116 h 162"/>
                <a:gd name="T26" fmla="*/ 12 w 160"/>
                <a:gd name="T27" fmla="*/ 116 h 162"/>
                <a:gd name="T28" fmla="*/ 12 w 160"/>
                <a:gd name="T29" fmla="*/ 14 h 162"/>
                <a:gd name="T30" fmla="*/ 148 w 160"/>
                <a:gd name="T31" fmla="*/ 14 h 162"/>
                <a:gd name="T32" fmla="*/ 148 w 160"/>
                <a:gd name="T33" fmla="*/ 116 h 162"/>
                <a:gd name="T34" fmla="*/ 148 w 160"/>
                <a:gd name="T35" fmla="*/ 11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62">
                  <a:moveTo>
                    <a:pt x="0" y="0"/>
                  </a:moveTo>
                  <a:lnTo>
                    <a:pt x="0" y="128"/>
                  </a:lnTo>
                  <a:lnTo>
                    <a:pt x="90" y="128"/>
                  </a:lnTo>
                  <a:lnTo>
                    <a:pt x="134" y="162"/>
                  </a:lnTo>
                  <a:lnTo>
                    <a:pt x="134" y="128"/>
                  </a:lnTo>
                  <a:lnTo>
                    <a:pt x="160" y="128"/>
                  </a:lnTo>
                  <a:lnTo>
                    <a:pt x="160" y="0"/>
                  </a:lnTo>
                  <a:lnTo>
                    <a:pt x="0" y="0"/>
                  </a:lnTo>
                  <a:lnTo>
                    <a:pt x="0" y="0"/>
                  </a:lnTo>
                  <a:close/>
                  <a:moveTo>
                    <a:pt x="148" y="116"/>
                  </a:moveTo>
                  <a:lnTo>
                    <a:pt x="120" y="116"/>
                  </a:lnTo>
                  <a:lnTo>
                    <a:pt x="120" y="134"/>
                  </a:lnTo>
                  <a:lnTo>
                    <a:pt x="96" y="116"/>
                  </a:lnTo>
                  <a:lnTo>
                    <a:pt x="12" y="116"/>
                  </a:lnTo>
                  <a:lnTo>
                    <a:pt x="12" y="14"/>
                  </a:lnTo>
                  <a:lnTo>
                    <a:pt x="148" y="14"/>
                  </a:lnTo>
                  <a:lnTo>
                    <a:pt x="148" y="116"/>
                  </a:lnTo>
                  <a:lnTo>
                    <a:pt x="14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5" name="Freeform 1050"/>
            <p:cNvSpPr>
              <a:spLocks/>
            </p:cNvSpPr>
            <p:nvPr/>
          </p:nvSpPr>
          <p:spPr bwMode="auto">
            <a:xfrm>
              <a:off x="5528279" y="1715790"/>
              <a:ext cx="210057" cy="170317"/>
            </a:xfrm>
            <a:custGeom>
              <a:avLst/>
              <a:gdLst>
                <a:gd name="T0" fmla="*/ 0 w 148"/>
                <a:gd name="T1" fmla="*/ 0 h 120"/>
                <a:gd name="T2" fmla="*/ 0 w 148"/>
                <a:gd name="T3" fmla="*/ 120 h 120"/>
                <a:gd name="T4" fmla="*/ 34 w 148"/>
                <a:gd name="T5" fmla="*/ 120 h 120"/>
                <a:gd name="T6" fmla="*/ 34 w 148"/>
                <a:gd name="T7" fmla="*/ 108 h 120"/>
                <a:gd name="T8" fmla="*/ 14 w 148"/>
                <a:gd name="T9" fmla="*/ 108 h 120"/>
                <a:gd name="T10" fmla="*/ 14 w 148"/>
                <a:gd name="T11" fmla="*/ 12 h 120"/>
                <a:gd name="T12" fmla="*/ 134 w 148"/>
                <a:gd name="T13" fmla="*/ 12 h 120"/>
                <a:gd name="T14" fmla="*/ 134 w 148"/>
                <a:gd name="T15" fmla="*/ 34 h 120"/>
                <a:gd name="T16" fmla="*/ 148 w 148"/>
                <a:gd name="T17" fmla="*/ 34 h 120"/>
                <a:gd name="T18" fmla="*/ 148 w 148"/>
                <a:gd name="T19" fmla="*/ 0 h 120"/>
                <a:gd name="T20" fmla="*/ 0 w 148"/>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20">
                  <a:moveTo>
                    <a:pt x="0" y="0"/>
                  </a:moveTo>
                  <a:lnTo>
                    <a:pt x="0" y="120"/>
                  </a:lnTo>
                  <a:lnTo>
                    <a:pt x="34" y="120"/>
                  </a:lnTo>
                  <a:lnTo>
                    <a:pt x="34" y="108"/>
                  </a:lnTo>
                  <a:lnTo>
                    <a:pt x="14" y="108"/>
                  </a:lnTo>
                  <a:lnTo>
                    <a:pt x="14" y="12"/>
                  </a:lnTo>
                  <a:lnTo>
                    <a:pt x="134" y="12"/>
                  </a:lnTo>
                  <a:lnTo>
                    <a:pt x="134" y="34"/>
                  </a:lnTo>
                  <a:lnTo>
                    <a:pt x="148" y="34"/>
                  </a:lnTo>
                  <a:lnTo>
                    <a:pt x="14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6" name="Freeform 1051"/>
            <p:cNvSpPr>
              <a:spLocks/>
            </p:cNvSpPr>
            <p:nvPr/>
          </p:nvSpPr>
          <p:spPr bwMode="auto">
            <a:xfrm>
              <a:off x="5644661" y="1789594"/>
              <a:ext cx="73804" cy="87998"/>
            </a:xfrm>
            <a:custGeom>
              <a:avLst/>
              <a:gdLst>
                <a:gd name="T0" fmla="*/ 26 w 52"/>
                <a:gd name="T1" fmla="*/ 0 h 62"/>
                <a:gd name="T2" fmla="*/ 26 w 52"/>
                <a:gd name="T3" fmla="*/ 0 h 62"/>
                <a:gd name="T4" fmla="*/ 26 w 52"/>
                <a:gd name="T5" fmla="*/ 0 h 62"/>
                <a:gd name="T6" fmla="*/ 26 w 52"/>
                <a:gd name="T7" fmla="*/ 0 h 62"/>
                <a:gd name="T8" fmla="*/ 16 w 52"/>
                <a:gd name="T9" fmla="*/ 2 h 62"/>
                <a:gd name="T10" fmla="*/ 8 w 52"/>
                <a:gd name="T11" fmla="*/ 8 h 62"/>
                <a:gd name="T12" fmla="*/ 8 w 52"/>
                <a:gd name="T13" fmla="*/ 8 h 62"/>
                <a:gd name="T14" fmla="*/ 2 w 52"/>
                <a:gd name="T15" fmla="*/ 16 h 62"/>
                <a:gd name="T16" fmla="*/ 0 w 52"/>
                <a:gd name="T17" fmla="*/ 28 h 62"/>
                <a:gd name="T18" fmla="*/ 12 w 52"/>
                <a:gd name="T19" fmla="*/ 28 h 62"/>
                <a:gd name="T20" fmla="*/ 12 w 52"/>
                <a:gd name="T21" fmla="*/ 28 h 62"/>
                <a:gd name="T22" fmla="*/ 14 w 52"/>
                <a:gd name="T23" fmla="*/ 22 h 62"/>
                <a:gd name="T24" fmla="*/ 16 w 52"/>
                <a:gd name="T25" fmla="*/ 18 h 62"/>
                <a:gd name="T26" fmla="*/ 16 w 52"/>
                <a:gd name="T27" fmla="*/ 18 h 62"/>
                <a:gd name="T28" fmla="*/ 20 w 52"/>
                <a:gd name="T29" fmla="*/ 14 h 62"/>
                <a:gd name="T30" fmla="*/ 26 w 52"/>
                <a:gd name="T31" fmla="*/ 14 h 62"/>
                <a:gd name="T32" fmla="*/ 26 w 52"/>
                <a:gd name="T33" fmla="*/ 14 h 62"/>
                <a:gd name="T34" fmla="*/ 32 w 52"/>
                <a:gd name="T35" fmla="*/ 16 h 62"/>
                <a:gd name="T36" fmla="*/ 36 w 52"/>
                <a:gd name="T37" fmla="*/ 18 h 62"/>
                <a:gd name="T38" fmla="*/ 38 w 52"/>
                <a:gd name="T39" fmla="*/ 22 h 62"/>
                <a:gd name="T40" fmla="*/ 40 w 52"/>
                <a:gd name="T41" fmla="*/ 28 h 62"/>
                <a:gd name="T42" fmla="*/ 40 w 52"/>
                <a:gd name="T43" fmla="*/ 28 h 62"/>
                <a:gd name="T44" fmla="*/ 38 w 52"/>
                <a:gd name="T45" fmla="*/ 34 h 62"/>
                <a:gd name="T46" fmla="*/ 32 w 52"/>
                <a:gd name="T47" fmla="*/ 40 h 62"/>
                <a:gd name="T48" fmla="*/ 32 w 52"/>
                <a:gd name="T49" fmla="*/ 40 h 62"/>
                <a:gd name="T50" fmla="*/ 28 w 52"/>
                <a:gd name="T51" fmla="*/ 42 h 62"/>
                <a:gd name="T52" fmla="*/ 24 w 52"/>
                <a:gd name="T53" fmla="*/ 46 h 62"/>
                <a:gd name="T54" fmla="*/ 20 w 52"/>
                <a:gd name="T55" fmla="*/ 56 h 62"/>
                <a:gd name="T56" fmla="*/ 20 w 52"/>
                <a:gd name="T57" fmla="*/ 56 h 62"/>
                <a:gd name="T58" fmla="*/ 20 w 52"/>
                <a:gd name="T59" fmla="*/ 62 h 62"/>
                <a:gd name="T60" fmla="*/ 32 w 52"/>
                <a:gd name="T61" fmla="*/ 62 h 62"/>
                <a:gd name="T62" fmla="*/ 32 w 52"/>
                <a:gd name="T63" fmla="*/ 62 h 62"/>
                <a:gd name="T64" fmla="*/ 32 w 52"/>
                <a:gd name="T65" fmla="*/ 60 h 62"/>
                <a:gd name="T66" fmla="*/ 32 w 52"/>
                <a:gd name="T67" fmla="*/ 60 h 62"/>
                <a:gd name="T68" fmla="*/ 36 w 52"/>
                <a:gd name="T69" fmla="*/ 54 h 62"/>
                <a:gd name="T70" fmla="*/ 40 w 52"/>
                <a:gd name="T71" fmla="*/ 50 h 62"/>
                <a:gd name="T72" fmla="*/ 40 w 52"/>
                <a:gd name="T73" fmla="*/ 50 h 62"/>
                <a:gd name="T74" fmla="*/ 46 w 52"/>
                <a:gd name="T75" fmla="*/ 46 h 62"/>
                <a:gd name="T76" fmla="*/ 50 w 52"/>
                <a:gd name="T77" fmla="*/ 40 h 62"/>
                <a:gd name="T78" fmla="*/ 52 w 52"/>
                <a:gd name="T79" fmla="*/ 34 h 62"/>
                <a:gd name="T80" fmla="*/ 52 w 52"/>
                <a:gd name="T81" fmla="*/ 26 h 62"/>
                <a:gd name="T82" fmla="*/ 52 w 52"/>
                <a:gd name="T83" fmla="*/ 26 h 62"/>
                <a:gd name="T84" fmla="*/ 50 w 52"/>
                <a:gd name="T85" fmla="*/ 16 h 62"/>
                <a:gd name="T86" fmla="*/ 46 w 52"/>
                <a:gd name="T87" fmla="*/ 8 h 62"/>
                <a:gd name="T88" fmla="*/ 36 w 52"/>
                <a:gd name="T89" fmla="*/ 2 h 62"/>
                <a:gd name="T90" fmla="*/ 26 w 52"/>
                <a:gd name="T91" fmla="*/ 0 h 62"/>
                <a:gd name="T92" fmla="*/ 26 w 52"/>
                <a:gd name="T9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 h="62">
                  <a:moveTo>
                    <a:pt x="26" y="0"/>
                  </a:moveTo>
                  <a:lnTo>
                    <a:pt x="26" y="0"/>
                  </a:lnTo>
                  <a:lnTo>
                    <a:pt x="26" y="0"/>
                  </a:lnTo>
                  <a:lnTo>
                    <a:pt x="26" y="0"/>
                  </a:lnTo>
                  <a:lnTo>
                    <a:pt x="16" y="2"/>
                  </a:lnTo>
                  <a:lnTo>
                    <a:pt x="8" y="8"/>
                  </a:lnTo>
                  <a:lnTo>
                    <a:pt x="8" y="8"/>
                  </a:lnTo>
                  <a:lnTo>
                    <a:pt x="2" y="16"/>
                  </a:lnTo>
                  <a:lnTo>
                    <a:pt x="0" y="28"/>
                  </a:lnTo>
                  <a:lnTo>
                    <a:pt x="12" y="28"/>
                  </a:lnTo>
                  <a:lnTo>
                    <a:pt x="12" y="28"/>
                  </a:lnTo>
                  <a:lnTo>
                    <a:pt x="14" y="22"/>
                  </a:lnTo>
                  <a:lnTo>
                    <a:pt x="16" y="18"/>
                  </a:lnTo>
                  <a:lnTo>
                    <a:pt x="16" y="18"/>
                  </a:lnTo>
                  <a:lnTo>
                    <a:pt x="20" y="14"/>
                  </a:lnTo>
                  <a:lnTo>
                    <a:pt x="26" y="14"/>
                  </a:lnTo>
                  <a:lnTo>
                    <a:pt x="26" y="14"/>
                  </a:lnTo>
                  <a:lnTo>
                    <a:pt x="32" y="16"/>
                  </a:lnTo>
                  <a:lnTo>
                    <a:pt x="36" y="18"/>
                  </a:lnTo>
                  <a:lnTo>
                    <a:pt x="38" y="22"/>
                  </a:lnTo>
                  <a:lnTo>
                    <a:pt x="40" y="28"/>
                  </a:lnTo>
                  <a:lnTo>
                    <a:pt x="40" y="28"/>
                  </a:lnTo>
                  <a:lnTo>
                    <a:pt x="38" y="34"/>
                  </a:lnTo>
                  <a:lnTo>
                    <a:pt x="32" y="40"/>
                  </a:lnTo>
                  <a:lnTo>
                    <a:pt x="32" y="40"/>
                  </a:lnTo>
                  <a:lnTo>
                    <a:pt x="28" y="42"/>
                  </a:lnTo>
                  <a:lnTo>
                    <a:pt x="24" y="46"/>
                  </a:lnTo>
                  <a:lnTo>
                    <a:pt x="20" y="56"/>
                  </a:lnTo>
                  <a:lnTo>
                    <a:pt x="20" y="56"/>
                  </a:lnTo>
                  <a:lnTo>
                    <a:pt x="20" y="62"/>
                  </a:lnTo>
                  <a:lnTo>
                    <a:pt x="32" y="62"/>
                  </a:lnTo>
                  <a:lnTo>
                    <a:pt x="32" y="62"/>
                  </a:lnTo>
                  <a:lnTo>
                    <a:pt x="32" y="60"/>
                  </a:lnTo>
                  <a:lnTo>
                    <a:pt x="32" y="60"/>
                  </a:lnTo>
                  <a:lnTo>
                    <a:pt x="36" y="54"/>
                  </a:lnTo>
                  <a:lnTo>
                    <a:pt x="40" y="50"/>
                  </a:lnTo>
                  <a:lnTo>
                    <a:pt x="40" y="50"/>
                  </a:lnTo>
                  <a:lnTo>
                    <a:pt x="46" y="46"/>
                  </a:lnTo>
                  <a:lnTo>
                    <a:pt x="50" y="40"/>
                  </a:lnTo>
                  <a:lnTo>
                    <a:pt x="52" y="34"/>
                  </a:lnTo>
                  <a:lnTo>
                    <a:pt x="52" y="26"/>
                  </a:lnTo>
                  <a:lnTo>
                    <a:pt x="52" y="26"/>
                  </a:lnTo>
                  <a:lnTo>
                    <a:pt x="50" y="16"/>
                  </a:lnTo>
                  <a:lnTo>
                    <a:pt x="46" y="8"/>
                  </a:lnTo>
                  <a:lnTo>
                    <a:pt x="36" y="2"/>
                  </a:lnTo>
                  <a:lnTo>
                    <a:pt x="26"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7" name="Rectangle 1052"/>
            <p:cNvSpPr>
              <a:spLocks noChangeArrowheads="1"/>
            </p:cNvSpPr>
            <p:nvPr/>
          </p:nvSpPr>
          <p:spPr bwMode="auto">
            <a:xfrm>
              <a:off x="5673047" y="1886107"/>
              <a:ext cx="17032" cy="198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8" name="Freeform 1053"/>
            <p:cNvSpPr>
              <a:spLocks/>
            </p:cNvSpPr>
            <p:nvPr/>
          </p:nvSpPr>
          <p:spPr bwMode="auto">
            <a:xfrm>
              <a:off x="5431766" y="1534119"/>
              <a:ext cx="459855" cy="312247"/>
            </a:xfrm>
            <a:custGeom>
              <a:avLst/>
              <a:gdLst>
                <a:gd name="T0" fmla="*/ 289 w 323"/>
                <a:gd name="T1" fmla="*/ 88 h 220"/>
                <a:gd name="T2" fmla="*/ 283 w 323"/>
                <a:gd name="T3" fmla="*/ 66 h 220"/>
                <a:gd name="T4" fmla="*/ 253 w 323"/>
                <a:gd name="T5" fmla="*/ 40 h 220"/>
                <a:gd name="T6" fmla="*/ 237 w 323"/>
                <a:gd name="T7" fmla="*/ 36 h 220"/>
                <a:gd name="T8" fmla="*/ 203 w 323"/>
                <a:gd name="T9" fmla="*/ 42 h 220"/>
                <a:gd name="T10" fmla="*/ 189 w 323"/>
                <a:gd name="T11" fmla="*/ 38 h 220"/>
                <a:gd name="T12" fmla="*/ 165 w 323"/>
                <a:gd name="T13" fmla="*/ 12 h 220"/>
                <a:gd name="T14" fmla="*/ 131 w 323"/>
                <a:gd name="T15" fmla="*/ 0 h 220"/>
                <a:gd name="T16" fmla="*/ 105 w 323"/>
                <a:gd name="T17" fmla="*/ 0 h 220"/>
                <a:gd name="T18" fmla="*/ 67 w 323"/>
                <a:gd name="T19" fmla="*/ 20 h 220"/>
                <a:gd name="T20" fmla="*/ 45 w 323"/>
                <a:gd name="T21" fmla="*/ 56 h 220"/>
                <a:gd name="T22" fmla="*/ 43 w 323"/>
                <a:gd name="T23" fmla="*/ 84 h 220"/>
                <a:gd name="T24" fmla="*/ 35 w 323"/>
                <a:gd name="T25" fmla="*/ 100 h 220"/>
                <a:gd name="T26" fmla="*/ 14 w 323"/>
                <a:gd name="T27" fmla="*/ 118 h 220"/>
                <a:gd name="T28" fmla="*/ 2 w 323"/>
                <a:gd name="T29" fmla="*/ 144 h 220"/>
                <a:gd name="T30" fmla="*/ 2 w 323"/>
                <a:gd name="T31" fmla="*/ 168 h 220"/>
                <a:gd name="T32" fmla="*/ 18 w 323"/>
                <a:gd name="T33" fmla="*/ 198 h 220"/>
                <a:gd name="T34" fmla="*/ 59 w 323"/>
                <a:gd name="T35" fmla="*/ 218 h 220"/>
                <a:gd name="T36" fmla="*/ 47 w 323"/>
                <a:gd name="T37" fmla="*/ 202 h 220"/>
                <a:gd name="T38" fmla="*/ 22 w 323"/>
                <a:gd name="T39" fmla="*/ 182 h 220"/>
                <a:gd name="T40" fmla="*/ 14 w 323"/>
                <a:gd name="T41" fmla="*/ 154 h 220"/>
                <a:gd name="T42" fmla="*/ 18 w 323"/>
                <a:gd name="T43" fmla="*/ 138 h 220"/>
                <a:gd name="T44" fmla="*/ 31 w 323"/>
                <a:gd name="T45" fmla="*/ 118 h 220"/>
                <a:gd name="T46" fmla="*/ 55 w 323"/>
                <a:gd name="T47" fmla="*/ 110 h 220"/>
                <a:gd name="T48" fmla="*/ 61 w 323"/>
                <a:gd name="T49" fmla="*/ 100 h 220"/>
                <a:gd name="T50" fmla="*/ 55 w 323"/>
                <a:gd name="T51" fmla="*/ 72 h 220"/>
                <a:gd name="T52" fmla="*/ 67 w 323"/>
                <a:gd name="T53" fmla="*/ 40 h 220"/>
                <a:gd name="T54" fmla="*/ 95 w 323"/>
                <a:gd name="T55" fmla="*/ 18 h 220"/>
                <a:gd name="T56" fmla="*/ 119 w 323"/>
                <a:gd name="T57" fmla="*/ 12 h 220"/>
                <a:gd name="T58" fmla="*/ 131 w 323"/>
                <a:gd name="T59" fmla="*/ 14 h 220"/>
                <a:gd name="T60" fmla="*/ 161 w 323"/>
                <a:gd name="T61" fmla="*/ 26 h 220"/>
                <a:gd name="T62" fmla="*/ 181 w 323"/>
                <a:gd name="T63" fmla="*/ 52 h 220"/>
                <a:gd name="T64" fmla="*/ 195 w 323"/>
                <a:gd name="T65" fmla="*/ 66 h 220"/>
                <a:gd name="T66" fmla="*/ 213 w 323"/>
                <a:gd name="T67" fmla="*/ 52 h 220"/>
                <a:gd name="T68" fmla="*/ 235 w 323"/>
                <a:gd name="T69" fmla="*/ 50 h 220"/>
                <a:gd name="T70" fmla="*/ 267 w 323"/>
                <a:gd name="T71" fmla="*/ 68 h 220"/>
                <a:gd name="T72" fmla="*/ 277 w 323"/>
                <a:gd name="T73" fmla="*/ 92 h 220"/>
                <a:gd name="T74" fmla="*/ 279 w 323"/>
                <a:gd name="T75" fmla="*/ 112 h 220"/>
                <a:gd name="T76" fmla="*/ 301 w 323"/>
                <a:gd name="T77" fmla="*/ 130 h 220"/>
                <a:gd name="T78" fmla="*/ 309 w 323"/>
                <a:gd name="T79" fmla="*/ 154 h 220"/>
                <a:gd name="T80" fmla="*/ 303 w 323"/>
                <a:gd name="T81" fmla="*/ 182 h 220"/>
                <a:gd name="T82" fmla="*/ 281 w 323"/>
                <a:gd name="T83" fmla="*/ 202 h 220"/>
                <a:gd name="T84" fmla="*/ 263 w 323"/>
                <a:gd name="T85" fmla="*/ 220 h 220"/>
                <a:gd name="T86" fmla="*/ 287 w 323"/>
                <a:gd name="T87" fmla="*/ 214 h 220"/>
                <a:gd name="T88" fmla="*/ 313 w 323"/>
                <a:gd name="T89" fmla="*/ 190 h 220"/>
                <a:gd name="T90" fmla="*/ 323 w 323"/>
                <a:gd name="T91" fmla="*/ 154 h 220"/>
                <a:gd name="T92" fmla="*/ 321 w 323"/>
                <a:gd name="T93" fmla="*/ 138 h 220"/>
                <a:gd name="T94" fmla="*/ 289 w 323"/>
                <a:gd name="T95" fmla="*/ 10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220">
                  <a:moveTo>
                    <a:pt x="289" y="102"/>
                  </a:moveTo>
                  <a:lnTo>
                    <a:pt x="289" y="102"/>
                  </a:lnTo>
                  <a:lnTo>
                    <a:pt x="289" y="88"/>
                  </a:lnTo>
                  <a:lnTo>
                    <a:pt x="287" y="74"/>
                  </a:lnTo>
                  <a:lnTo>
                    <a:pt x="287" y="74"/>
                  </a:lnTo>
                  <a:lnTo>
                    <a:pt x="283" y="66"/>
                  </a:lnTo>
                  <a:lnTo>
                    <a:pt x="279" y="60"/>
                  </a:lnTo>
                  <a:lnTo>
                    <a:pt x="267" y="48"/>
                  </a:lnTo>
                  <a:lnTo>
                    <a:pt x="253" y="40"/>
                  </a:lnTo>
                  <a:lnTo>
                    <a:pt x="245" y="36"/>
                  </a:lnTo>
                  <a:lnTo>
                    <a:pt x="237" y="36"/>
                  </a:lnTo>
                  <a:lnTo>
                    <a:pt x="237" y="36"/>
                  </a:lnTo>
                  <a:lnTo>
                    <a:pt x="225" y="36"/>
                  </a:lnTo>
                  <a:lnTo>
                    <a:pt x="213" y="38"/>
                  </a:lnTo>
                  <a:lnTo>
                    <a:pt x="203" y="42"/>
                  </a:lnTo>
                  <a:lnTo>
                    <a:pt x="193" y="48"/>
                  </a:lnTo>
                  <a:lnTo>
                    <a:pt x="193" y="48"/>
                  </a:lnTo>
                  <a:lnTo>
                    <a:pt x="189" y="38"/>
                  </a:lnTo>
                  <a:lnTo>
                    <a:pt x="181" y="28"/>
                  </a:lnTo>
                  <a:lnTo>
                    <a:pt x="173" y="20"/>
                  </a:lnTo>
                  <a:lnTo>
                    <a:pt x="165" y="12"/>
                  </a:lnTo>
                  <a:lnTo>
                    <a:pt x="155" y="6"/>
                  </a:lnTo>
                  <a:lnTo>
                    <a:pt x="143" y="2"/>
                  </a:lnTo>
                  <a:lnTo>
                    <a:pt x="131" y="0"/>
                  </a:lnTo>
                  <a:lnTo>
                    <a:pt x="119" y="0"/>
                  </a:lnTo>
                  <a:lnTo>
                    <a:pt x="119" y="0"/>
                  </a:lnTo>
                  <a:lnTo>
                    <a:pt x="105" y="0"/>
                  </a:lnTo>
                  <a:lnTo>
                    <a:pt x="91" y="6"/>
                  </a:lnTo>
                  <a:lnTo>
                    <a:pt x="79" y="12"/>
                  </a:lnTo>
                  <a:lnTo>
                    <a:pt x="67" y="20"/>
                  </a:lnTo>
                  <a:lnTo>
                    <a:pt x="57" y="32"/>
                  </a:lnTo>
                  <a:lnTo>
                    <a:pt x="49" y="44"/>
                  </a:lnTo>
                  <a:lnTo>
                    <a:pt x="45" y="56"/>
                  </a:lnTo>
                  <a:lnTo>
                    <a:pt x="43" y="70"/>
                  </a:lnTo>
                  <a:lnTo>
                    <a:pt x="43" y="70"/>
                  </a:lnTo>
                  <a:lnTo>
                    <a:pt x="43" y="84"/>
                  </a:lnTo>
                  <a:lnTo>
                    <a:pt x="45" y="98"/>
                  </a:lnTo>
                  <a:lnTo>
                    <a:pt x="45" y="98"/>
                  </a:lnTo>
                  <a:lnTo>
                    <a:pt x="35" y="100"/>
                  </a:lnTo>
                  <a:lnTo>
                    <a:pt x="28" y="106"/>
                  </a:lnTo>
                  <a:lnTo>
                    <a:pt x="20" y="112"/>
                  </a:lnTo>
                  <a:lnTo>
                    <a:pt x="14" y="118"/>
                  </a:lnTo>
                  <a:lnTo>
                    <a:pt x="8" y="126"/>
                  </a:lnTo>
                  <a:lnTo>
                    <a:pt x="4" y="134"/>
                  </a:lnTo>
                  <a:lnTo>
                    <a:pt x="2" y="144"/>
                  </a:lnTo>
                  <a:lnTo>
                    <a:pt x="0" y="154"/>
                  </a:lnTo>
                  <a:lnTo>
                    <a:pt x="0" y="154"/>
                  </a:lnTo>
                  <a:lnTo>
                    <a:pt x="2" y="168"/>
                  </a:lnTo>
                  <a:lnTo>
                    <a:pt x="6" y="178"/>
                  </a:lnTo>
                  <a:lnTo>
                    <a:pt x="10" y="188"/>
                  </a:lnTo>
                  <a:lnTo>
                    <a:pt x="18" y="198"/>
                  </a:lnTo>
                  <a:lnTo>
                    <a:pt x="28" y="208"/>
                  </a:lnTo>
                  <a:lnTo>
                    <a:pt x="41" y="214"/>
                  </a:lnTo>
                  <a:lnTo>
                    <a:pt x="59" y="218"/>
                  </a:lnTo>
                  <a:lnTo>
                    <a:pt x="61" y="206"/>
                  </a:lnTo>
                  <a:lnTo>
                    <a:pt x="61" y="206"/>
                  </a:lnTo>
                  <a:lnTo>
                    <a:pt x="47" y="202"/>
                  </a:lnTo>
                  <a:lnTo>
                    <a:pt x="35" y="196"/>
                  </a:lnTo>
                  <a:lnTo>
                    <a:pt x="28" y="190"/>
                  </a:lnTo>
                  <a:lnTo>
                    <a:pt x="22" y="182"/>
                  </a:lnTo>
                  <a:lnTo>
                    <a:pt x="18" y="174"/>
                  </a:lnTo>
                  <a:lnTo>
                    <a:pt x="16" y="168"/>
                  </a:lnTo>
                  <a:lnTo>
                    <a:pt x="14" y="154"/>
                  </a:lnTo>
                  <a:lnTo>
                    <a:pt x="14" y="154"/>
                  </a:lnTo>
                  <a:lnTo>
                    <a:pt x="16" y="146"/>
                  </a:lnTo>
                  <a:lnTo>
                    <a:pt x="18" y="138"/>
                  </a:lnTo>
                  <a:lnTo>
                    <a:pt x="22" y="130"/>
                  </a:lnTo>
                  <a:lnTo>
                    <a:pt x="26" y="124"/>
                  </a:lnTo>
                  <a:lnTo>
                    <a:pt x="31" y="118"/>
                  </a:lnTo>
                  <a:lnTo>
                    <a:pt x="39" y="114"/>
                  </a:lnTo>
                  <a:lnTo>
                    <a:pt x="47" y="112"/>
                  </a:lnTo>
                  <a:lnTo>
                    <a:pt x="55" y="110"/>
                  </a:lnTo>
                  <a:lnTo>
                    <a:pt x="65" y="110"/>
                  </a:lnTo>
                  <a:lnTo>
                    <a:pt x="61" y="100"/>
                  </a:lnTo>
                  <a:lnTo>
                    <a:pt x="61" y="100"/>
                  </a:lnTo>
                  <a:lnTo>
                    <a:pt x="57" y="86"/>
                  </a:lnTo>
                  <a:lnTo>
                    <a:pt x="55" y="72"/>
                  </a:lnTo>
                  <a:lnTo>
                    <a:pt x="55" y="72"/>
                  </a:lnTo>
                  <a:lnTo>
                    <a:pt x="57" y="60"/>
                  </a:lnTo>
                  <a:lnTo>
                    <a:pt x="61" y="50"/>
                  </a:lnTo>
                  <a:lnTo>
                    <a:pt x="67" y="40"/>
                  </a:lnTo>
                  <a:lnTo>
                    <a:pt x="75" y="30"/>
                  </a:lnTo>
                  <a:lnTo>
                    <a:pt x="85" y="24"/>
                  </a:lnTo>
                  <a:lnTo>
                    <a:pt x="95" y="18"/>
                  </a:lnTo>
                  <a:lnTo>
                    <a:pt x="107" y="14"/>
                  </a:lnTo>
                  <a:lnTo>
                    <a:pt x="119" y="12"/>
                  </a:lnTo>
                  <a:lnTo>
                    <a:pt x="119" y="12"/>
                  </a:lnTo>
                  <a:lnTo>
                    <a:pt x="121" y="12"/>
                  </a:lnTo>
                  <a:lnTo>
                    <a:pt x="121" y="12"/>
                  </a:lnTo>
                  <a:lnTo>
                    <a:pt x="131" y="14"/>
                  </a:lnTo>
                  <a:lnTo>
                    <a:pt x="143" y="16"/>
                  </a:lnTo>
                  <a:lnTo>
                    <a:pt x="153" y="20"/>
                  </a:lnTo>
                  <a:lnTo>
                    <a:pt x="161" y="26"/>
                  </a:lnTo>
                  <a:lnTo>
                    <a:pt x="169" y="34"/>
                  </a:lnTo>
                  <a:lnTo>
                    <a:pt x="175" y="42"/>
                  </a:lnTo>
                  <a:lnTo>
                    <a:pt x="181" y="52"/>
                  </a:lnTo>
                  <a:lnTo>
                    <a:pt x="183" y="62"/>
                  </a:lnTo>
                  <a:lnTo>
                    <a:pt x="187" y="76"/>
                  </a:lnTo>
                  <a:lnTo>
                    <a:pt x="195" y="66"/>
                  </a:lnTo>
                  <a:lnTo>
                    <a:pt x="195" y="66"/>
                  </a:lnTo>
                  <a:lnTo>
                    <a:pt x="203" y="58"/>
                  </a:lnTo>
                  <a:lnTo>
                    <a:pt x="213" y="52"/>
                  </a:lnTo>
                  <a:lnTo>
                    <a:pt x="225" y="50"/>
                  </a:lnTo>
                  <a:lnTo>
                    <a:pt x="235" y="50"/>
                  </a:lnTo>
                  <a:lnTo>
                    <a:pt x="235" y="50"/>
                  </a:lnTo>
                  <a:lnTo>
                    <a:pt x="247" y="52"/>
                  </a:lnTo>
                  <a:lnTo>
                    <a:pt x="259" y="58"/>
                  </a:lnTo>
                  <a:lnTo>
                    <a:pt x="267" y="68"/>
                  </a:lnTo>
                  <a:lnTo>
                    <a:pt x="273" y="78"/>
                  </a:lnTo>
                  <a:lnTo>
                    <a:pt x="273" y="78"/>
                  </a:lnTo>
                  <a:lnTo>
                    <a:pt x="277" y="92"/>
                  </a:lnTo>
                  <a:lnTo>
                    <a:pt x="275" y="104"/>
                  </a:lnTo>
                  <a:lnTo>
                    <a:pt x="273" y="110"/>
                  </a:lnTo>
                  <a:lnTo>
                    <a:pt x="279" y="112"/>
                  </a:lnTo>
                  <a:lnTo>
                    <a:pt x="279" y="112"/>
                  </a:lnTo>
                  <a:lnTo>
                    <a:pt x="291" y="120"/>
                  </a:lnTo>
                  <a:lnTo>
                    <a:pt x="301" y="130"/>
                  </a:lnTo>
                  <a:lnTo>
                    <a:pt x="307" y="142"/>
                  </a:lnTo>
                  <a:lnTo>
                    <a:pt x="309" y="154"/>
                  </a:lnTo>
                  <a:lnTo>
                    <a:pt x="309" y="154"/>
                  </a:lnTo>
                  <a:lnTo>
                    <a:pt x="309" y="164"/>
                  </a:lnTo>
                  <a:lnTo>
                    <a:pt x="307" y="174"/>
                  </a:lnTo>
                  <a:lnTo>
                    <a:pt x="303" y="182"/>
                  </a:lnTo>
                  <a:lnTo>
                    <a:pt x="297" y="190"/>
                  </a:lnTo>
                  <a:lnTo>
                    <a:pt x="289" y="196"/>
                  </a:lnTo>
                  <a:lnTo>
                    <a:pt x="281" y="202"/>
                  </a:lnTo>
                  <a:lnTo>
                    <a:pt x="273" y="206"/>
                  </a:lnTo>
                  <a:lnTo>
                    <a:pt x="263" y="206"/>
                  </a:lnTo>
                  <a:lnTo>
                    <a:pt x="263" y="220"/>
                  </a:lnTo>
                  <a:lnTo>
                    <a:pt x="263" y="220"/>
                  </a:lnTo>
                  <a:lnTo>
                    <a:pt x="275" y="218"/>
                  </a:lnTo>
                  <a:lnTo>
                    <a:pt x="287" y="214"/>
                  </a:lnTo>
                  <a:lnTo>
                    <a:pt x="297" y="208"/>
                  </a:lnTo>
                  <a:lnTo>
                    <a:pt x="307" y="200"/>
                  </a:lnTo>
                  <a:lnTo>
                    <a:pt x="313" y="190"/>
                  </a:lnTo>
                  <a:lnTo>
                    <a:pt x="319" y="178"/>
                  </a:lnTo>
                  <a:lnTo>
                    <a:pt x="323" y="166"/>
                  </a:lnTo>
                  <a:lnTo>
                    <a:pt x="323" y="154"/>
                  </a:lnTo>
                  <a:lnTo>
                    <a:pt x="323" y="154"/>
                  </a:lnTo>
                  <a:lnTo>
                    <a:pt x="323" y="146"/>
                  </a:lnTo>
                  <a:lnTo>
                    <a:pt x="321" y="138"/>
                  </a:lnTo>
                  <a:lnTo>
                    <a:pt x="315" y="124"/>
                  </a:lnTo>
                  <a:lnTo>
                    <a:pt x="303" y="112"/>
                  </a:lnTo>
                  <a:lnTo>
                    <a:pt x="289" y="102"/>
                  </a:lnTo>
                  <a:lnTo>
                    <a:pt x="2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829436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t="1" r="97500" b="49557"/>
          <a:stretch/>
        </p:blipFill>
        <p:spPr>
          <a:xfrm>
            <a:off x="0" y="1952178"/>
            <a:ext cx="304800" cy="4105124"/>
          </a:xfrm>
          <a:prstGeom prst="rect">
            <a:avLst/>
          </a:prstGeom>
        </p:spPr>
      </p:pic>
      <p:grpSp>
        <p:nvGrpSpPr>
          <p:cNvPr id="8" name="Group 7"/>
          <p:cNvGrpSpPr/>
          <p:nvPr/>
        </p:nvGrpSpPr>
        <p:grpSpPr>
          <a:xfrm>
            <a:off x="4868090" y="3485091"/>
            <a:ext cx="2455820" cy="2358258"/>
            <a:chOff x="4868090" y="2695348"/>
            <a:chExt cx="2455820" cy="2358258"/>
          </a:xfrm>
        </p:grpSpPr>
        <p:sp>
          <p:nvSpPr>
            <p:cNvPr id="14" name="Freeform 13"/>
            <p:cNvSpPr/>
            <p:nvPr/>
          </p:nvSpPr>
          <p:spPr>
            <a:xfrm>
              <a:off x="4868090" y="2695348"/>
              <a:ext cx="2455820" cy="2358258"/>
            </a:xfrm>
            <a:custGeom>
              <a:avLst/>
              <a:gdLst>
                <a:gd name="connsiteX0" fmla="*/ 1232396 w 2455820"/>
                <a:gd name="connsiteY0" fmla="*/ 0 h 2358258"/>
                <a:gd name="connsiteX1" fmla="*/ 1938865 w 2455820"/>
                <a:gd name="connsiteY1" fmla="*/ 706468 h 2358258"/>
                <a:gd name="connsiteX2" fmla="*/ 1895997 w 2455820"/>
                <a:gd name="connsiteY2" fmla="*/ 949376 h 2358258"/>
                <a:gd name="connsiteX3" fmla="*/ 1891216 w 2455820"/>
                <a:gd name="connsiteY3" fmla="*/ 959623 h 2358258"/>
                <a:gd name="connsiteX4" fmla="*/ 1891729 w 2455820"/>
                <a:gd name="connsiteY4" fmla="*/ 959675 h 2358258"/>
                <a:gd name="connsiteX5" fmla="*/ 2455820 w 2455820"/>
                <a:gd name="connsiteY5" fmla="*/ 1651790 h 2358258"/>
                <a:gd name="connsiteX6" fmla="*/ 1749351 w 2455820"/>
                <a:gd name="connsiteY6" fmla="*/ 2358258 h 2358258"/>
                <a:gd name="connsiteX7" fmla="*/ 1249802 w 2455820"/>
                <a:gd name="connsiteY7" fmla="*/ 2151339 h 2358258"/>
                <a:gd name="connsiteX8" fmla="*/ 1227910 w 2455820"/>
                <a:gd name="connsiteY8" fmla="*/ 2124805 h 2358258"/>
                <a:gd name="connsiteX9" fmla="*/ 1206018 w 2455820"/>
                <a:gd name="connsiteY9" fmla="*/ 2151338 h 2358258"/>
                <a:gd name="connsiteX10" fmla="*/ 706469 w 2455820"/>
                <a:gd name="connsiteY10" fmla="*/ 2358257 h 2358258"/>
                <a:gd name="connsiteX11" fmla="*/ 0 w 2455820"/>
                <a:gd name="connsiteY11" fmla="*/ 1651789 h 2358258"/>
                <a:gd name="connsiteX12" fmla="*/ 564091 w 2455820"/>
                <a:gd name="connsiteY12" fmla="*/ 959674 h 2358258"/>
                <a:gd name="connsiteX13" fmla="*/ 574362 w 2455820"/>
                <a:gd name="connsiteY13" fmla="*/ 958639 h 2358258"/>
                <a:gd name="connsiteX14" fmla="*/ 540280 w 2455820"/>
                <a:gd name="connsiteY14" fmla="*/ 848846 h 2358258"/>
                <a:gd name="connsiteX15" fmla="*/ 525927 w 2455820"/>
                <a:gd name="connsiteY15" fmla="*/ 706468 h 2358258"/>
                <a:gd name="connsiteX16" fmla="*/ 1232396 w 2455820"/>
                <a:gd name="connsiteY16" fmla="*/ 0 h 235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5820" h="2358258">
                  <a:moveTo>
                    <a:pt x="1232396" y="0"/>
                  </a:moveTo>
                  <a:cubicBezTo>
                    <a:pt x="1622568" y="0"/>
                    <a:pt x="1938865" y="316296"/>
                    <a:pt x="1938865" y="706468"/>
                  </a:cubicBezTo>
                  <a:cubicBezTo>
                    <a:pt x="1938865" y="791818"/>
                    <a:pt x="1923730" y="873633"/>
                    <a:pt x="1895997" y="949376"/>
                  </a:cubicBezTo>
                  <a:lnTo>
                    <a:pt x="1891216" y="959623"/>
                  </a:lnTo>
                  <a:lnTo>
                    <a:pt x="1891729" y="959675"/>
                  </a:lnTo>
                  <a:cubicBezTo>
                    <a:pt x="2213655" y="1025550"/>
                    <a:pt x="2455820" y="1310390"/>
                    <a:pt x="2455820" y="1651790"/>
                  </a:cubicBezTo>
                  <a:cubicBezTo>
                    <a:pt x="2455820" y="2041962"/>
                    <a:pt x="2139523" y="2358258"/>
                    <a:pt x="1749351" y="2358258"/>
                  </a:cubicBezTo>
                  <a:cubicBezTo>
                    <a:pt x="1554265" y="2358258"/>
                    <a:pt x="1377648" y="2279184"/>
                    <a:pt x="1249802" y="2151339"/>
                  </a:cubicBezTo>
                  <a:lnTo>
                    <a:pt x="1227910" y="2124805"/>
                  </a:lnTo>
                  <a:lnTo>
                    <a:pt x="1206018" y="2151338"/>
                  </a:lnTo>
                  <a:cubicBezTo>
                    <a:pt x="1078173" y="2279183"/>
                    <a:pt x="901555" y="2358257"/>
                    <a:pt x="706469" y="2358257"/>
                  </a:cubicBezTo>
                  <a:cubicBezTo>
                    <a:pt x="316297" y="2358257"/>
                    <a:pt x="0" y="2041961"/>
                    <a:pt x="0" y="1651789"/>
                  </a:cubicBezTo>
                  <a:cubicBezTo>
                    <a:pt x="0" y="1310389"/>
                    <a:pt x="242165" y="1025549"/>
                    <a:pt x="564091" y="959674"/>
                  </a:cubicBezTo>
                  <a:lnTo>
                    <a:pt x="574362" y="958639"/>
                  </a:lnTo>
                  <a:lnTo>
                    <a:pt x="540280" y="848846"/>
                  </a:lnTo>
                  <a:cubicBezTo>
                    <a:pt x="530869" y="802857"/>
                    <a:pt x="525927" y="755240"/>
                    <a:pt x="525927" y="706468"/>
                  </a:cubicBezTo>
                  <a:cubicBezTo>
                    <a:pt x="525927" y="316296"/>
                    <a:pt x="842224" y="0"/>
                    <a:pt x="1232396" y="0"/>
                  </a:cubicBezTo>
                  <a:close/>
                </a:path>
              </a:pathLst>
            </a:custGeom>
            <a:blipFill>
              <a:blip r:embed="rId3"/>
              <a:stretch>
                <a:fillRect/>
              </a:stretch>
            </a:blip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Lato"/>
                <a:ea typeface="+mn-ea"/>
                <a:cs typeface="+mn-cs"/>
              </a:endParaRPr>
            </a:p>
          </p:txBody>
        </p:sp>
        <p:sp>
          <p:nvSpPr>
            <p:cNvPr id="16" name="Oval 15"/>
            <p:cNvSpPr/>
            <p:nvPr/>
          </p:nvSpPr>
          <p:spPr>
            <a:xfrm>
              <a:off x="5727692" y="2962052"/>
              <a:ext cx="745587" cy="745587"/>
            </a:xfrm>
            <a:prstGeom prst="ellipse">
              <a:avLst/>
            </a:prstGeom>
            <a:gradFill>
              <a:gsLst>
                <a:gs pos="0">
                  <a:schemeClr val="bg1"/>
                </a:gs>
                <a:gs pos="50000">
                  <a:schemeClr val="bg1">
                    <a:lumMod val="95000"/>
                  </a:schemeClr>
                </a:gs>
                <a:gs pos="100000">
                  <a:schemeClr val="bg1">
                    <a:lumMod val="85000"/>
                  </a:schemeClr>
                </a:gs>
              </a:gsLst>
            </a:gradFill>
            <a:effectLst>
              <a:outerShdw blurRad="57150" dist="19050" dir="5400000" algn="ctr" rotWithShape="0">
                <a:srgbClr val="000000">
                  <a:alpha val="26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Lato"/>
                <a:ea typeface="+mn-ea"/>
                <a:cs typeface="+mn-cs"/>
              </a:endParaRPr>
            </a:p>
          </p:txBody>
        </p:sp>
        <p:sp>
          <p:nvSpPr>
            <p:cNvPr id="17" name="Oval 16"/>
            <p:cNvSpPr/>
            <p:nvPr/>
          </p:nvSpPr>
          <p:spPr>
            <a:xfrm>
              <a:off x="6319845" y="3974343"/>
              <a:ext cx="745587" cy="745587"/>
            </a:xfrm>
            <a:prstGeom prst="ellipse">
              <a:avLst/>
            </a:prstGeom>
            <a:gradFill>
              <a:gsLst>
                <a:gs pos="0">
                  <a:schemeClr val="bg1"/>
                </a:gs>
                <a:gs pos="50000">
                  <a:schemeClr val="bg1">
                    <a:lumMod val="95000"/>
                  </a:schemeClr>
                </a:gs>
                <a:gs pos="100000">
                  <a:schemeClr val="bg1">
                    <a:lumMod val="85000"/>
                  </a:schemeClr>
                </a:gs>
              </a:gsLst>
            </a:gradFill>
            <a:effectLst>
              <a:outerShdw blurRad="57150" dist="19050" dir="5400000" algn="ctr" rotWithShape="0">
                <a:srgbClr val="000000">
                  <a:alpha val="26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Lato"/>
                <a:ea typeface="+mn-ea"/>
                <a:cs typeface="+mn-cs"/>
              </a:endParaRPr>
            </a:p>
          </p:txBody>
        </p:sp>
        <p:sp>
          <p:nvSpPr>
            <p:cNvPr id="18" name="Oval 17"/>
            <p:cNvSpPr/>
            <p:nvPr/>
          </p:nvSpPr>
          <p:spPr>
            <a:xfrm>
              <a:off x="5165385" y="3974343"/>
              <a:ext cx="745587" cy="745587"/>
            </a:xfrm>
            <a:prstGeom prst="ellipse">
              <a:avLst/>
            </a:prstGeom>
            <a:gradFill>
              <a:gsLst>
                <a:gs pos="0">
                  <a:schemeClr val="bg1"/>
                </a:gs>
                <a:gs pos="50000">
                  <a:schemeClr val="bg1">
                    <a:lumMod val="95000"/>
                  </a:schemeClr>
                </a:gs>
                <a:gs pos="100000">
                  <a:schemeClr val="bg1">
                    <a:lumMod val="85000"/>
                  </a:schemeClr>
                </a:gs>
              </a:gsLst>
            </a:gradFill>
            <a:effectLst>
              <a:outerShdw blurRad="57150" dist="19050" dir="5400000" algn="ctr" rotWithShape="0">
                <a:srgbClr val="000000">
                  <a:alpha val="26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Lato"/>
                <a:ea typeface="+mn-ea"/>
                <a:cs typeface="+mn-cs"/>
              </a:endParaRPr>
            </a:p>
          </p:txBody>
        </p:sp>
      </p:grpSp>
      <p:cxnSp>
        <p:nvCxnSpPr>
          <p:cNvPr id="15" name="Straight Connector 14"/>
          <p:cNvCxnSpPr/>
          <p:nvPr/>
        </p:nvCxnSpPr>
        <p:spPr>
          <a:xfrm>
            <a:off x="4972050" y="843421"/>
            <a:ext cx="2247900" cy="0"/>
          </a:xfrm>
          <a:prstGeom prst="line">
            <a:avLst/>
          </a:prstGeom>
          <a:ln w="3175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79688" y="893681"/>
            <a:ext cx="10444412" cy="1077218"/>
          </a:xfrm>
          <a:prstGeom prst="rect">
            <a:avLst/>
          </a:prstGeom>
          <a:noFill/>
        </p:spPr>
        <p:txBody>
          <a:bodyPr wrap="square" rtlCol="0">
            <a:spAutoFit/>
          </a:bodyPr>
          <a:lstStyle/>
          <a:p>
            <a:pPr lvl="0">
              <a:defRPr/>
            </a:pPr>
            <a:r>
              <a:rPr lang="en-US" sz="1600" dirty="0" smtClean="0">
                <a:solidFill>
                  <a:srgbClr val="BE92BE"/>
                </a:solidFill>
              </a:rPr>
              <a:t>The </a:t>
            </a:r>
            <a:r>
              <a:rPr lang="en-US" sz="1600" dirty="0">
                <a:solidFill>
                  <a:srgbClr val="BE92BE"/>
                </a:solidFill>
              </a:rPr>
              <a:t>Observatory for Public Sector Innovation (OPSI) team are specialists in public sector innovation. </a:t>
            </a:r>
            <a:r>
              <a:rPr lang="en-US" sz="1600" dirty="0" smtClean="0">
                <a:solidFill>
                  <a:srgbClr val="BE92BE"/>
                </a:solidFill>
              </a:rPr>
              <a:t>Since 2014, the team has worked with governments </a:t>
            </a:r>
            <a:r>
              <a:rPr lang="en-US" sz="1600" dirty="0">
                <a:solidFill>
                  <a:srgbClr val="BE92BE"/>
                </a:solidFill>
              </a:rPr>
              <a:t>to understand and encourage new approaches to address society’s complex </a:t>
            </a:r>
            <a:r>
              <a:rPr lang="en-US" sz="1600" dirty="0" smtClean="0">
                <a:solidFill>
                  <a:srgbClr val="BE92BE"/>
                </a:solidFill>
              </a:rPr>
              <a:t>problems, providing a</a:t>
            </a:r>
            <a:r>
              <a:rPr lang="en-US" sz="1600" dirty="0">
                <a:solidFill>
                  <a:srgbClr val="BE92BE"/>
                </a:solidFill>
              </a:rPr>
              <a:t> </a:t>
            </a:r>
            <a:r>
              <a:rPr lang="en-US" sz="1600" dirty="0" smtClean="0">
                <a:solidFill>
                  <a:srgbClr val="BE92BE"/>
                </a:solidFill>
              </a:rPr>
              <a:t>collective </a:t>
            </a:r>
            <a:r>
              <a:rPr lang="en-US" sz="1600" dirty="0">
                <a:solidFill>
                  <a:srgbClr val="BE92BE"/>
                </a:solidFill>
              </a:rPr>
              <a:t>resource to identify, collect and analyse new ways of designing and </a:t>
            </a:r>
            <a:r>
              <a:rPr lang="en-US" sz="1600" dirty="0" smtClean="0">
                <a:solidFill>
                  <a:srgbClr val="BE92BE"/>
                </a:solidFill>
              </a:rPr>
              <a:t>delivering policies </a:t>
            </a:r>
            <a:r>
              <a:rPr lang="en-US" sz="1600" dirty="0">
                <a:solidFill>
                  <a:srgbClr val="BE92BE"/>
                </a:solidFill>
              </a:rPr>
              <a:t>and </a:t>
            </a:r>
            <a:r>
              <a:rPr lang="en-US" sz="1600" dirty="0" smtClean="0">
                <a:solidFill>
                  <a:srgbClr val="BE92BE"/>
                </a:solidFill>
              </a:rPr>
              <a:t>services.</a:t>
            </a:r>
            <a:endParaRPr kumimoji="0" lang="en-IN" sz="1600" b="0" i="0" u="none" strike="noStrike" kern="1200" cap="none" spc="0" normalizeH="0" baseline="0" noProof="0" dirty="0">
              <a:ln>
                <a:noFill/>
              </a:ln>
              <a:solidFill>
                <a:srgbClr val="BE92BE"/>
              </a:solidFill>
              <a:effectLst/>
              <a:uLnTx/>
              <a:uFillTx/>
              <a:latin typeface="Lato"/>
              <a:ea typeface="+mn-ea"/>
              <a:cs typeface="+mn-cs"/>
            </a:endParaRPr>
          </a:p>
        </p:txBody>
      </p:sp>
      <p:sp>
        <p:nvSpPr>
          <p:cNvPr id="20" name="TextBox 19"/>
          <p:cNvSpPr txBox="1"/>
          <p:nvPr/>
        </p:nvSpPr>
        <p:spPr>
          <a:xfrm>
            <a:off x="3570514" y="2103127"/>
            <a:ext cx="5050972" cy="954107"/>
          </a:xfrm>
          <a:prstGeom prst="rect">
            <a:avLst/>
          </a:prstGeom>
          <a:noFill/>
        </p:spPr>
        <p:txBody>
          <a:bodyPr wrap="square" rtlCol="0">
            <a:spAutoFit/>
          </a:bodyPr>
          <a:lstStyle/>
          <a:p>
            <a:pPr lvl="0" algn="ctr">
              <a:defRPr/>
            </a:pPr>
            <a:r>
              <a:rPr lang="en-IN" sz="1400" b="1" dirty="0">
                <a:solidFill>
                  <a:srgbClr val="7684B2"/>
                </a:solidFill>
              </a:rPr>
              <a:t>UNCOVERING WHAT IS NEXT</a:t>
            </a:r>
          </a:p>
          <a:p>
            <a:pPr lvl="0" algn="ctr">
              <a:defRPr/>
            </a:pPr>
            <a:r>
              <a:rPr lang="en-US" sz="1400" dirty="0">
                <a:solidFill>
                  <a:srgbClr val="7684B2"/>
                </a:solidFill>
              </a:rPr>
              <a:t>Identifying new </a:t>
            </a:r>
            <a:r>
              <a:rPr lang="en-US" sz="1400" dirty="0" smtClean="0">
                <a:solidFill>
                  <a:srgbClr val="7684B2"/>
                </a:solidFill>
              </a:rPr>
              <a:t>practices, </a:t>
            </a:r>
            <a:r>
              <a:rPr lang="en-US" sz="1400" dirty="0">
                <a:solidFill>
                  <a:srgbClr val="7684B2"/>
                </a:solidFill>
              </a:rPr>
              <a:t>connecting those engaging in new ways of thinking and acting, and considering what these new approaches mean for the public </a:t>
            </a:r>
            <a:r>
              <a:rPr lang="en-US" sz="1400" dirty="0" smtClean="0">
                <a:solidFill>
                  <a:srgbClr val="7684B2"/>
                </a:solidFill>
              </a:rPr>
              <a:t>sector.</a:t>
            </a:r>
            <a:endParaRPr lang="en-IN" sz="1400" dirty="0">
              <a:solidFill>
                <a:srgbClr val="7684B2"/>
              </a:solidFill>
            </a:endParaRPr>
          </a:p>
        </p:txBody>
      </p:sp>
      <p:sp>
        <p:nvSpPr>
          <p:cNvPr id="24" name="TextBox 23"/>
          <p:cNvSpPr txBox="1"/>
          <p:nvPr/>
        </p:nvSpPr>
        <p:spPr>
          <a:xfrm>
            <a:off x="5434601" y="254232"/>
            <a:ext cx="132279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600" normalizeH="0" baseline="0" noProof="0" dirty="0" smtClean="0">
                <a:ln>
                  <a:noFill/>
                </a:ln>
                <a:gradFill flip="none" rotWithShape="1">
                  <a:gsLst>
                    <a:gs pos="17000">
                      <a:srgbClr val="BE92BE"/>
                    </a:gs>
                    <a:gs pos="99000">
                      <a:srgbClr val="214965"/>
                    </a:gs>
                  </a:gsLst>
                  <a:lin ang="2700000" scaled="1"/>
                  <a:tileRect/>
                </a:gradFill>
                <a:effectLst/>
                <a:uLnTx/>
                <a:uFillTx/>
                <a:latin typeface="Lato Black"/>
                <a:ea typeface="+mn-ea"/>
                <a:cs typeface="+mn-cs"/>
              </a:rPr>
              <a:t>OPSI</a:t>
            </a:r>
            <a:endParaRPr kumimoji="0" lang="en-IN" sz="2800" b="0" i="0" u="none" strike="noStrike" kern="1200" cap="none" spc="600" normalizeH="0" baseline="0" noProof="0" dirty="0">
              <a:ln>
                <a:noFill/>
              </a:ln>
              <a:gradFill flip="none" rotWithShape="1">
                <a:gsLst>
                  <a:gs pos="17000">
                    <a:srgbClr val="BE92BE"/>
                  </a:gs>
                  <a:gs pos="99000">
                    <a:srgbClr val="214965"/>
                  </a:gs>
                </a:gsLst>
                <a:lin ang="2700000" scaled="1"/>
                <a:tileRect/>
              </a:gradFill>
              <a:effectLst/>
              <a:uLnTx/>
              <a:uFillTx/>
              <a:latin typeface="Lato Black"/>
              <a:ea typeface="+mn-ea"/>
              <a:cs typeface="+mn-cs"/>
            </a:endParaRPr>
          </a:p>
        </p:txBody>
      </p:sp>
      <p:sp>
        <p:nvSpPr>
          <p:cNvPr id="25" name="TextBox 24"/>
          <p:cNvSpPr txBox="1"/>
          <p:nvPr/>
        </p:nvSpPr>
        <p:spPr>
          <a:xfrm>
            <a:off x="5783580" y="3893755"/>
            <a:ext cx="6248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smtClean="0">
                <a:ln>
                  <a:noFill/>
                </a:ln>
                <a:solidFill>
                  <a:srgbClr val="7684B2"/>
                </a:solidFill>
                <a:effectLst/>
                <a:uLnTx/>
                <a:uFillTx/>
                <a:latin typeface="Lato Black"/>
                <a:ea typeface="+mn-ea"/>
                <a:cs typeface="+mn-cs"/>
              </a:rPr>
              <a:t>1</a:t>
            </a:r>
            <a:endParaRPr kumimoji="0" lang="en-IN" sz="2400" b="0" i="0" u="none" strike="noStrike" kern="1200" cap="none" spc="0" normalizeH="0" baseline="0" noProof="0" dirty="0">
              <a:ln>
                <a:noFill/>
              </a:ln>
              <a:solidFill>
                <a:srgbClr val="7684B2"/>
              </a:solidFill>
              <a:effectLst/>
              <a:uLnTx/>
              <a:uFillTx/>
              <a:latin typeface="Lato Black"/>
              <a:ea typeface="+mn-ea"/>
              <a:cs typeface="+mn-cs"/>
            </a:endParaRPr>
          </a:p>
        </p:txBody>
      </p:sp>
      <p:sp>
        <p:nvSpPr>
          <p:cNvPr id="26" name="TextBox 25"/>
          <p:cNvSpPr txBox="1"/>
          <p:nvPr/>
        </p:nvSpPr>
        <p:spPr>
          <a:xfrm>
            <a:off x="6380218" y="4906046"/>
            <a:ext cx="6248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smtClean="0">
                <a:ln>
                  <a:noFill/>
                </a:ln>
                <a:solidFill>
                  <a:srgbClr val="7684B2"/>
                </a:solidFill>
                <a:effectLst/>
                <a:uLnTx/>
                <a:uFillTx/>
                <a:latin typeface="Lato Black"/>
                <a:ea typeface="+mn-ea"/>
                <a:cs typeface="+mn-cs"/>
              </a:rPr>
              <a:t>2</a:t>
            </a:r>
            <a:endParaRPr kumimoji="0" lang="en-IN" sz="2400" b="0" i="0" u="none" strike="noStrike" kern="1200" cap="none" spc="0" normalizeH="0" baseline="0" noProof="0" dirty="0">
              <a:ln>
                <a:noFill/>
              </a:ln>
              <a:solidFill>
                <a:srgbClr val="7684B2"/>
              </a:solidFill>
              <a:effectLst/>
              <a:uLnTx/>
              <a:uFillTx/>
              <a:latin typeface="Lato Black"/>
              <a:ea typeface="+mn-ea"/>
              <a:cs typeface="+mn-cs"/>
            </a:endParaRPr>
          </a:p>
        </p:txBody>
      </p:sp>
      <p:sp>
        <p:nvSpPr>
          <p:cNvPr id="27" name="TextBox 26"/>
          <p:cNvSpPr txBox="1"/>
          <p:nvPr/>
        </p:nvSpPr>
        <p:spPr>
          <a:xfrm>
            <a:off x="5225758" y="4906046"/>
            <a:ext cx="6248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smtClean="0">
                <a:ln>
                  <a:noFill/>
                </a:ln>
                <a:solidFill>
                  <a:srgbClr val="7684B2"/>
                </a:solidFill>
                <a:effectLst/>
                <a:uLnTx/>
                <a:uFillTx/>
                <a:latin typeface="Lato Black"/>
                <a:ea typeface="+mn-ea"/>
                <a:cs typeface="+mn-cs"/>
              </a:rPr>
              <a:t>3</a:t>
            </a:r>
            <a:endParaRPr kumimoji="0" lang="en-IN" sz="2400" b="0" i="0" u="none" strike="noStrike" kern="1200" cap="none" spc="0" normalizeH="0" baseline="0" noProof="0" dirty="0">
              <a:ln>
                <a:noFill/>
              </a:ln>
              <a:solidFill>
                <a:srgbClr val="7684B2"/>
              </a:solidFill>
              <a:effectLst/>
              <a:uLnTx/>
              <a:uFillTx/>
              <a:latin typeface="Lato Black"/>
              <a:ea typeface="+mn-ea"/>
              <a:cs typeface="+mn-cs"/>
            </a:endParaRPr>
          </a:p>
        </p:txBody>
      </p:sp>
      <p:sp>
        <p:nvSpPr>
          <p:cNvPr id="28" name="TextBox 27"/>
          <p:cNvSpPr txBox="1"/>
          <p:nvPr/>
        </p:nvSpPr>
        <p:spPr>
          <a:xfrm>
            <a:off x="7200415" y="4496485"/>
            <a:ext cx="367226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smtClean="0">
                <a:ln>
                  <a:noFill/>
                </a:ln>
                <a:solidFill>
                  <a:srgbClr val="7684B2"/>
                </a:solidFill>
                <a:effectLst/>
                <a:uLnTx/>
                <a:uFillTx/>
                <a:latin typeface="Lato"/>
                <a:ea typeface="+mn-ea"/>
                <a:cs typeface="+mn-cs"/>
              </a:rPr>
              <a:t>TURNING THE NEW INTO NORMAL</a:t>
            </a:r>
          </a:p>
          <a:p>
            <a:pPr lvl="0" algn="ctr">
              <a:defRPr/>
            </a:pPr>
            <a:r>
              <a:rPr lang="en-US" sz="1400" dirty="0">
                <a:solidFill>
                  <a:srgbClr val="7684B2"/>
                </a:solidFill>
              </a:rPr>
              <a:t>Studying innovation in </a:t>
            </a:r>
            <a:r>
              <a:rPr lang="en-US" sz="1400" dirty="0" smtClean="0">
                <a:solidFill>
                  <a:srgbClr val="7684B2"/>
                </a:solidFill>
              </a:rPr>
              <a:t>different </a:t>
            </a:r>
            <a:r>
              <a:rPr lang="en-US" sz="1400" dirty="0">
                <a:solidFill>
                  <a:srgbClr val="7684B2"/>
                </a:solidFill>
              </a:rPr>
              <a:t>contexts and investigating potential frameworks and methods to </a:t>
            </a:r>
            <a:r>
              <a:rPr lang="en-US" sz="1400" dirty="0" smtClean="0">
                <a:solidFill>
                  <a:srgbClr val="7684B2"/>
                </a:solidFill>
              </a:rPr>
              <a:t>encourage innovation in the daily work of public servants.</a:t>
            </a:r>
            <a:endParaRPr kumimoji="0" lang="en-IN" sz="1400" b="0" i="0" u="none" strike="noStrike" kern="1200" cap="none" spc="0" normalizeH="0" baseline="0" noProof="0" dirty="0">
              <a:ln>
                <a:noFill/>
              </a:ln>
              <a:solidFill>
                <a:srgbClr val="7684B2"/>
              </a:solidFill>
              <a:effectLst/>
              <a:uLnTx/>
              <a:uFillTx/>
              <a:latin typeface="Lato"/>
              <a:ea typeface="+mn-ea"/>
              <a:cs typeface="+mn-cs"/>
            </a:endParaRPr>
          </a:p>
        </p:txBody>
      </p:sp>
      <p:sp>
        <p:nvSpPr>
          <p:cNvPr id="29" name="TextBox 28"/>
          <p:cNvSpPr txBox="1"/>
          <p:nvPr/>
        </p:nvSpPr>
        <p:spPr>
          <a:xfrm>
            <a:off x="509286" y="4706967"/>
            <a:ext cx="4358804" cy="954107"/>
          </a:xfrm>
          <a:prstGeom prst="rect">
            <a:avLst/>
          </a:prstGeom>
          <a:noFill/>
        </p:spPr>
        <p:txBody>
          <a:bodyPr wrap="square" rtlCol="0">
            <a:spAutoFit/>
          </a:bodyPr>
          <a:lstStyle/>
          <a:p>
            <a:pPr lvl="0" algn="ctr">
              <a:defRPr/>
            </a:pPr>
            <a:r>
              <a:rPr lang="en-US" sz="1400" b="1" dirty="0" smtClean="0">
                <a:solidFill>
                  <a:srgbClr val="7684B2"/>
                </a:solidFill>
              </a:rPr>
              <a:t>PROVIDING TRUSTED ADVICE TO FOSTER INNOVATION</a:t>
            </a:r>
          </a:p>
          <a:p>
            <a:pPr lvl="0" algn="ctr">
              <a:defRPr/>
            </a:pPr>
            <a:r>
              <a:rPr lang="en-US" sz="1400" dirty="0">
                <a:solidFill>
                  <a:srgbClr val="7684B2"/>
                </a:solidFill>
              </a:rPr>
              <a:t>Sharing guidance and resources </a:t>
            </a:r>
            <a:r>
              <a:rPr lang="en-US" sz="1400" dirty="0" smtClean="0">
                <a:solidFill>
                  <a:srgbClr val="7684B2"/>
                </a:solidFill>
              </a:rPr>
              <a:t>so governments </a:t>
            </a:r>
            <a:r>
              <a:rPr lang="en-US" sz="1400" dirty="0">
                <a:solidFill>
                  <a:srgbClr val="7684B2"/>
                </a:solidFill>
              </a:rPr>
              <a:t>can support innovation to </a:t>
            </a:r>
            <a:r>
              <a:rPr lang="en-US" sz="1400" dirty="0" smtClean="0">
                <a:solidFill>
                  <a:srgbClr val="7684B2"/>
                </a:solidFill>
              </a:rPr>
              <a:t>drive better outcomes.</a:t>
            </a:r>
            <a:endParaRPr lang="en-US" sz="1400" b="1" dirty="0" smtClean="0">
              <a:solidFill>
                <a:srgbClr val="7684B2"/>
              </a:solidFill>
            </a:endParaRPr>
          </a:p>
        </p:txBody>
      </p:sp>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96582" t="1" r="918" b="49557"/>
          <a:stretch/>
        </p:blipFill>
        <p:spPr>
          <a:xfrm>
            <a:off x="11887200" y="1952178"/>
            <a:ext cx="304800" cy="4105124"/>
          </a:xfrm>
          <a:prstGeom prst="rect">
            <a:avLst/>
          </a:prstGeom>
        </p:spPr>
      </p:pic>
      <p:pic>
        <p:nvPicPr>
          <p:cNvPr id="2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297" y="3100839"/>
            <a:ext cx="1060781" cy="1458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981" y="4378345"/>
            <a:ext cx="1094321" cy="1465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21486" y="1986312"/>
            <a:ext cx="1142660" cy="161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385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F99E629-D198-47C2-BD25-8F19ED39F144}"/>
              </a:ext>
            </a:extLst>
          </p:cNvPr>
          <p:cNvSpPr txBox="1"/>
          <p:nvPr/>
        </p:nvSpPr>
        <p:spPr>
          <a:xfrm>
            <a:off x="967396" y="401419"/>
            <a:ext cx="10257231" cy="646331"/>
          </a:xfrm>
          <a:prstGeom prst="rect">
            <a:avLst/>
          </a:prstGeom>
          <a:noFill/>
        </p:spPr>
        <p:txBody>
          <a:bodyPr wrap="none" rtlCol="0">
            <a:spAutoFit/>
          </a:bodyPr>
          <a:lstStyle/>
          <a:p>
            <a:pPr algn="ctr"/>
            <a:r>
              <a:rPr lang="en-IN" sz="3600" spc="300" dirty="0" smtClean="0">
                <a:solidFill>
                  <a:schemeClr val="accent5"/>
                </a:solidFill>
                <a:latin typeface="Lato Black" panose="020F0A02020204030203" pitchFamily="34" charset="0"/>
              </a:rPr>
              <a:t>MAJOR PUBLIC SECTOR INNOVATION TRENDS</a:t>
            </a:r>
            <a:endParaRPr lang="en-IN" sz="3600" spc="300" dirty="0">
              <a:solidFill>
                <a:schemeClr val="accent5"/>
              </a:solidFill>
              <a:latin typeface="Lato Black" panose="020F0A02020204030203" pitchFamily="34" charset="0"/>
            </a:endParaRPr>
          </a:p>
        </p:txBody>
      </p:sp>
      <p:cxnSp>
        <p:nvCxnSpPr>
          <p:cNvPr id="11" name="Straight Connector 10">
            <a:extLst>
              <a:ext uri="{FF2B5EF4-FFF2-40B4-BE49-F238E27FC236}">
                <a16:creationId xmlns:a16="http://schemas.microsoft.com/office/drawing/2014/main" xmlns="" id="{2D3452EC-B89C-4896-8A40-5E5A33ABD851}"/>
              </a:ext>
            </a:extLst>
          </p:cNvPr>
          <p:cNvCxnSpPr/>
          <p:nvPr/>
        </p:nvCxnSpPr>
        <p:spPr>
          <a:xfrm>
            <a:off x="5238750" y="1085850"/>
            <a:ext cx="1714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reeform 5"/>
          <p:cNvSpPr>
            <a:spLocks/>
          </p:cNvSpPr>
          <p:nvPr/>
        </p:nvSpPr>
        <p:spPr bwMode="auto">
          <a:xfrm>
            <a:off x="1422888" y="1932851"/>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N"/>
          </a:p>
        </p:txBody>
      </p:sp>
      <p:sp>
        <p:nvSpPr>
          <p:cNvPr id="17" name="TextBox 16">
            <a:extLst>
              <a:ext uri="{FF2B5EF4-FFF2-40B4-BE49-F238E27FC236}">
                <a16:creationId xmlns:a16="http://schemas.microsoft.com/office/drawing/2014/main" xmlns="" id="{9F99E629-D198-47C2-BD25-8F19ED39F144}"/>
              </a:ext>
            </a:extLst>
          </p:cNvPr>
          <p:cNvSpPr txBox="1"/>
          <p:nvPr/>
        </p:nvSpPr>
        <p:spPr>
          <a:xfrm>
            <a:off x="1422888" y="2089879"/>
            <a:ext cx="735626" cy="400110"/>
          </a:xfrm>
          <a:prstGeom prst="rect">
            <a:avLst/>
          </a:prstGeom>
          <a:noFill/>
          <a:effectLst/>
        </p:spPr>
        <p:txBody>
          <a:bodyPr wrap="square" rtlCol="0">
            <a:spAutoFit/>
          </a:bodyPr>
          <a:lstStyle/>
          <a:p>
            <a:pPr algn="ctr"/>
            <a:r>
              <a:rPr lang="en-US" sz="2000" spc="300" dirty="0" smtClean="0">
                <a:solidFill>
                  <a:schemeClr val="bg1"/>
                </a:solidFill>
                <a:latin typeface="Lato Black" panose="020F0A02020204030203" pitchFamily="34" charset="0"/>
              </a:rPr>
              <a:t>01</a:t>
            </a:r>
            <a:endParaRPr lang="en-US" sz="2000" spc="300" dirty="0">
              <a:solidFill>
                <a:schemeClr val="bg1"/>
              </a:solidFill>
              <a:latin typeface="Lato Black" panose="020F0A02020204030203" pitchFamily="34" charset="0"/>
            </a:endParaRPr>
          </a:p>
        </p:txBody>
      </p:sp>
      <p:sp>
        <p:nvSpPr>
          <p:cNvPr id="19" name="Rectangle 18">
            <a:extLst>
              <a:ext uri="{FF2B5EF4-FFF2-40B4-BE49-F238E27FC236}">
                <a16:creationId xmlns:a16="http://schemas.microsoft.com/office/drawing/2014/main" xmlns="" id="{2775AB82-19B5-4C54-840A-7ED9C6C3DE84}"/>
              </a:ext>
            </a:extLst>
          </p:cNvPr>
          <p:cNvSpPr/>
          <p:nvPr/>
        </p:nvSpPr>
        <p:spPr>
          <a:xfrm>
            <a:off x="2354887" y="2113248"/>
            <a:ext cx="2946876" cy="338554"/>
          </a:xfrm>
          <a:prstGeom prst="rect">
            <a:avLst/>
          </a:prstGeom>
        </p:spPr>
        <p:txBody>
          <a:bodyPr wrap="square" anchor="ctr">
            <a:spAutoFit/>
          </a:bodyPr>
          <a:lstStyle/>
          <a:p>
            <a:pPr lvl="0"/>
            <a:r>
              <a:rPr lang="en-IN" sz="1600" dirty="0" smtClean="0">
                <a:solidFill>
                  <a:schemeClr val="accent5"/>
                </a:solidFill>
                <a:latin typeface="+mj-lt"/>
              </a:rPr>
              <a:t>Digital identity</a:t>
            </a:r>
            <a:endParaRPr lang="en-IN" sz="1600" dirty="0">
              <a:solidFill>
                <a:schemeClr val="accent5"/>
              </a:solidFill>
              <a:latin typeface="+mj-lt"/>
            </a:endParaRPr>
          </a:p>
        </p:txBody>
      </p:sp>
      <p:sp>
        <p:nvSpPr>
          <p:cNvPr id="25" name="Freeform 5"/>
          <p:cNvSpPr>
            <a:spLocks/>
          </p:cNvSpPr>
          <p:nvPr/>
        </p:nvSpPr>
        <p:spPr bwMode="auto">
          <a:xfrm>
            <a:off x="1422888" y="3284453"/>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26" name="TextBox 25">
            <a:extLst>
              <a:ext uri="{FF2B5EF4-FFF2-40B4-BE49-F238E27FC236}">
                <a16:creationId xmlns:a16="http://schemas.microsoft.com/office/drawing/2014/main" xmlns="" id="{9F99E629-D198-47C2-BD25-8F19ED39F144}"/>
              </a:ext>
            </a:extLst>
          </p:cNvPr>
          <p:cNvSpPr txBox="1"/>
          <p:nvPr/>
        </p:nvSpPr>
        <p:spPr>
          <a:xfrm>
            <a:off x="1422888" y="3441481"/>
            <a:ext cx="735626" cy="400110"/>
          </a:xfrm>
          <a:prstGeom prst="rect">
            <a:avLst/>
          </a:prstGeom>
          <a:noFill/>
          <a:effectLst/>
        </p:spPr>
        <p:txBody>
          <a:bodyPr wrap="square" rtlCol="0">
            <a:spAutoFit/>
          </a:bodyPr>
          <a:lstStyle/>
          <a:p>
            <a:pPr algn="ctr"/>
            <a:r>
              <a:rPr lang="en-US" sz="2000" spc="300" dirty="0" smtClean="0">
                <a:solidFill>
                  <a:schemeClr val="bg1"/>
                </a:solidFill>
                <a:latin typeface="Lato Black" panose="020F0A02020204030203" pitchFamily="34" charset="0"/>
              </a:rPr>
              <a:t>02</a:t>
            </a:r>
            <a:endParaRPr lang="en-US" sz="2000" spc="300" dirty="0">
              <a:solidFill>
                <a:schemeClr val="bg1"/>
              </a:solidFill>
              <a:latin typeface="Lato Black" panose="020F0A02020204030203" pitchFamily="34" charset="0"/>
            </a:endParaRPr>
          </a:p>
        </p:txBody>
      </p:sp>
      <p:sp>
        <p:nvSpPr>
          <p:cNvPr id="23" name="Rectangle 22">
            <a:extLst>
              <a:ext uri="{FF2B5EF4-FFF2-40B4-BE49-F238E27FC236}">
                <a16:creationId xmlns:a16="http://schemas.microsoft.com/office/drawing/2014/main" xmlns="" id="{2775AB82-19B5-4C54-840A-7ED9C6C3DE84}"/>
              </a:ext>
            </a:extLst>
          </p:cNvPr>
          <p:cNvSpPr/>
          <p:nvPr/>
        </p:nvSpPr>
        <p:spPr>
          <a:xfrm>
            <a:off x="2354887" y="3353315"/>
            <a:ext cx="2946876" cy="584775"/>
          </a:xfrm>
          <a:prstGeom prst="rect">
            <a:avLst/>
          </a:prstGeom>
        </p:spPr>
        <p:txBody>
          <a:bodyPr wrap="square" anchor="ctr">
            <a:spAutoFit/>
          </a:bodyPr>
          <a:lstStyle/>
          <a:p>
            <a:pPr lvl="0"/>
            <a:r>
              <a:rPr lang="en-IN" sz="1600" dirty="0" smtClean="0">
                <a:solidFill>
                  <a:schemeClr val="accent5"/>
                </a:solidFill>
                <a:latin typeface="+mj-lt"/>
              </a:rPr>
              <a:t>Systems approaches and enablers</a:t>
            </a:r>
            <a:endParaRPr lang="en-IN" sz="1600" dirty="0">
              <a:solidFill>
                <a:schemeClr val="accent5"/>
              </a:solidFill>
              <a:latin typeface="+mj-lt"/>
            </a:endParaRPr>
          </a:p>
        </p:txBody>
      </p:sp>
      <p:sp>
        <p:nvSpPr>
          <p:cNvPr id="31" name="Freeform 5"/>
          <p:cNvSpPr>
            <a:spLocks/>
          </p:cNvSpPr>
          <p:nvPr/>
        </p:nvSpPr>
        <p:spPr bwMode="auto">
          <a:xfrm>
            <a:off x="1422888" y="4636054"/>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N"/>
          </a:p>
        </p:txBody>
      </p:sp>
      <p:sp>
        <p:nvSpPr>
          <p:cNvPr id="32" name="TextBox 31">
            <a:extLst>
              <a:ext uri="{FF2B5EF4-FFF2-40B4-BE49-F238E27FC236}">
                <a16:creationId xmlns:a16="http://schemas.microsoft.com/office/drawing/2014/main" xmlns="" id="{9F99E629-D198-47C2-BD25-8F19ED39F144}"/>
              </a:ext>
            </a:extLst>
          </p:cNvPr>
          <p:cNvSpPr txBox="1"/>
          <p:nvPr/>
        </p:nvSpPr>
        <p:spPr>
          <a:xfrm>
            <a:off x="1422888" y="4793082"/>
            <a:ext cx="735626" cy="400110"/>
          </a:xfrm>
          <a:prstGeom prst="rect">
            <a:avLst/>
          </a:prstGeom>
          <a:noFill/>
          <a:effectLst/>
        </p:spPr>
        <p:txBody>
          <a:bodyPr wrap="square" rtlCol="0">
            <a:spAutoFit/>
          </a:bodyPr>
          <a:lstStyle/>
          <a:p>
            <a:pPr algn="ctr"/>
            <a:r>
              <a:rPr lang="en-US" sz="2000" spc="300" dirty="0" smtClean="0">
                <a:solidFill>
                  <a:schemeClr val="bg1"/>
                </a:solidFill>
                <a:latin typeface="Lato Black" panose="020F0A02020204030203" pitchFamily="34" charset="0"/>
              </a:rPr>
              <a:t>03</a:t>
            </a:r>
            <a:endParaRPr lang="en-US" sz="2000" spc="300" dirty="0">
              <a:solidFill>
                <a:schemeClr val="bg1"/>
              </a:solidFill>
              <a:latin typeface="Lato Black" panose="020F0A02020204030203" pitchFamily="34" charset="0"/>
            </a:endParaRPr>
          </a:p>
        </p:txBody>
      </p:sp>
      <p:sp>
        <p:nvSpPr>
          <p:cNvPr id="29" name="Rectangle 28">
            <a:extLst>
              <a:ext uri="{FF2B5EF4-FFF2-40B4-BE49-F238E27FC236}">
                <a16:creationId xmlns:a16="http://schemas.microsoft.com/office/drawing/2014/main" xmlns="" id="{2775AB82-19B5-4C54-840A-7ED9C6C3DE84}"/>
              </a:ext>
            </a:extLst>
          </p:cNvPr>
          <p:cNvSpPr/>
          <p:nvPr/>
        </p:nvSpPr>
        <p:spPr>
          <a:xfrm>
            <a:off x="2354887" y="4658616"/>
            <a:ext cx="2946876" cy="584775"/>
          </a:xfrm>
          <a:prstGeom prst="rect">
            <a:avLst/>
          </a:prstGeom>
        </p:spPr>
        <p:txBody>
          <a:bodyPr wrap="square" anchor="ctr">
            <a:spAutoFit/>
          </a:bodyPr>
          <a:lstStyle/>
          <a:p>
            <a:pPr lvl="0"/>
            <a:r>
              <a:rPr lang="en-IN" sz="1600" dirty="0" smtClean="0">
                <a:solidFill>
                  <a:schemeClr val="accent5"/>
                </a:solidFill>
                <a:latin typeface="+mj-lt"/>
              </a:rPr>
              <a:t>Inclusiveness and vulnerable populations</a:t>
            </a:r>
            <a:endParaRPr lang="en-IN" sz="1600" dirty="0">
              <a:solidFill>
                <a:schemeClr val="accent5"/>
              </a:solidFill>
              <a:latin typeface="+mj-lt"/>
            </a:endParaRPr>
          </a:p>
        </p:txBody>
      </p:sp>
      <p:sp>
        <p:nvSpPr>
          <p:cNvPr id="37" name="Freeform 5"/>
          <p:cNvSpPr>
            <a:spLocks/>
          </p:cNvSpPr>
          <p:nvPr/>
        </p:nvSpPr>
        <p:spPr bwMode="auto">
          <a:xfrm>
            <a:off x="6890238" y="1932851"/>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38" name="TextBox 37">
            <a:extLst>
              <a:ext uri="{FF2B5EF4-FFF2-40B4-BE49-F238E27FC236}">
                <a16:creationId xmlns:a16="http://schemas.microsoft.com/office/drawing/2014/main" xmlns="" id="{9F99E629-D198-47C2-BD25-8F19ED39F144}"/>
              </a:ext>
            </a:extLst>
          </p:cNvPr>
          <p:cNvSpPr txBox="1"/>
          <p:nvPr/>
        </p:nvSpPr>
        <p:spPr>
          <a:xfrm>
            <a:off x="6890238" y="2089879"/>
            <a:ext cx="735626" cy="400110"/>
          </a:xfrm>
          <a:prstGeom prst="rect">
            <a:avLst/>
          </a:prstGeom>
          <a:noFill/>
          <a:effectLst/>
        </p:spPr>
        <p:txBody>
          <a:bodyPr wrap="square" rtlCol="0">
            <a:spAutoFit/>
          </a:bodyPr>
          <a:lstStyle/>
          <a:p>
            <a:pPr algn="ctr"/>
            <a:r>
              <a:rPr lang="en-US" sz="2000" spc="300" dirty="0" smtClean="0">
                <a:solidFill>
                  <a:schemeClr val="bg1"/>
                </a:solidFill>
                <a:latin typeface="Lato Black" panose="020F0A02020204030203" pitchFamily="34" charset="0"/>
              </a:rPr>
              <a:t>04</a:t>
            </a:r>
            <a:endParaRPr lang="en-US" sz="2000" spc="300" dirty="0">
              <a:solidFill>
                <a:schemeClr val="bg1"/>
              </a:solidFill>
              <a:latin typeface="Lato Black" panose="020F0A02020204030203" pitchFamily="34" charset="0"/>
            </a:endParaRPr>
          </a:p>
        </p:txBody>
      </p:sp>
      <p:sp>
        <p:nvSpPr>
          <p:cNvPr id="35" name="Rectangle 34">
            <a:extLst>
              <a:ext uri="{FF2B5EF4-FFF2-40B4-BE49-F238E27FC236}">
                <a16:creationId xmlns:a16="http://schemas.microsoft.com/office/drawing/2014/main" xmlns="" id="{2775AB82-19B5-4C54-840A-7ED9C6C3DE84}"/>
              </a:ext>
            </a:extLst>
          </p:cNvPr>
          <p:cNvSpPr/>
          <p:nvPr/>
        </p:nvSpPr>
        <p:spPr>
          <a:xfrm>
            <a:off x="7822237" y="2090098"/>
            <a:ext cx="2946876" cy="338554"/>
          </a:xfrm>
          <a:prstGeom prst="rect">
            <a:avLst/>
          </a:prstGeom>
        </p:spPr>
        <p:txBody>
          <a:bodyPr wrap="square" anchor="ctr">
            <a:spAutoFit/>
          </a:bodyPr>
          <a:lstStyle/>
          <a:p>
            <a:pPr lvl="0"/>
            <a:r>
              <a:rPr lang="en-IN" sz="1600" dirty="0" smtClean="0">
                <a:solidFill>
                  <a:schemeClr val="accent5"/>
                </a:solidFill>
                <a:latin typeface="+mj-lt"/>
              </a:rPr>
              <a:t>Citizen focus </a:t>
            </a:r>
            <a:endParaRPr lang="en-IN" sz="1600" dirty="0">
              <a:solidFill>
                <a:schemeClr val="accent5"/>
              </a:solidFill>
              <a:latin typeface="+mj-lt"/>
            </a:endParaRPr>
          </a:p>
        </p:txBody>
      </p:sp>
      <p:sp>
        <p:nvSpPr>
          <p:cNvPr id="43" name="Freeform 5"/>
          <p:cNvSpPr>
            <a:spLocks/>
          </p:cNvSpPr>
          <p:nvPr/>
        </p:nvSpPr>
        <p:spPr bwMode="auto">
          <a:xfrm>
            <a:off x="6890238" y="3284453"/>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IN"/>
          </a:p>
        </p:txBody>
      </p:sp>
      <p:sp>
        <p:nvSpPr>
          <p:cNvPr id="44" name="TextBox 43">
            <a:extLst>
              <a:ext uri="{FF2B5EF4-FFF2-40B4-BE49-F238E27FC236}">
                <a16:creationId xmlns:a16="http://schemas.microsoft.com/office/drawing/2014/main" xmlns="" id="{9F99E629-D198-47C2-BD25-8F19ED39F144}"/>
              </a:ext>
            </a:extLst>
          </p:cNvPr>
          <p:cNvSpPr txBox="1"/>
          <p:nvPr/>
        </p:nvSpPr>
        <p:spPr>
          <a:xfrm>
            <a:off x="6890238" y="3441481"/>
            <a:ext cx="735626" cy="400110"/>
          </a:xfrm>
          <a:prstGeom prst="rect">
            <a:avLst/>
          </a:prstGeom>
          <a:noFill/>
          <a:effectLst/>
        </p:spPr>
        <p:txBody>
          <a:bodyPr wrap="square" rtlCol="0">
            <a:spAutoFit/>
          </a:bodyPr>
          <a:lstStyle/>
          <a:p>
            <a:pPr algn="ctr"/>
            <a:r>
              <a:rPr lang="en-US" sz="2000" spc="300" dirty="0" smtClean="0">
                <a:solidFill>
                  <a:schemeClr val="bg1"/>
                </a:solidFill>
                <a:latin typeface="Lato Black" panose="020F0A02020204030203" pitchFamily="34" charset="0"/>
              </a:rPr>
              <a:t>05</a:t>
            </a:r>
            <a:endParaRPr lang="en-US" sz="2000" spc="300" dirty="0">
              <a:solidFill>
                <a:schemeClr val="bg1"/>
              </a:solidFill>
              <a:latin typeface="Lato Black" panose="020F0A02020204030203" pitchFamily="34" charset="0"/>
            </a:endParaRPr>
          </a:p>
        </p:txBody>
      </p:sp>
      <p:sp>
        <p:nvSpPr>
          <p:cNvPr id="41" name="Rectangle 40">
            <a:extLst>
              <a:ext uri="{FF2B5EF4-FFF2-40B4-BE49-F238E27FC236}">
                <a16:creationId xmlns:a16="http://schemas.microsoft.com/office/drawing/2014/main" xmlns="" id="{2775AB82-19B5-4C54-840A-7ED9C6C3DE84}"/>
              </a:ext>
            </a:extLst>
          </p:cNvPr>
          <p:cNvSpPr/>
          <p:nvPr/>
        </p:nvSpPr>
        <p:spPr>
          <a:xfrm>
            <a:off x="7852776" y="4819063"/>
            <a:ext cx="2946876" cy="338554"/>
          </a:xfrm>
          <a:prstGeom prst="rect">
            <a:avLst/>
          </a:prstGeom>
        </p:spPr>
        <p:txBody>
          <a:bodyPr wrap="square" anchor="ctr">
            <a:spAutoFit/>
          </a:bodyPr>
          <a:lstStyle/>
          <a:p>
            <a:pPr lvl="0"/>
            <a:r>
              <a:rPr lang="en-IN" sz="1600" dirty="0" smtClean="0">
                <a:solidFill>
                  <a:schemeClr val="accent5"/>
                </a:solidFill>
                <a:latin typeface="+mj-lt"/>
              </a:rPr>
              <a:t>Data </a:t>
            </a:r>
            <a:endParaRPr lang="en-IN" sz="1600" dirty="0">
              <a:solidFill>
                <a:schemeClr val="accent5"/>
              </a:solidFill>
              <a:latin typeface="+mj-lt"/>
            </a:endParaRPr>
          </a:p>
        </p:txBody>
      </p:sp>
      <p:sp>
        <p:nvSpPr>
          <p:cNvPr id="49" name="Freeform 5"/>
          <p:cNvSpPr>
            <a:spLocks/>
          </p:cNvSpPr>
          <p:nvPr/>
        </p:nvSpPr>
        <p:spPr bwMode="auto">
          <a:xfrm>
            <a:off x="6890238" y="4636054"/>
            <a:ext cx="735626" cy="659608"/>
          </a:xfrm>
          <a:custGeom>
            <a:avLst/>
            <a:gdLst>
              <a:gd name="T0" fmla="*/ 1143 w 5458"/>
              <a:gd name="T1" fmla="*/ 4588 h 4894"/>
              <a:gd name="T2" fmla="*/ 82 w 5458"/>
              <a:gd name="T3" fmla="*/ 2753 h 4894"/>
              <a:gd name="T4" fmla="*/ 82 w 5458"/>
              <a:gd name="T5" fmla="*/ 2753 h 4894"/>
              <a:gd name="T6" fmla="*/ 46 w 5458"/>
              <a:gd name="T7" fmla="*/ 2676 h 4894"/>
              <a:gd name="T8" fmla="*/ 20 w 5458"/>
              <a:gd name="T9" fmla="*/ 2605 h 4894"/>
              <a:gd name="T10" fmla="*/ 5 w 5458"/>
              <a:gd name="T11" fmla="*/ 2523 h 4894"/>
              <a:gd name="T12" fmla="*/ 0 w 5458"/>
              <a:gd name="T13" fmla="*/ 2447 h 4894"/>
              <a:gd name="T14" fmla="*/ 5 w 5458"/>
              <a:gd name="T15" fmla="*/ 2371 h 4894"/>
              <a:gd name="T16" fmla="*/ 20 w 5458"/>
              <a:gd name="T17" fmla="*/ 2289 h 4894"/>
              <a:gd name="T18" fmla="*/ 46 w 5458"/>
              <a:gd name="T19" fmla="*/ 2218 h 4894"/>
              <a:gd name="T20" fmla="*/ 82 w 5458"/>
              <a:gd name="T21" fmla="*/ 2141 h 4894"/>
              <a:gd name="T22" fmla="*/ 1143 w 5458"/>
              <a:gd name="T23" fmla="*/ 306 h 4894"/>
              <a:gd name="T24" fmla="*/ 1143 w 5458"/>
              <a:gd name="T25" fmla="*/ 306 h 4894"/>
              <a:gd name="T26" fmla="*/ 1189 w 5458"/>
              <a:gd name="T27" fmla="*/ 240 h 4894"/>
              <a:gd name="T28" fmla="*/ 1240 w 5458"/>
              <a:gd name="T29" fmla="*/ 178 h 4894"/>
              <a:gd name="T30" fmla="*/ 1301 w 5458"/>
              <a:gd name="T31" fmla="*/ 127 h 4894"/>
              <a:gd name="T32" fmla="*/ 1362 w 5458"/>
              <a:gd name="T33" fmla="*/ 82 h 4894"/>
              <a:gd name="T34" fmla="*/ 1433 w 5458"/>
              <a:gd name="T35" fmla="*/ 51 h 4894"/>
              <a:gd name="T36" fmla="*/ 1510 w 5458"/>
              <a:gd name="T37" fmla="*/ 25 h 4894"/>
              <a:gd name="T38" fmla="*/ 1586 w 5458"/>
              <a:gd name="T39" fmla="*/ 10 h 4894"/>
              <a:gd name="T40" fmla="*/ 1668 w 5458"/>
              <a:gd name="T41" fmla="*/ 0 h 4894"/>
              <a:gd name="T42" fmla="*/ 3790 w 5458"/>
              <a:gd name="T43" fmla="*/ 0 h 4894"/>
              <a:gd name="T44" fmla="*/ 3790 w 5458"/>
              <a:gd name="T45" fmla="*/ 0 h 4894"/>
              <a:gd name="T46" fmla="*/ 3872 w 5458"/>
              <a:gd name="T47" fmla="*/ 10 h 4894"/>
              <a:gd name="T48" fmla="*/ 3948 w 5458"/>
              <a:gd name="T49" fmla="*/ 25 h 4894"/>
              <a:gd name="T50" fmla="*/ 4025 w 5458"/>
              <a:gd name="T51" fmla="*/ 51 h 4894"/>
              <a:gd name="T52" fmla="*/ 4096 w 5458"/>
              <a:gd name="T53" fmla="*/ 82 h 4894"/>
              <a:gd name="T54" fmla="*/ 4157 w 5458"/>
              <a:gd name="T55" fmla="*/ 127 h 4894"/>
              <a:gd name="T56" fmla="*/ 4218 w 5458"/>
              <a:gd name="T57" fmla="*/ 178 h 4894"/>
              <a:gd name="T58" fmla="*/ 4269 w 5458"/>
              <a:gd name="T59" fmla="*/ 240 h 4894"/>
              <a:gd name="T60" fmla="*/ 4315 w 5458"/>
              <a:gd name="T61" fmla="*/ 306 h 4894"/>
              <a:gd name="T62" fmla="*/ 5376 w 5458"/>
              <a:gd name="T63" fmla="*/ 2141 h 4894"/>
              <a:gd name="T64" fmla="*/ 5376 w 5458"/>
              <a:gd name="T65" fmla="*/ 2141 h 4894"/>
              <a:gd name="T66" fmla="*/ 5412 w 5458"/>
              <a:gd name="T67" fmla="*/ 2218 h 4894"/>
              <a:gd name="T68" fmla="*/ 5438 w 5458"/>
              <a:gd name="T69" fmla="*/ 2289 h 4894"/>
              <a:gd name="T70" fmla="*/ 5453 w 5458"/>
              <a:gd name="T71" fmla="*/ 2371 h 4894"/>
              <a:gd name="T72" fmla="*/ 5458 w 5458"/>
              <a:gd name="T73" fmla="*/ 2447 h 4894"/>
              <a:gd name="T74" fmla="*/ 5453 w 5458"/>
              <a:gd name="T75" fmla="*/ 2523 h 4894"/>
              <a:gd name="T76" fmla="*/ 5438 w 5458"/>
              <a:gd name="T77" fmla="*/ 2605 h 4894"/>
              <a:gd name="T78" fmla="*/ 5412 w 5458"/>
              <a:gd name="T79" fmla="*/ 2676 h 4894"/>
              <a:gd name="T80" fmla="*/ 5376 w 5458"/>
              <a:gd name="T81" fmla="*/ 2753 h 4894"/>
              <a:gd name="T82" fmla="*/ 4315 w 5458"/>
              <a:gd name="T83" fmla="*/ 4588 h 4894"/>
              <a:gd name="T84" fmla="*/ 4315 w 5458"/>
              <a:gd name="T85" fmla="*/ 4588 h 4894"/>
              <a:gd name="T86" fmla="*/ 4269 w 5458"/>
              <a:gd name="T87" fmla="*/ 4654 h 4894"/>
              <a:gd name="T88" fmla="*/ 4218 w 5458"/>
              <a:gd name="T89" fmla="*/ 4716 h 4894"/>
              <a:gd name="T90" fmla="*/ 4157 w 5458"/>
              <a:gd name="T91" fmla="*/ 4767 h 4894"/>
              <a:gd name="T92" fmla="*/ 4096 w 5458"/>
              <a:gd name="T93" fmla="*/ 4812 h 4894"/>
              <a:gd name="T94" fmla="*/ 4025 w 5458"/>
              <a:gd name="T95" fmla="*/ 4843 h 4894"/>
              <a:gd name="T96" fmla="*/ 3948 w 5458"/>
              <a:gd name="T97" fmla="*/ 4869 h 4894"/>
              <a:gd name="T98" fmla="*/ 3872 w 5458"/>
              <a:gd name="T99" fmla="*/ 4884 h 4894"/>
              <a:gd name="T100" fmla="*/ 3790 w 5458"/>
              <a:gd name="T101" fmla="*/ 4894 h 4894"/>
              <a:gd name="T102" fmla="*/ 1668 w 5458"/>
              <a:gd name="T103" fmla="*/ 4894 h 4894"/>
              <a:gd name="T104" fmla="*/ 1668 w 5458"/>
              <a:gd name="T105" fmla="*/ 4894 h 4894"/>
              <a:gd name="T106" fmla="*/ 1586 w 5458"/>
              <a:gd name="T107" fmla="*/ 4884 h 4894"/>
              <a:gd name="T108" fmla="*/ 1510 w 5458"/>
              <a:gd name="T109" fmla="*/ 4869 h 4894"/>
              <a:gd name="T110" fmla="*/ 1433 w 5458"/>
              <a:gd name="T111" fmla="*/ 4843 h 4894"/>
              <a:gd name="T112" fmla="*/ 1362 w 5458"/>
              <a:gd name="T113" fmla="*/ 4812 h 4894"/>
              <a:gd name="T114" fmla="*/ 1301 w 5458"/>
              <a:gd name="T115" fmla="*/ 4767 h 4894"/>
              <a:gd name="T116" fmla="*/ 1240 w 5458"/>
              <a:gd name="T117" fmla="*/ 4716 h 4894"/>
              <a:gd name="T118" fmla="*/ 1189 w 5458"/>
              <a:gd name="T119" fmla="*/ 4654 h 4894"/>
              <a:gd name="T120" fmla="*/ 1143 w 5458"/>
              <a:gd name="T121" fmla="*/ 4588 h 4894"/>
              <a:gd name="T122" fmla="*/ 1143 w 5458"/>
              <a:gd name="T123" fmla="*/ 4588 h 4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58" h="4894">
                <a:moveTo>
                  <a:pt x="1143" y="4588"/>
                </a:moveTo>
                <a:lnTo>
                  <a:pt x="82" y="2753"/>
                </a:lnTo>
                <a:lnTo>
                  <a:pt x="82" y="2753"/>
                </a:lnTo>
                <a:lnTo>
                  <a:pt x="46" y="2676"/>
                </a:lnTo>
                <a:lnTo>
                  <a:pt x="20" y="2605"/>
                </a:lnTo>
                <a:lnTo>
                  <a:pt x="5" y="2523"/>
                </a:lnTo>
                <a:lnTo>
                  <a:pt x="0" y="2447"/>
                </a:lnTo>
                <a:lnTo>
                  <a:pt x="5" y="2371"/>
                </a:lnTo>
                <a:lnTo>
                  <a:pt x="20" y="2289"/>
                </a:lnTo>
                <a:lnTo>
                  <a:pt x="46" y="2218"/>
                </a:lnTo>
                <a:lnTo>
                  <a:pt x="82" y="2141"/>
                </a:lnTo>
                <a:lnTo>
                  <a:pt x="1143" y="306"/>
                </a:lnTo>
                <a:lnTo>
                  <a:pt x="1143" y="306"/>
                </a:lnTo>
                <a:lnTo>
                  <a:pt x="1189" y="240"/>
                </a:lnTo>
                <a:lnTo>
                  <a:pt x="1240" y="178"/>
                </a:lnTo>
                <a:lnTo>
                  <a:pt x="1301" y="127"/>
                </a:lnTo>
                <a:lnTo>
                  <a:pt x="1362" y="82"/>
                </a:lnTo>
                <a:lnTo>
                  <a:pt x="1433" y="51"/>
                </a:lnTo>
                <a:lnTo>
                  <a:pt x="1510" y="25"/>
                </a:lnTo>
                <a:lnTo>
                  <a:pt x="1586" y="10"/>
                </a:lnTo>
                <a:lnTo>
                  <a:pt x="1668" y="0"/>
                </a:lnTo>
                <a:lnTo>
                  <a:pt x="3790" y="0"/>
                </a:lnTo>
                <a:lnTo>
                  <a:pt x="3790" y="0"/>
                </a:lnTo>
                <a:lnTo>
                  <a:pt x="3872" y="10"/>
                </a:lnTo>
                <a:lnTo>
                  <a:pt x="3948" y="25"/>
                </a:lnTo>
                <a:lnTo>
                  <a:pt x="4025" y="51"/>
                </a:lnTo>
                <a:lnTo>
                  <a:pt x="4096" y="82"/>
                </a:lnTo>
                <a:lnTo>
                  <a:pt x="4157" y="127"/>
                </a:lnTo>
                <a:lnTo>
                  <a:pt x="4218" y="178"/>
                </a:lnTo>
                <a:lnTo>
                  <a:pt x="4269" y="240"/>
                </a:lnTo>
                <a:lnTo>
                  <a:pt x="4315" y="306"/>
                </a:lnTo>
                <a:lnTo>
                  <a:pt x="5376" y="2141"/>
                </a:lnTo>
                <a:lnTo>
                  <a:pt x="5376" y="2141"/>
                </a:lnTo>
                <a:lnTo>
                  <a:pt x="5412" y="2218"/>
                </a:lnTo>
                <a:lnTo>
                  <a:pt x="5438" y="2289"/>
                </a:lnTo>
                <a:lnTo>
                  <a:pt x="5453" y="2371"/>
                </a:lnTo>
                <a:lnTo>
                  <a:pt x="5458" y="2447"/>
                </a:lnTo>
                <a:lnTo>
                  <a:pt x="5453" y="2523"/>
                </a:lnTo>
                <a:lnTo>
                  <a:pt x="5438" y="2605"/>
                </a:lnTo>
                <a:lnTo>
                  <a:pt x="5412" y="2676"/>
                </a:lnTo>
                <a:lnTo>
                  <a:pt x="5376" y="2753"/>
                </a:lnTo>
                <a:lnTo>
                  <a:pt x="4315" y="4588"/>
                </a:lnTo>
                <a:lnTo>
                  <a:pt x="4315" y="4588"/>
                </a:lnTo>
                <a:lnTo>
                  <a:pt x="4269" y="4654"/>
                </a:lnTo>
                <a:lnTo>
                  <a:pt x="4218" y="4716"/>
                </a:lnTo>
                <a:lnTo>
                  <a:pt x="4157" y="4767"/>
                </a:lnTo>
                <a:lnTo>
                  <a:pt x="4096" y="4812"/>
                </a:lnTo>
                <a:lnTo>
                  <a:pt x="4025" y="4843"/>
                </a:lnTo>
                <a:lnTo>
                  <a:pt x="3948" y="4869"/>
                </a:lnTo>
                <a:lnTo>
                  <a:pt x="3872" y="4884"/>
                </a:lnTo>
                <a:lnTo>
                  <a:pt x="3790" y="4894"/>
                </a:lnTo>
                <a:lnTo>
                  <a:pt x="1668" y="4894"/>
                </a:lnTo>
                <a:lnTo>
                  <a:pt x="1668" y="4894"/>
                </a:lnTo>
                <a:lnTo>
                  <a:pt x="1586" y="4884"/>
                </a:lnTo>
                <a:lnTo>
                  <a:pt x="1510" y="4869"/>
                </a:lnTo>
                <a:lnTo>
                  <a:pt x="1433" y="4843"/>
                </a:lnTo>
                <a:lnTo>
                  <a:pt x="1362" y="4812"/>
                </a:lnTo>
                <a:lnTo>
                  <a:pt x="1301" y="4767"/>
                </a:lnTo>
                <a:lnTo>
                  <a:pt x="1240" y="4716"/>
                </a:lnTo>
                <a:lnTo>
                  <a:pt x="1189" y="4654"/>
                </a:lnTo>
                <a:lnTo>
                  <a:pt x="1143" y="4588"/>
                </a:lnTo>
                <a:lnTo>
                  <a:pt x="1143" y="458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a:p>
        </p:txBody>
      </p:sp>
      <p:sp>
        <p:nvSpPr>
          <p:cNvPr id="50" name="TextBox 49">
            <a:extLst>
              <a:ext uri="{FF2B5EF4-FFF2-40B4-BE49-F238E27FC236}">
                <a16:creationId xmlns:a16="http://schemas.microsoft.com/office/drawing/2014/main" xmlns="" id="{9F99E629-D198-47C2-BD25-8F19ED39F144}"/>
              </a:ext>
            </a:extLst>
          </p:cNvPr>
          <p:cNvSpPr txBox="1"/>
          <p:nvPr/>
        </p:nvSpPr>
        <p:spPr>
          <a:xfrm>
            <a:off x="6890238" y="4793082"/>
            <a:ext cx="735626" cy="400110"/>
          </a:xfrm>
          <a:prstGeom prst="rect">
            <a:avLst/>
          </a:prstGeom>
          <a:noFill/>
          <a:effectLst/>
        </p:spPr>
        <p:txBody>
          <a:bodyPr wrap="square" rtlCol="0">
            <a:spAutoFit/>
          </a:bodyPr>
          <a:lstStyle/>
          <a:p>
            <a:pPr algn="ctr"/>
            <a:r>
              <a:rPr lang="en-US" sz="2000" spc="300" dirty="0" smtClean="0">
                <a:solidFill>
                  <a:schemeClr val="bg1"/>
                </a:solidFill>
                <a:latin typeface="Lato Black" panose="020F0A02020204030203" pitchFamily="34" charset="0"/>
              </a:rPr>
              <a:t>06</a:t>
            </a:r>
            <a:endParaRPr lang="en-US" sz="2000" spc="300" dirty="0">
              <a:solidFill>
                <a:schemeClr val="bg1"/>
              </a:solidFill>
              <a:latin typeface="Lato Black" panose="020F0A02020204030203" pitchFamily="34" charset="0"/>
            </a:endParaRPr>
          </a:p>
        </p:txBody>
      </p:sp>
      <p:sp>
        <p:nvSpPr>
          <p:cNvPr id="52" name="Frame 51"/>
          <p:cNvSpPr/>
          <p:nvPr/>
        </p:nvSpPr>
        <p:spPr>
          <a:xfrm>
            <a:off x="0" y="-57151"/>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34" name="Rectangle 33">
            <a:extLst>
              <a:ext uri="{FF2B5EF4-FFF2-40B4-BE49-F238E27FC236}">
                <a16:creationId xmlns:a16="http://schemas.microsoft.com/office/drawing/2014/main" xmlns="" id="{2775AB82-19B5-4C54-840A-7ED9C6C3DE84}"/>
              </a:ext>
            </a:extLst>
          </p:cNvPr>
          <p:cNvSpPr/>
          <p:nvPr/>
        </p:nvSpPr>
        <p:spPr>
          <a:xfrm>
            <a:off x="7824162" y="3466775"/>
            <a:ext cx="2946876" cy="338554"/>
          </a:xfrm>
          <a:prstGeom prst="rect">
            <a:avLst/>
          </a:prstGeom>
        </p:spPr>
        <p:txBody>
          <a:bodyPr wrap="square" anchor="ctr">
            <a:spAutoFit/>
          </a:bodyPr>
          <a:lstStyle/>
          <a:p>
            <a:pPr lvl="0"/>
            <a:r>
              <a:rPr lang="en-IN" sz="1600" dirty="0" smtClean="0">
                <a:solidFill>
                  <a:schemeClr val="accent5"/>
                </a:solidFill>
                <a:latin typeface="+mj-lt"/>
              </a:rPr>
              <a:t>Experimentation</a:t>
            </a:r>
            <a:endParaRPr lang="en-IN" sz="1600" dirty="0">
              <a:solidFill>
                <a:schemeClr val="accent5"/>
              </a:solidFill>
              <a:latin typeface="+mj-lt"/>
            </a:endParaRPr>
          </a:p>
        </p:txBody>
      </p:sp>
    </p:spTree>
    <p:extLst>
      <p:ext uri="{BB962C8B-B14F-4D97-AF65-F5344CB8AC3E}">
        <p14:creationId xmlns:p14="http://schemas.microsoft.com/office/powerpoint/2010/main" val="3403060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E8E8"/>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517"/>
          <a:stretch/>
        </p:blipFill>
        <p:spPr bwMode="auto">
          <a:xfrm>
            <a:off x="-1" y="185200"/>
            <a:ext cx="12192001" cy="6528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630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F99E629-D198-47C2-BD25-8F19ED39F144}"/>
              </a:ext>
            </a:extLst>
          </p:cNvPr>
          <p:cNvSpPr txBox="1"/>
          <p:nvPr/>
        </p:nvSpPr>
        <p:spPr>
          <a:xfrm>
            <a:off x="3907940" y="401419"/>
            <a:ext cx="4376134" cy="646331"/>
          </a:xfrm>
          <a:prstGeom prst="rect">
            <a:avLst/>
          </a:prstGeom>
          <a:noFill/>
        </p:spPr>
        <p:txBody>
          <a:bodyPr wrap="none" rtlCol="0">
            <a:spAutoFit/>
          </a:bodyPr>
          <a:lstStyle/>
          <a:p>
            <a:pPr algn="ctr"/>
            <a:r>
              <a:rPr lang="en-IN" sz="3600" spc="300" dirty="0" smtClean="0">
                <a:solidFill>
                  <a:schemeClr val="accent5"/>
                </a:solidFill>
                <a:latin typeface="Lato Black" panose="020F0A02020204030203" pitchFamily="34" charset="0"/>
              </a:rPr>
              <a:t>Case study:Finland</a:t>
            </a:r>
            <a:endParaRPr lang="en-IN" sz="3600" spc="300" dirty="0">
              <a:solidFill>
                <a:schemeClr val="accent5"/>
              </a:solidFill>
              <a:latin typeface="Lato Black" panose="020F0A02020204030203" pitchFamily="34" charset="0"/>
            </a:endParaRPr>
          </a:p>
        </p:txBody>
      </p:sp>
      <p:cxnSp>
        <p:nvCxnSpPr>
          <p:cNvPr id="11" name="Straight Connector 10">
            <a:extLst>
              <a:ext uri="{FF2B5EF4-FFF2-40B4-BE49-F238E27FC236}">
                <a16:creationId xmlns:a16="http://schemas.microsoft.com/office/drawing/2014/main" xmlns="" id="{2D3452EC-B89C-4896-8A40-5E5A33ABD851}"/>
              </a:ext>
            </a:extLst>
          </p:cNvPr>
          <p:cNvCxnSpPr/>
          <p:nvPr/>
        </p:nvCxnSpPr>
        <p:spPr>
          <a:xfrm>
            <a:off x="5238750" y="1085850"/>
            <a:ext cx="1714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Frame 51"/>
          <p:cNvSpPr/>
          <p:nvPr/>
        </p:nvSpPr>
        <p:spPr>
          <a:xfrm>
            <a:off x="0" y="-57151"/>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2" name="Rectangle 1"/>
          <p:cNvSpPr/>
          <p:nvPr/>
        </p:nvSpPr>
        <p:spPr>
          <a:xfrm>
            <a:off x="792993" y="1439772"/>
            <a:ext cx="7510131" cy="4801314"/>
          </a:xfrm>
          <a:prstGeom prst="rect">
            <a:avLst/>
          </a:prstGeom>
        </p:spPr>
        <p:txBody>
          <a:bodyPr wrap="square">
            <a:spAutoFit/>
          </a:bodyPr>
          <a:lstStyle/>
          <a:p>
            <a:r>
              <a:rPr lang="pt-BR" b="1" dirty="0" smtClean="0"/>
              <a:t>Cardboard hospital Finland: </a:t>
            </a:r>
          </a:p>
          <a:p>
            <a:endParaRPr lang="pt-BR" dirty="0"/>
          </a:p>
          <a:p>
            <a:r>
              <a:rPr lang="pt-BR" b="1" dirty="0" smtClean="0"/>
              <a:t>What</a:t>
            </a:r>
            <a:r>
              <a:rPr lang="pt-BR" dirty="0" smtClean="0"/>
              <a:t>:  </a:t>
            </a:r>
            <a:r>
              <a:rPr lang="en-US" dirty="0" smtClean="0"/>
              <a:t>The </a:t>
            </a:r>
            <a:r>
              <a:rPr lang="en-US" dirty="0"/>
              <a:t>cardboard hospital provides an opportunity for staff and architects to meet with patients - as users of the hospital environment and services - and co-create the infrastructure. The central idea is that by constructing physical spaces, one is situated in the environments through all senses, thus enabling new ideas and their </a:t>
            </a:r>
            <a:r>
              <a:rPr lang="en-US" dirty="0" smtClean="0"/>
              <a:t>evaluation.</a:t>
            </a:r>
            <a:r>
              <a:rPr lang="en-US" dirty="0"/>
              <a:t> The need for the method arose from the strategic aim of the hospital to put the patient in the centre of the operations. There was also ongoing planning of a new hospital wing, which was seen as a good piloting opportunity. Various prototyping methods were explored to answer this need. </a:t>
            </a:r>
          </a:p>
          <a:p>
            <a:endParaRPr lang="pt-BR" dirty="0"/>
          </a:p>
          <a:p>
            <a:r>
              <a:rPr lang="pt-BR" b="1" dirty="0" err="1" smtClean="0"/>
              <a:t>Results</a:t>
            </a:r>
            <a:r>
              <a:rPr lang="pt-BR" dirty="0" smtClean="0"/>
              <a:t>: A</a:t>
            </a:r>
            <a:r>
              <a:rPr lang="en-US" dirty="0" err="1" smtClean="0"/>
              <a:t>rchitects</a:t>
            </a:r>
            <a:r>
              <a:rPr lang="en-US" dirty="0"/>
              <a:t>, managers and developers understand more easily the treatment process, the needs of patients and staff, which enables a quicker designing </a:t>
            </a:r>
            <a:r>
              <a:rPr lang="en-US" dirty="0" smtClean="0"/>
              <a:t>process. </a:t>
            </a:r>
            <a:r>
              <a:rPr lang="en-US" dirty="0"/>
              <a:t>Includes the patients in the design process, which supports the development of customer-centric hospital space and service development practices</a:t>
            </a:r>
            <a:r>
              <a:rPr lang="en-US" dirty="0" smtClean="0"/>
              <a:t>. Lead to higher user satisfaction.</a:t>
            </a:r>
            <a:endParaRPr lang="pt-BR" dirty="0" smtClean="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398" y="2129590"/>
            <a:ext cx="3387725" cy="188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599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F99E629-D198-47C2-BD25-8F19ED39F144}"/>
              </a:ext>
            </a:extLst>
          </p:cNvPr>
          <p:cNvSpPr txBox="1"/>
          <p:nvPr/>
        </p:nvSpPr>
        <p:spPr>
          <a:xfrm>
            <a:off x="3458103" y="401419"/>
            <a:ext cx="5275804" cy="646331"/>
          </a:xfrm>
          <a:prstGeom prst="rect">
            <a:avLst/>
          </a:prstGeom>
          <a:noFill/>
        </p:spPr>
        <p:txBody>
          <a:bodyPr wrap="none" rtlCol="0">
            <a:spAutoFit/>
          </a:bodyPr>
          <a:lstStyle/>
          <a:p>
            <a:pPr algn="ctr"/>
            <a:r>
              <a:rPr lang="en-IN" sz="3600" spc="300" dirty="0" smtClean="0">
                <a:solidFill>
                  <a:schemeClr val="accent5"/>
                </a:solidFill>
                <a:latin typeface="Lato Black" panose="020F0A02020204030203" pitchFamily="34" charset="0"/>
              </a:rPr>
              <a:t>Case study: Sweden </a:t>
            </a:r>
            <a:endParaRPr lang="en-IN" sz="3600" spc="300" dirty="0">
              <a:solidFill>
                <a:schemeClr val="accent5"/>
              </a:solidFill>
              <a:latin typeface="Lato Black" panose="020F0A02020204030203" pitchFamily="34" charset="0"/>
            </a:endParaRPr>
          </a:p>
        </p:txBody>
      </p:sp>
      <p:cxnSp>
        <p:nvCxnSpPr>
          <p:cNvPr id="11" name="Straight Connector 10">
            <a:extLst>
              <a:ext uri="{FF2B5EF4-FFF2-40B4-BE49-F238E27FC236}">
                <a16:creationId xmlns:a16="http://schemas.microsoft.com/office/drawing/2014/main" xmlns="" id="{2D3452EC-B89C-4896-8A40-5E5A33ABD851}"/>
              </a:ext>
            </a:extLst>
          </p:cNvPr>
          <p:cNvCxnSpPr/>
          <p:nvPr/>
        </p:nvCxnSpPr>
        <p:spPr>
          <a:xfrm>
            <a:off x="5238750" y="1085850"/>
            <a:ext cx="1714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Frame 51"/>
          <p:cNvSpPr/>
          <p:nvPr/>
        </p:nvSpPr>
        <p:spPr>
          <a:xfrm>
            <a:off x="0" y="-57151"/>
            <a:ext cx="12192000" cy="6915149"/>
          </a:xfrm>
          <a:prstGeom prst="frame">
            <a:avLst>
              <a:gd name="adj1" fmla="val 148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16222B"/>
              </a:solidFill>
              <a:effectLst/>
              <a:uLnTx/>
              <a:uFillTx/>
              <a:latin typeface="Lato"/>
              <a:ea typeface="+mn-ea"/>
              <a:cs typeface="+mn-cs"/>
            </a:endParaRPr>
          </a:p>
        </p:txBody>
      </p:sp>
      <p:sp>
        <p:nvSpPr>
          <p:cNvPr id="2" name="Rectangle 1"/>
          <p:cNvSpPr/>
          <p:nvPr/>
        </p:nvSpPr>
        <p:spPr>
          <a:xfrm>
            <a:off x="751366" y="1681072"/>
            <a:ext cx="7510131" cy="3970318"/>
          </a:xfrm>
          <a:prstGeom prst="rect">
            <a:avLst/>
          </a:prstGeom>
        </p:spPr>
        <p:txBody>
          <a:bodyPr wrap="square">
            <a:spAutoFit/>
          </a:bodyPr>
          <a:lstStyle/>
          <a:p>
            <a:r>
              <a:rPr lang="pt-BR" b="1" dirty="0" err="1" smtClean="0"/>
              <a:t>Pension</a:t>
            </a:r>
            <a:r>
              <a:rPr lang="pt-BR" b="1" dirty="0" smtClean="0"/>
              <a:t> </a:t>
            </a:r>
            <a:r>
              <a:rPr lang="pt-BR" b="1" dirty="0" err="1" smtClean="0"/>
              <a:t>rights</a:t>
            </a:r>
            <a:r>
              <a:rPr lang="pt-BR" b="1" dirty="0" smtClean="0"/>
              <a:t> </a:t>
            </a:r>
            <a:r>
              <a:rPr lang="pt-BR" b="1" dirty="0" err="1" smtClean="0"/>
              <a:t>and</a:t>
            </a:r>
            <a:r>
              <a:rPr lang="pt-BR" b="1" dirty="0" smtClean="0"/>
              <a:t> </a:t>
            </a:r>
            <a:r>
              <a:rPr lang="pt-BR" b="1" dirty="0" err="1" smtClean="0"/>
              <a:t>information</a:t>
            </a:r>
            <a:r>
              <a:rPr lang="pt-BR" b="1" dirty="0" smtClean="0"/>
              <a:t>: Min </a:t>
            </a:r>
            <a:r>
              <a:rPr lang="pt-BR" b="1" dirty="0" err="1" smtClean="0"/>
              <a:t>Pension</a:t>
            </a:r>
            <a:r>
              <a:rPr lang="pt-BR" b="1" dirty="0" smtClean="0"/>
              <a:t> in </a:t>
            </a:r>
            <a:r>
              <a:rPr lang="pt-BR" b="1" dirty="0" err="1" smtClean="0"/>
              <a:t>Sweden</a:t>
            </a:r>
            <a:r>
              <a:rPr lang="pt-BR" b="1" dirty="0" smtClean="0"/>
              <a:t>  </a:t>
            </a:r>
          </a:p>
          <a:p>
            <a:endParaRPr lang="pt-BR" dirty="0"/>
          </a:p>
          <a:p>
            <a:r>
              <a:rPr lang="pt-BR" b="1" dirty="0" smtClean="0"/>
              <a:t>What</a:t>
            </a:r>
            <a:r>
              <a:rPr lang="pt-BR" dirty="0" smtClean="0"/>
              <a:t>: </a:t>
            </a:r>
            <a:r>
              <a:rPr lang="en-US" dirty="0"/>
              <a:t>Min Pension is a service which on a daily basis helps Swedish people to get an overall picture of their earned pension rights, and helps them make a projection on their old age pension. The website can be accessed  by one click from external internet sites, such as the Swedish Pensions Agency, several banks and pension companies. </a:t>
            </a:r>
            <a:endParaRPr lang="en-US" dirty="0" smtClean="0"/>
          </a:p>
          <a:p>
            <a:endParaRPr lang="pt-BR" dirty="0"/>
          </a:p>
          <a:p>
            <a:r>
              <a:rPr lang="pt-BR" b="1" dirty="0" err="1" smtClean="0"/>
              <a:t>Results</a:t>
            </a:r>
            <a:r>
              <a:rPr lang="pt-BR" dirty="0" smtClean="0"/>
              <a:t>: People are </a:t>
            </a:r>
            <a:r>
              <a:rPr lang="pt-BR" dirty="0" err="1" smtClean="0"/>
              <a:t>provided</a:t>
            </a:r>
            <a:r>
              <a:rPr lang="pt-BR" dirty="0" smtClean="0"/>
              <a:t> </a:t>
            </a:r>
            <a:r>
              <a:rPr lang="pt-BR" dirty="0" err="1" smtClean="0"/>
              <a:t>with</a:t>
            </a:r>
            <a:r>
              <a:rPr lang="pt-BR" dirty="0" smtClean="0"/>
              <a:t> </a:t>
            </a:r>
            <a:r>
              <a:rPr lang="pt-BR" dirty="0" err="1" smtClean="0"/>
              <a:t>comprehensive</a:t>
            </a:r>
            <a:r>
              <a:rPr lang="pt-BR" dirty="0" smtClean="0"/>
              <a:t> </a:t>
            </a:r>
            <a:r>
              <a:rPr lang="en-US" dirty="0" smtClean="0"/>
              <a:t>information </a:t>
            </a:r>
            <a:r>
              <a:rPr lang="en-US" dirty="0"/>
              <a:t>on their pension rights and the Swedish pension system</a:t>
            </a:r>
            <a:r>
              <a:rPr lang="en-US" dirty="0" smtClean="0"/>
              <a:t>. </a:t>
            </a:r>
            <a:r>
              <a:rPr lang="en-US" dirty="0"/>
              <a:t>More than 2.1 million registered users and more than 12 million pension agreements collected in the database guarantee </a:t>
            </a:r>
            <a:r>
              <a:rPr lang="en-US" dirty="0" smtClean="0"/>
              <a:t>transparency. A </a:t>
            </a:r>
            <a:r>
              <a:rPr lang="en-US" dirty="0"/>
              <a:t>well organised platform for the public and the private sector in the pension area.</a:t>
            </a:r>
          </a:p>
          <a:p>
            <a:endParaRPr lang="pt-BR" dirty="0" smtClean="0"/>
          </a:p>
        </p:txBody>
      </p:sp>
      <p:pic>
        <p:nvPicPr>
          <p:cNvPr id="2050" name="Picture 2" descr="Innovation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8698" y="2049357"/>
            <a:ext cx="2697126" cy="319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896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PSI v 1.0">
      <a:dk1>
        <a:srgbClr val="16222B"/>
      </a:dk1>
      <a:lt1>
        <a:sysClr val="window" lastClr="FFFFFF"/>
      </a:lt1>
      <a:dk2>
        <a:srgbClr val="4B4B4A"/>
      </a:dk2>
      <a:lt2>
        <a:srgbClr val="D7ADCE"/>
      </a:lt2>
      <a:accent1>
        <a:srgbClr val="BE92BE"/>
      </a:accent1>
      <a:accent2>
        <a:srgbClr val="7684B2"/>
      </a:accent2>
      <a:accent3>
        <a:srgbClr val="4E6891"/>
      </a:accent3>
      <a:accent4>
        <a:srgbClr val="34537F"/>
      </a:accent4>
      <a:accent5>
        <a:srgbClr val="214965"/>
      </a:accent5>
      <a:accent6>
        <a:srgbClr val="1D3748"/>
      </a:accent6>
      <a:hlink>
        <a:srgbClr val="0563C1"/>
      </a:hlink>
      <a:folHlink>
        <a:srgbClr val="954F72"/>
      </a:folHlink>
    </a:clrScheme>
    <a:fontScheme name="OPSI">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aseDocument" ma:contentTypeID="0x01010068B932EBA4214624B1E6C758B674AA3900878AE0BF14248048B0F623A599AB54C9" ma:contentTypeVersion="10" ma:contentTypeDescription="Crée un document." ma:contentTypeScope="" ma:versionID="0f806d5401a718c248ff851712977ef5">
  <xsd:schema xmlns:xsd="http://www.w3.org/2001/XMLSchema" xmlns:xs="http://www.w3.org/2001/XMLSchema" xmlns:p="http://schemas.microsoft.com/office/2006/metadata/properties" xmlns:ns1="http://schemas.microsoft.com/sharepoint/v3" xmlns:ns2="f15eea43-7fa7-45cf-8dc0-d5244e2cd467" xmlns:ns3="61fd8d87-ea47-44bb-afd6-b4d99b1d9c1f" targetNamespace="http://schemas.microsoft.com/office/2006/metadata/properties" ma:root="true" ma:fieldsID="3c46b631aa297e29475e1214a5361d70" ns1:_="" ns2:_="" ns3:_="">
    <xsd:import namespace="http://schemas.microsoft.com/sharepoint/v3"/>
    <xsd:import namespace="f15eea43-7fa7-45cf-8dc0-d5244e2cd467"/>
    <xsd:import namespace="61fd8d87-ea47-44bb-afd6-b4d99b1d9c1f"/>
    <xsd:element name="properties">
      <xsd:complexType>
        <xsd:sequence>
          <xsd:element name="documentManagement">
            <xsd:complexType>
              <xsd:all>
                <xsd:element ref="ns2:RIDocSummary" minOccurs="0"/>
                <xsd:element ref="ns2:RIDocInitialCreationDate" minOccurs="0"/>
                <xsd:element ref="ns2:RIDocTypeTaxHTField0" minOccurs="0"/>
                <xsd:element ref="ns2:RITargetGroupTaxHTField0" minOccurs="0"/>
                <xsd:element ref="ns2:RIThemeTaxHTField0" minOccurs="0"/>
                <xsd:element ref="ns2:RILanguageTaxHTField0" minOccurs="0"/>
                <xsd:element ref="ns3:TaxCatchAll" minOccurs="0"/>
                <xsd:element ref="ns3:gde733b7de1f426ba66c11d7c4a6ad8f" minOccurs="0"/>
                <xsd:element ref="ns3:TaxCatchAllLabel" minOccurs="0"/>
                <xsd:element ref="ns3:cc6d4d0f41a44532aeb7bee41b15f208"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25" nillable="true" ma:displayName="Date de fin de planification" ma:description="" ma:internalName="PublishingExpirationDate">
      <xsd:simpleType>
        <xsd:restriction base="dms:Unknown"/>
      </xsd:simpleType>
    </xsd:element>
    <xsd:element name="PublishingStartDate" ma:index="26" nillable="true" ma:displayName="Date de début de planification"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eea43-7fa7-45cf-8dc0-d5244e2cd467" elementFormDefault="qualified">
    <xsd:import namespace="http://schemas.microsoft.com/office/2006/documentManagement/types"/>
    <xsd:import namespace="http://schemas.microsoft.com/office/infopath/2007/PartnerControls"/>
    <xsd:element name="RIDocSummary" ma:index="8" nillable="true" ma:displayName="Résumé" ma:internalName="RIDocSummary">
      <xsd:simpleType>
        <xsd:restriction base="dms:Note">
          <xsd:maxLength value="255"/>
        </xsd:restriction>
      </xsd:simpleType>
    </xsd:element>
    <xsd:element name="RIDocInitialCreationDate" ma:index="13" nillable="true" ma:displayName="Initial creation date" ma:default="[Today]" ma:format="DateOnly" ma:indexed="true" ma:internalName="RIDocInitialCreationDate">
      <xsd:simpleType>
        <xsd:restriction base="dms:DateTime"/>
      </xsd:simpleType>
    </xsd:element>
    <xsd:element name="RIDocTypeTaxHTField0" ma:index="14" nillable="true" ma:taxonomy="true" ma:internalName="RIDocTypeTaxHTField0" ma:taxonomyFieldName="RIDocType" ma:displayName="Type" ma:fieldId="{e9c02295-779d-4904-9c2f-398eb8a46af6}" ma:taxonomyMulti="true" ma:sspId="0ef66dbe-9d4d-47c7-8094-97b828f68765" ma:termSetId="2b6f7e9b-72d8-4c39-9dd2-b382cdde65ef" ma:anchorId="bba49bfc-d79e-4d3d-8e99-da4cfe1bc359" ma:open="false" ma:isKeyword="false">
      <xsd:complexType>
        <xsd:sequence>
          <xsd:element ref="pc:Terms" minOccurs="0" maxOccurs="1"/>
        </xsd:sequence>
      </xsd:complexType>
    </xsd:element>
    <xsd:element name="RITargetGroupTaxHTField0" ma:index="15" nillable="true" ma:taxonomy="true" ma:internalName="RITargetGroupTaxHTField0" ma:taxonomyFieldName="RITargetGroup" ma:displayName="Groupe cible" ma:default="" ma:fieldId="{5ba84fff-5b48-41ff-a0ce-9cb6f56aeea2}" ma:taxonomyMulti="true" ma:sspId="0ef66dbe-9d4d-47c7-8094-97b828f68765" ma:termSetId="2b6f7e9b-72d8-4c39-9dd2-b382cdde65ef" ma:anchorId="93e5bace-bd47-4f95-bc09-82965b59cb06" ma:open="false" ma:isKeyword="false">
      <xsd:complexType>
        <xsd:sequence>
          <xsd:element ref="pc:Terms" minOccurs="0" maxOccurs="1"/>
        </xsd:sequence>
      </xsd:complexType>
    </xsd:element>
    <xsd:element name="RIThemeTaxHTField0" ma:index="16" nillable="true" ma:taxonomy="true" ma:internalName="RIThemeTaxHTField0" ma:taxonomyFieldName="RITheme" ma:displayName="Thème" ma:fieldId="{4da39f56-d3e0-4eda-b5a0-097d81b2f922}" ma:taxonomyMulti="true" ma:sspId="0ef66dbe-9d4d-47c7-8094-97b828f68765" ma:termSetId="2b6f7e9b-72d8-4c39-9dd2-b382cdde65ef" ma:anchorId="d3fdfad7-22a2-47aa-bc5b-de53bde139df" ma:open="false" ma:isKeyword="false">
      <xsd:complexType>
        <xsd:sequence>
          <xsd:element ref="pc:Terms" minOccurs="0" maxOccurs="1"/>
        </xsd:sequence>
      </xsd:complexType>
    </xsd:element>
    <xsd:element name="RILanguageTaxHTField0" ma:index="17" nillable="true" ma:taxonomy="true" ma:internalName="RILanguageTaxHTField0" ma:taxonomyFieldName="RILanguage" ma:displayName="Langue" ma:fieldId="{c7e3734e-a786-4652-bb98-6e7a4dc8cda4}" ma:taxonomyMulti="true" ma:sspId="0ef66dbe-9d4d-47c7-8094-97b828f68765" ma:termSetId="2b6f7e9b-72d8-4c39-9dd2-b382cdde65ef" ma:anchorId="216408cd-2d56-4fdf-a6f2-b407a6eb465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d8d87-ea47-44bb-afd6-b4d99b1d9c1f" elementFormDefault="qualified">
    <xsd:import namespace="http://schemas.microsoft.com/office/2006/documentManagement/types"/>
    <xsd:import namespace="http://schemas.microsoft.com/office/infopath/2007/PartnerControls"/>
    <xsd:element name="TaxCatchAll" ma:index="18" nillable="true" ma:displayName="Colonne Attraper tout de Taxonomie" ma:hidden="true" ma:list="{7dc22c6c-0b67-4097-b867-927b71770b39}" ma:internalName="TaxCatchAll" ma:showField="CatchAllData"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gde733b7de1f426ba66c11d7c4a6ad8f" ma:index="21" nillable="true" ma:displayName="Document Publicationtype_0" ma:hidden="true" ma:internalName="gde733b7de1f426ba66c11d7c4a6ad8f">
      <xsd:simpleType>
        <xsd:restriction base="dms:Note"/>
      </xsd:simpleType>
    </xsd:element>
    <xsd:element name="TaxCatchAllLabel" ma:index="22" nillable="true" ma:displayName="Colonne Attraper tout de Taxonomie1" ma:hidden="true" ma:list="{7dc22c6c-0b67-4097-b867-927b71770b39}" ma:internalName="TaxCatchAllLabel" ma:readOnly="true" ma:showField="CatchAllDataLabel"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cc6d4d0f41a44532aeb7bee41b15f208" ma:index="23" nillable="true" ma:taxonomy="true" ma:internalName="cc6d4d0f41a44532aeb7bee41b15f208" ma:taxonomyFieldName="Publication_x0020_type_x0020_for_x0020_documents" ma:displayName="Publication type for documents" ma:default="" ma:fieldId="{cc6d4d0f-41a4-4532-aeb7-bee41b15f208}" ma:taxonomyMulti="true" ma:sspId="0ef66dbe-9d4d-47c7-8094-97b828f68765" ma:termSetId="2b6f7e9b-72d8-4c39-9dd2-b382cdde65ef" ma:anchorId="22490f7c-4f41-43c8-a5b3-f62c4d13df9a"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IDocInitialCreationDate xmlns="f15eea43-7fa7-45cf-8dc0-d5244e2cd467">2018-10-15T22:00:00+00:00</RIDocInitialCreationDate>
    <RITargetGroupTaxHTField0 xmlns="f15eea43-7fa7-45cf-8dc0-d5244e2cd467">
      <Terms xmlns="http://schemas.microsoft.com/office/infopath/2007/PartnerControls">
        <TermInfo xmlns="http://schemas.microsoft.com/office/infopath/2007/PartnerControls">
          <TermName xmlns="http://schemas.microsoft.com/office/infopath/2007/PartnerControls">Citoyen</TermName>
          <TermId xmlns="http://schemas.microsoft.com/office/infopath/2007/PartnerControls">3d4050dd-0cb5-49a7-892e-7750ff79cdf8</TermId>
        </TermInfo>
        <TermInfo xmlns="http://schemas.microsoft.com/office/infopath/2007/PartnerControls">
          <TermName xmlns="http://schemas.microsoft.com/office/infopath/2007/PartnerControls">Professionnel de la santé</TermName>
          <TermId xmlns="http://schemas.microsoft.com/office/infopath/2007/PartnerControls">2ad223cb-5dec-4759-add4-b89b36632398</TermId>
        </TermInfo>
        <TermInfo xmlns="http://schemas.microsoft.com/office/infopath/2007/PartnerControls">
          <TermName xmlns="http://schemas.microsoft.com/office/infopath/2007/PartnerControls">Etablissements et services de soins</TermName>
          <TermId xmlns="http://schemas.microsoft.com/office/infopath/2007/PartnerControls">0da91f66-aff5-4716-a8aa-e753c394a07a</TermId>
        </TermInfo>
        <TermInfo xmlns="http://schemas.microsoft.com/office/infopath/2007/PartnerControls">
          <TermName xmlns="http://schemas.microsoft.com/office/infopath/2007/PartnerControls">Mutualités</TermName>
          <TermId xmlns="http://schemas.microsoft.com/office/infopath/2007/PartnerControls">a6cbed05-adf5-4226-bcb7-ef5cdc788bf2</TermId>
        </TermInfo>
        <TermInfo xmlns="http://schemas.microsoft.com/office/infopath/2007/PartnerControls">
          <TermName xmlns="http://schemas.microsoft.com/office/infopath/2007/PartnerControls">Offices de tarification</TermName>
          <TermId xmlns="http://schemas.microsoft.com/office/infopath/2007/PartnerControls">4bb33f56-03f5-4ba0-9463-66d4d20d6cd9</TermId>
        </TermInfo>
        <TermInfo xmlns="http://schemas.microsoft.com/office/infopath/2007/PartnerControls">
          <TermName xmlns="http://schemas.microsoft.com/office/infopath/2007/PartnerControls">Industrie</TermName>
          <TermId xmlns="http://schemas.microsoft.com/office/infopath/2007/PartnerControls">0fd8deda-8b7f-4d6b-995d-df45f6357d9a</TermId>
        </TermInfo>
        <TermInfo xmlns="http://schemas.microsoft.com/office/infopath/2007/PartnerControls">
          <TermName xmlns="http://schemas.microsoft.com/office/infopath/2007/PartnerControls">Compagnie d'assurance</TermName>
          <TermId xmlns="http://schemas.microsoft.com/office/infopath/2007/PartnerControls">1654d7dc-46d9-43de-859a-5bcbe1303e97</TermId>
        </TermInfo>
      </Terms>
    </RITargetGroupTaxHTField0>
    <RILanguageTaxHTField0 xmlns="f15eea43-7fa7-45cf-8dc0-d5244e2cd467">
      <Terms xmlns="http://schemas.microsoft.com/office/infopath/2007/PartnerControls">
        <TermInfo xmlns="http://schemas.microsoft.com/office/infopath/2007/PartnerControls">
          <TermName xmlns="http://schemas.microsoft.com/office/infopath/2007/PartnerControls">Anglais</TermName>
          <TermId xmlns="http://schemas.microsoft.com/office/infopath/2007/PartnerControls">3ff63eb2-bffd-484b-b998-4c3ff467b561</TermId>
        </TermInfo>
      </Terms>
    </RILanguageTaxHTField0>
    <cc6d4d0f41a44532aeb7bee41b15f208 xmlns="61fd8d87-ea47-44bb-afd6-b4d99b1d9c1f">
      <Terms xmlns="http://schemas.microsoft.com/office/infopath/2007/PartnerControls"/>
    </cc6d4d0f41a44532aeb7bee41b15f208>
    <TaxCatchAll xmlns="61fd8d87-ea47-44bb-afd6-b4d99b1d9c1f">
      <Value>22</Value>
      <Value>21</Value>
      <Value>20</Value>
      <Value>63</Value>
      <Value>107</Value>
      <Value>25</Value>
      <Value>24</Value>
      <Value>23</Value>
    </TaxCatchAll>
    <RIDocSummary xmlns="f15eea43-7fa7-45cf-8dc0-d5244e2cd467">Innovatietrends in de publieke sector in OESO-landen en daarbuiten - Public Sector Innovation trends in OECD countries and beyond</RIDocSummary>
    <RIThemeTaxHTField0 xmlns="f15eea43-7fa7-45cf-8dc0-d5244e2cd467">
      <Terms xmlns="http://schemas.microsoft.com/office/infopath/2007/PartnerControls"/>
    </RIThemeTaxHTField0>
    <PublishingExpirationDate xmlns="http://schemas.microsoft.com/sharepoint/v3" xsi:nil="true"/>
    <RIDocTypeTaxHTField0 xmlns="f15eea43-7fa7-45cf-8dc0-d5244e2cd467">
      <Terms xmlns="http://schemas.microsoft.com/office/infopath/2007/PartnerControls"/>
    </RIDocTypeTaxHTField0>
    <PublishingStartDate xmlns="http://schemas.microsoft.com/sharepoint/v3" xsi:nil="true"/>
    <gde733b7de1f426ba66c11d7c4a6ad8f xmlns="61fd8d87-ea47-44bb-afd6-b4d99b1d9c1f" xsi:nil="true"/>
  </documentManagement>
</p:properties>
</file>

<file path=customXml/itemProps1.xml><?xml version="1.0" encoding="utf-8"?>
<ds:datastoreItem xmlns:ds="http://schemas.openxmlformats.org/officeDocument/2006/customXml" ds:itemID="{03C04781-3156-49FB-9B54-379D695A5B4F}"/>
</file>

<file path=customXml/itemProps2.xml><?xml version="1.0" encoding="utf-8"?>
<ds:datastoreItem xmlns:ds="http://schemas.openxmlformats.org/officeDocument/2006/customXml" ds:itemID="{8CFD8134-8EA4-4E9F-BADA-B003E78190B3}"/>
</file>

<file path=customXml/itemProps3.xml><?xml version="1.0" encoding="utf-8"?>
<ds:datastoreItem xmlns:ds="http://schemas.openxmlformats.org/officeDocument/2006/customXml" ds:itemID="{E5F23709-5581-47E0-84D1-C0BDBC865ED2}"/>
</file>

<file path=docProps/app.xml><?xml version="1.0" encoding="utf-8"?>
<Properties xmlns="http://schemas.openxmlformats.org/officeDocument/2006/extended-properties" xmlns:vt="http://schemas.openxmlformats.org/officeDocument/2006/docPropsVTypes">
  <TotalTime>0</TotalTime>
  <Words>1177</Words>
  <Application>Microsoft Office PowerPoint</Application>
  <PresentationFormat>Custom</PresentationFormat>
  <Paragraphs>158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jaar responsabilisering en autonomie van de OISZ / 20 ans de responsabilisation et d’autonomie des IPSS</dc:title>
  <dc:creator>Mohnish Sapra</dc:creator>
  <cp:lastModifiedBy>Nadia Amira</cp:lastModifiedBy>
  <cp:revision>302</cp:revision>
  <cp:lastPrinted>2018-05-23T16:12:22Z</cp:lastPrinted>
  <dcterms:created xsi:type="dcterms:W3CDTF">2017-06-28T06:04:50Z</dcterms:created>
  <dcterms:modified xsi:type="dcterms:W3CDTF">2018-06-11T07:45:34Z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0x01010068B932EBA4214624B1E6C758B674AA3900878AE0BF14248048B0F623A599AB54C9</vt:lpwstr>
  </property>
  <property fmtid="{D5CDD505-2E9C-101B-9397-08002B2CF9AE}" pid="3" name="RITargetGroup">
    <vt:lpwstr>20;#Citoyen|3d4050dd-0cb5-49a7-892e-7750ff79cdf8;#25;#Professionnel de la santé|2ad223cb-5dec-4759-add4-b89b36632398;#22;#Etablissements et services de soins|0da91f66-aff5-4716-a8aa-e753c394a07a;#24;#Mutualités|a6cbed05-adf5-4226-bcb7-ef5cdc788bf2;#63;#Offices de tarification|4bb33f56-03f5-4ba0-9463-66d4d20d6cd9;#23;#Industrie|0fd8deda-8b7f-4d6b-995d-df45f6357d9a;#21;#Compagnie d'assurance|1654d7dc-46d9-43de-859a-5bcbe1303e97</vt:lpwstr>
  </property>
  <property fmtid="{D5CDD505-2E9C-101B-9397-08002B2CF9AE}" pid="4" name="RITheme">
    <vt:lpwstr/>
  </property>
  <property fmtid="{D5CDD505-2E9C-101B-9397-08002B2CF9AE}" pid="5" name="RILanguage">
    <vt:lpwstr>107;#Anglais|3ff63eb2-bffd-484b-b998-4c3ff467b561</vt:lpwstr>
  </property>
  <property fmtid="{D5CDD505-2E9C-101B-9397-08002B2CF9AE}" pid="6" name="RIDocType">
    <vt:lpwstr/>
  </property>
  <property fmtid="{D5CDD505-2E9C-101B-9397-08002B2CF9AE}" pid="7" name="Publication type for documents">
    <vt:lpwstr/>
  </property>
</Properties>
</file>