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7" r:id="rId3"/>
    <p:sldId id="329" r:id="rId4"/>
    <p:sldId id="330" r:id="rId5"/>
    <p:sldId id="328" r:id="rId6"/>
    <p:sldId id="350" r:id="rId7"/>
    <p:sldId id="334" r:id="rId8"/>
    <p:sldId id="347" r:id="rId9"/>
    <p:sldId id="349" r:id="rId10"/>
    <p:sldId id="335" r:id="rId11"/>
    <p:sldId id="348" r:id="rId12"/>
    <p:sldId id="336" r:id="rId13"/>
  </p:sldIdLst>
  <p:sldSz cx="12192000" cy="6858000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2705" autoAdjust="0"/>
  </p:normalViewPr>
  <p:slideViewPr>
    <p:cSldViewPr>
      <p:cViewPr>
        <p:scale>
          <a:sx n="89" d="100"/>
          <a:sy n="89" d="100"/>
        </p:scale>
        <p:origin x="-576" y="-29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C60518-EE97-494B-8894-1488A274D1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568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4400"/>
            <a:ext cx="5445125" cy="4473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AC2D59D-63D9-4FB6-B25F-A9CED5076C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57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4637" cy="37274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2D59D-63D9-4FB6-B25F-A9CED5076C5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1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2850"/>
            <a:ext cx="105664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 baseline="0"/>
            </a:lvl1pPr>
          </a:lstStyle>
          <a:p>
            <a:pPr lvl="0"/>
            <a:r>
              <a:rPr lang="en-US" altLang="en-US" noProof="0" dirty="0" err="1"/>
              <a:t>Eerste</a:t>
            </a:r>
            <a:r>
              <a:rPr lang="en-US" altLang="en-US" noProof="0" dirty="0"/>
              <a:t> slide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dirty="0"/>
              <a:t>Thomas </a:t>
            </a:r>
            <a:r>
              <a:rPr lang="en-US" altLang="en-US" noProof="0" dirty="0" err="1"/>
              <a:t>Schillemans</a:t>
            </a:r>
            <a:endParaRPr lang="en-US" altLang="en-US" noProof="0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1C513-B8C7-42FB-8BD6-72CF6529833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" y="-1918"/>
            <a:ext cx="6096851" cy="1200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79"/>
            <a:ext cx="6096851" cy="1200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344" y="5969731"/>
            <a:ext cx="6858957" cy="8859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D6738-DB30-4465-AF5F-237C722103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E9D0F-DA99-41BA-8CD3-47722601C5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F5576-4272-441F-B0C3-A05D796D19E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23117-3EE5-4882-B7B6-D92D217925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90CDE-638D-4FB4-8CC6-D208505208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42FE2-7A49-47CC-BF8B-9983730CC54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89088-9255-47EC-9794-35C66F17B6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9871A-27AE-4942-82C9-F64E718DD43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3B46D-AC78-414D-A0AF-AF5BABA420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A5AFE-8811-4B21-BECE-F09B760D412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dirty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B7691F1F-DCDB-47B9-9878-51605612AB8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741" y="6169498"/>
            <a:ext cx="5322043" cy="6858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accountablegovernance.sites.uu.n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600" dirty="0" err="1"/>
              <a:t>Anticipating</a:t>
            </a:r>
            <a:r>
              <a:rPr lang="nl-NL" sz="3600" dirty="0"/>
              <a:t> &amp; </a:t>
            </a:r>
            <a:r>
              <a:rPr lang="nl-NL" sz="3600" dirty="0" err="1"/>
              <a:t>Accepting</a:t>
            </a: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r>
              <a:rPr lang="nl-NL" sz="2400" dirty="0" err="1"/>
              <a:t>Scientific</a:t>
            </a:r>
            <a:r>
              <a:rPr lang="nl-NL" sz="2400" dirty="0"/>
              <a:t> </a:t>
            </a:r>
            <a:r>
              <a:rPr lang="nl-NL" sz="2400" dirty="0" err="1"/>
              <a:t>Insights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Practical </a:t>
            </a:r>
            <a:r>
              <a:rPr lang="nl-NL" sz="2400" dirty="0" err="1"/>
              <a:t>Lessons</a:t>
            </a:r>
            <a:r>
              <a:rPr lang="nl-NL" sz="2400" dirty="0"/>
              <a:t> </a:t>
            </a:r>
            <a:r>
              <a:rPr lang="nl-NL" sz="2400" dirty="0" err="1"/>
              <a:t>from</a:t>
            </a:r>
            <a:r>
              <a:rPr lang="nl-NL" sz="2400" dirty="0"/>
              <a:t> International Research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Thomas Schillemans </a:t>
            </a:r>
            <a:r>
              <a:rPr lang="nl-NL" sz="2000" dirty="0" err="1"/>
              <a:t>and</a:t>
            </a:r>
            <a:r>
              <a:rPr lang="nl-NL" sz="2000" dirty="0"/>
              <a:t> Sjors Overman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1C513-B8C7-42FB-8BD6-72CF65298330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4108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AF7CF3-5EE0-46A0-8EA9-3FDDA55F2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influence felt accountability?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6393CD-68D3-4061-AE44-9861DCEA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EBD9488-4710-4711-AB18-A7527D1C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F5576-4272-441F-B0C3-A05D796D19E2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FD4772AD-544F-481F-9FBA-4436BE9B1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555912"/>
            <a:ext cx="74590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Note: **p&lt;.01. All analyses are controlled for country effects, which are omitted in the table.</a:t>
            </a:r>
            <a:endParaRPr kumimoji="0" lang="en-US" altLang="nl-N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xmlns="" id="{C23820E9-E402-44A9-982D-B9C0797BA5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759003"/>
              </p:ext>
            </p:extLst>
          </p:nvPr>
        </p:nvGraphicFramePr>
        <p:xfrm>
          <a:off x="1055440" y="1417639"/>
          <a:ext cx="9449925" cy="4030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1248">
                  <a:extLst>
                    <a:ext uri="{9D8B030D-6E8A-4147-A177-3AD203B41FA5}">
                      <a16:colId xmlns:a16="http://schemas.microsoft.com/office/drawing/2014/main" xmlns="" val="724677563"/>
                    </a:ext>
                  </a:extLst>
                </a:gridCol>
                <a:gridCol w="2860739">
                  <a:extLst>
                    <a:ext uri="{9D8B030D-6E8A-4147-A177-3AD203B41FA5}">
                      <a16:colId xmlns:a16="http://schemas.microsoft.com/office/drawing/2014/main" xmlns="" val="1812884288"/>
                    </a:ext>
                  </a:extLst>
                </a:gridCol>
                <a:gridCol w="2044490">
                  <a:extLst>
                    <a:ext uri="{9D8B030D-6E8A-4147-A177-3AD203B41FA5}">
                      <a16:colId xmlns:a16="http://schemas.microsoft.com/office/drawing/2014/main" xmlns="" val="2961906768"/>
                    </a:ext>
                  </a:extLst>
                </a:gridCol>
                <a:gridCol w="2183448">
                  <a:extLst>
                    <a:ext uri="{9D8B030D-6E8A-4147-A177-3AD203B41FA5}">
                      <a16:colId xmlns:a16="http://schemas.microsoft.com/office/drawing/2014/main" xmlns="" val="3675396417"/>
                    </a:ext>
                  </a:extLst>
                </a:gridCol>
              </a:tblGrid>
              <a:tr h="456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Expected Accountability</a:t>
                      </a:r>
                      <a:endParaRPr lang="nl-NL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Forum Expertise</a:t>
                      </a:r>
                      <a:endParaRPr lang="nl-NL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Forum Legitimacy</a:t>
                      </a:r>
                      <a:endParaRPr lang="nl-NL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15856454"/>
                  </a:ext>
                </a:extLst>
              </a:tr>
              <a:tr h="485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Intercept</a:t>
                      </a:r>
                      <a:endParaRPr lang="nl-NL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4.77**</a:t>
                      </a:r>
                      <a:endParaRPr lang="nl-NL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4.29**</a:t>
                      </a:r>
                      <a:endParaRPr lang="nl-NL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4.26**</a:t>
                      </a:r>
                      <a:endParaRPr lang="nl-NL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20055379"/>
                  </a:ext>
                </a:extLst>
              </a:tr>
              <a:tr h="456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Contact</a:t>
                      </a:r>
                      <a:endParaRPr lang="nl-NL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0.11</a:t>
                      </a:r>
                      <a:endParaRPr lang="nl-NL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-0.05</a:t>
                      </a:r>
                      <a:endParaRPr lang="nl-NL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0.04</a:t>
                      </a:r>
                      <a:endParaRPr lang="nl-NL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61671928"/>
                  </a:ext>
                </a:extLst>
              </a:tr>
              <a:tr h="456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Reporting practice</a:t>
                      </a:r>
                      <a:endParaRPr lang="nl-NL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0.36**</a:t>
                      </a:r>
                      <a:endParaRPr lang="nl-NL" sz="1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0.40**</a:t>
                      </a:r>
                      <a:endParaRPr lang="nl-NL" sz="1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0.33**</a:t>
                      </a:r>
                      <a:endParaRPr lang="nl-NL" sz="1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06058829"/>
                  </a:ext>
                </a:extLst>
              </a:tr>
              <a:tr h="456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Credible threat of sanctions</a:t>
                      </a:r>
                      <a:endParaRPr lang="nl-NL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0.42**</a:t>
                      </a:r>
                      <a:endParaRPr lang="nl-NL" sz="1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0.35**</a:t>
                      </a:r>
                      <a:endParaRPr lang="nl-NL" sz="1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0.76**</a:t>
                      </a:r>
                      <a:endParaRPr lang="nl-NL" sz="1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99601267"/>
                  </a:ext>
                </a:extLst>
              </a:tr>
              <a:tr h="456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Policy autonomy</a:t>
                      </a:r>
                      <a:endParaRPr lang="nl-NL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-0.12</a:t>
                      </a:r>
                      <a:endParaRPr lang="nl-NL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-0.17**</a:t>
                      </a:r>
                      <a:endParaRPr lang="nl-NL" sz="1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-0.34**</a:t>
                      </a:r>
                      <a:endParaRPr lang="nl-NL" sz="1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68703518"/>
                  </a:ext>
                </a:extLst>
              </a:tr>
              <a:tr h="456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Financial autonomy</a:t>
                      </a:r>
                      <a:endParaRPr lang="nl-NL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0.21</a:t>
                      </a:r>
                      <a:endParaRPr lang="nl-NL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-0.10</a:t>
                      </a:r>
                      <a:endParaRPr lang="nl-NL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0.25**</a:t>
                      </a:r>
                      <a:endParaRPr lang="nl-NL" sz="1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10729566"/>
                  </a:ext>
                </a:extLst>
              </a:tr>
              <a:tr h="456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</a:t>
                      </a:r>
                      <a:r>
                        <a:rPr lang="en-US" sz="1800" baseline="30000">
                          <a:effectLst/>
                        </a:rPr>
                        <a:t>2</a:t>
                      </a:r>
                      <a:endParaRPr lang="nl-NL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0.19</a:t>
                      </a:r>
                      <a:endParaRPr lang="nl-NL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0.16</a:t>
                      </a:r>
                      <a:endParaRPr lang="nl-NL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0.35</a:t>
                      </a:r>
                      <a:endParaRPr lang="nl-NL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83002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601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9FC4A7-9934-4A5E-9A82-9A6645034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not have an effect on felt accountability?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CDAAF4-9673-4B21-8D73-AC6D80D14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816" y="1600201"/>
            <a:ext cx="7142584" cy="4530725"/>
          </a:xfrm>
        </p:spPr>
        <p:txBody>
          <a:bodyPr/>
          <a:lstStyle/>
          <a:p>
            <a:r>
              <a:rPr lang="en-US" dirty="0"/>
              <a:t>Legal type</a:t>
            </a:r>
          </a:p>
          <a:p>
            <a:endParaRPr lang="en-US" dirty="0"/>
          </a:p>
          <a:p>
            <a:r>
              <a:rPr lang="en-US" dirty="0"/>
              <a:t>Policy domain</a:t>
            </a:r>
          </a:p>
          <a:p>
            <a:endParaRPr lang="en-US" dirty="0"/>
          </a:p>
          <a:p>
            <a:r>
              <a:rPr lang="en-US" dirty="0"/>
              <a:t>Organizational size</a:t>
            </a:r>
          </a:p>
          <a:p>
            <a:endParaRPr lang="en-US" dirty="0"/>
          </a:p>
          <a:p>
            <a:r>
              <a:rPr lang="en-US" dirty="0"/>
              <a:t>Location *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98E437-6A33-4BB6-904B-912BF7CE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D6AD32-5450-424D-97EA-24212295A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F5576-4272-441F-B0C3-A05D796D19E2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B57AB8-C284-4BC6-9585-8FEF50428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2852936"/>
            <a:ext cx="2194750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23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0749AB-9203-40EF-956B-26DCAB17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 conclude: anticipation &amp; acceptance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F4B6F4-307F-43FE-96DE-DB4B528E5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442" y="1588189"/>
            <a:ext cx="8942784" cy="4530725"/>
          </a:xfrm>
        </p:spPr>
        <p:txBody>
          <a:bodyPr/>
          <a:lstStyle/>
          <a:p>
            <a:r>
              <a:rPr lang="en-US" sz="2000" dirty="0"/>
              <a:t>Possible lessons</a:t>
            </a:r>
          </a:p>
          <a:p>
            <a:endParaRPr lang="en-US" sz="2000" dirty="0"/>
          </a:p>
          <a:p>
            <a:pPr lvl="1"/>
            <a:r>
              <a:rPr lang="en-US" sz="2000" dirty="0"/>
              <a:t>Relevance actual interactions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Talking may be over-rated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Departmental expertise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Demonstrating active interest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Making it </a:t>
            </a:r>
            <a:r>
              <a:rPr lang="en-US" sz="2000" i="1" dirty="0"/>
              <a:t>matter</a:t>
            </a:r>
            <a:r>
              <a:rPr lang="en-US" sz="2000" dirty="0"/>
              <a:t>: responding to reporting</a:t>
            </a:r>
            <a:endParaRPr lang="nl-NL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509B315-98F0-4C52-9916-C69D0C25A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99" y="6289464"/>
            <a:ext cx="38608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hlinkClick r:id="rId2"/>
              </a:rPr>
              <a:t>https://accountablegovernance.sites.uu.nl/</a:t>
            </a:r>
            <a:r>
              <a:rPr lang="en-US" alt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E313077-18CB-444C-8C35-46076A01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F5576-4272-441F-B0C3-A05D796D19E2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FDD1F7-8A03-4115-880C-FC31D8EB2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1413063"/>
            <a:ext cx="5807968" cy="189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82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of modern governance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767408" y="1600995"/>
            <a:ext cx="8363272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A</a:t>
            </a:r>
            <a:r>
              <a:rPr lang="nl-NL" sz="2000" dirty="0" err="1"/>
              <a:t>ligning</a:t>
            </a:r>
            <a:r>
              <a:rPr lang="nl-NL" sz="2000" dirty="0"/>
              <a:t> policy goals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organizational</a:t>
            </a:r>
            <a:r>
              <a:rPr lang="nl-NL" sz="2000" dirty="0"/>
              <a:t> </a:t>
            </a:r>
            <a:r>
              <a:rPr lang="nl-NL" sz="2000" dirty="0" err="1"/>
              <a:t>behavior</a:t>
            </a:r>
            <a:endParaRPr lang="nl-NL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Crafting rules of engagement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Designing governance regimes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endParaRPr lang="nl-NL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The next question: making the governance regime work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Our approach: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From organizations to individuals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Comparing across agencies, sectors and countries</a:t>
            </a:r>
            <a:endParaRPr lang="nl-NL" sz="18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nl-NL" sz="2000" dirty="0"/>
          </a:p>
          <a:p>
            <a:pPr eaLnBrk="1" hangingPunct="1">
              <a:lnSpc>
                <a:spcPct val="90000"/>
              </a:lnSpc>
            </a:pPr>
            <a:endParaRPr lang="nl-NL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F5576-4272-441F-B0C3-A05D796D19E2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518EFB-7EC2-44BF-A224-3F91E44B2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6" y="148339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3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Coleman’s</a:t>
            </a:r>
            <a:r>
              <a:rPr lang="nl-NL" dirty="0"/>
              <a:t> [Accountability] </a:t>
            </a:r>
            <a:r>
              <a:rPr lang="nl-NL" dirty="0" err="1"/>
              <a:t>Boat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F5576-4272-441F-B0C3-A05D796D19E2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pSp>
        <p:nvGrpSpPr>
          <p:cNvPr id="7" name="Group 2"/>
          <p:cNvGrpSpPr/>
          <p:nvPr/>
        </p:nvGrpSpPr>
        <p:grpSpPr>
          <a:xfrm>
            <a:off x="681248" y="3068961"/>
            <a:ext cx="9865095" cy="2466917"/>
            <a:chOff x="0" y="0"/>
            <a:chExt cx="6575806" cy="1324607"/>
          </a:xfrm>
        </p:grpSpPr>
        <p:sp>
          <p:nvSpPr>
            <p:cNvPr id="8" name="Tekstvak 11"/>
            <p:cNvSpPr txBox="1"/>
            <p:nvPr/>
          </p:nvSpPr>
          <p:spPr>
            <a:xfrm>
              <a:off x="2231136" y="859536"/>
              <a:ext cx="1511935" cy="465071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44000" tIns="93600" rIns="144000" bIns="93600" rtlCol="0" anchor="t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Garamond"/>
                  <a:ea typeface="MS Mincho"/>
                  <a:cs typeface="Times New Roman"/>
                </a:rPr>
                <a:t>Felt Accountability </a:t>
              </a:r>
            </a:p>
            <a:p>
              <a:pPr algn="ctr">
                <a:spcAft>
                  <a:spcPts val="0"/>
                </a:spcAft>
              </a:pPr>
              <a:endParaRPr lang="nl-NL" sz="2400" dirty="0">
                <a:latin typeface="Times New Roman"/>
                <a:ea typeface="MS Mincho"/>
              </a:endParaRPr>
            </a:p>
          </p:txBody>
        </p:sp>
        <p:sp>
          <p:nvSpPr>
            <p:cNvPr id="9" name="Tekstvak 13"/>
            <p:cNvSpPr txBox="1"/>
            <p:nvPr/>
          </p:nvSpPr>
          <p:spPr>
            <a:xfrm>
              <a:off x="1654872" y="0"/>
              <a:ext cx="1655790" cy="465071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44000" tIns="93600" rIns="144000" bIns="93600" rtlCol="0" anchor="t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Garamond"/>
                  <a:ea typeface="MS Mincho"/>
                  <a:cs typeface="Times New Roman"/>
                </a:rPr>
                <a:t>Steering measures</a:t>
              </a:r>
            </a:p>
            <a:p>
              <a:pPr algn="ctr">
                <a:spcAft>
                  <a:spcPts val="0"/>
                </a:spcAft>
              </a:pPr>
              <a:endParaRPr lang="nl-NL" sz="2400" dirty="0">
                <a:latin typeface="Times New Roman"/>
                <a:ea typeface="MS Mincho"/>
              </a:endParaRPr>
            </a:p>
          </p:txBody>
        </p:sp>
        <p:sp>
          <p:nvSpPr>
            <p:cNvPr id="10" name="Tekstvak 14"/>
            <p:cNvSpPr txBox="1"/>
            <p:nvPr/>
          </p:nvSpPr>
          <p:spPr>
            <a:xfrm>
              <a:off x="4123944" y="868680"/>
              <a:ext cx="1511935" cy="43201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44000" tIns="93600" rIns="144000" bIns="93600" rtlCol="0" anchor="t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Garamond"/>
                  <a:ea typeface="MS Mincho"/>
                  <a:cs typeface="Times New Roman"/>
                </a:rPr>
                <a:t>Behaviors in organization</a:t>
              </a:r>
              <a:endParaRPr lang="nl-NL" sz="2400" dirty="0">
                <a:latin typeface="Times New Roman"/>
                <a:ea typeface="MS Mincho"/>
              </a:endParaRPr>
            </a:p>
          </p:txBody>
        </p:sp>
        <p:sp>
          <p:nvSpPr>
            <p:cNvPr id="11" name="Tekstvak 15"/>
            <p:cNvSpPr txBox="1"/>
            <p:nvPr/>
          </p:nvSpPr>
          <p:spPr>
            <a:xfrm>
              <a:off x="4699472" y="18288"/>
              <a:ext cx="1871055" cy="43201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44000" tIns="93600" rIns="144000" bIns="93600" rtlCol="0" anchor="t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Garamond"/>
                  <a:ea typeface="MS Mincho"/>
                  <a:cs typeface="Times New Roman"/>
                </a:rPr>
                <a:t>Organizational performance</a:t>
              </a:r>
              <a:endParaRPr lang="nl-NL" sz="2400" dirty="0">
                <a:latin typeface="Times New Roman"/>
                <a:ea typeface="MS Mincho"/>
              </a:endParaRPr>
            </a:p>
          </p:txBody>
        </p:sp>
        <p:cxnSp>
          <p:nvCxnSpPr>
            <p:cNvPr id="12" name="Rechte verbindingslijn met pijl 11"/>
            <p:cNvCxnSpPr/>
            <p:nvPr/>
          </p:nvCxnSpPr>
          <p:spPr>
            <a:xfrm>
              <a:off x="3749040" y="1033272"/>
              <a:ext cx="377825" cy="889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met pijl 12"/>
            <p:cNvCxnSpPr/>
            <p:nvPr/>
          </p:nvCxnSpPr>
          <p:spPr>
            <a:xfrm>
              <a:off x="2487168" y="356616"/>
              <a:ext cx="503555" cy="50546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met pijl 13"/>
            <p:cNvCxnSpPr/>
            <p:nvPr/>
          </p:nvCxnSpPr>
          <p:spPr>
            <a:xfrm flipV="1">
              <a:off x="4882896" y="374904"/>
              <a:ext cx="755650" cy="497205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kstvak 32"/>
            <p:cNvSpPr txBox="1"/>
            <p:nvPr/>
          </p:nvSpPr>
          <p:spPr>
            <a:xfrm>
              <a:off x="219443" y="694944"/>
              <a:ext cx="1889125" cy="1652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solidFill>
                    <a:srgbClr val="A10065"/>
                  </a:solidFill>
                  <a:latin typeface="Garamond"/>
                  <a:ea typeface="MS Mincho"/>
                  <a:cs typeface="Times New Roman"/>
                </a:rPr>
                <a:t>Individual level</a:t>
              </a:r>
              <a:endParaRPr lang="nl-NL" sz="2400">
                <a:latin typeface="Times New Roman"/>
                <a:ea typeface="MS Mincho"/>
              </a:endParaRPr>
            </a:p>
          </p:txBody>
        </p:sp>
        <p:sp>
          <p:nvSpPr>
            <p:cNvPr id="16" name="Tekstvak 33"/>
            <p:cNvSpPr txBox="1"/>
            <p:nvPr/>
          </p:nvSpPr>
          <p:spPr>
            <a:xfrm>
              <a:off x="0" y="457200"/>
              <a:ext cx="2520315" cy="1652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solidFill>
                    <a:srgbClr val="4F81BD"/>
                  </a:solidFill>
                  <a:latin typeface="Garamond"/>
                  <a:ea typeface="MS Mincho"/>
                  <a:cs typeface="Times New Roman"/>
                </a:rPr>
                <a:t>Organizational level</a:t>
              </a:r>
              <a:endParaRPr lang="nl-NL" sz="2400">
                <a:latin typeface="Times New Roman"/>
                <a:ea typeface="MS Mincho"/>
              </a:endParaRPr>
            </a:p>
          </p:txBody>
        </p:sp>
        <p:cxnSp>
          <p:nvCxnSpPr>
            <p:cNvPr id="17" name="Straight Connector 26"/>
            <p:cNvCxnSpPr/>
            <p:nvPr/>
          </p:nvCxnSpPr>
          <p:spPr>
            <a:xfrm>
              <a:off x="905256" y="630936"/>
              <a:ext cx="567055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124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Felt</a:t>
            </a:r>
            <a:r>
              <a:rPr lang="nl-NL" dirty="0"/>
              <a:t> Accountability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99656" y="1600201"/>
            <a:ext cx="7211144" cy="4530725"/>
          </a:xfrm>
        </p:spPr>
        <p:txBody>
          <a:bodyPr/>
          <a:lstStyle/>
          <a:p>
            <a:pPr marL="0" indent="0">
              <a:buNone/>
            </a:pPr>
            <a:endParaRPr lang="nl-NL" sz="2000" dirty="0"/>
          </a:p>
          <a:p>
            <a:pPr lvl="1"/>
            <a:endParaRPr lang="nl-NL" sz="2000" dirty="0">
              <a:solidFill>
                <a:srgbClr val="FF0000"/>
              </a:solidFill>
            </a:endParaRPr>
          </a:p>
          <a:p>
            <a:pPr lvl="1"/>
            <a:r>
              <a:rPr lang="nl-NL" sz="2000" dirty="0" err="1">
                <a:solidFill>
                  <a:srgbClr val="FF0000"/>
                </a:solidFill>
              </a:rPr>
              <a:t>Expected</a:t>
            </a:r>
            <a:r>
              <a:rPr lang="nl-NL" sz="2000" dirty="0">
                <a:solidFill>
                  <a:srgbClr val="FF0000"/>
                </a:solidFill>
              </a:rPr>
              <a:t> </a:t>
            </a:r>
            <a:r>
              <a:rPr lang="nl-NL" sz="2000" dirty="0"/>
              <a:t>accountability: do </a:t>
            </a:r>
            <a:r>
              <a:rPr lang="nl-NL" sz="2000" dirty="0" err="1"/>
              <a:t>you</a:t>
            </a:r>
            <a:r>
              <a:rPr lang="nl-NL" sz="2000" dirty="0"/>
              <a:t> </a:t>
            </a:r>
            <a:r>
              <a:rPr lang="nl-NL" sz="2000" dirty="0" err="1"/>
              <a:t>expect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be</a:t>
            </a:r>
            <a:r>
              <a:rPr lang="nl-NL" sz="2000" dirty="0"/>
              <a:t> held </a:t>
            </a:r>
            <a:r>
              <a:rPr lang="nl-NL" sz="2000" dirty="0" err="1"/>
              <a:t>accountable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something</a:t>
            </a:r>
            <a:r>
              <a:rPr lang="nl-NL" sz="2000" dirty="0"/>
              <a:t>?</a:t>
            </a:r>
          </a:p>
          <a:p>
            <a:endParaRPr lang="nl-NL" sz="2800" dirty="0"/>
          </a:p>
          <a:p>
            <a:pPr lvl="1"/>
            <a:r>
              <a:rPr lang="nl-NL" sz="2000" dirty="0" err="1">
                <a:solidFill>
                  <a:srgbClr val="FF0000"/>
                </a:solidFill>
              </a:rPr>
              <a:t>Legitimate</a:t>
            </a:r>
            <a:r>
              <a:rPr lang="nl-NL" sz="2000" dirty="0">
                <a:solidFill>
                  <a:srgbClr val="FF0000"/>
                </a:solidFill>
              </a:rPr>
              <a:t> </a:t>
            </a:r>
            <a:r>
              <a:rPr lang="nl-NL" sz="2000" dirty="0"/>
              <a:t>accountability: is </a:t>
            </a:r>
            <a:r>
              <a:rPr lang="nl-NL" sz="2000" dirty="0" err="1"/>
              <a:t>it</a:t>
            </a:r>
            <a:r>
              <a:rPr lang="nl-NL" sz="2000" dirty="0"/>
              <a:t> </a:t>
            </a:r>
            <a:r>
              <a:rPr lang="nl-NL" sz="2000" dirty="0" err="1"/>
              <a:t>legitimate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be</a:t>
            </a:r>
            <a:r>
              <a:rPr lang="nl-NL" sz="2000" dirty="0"/>
              <a:t> held </a:t>
            </a:r>
            <a:r>
              <a:rPr lang="nl-NL" sz="2000" dirty="0" err="1"/>
              <a:t>accountable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this</a:t>
            </a:r>
            <a:r>
              <a:rPr lang="nl-NL" sz="2000" dirty="0"/>
              <a:t>?</a:t>
            </a:r>
          </a:p>
          <a:p>
            <a:endParaRPr lang="nl-NL" sz="2800" dirty="0"/>
          </a:p>
          <a:p>
            <a:pPr lvl="1"/>
            <a:r>
              <a:rPr lang="nl-NL" sz="2000" dirty="0"/>
              <a:t>Forum </a:t>
            </a:r>
            <a:r>
              <a:rPr lang="nl-NL" sz="2000" dirty="0">
                <a:solidFill>
                  <a:srgbClr val="FF0000"/>
                </a:solidFill>
              </a:rPr>
              <a:t>expertise</a:t>
            </a:r>
            <a:r>
              <a:rPr lang="nl-NL" sz="2000" dirty="0"/>
              <a:t>: does ‘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other</a:t>
            </a:r>
            <a:r>
              <a:rPr lang="nl-NL" sz="2000" dirty="0"/>
              <a:t>’ </a:t>
            </a:r>
            <a:r>
              <a:rPr lang="nl-NL" sz="2000" dirty="0" err="1"/>
              <a:t>actually</a:t>
            </a:r>
            <a:r>
              <a:rPr lang="nl-NL" sz="2000" dirty="0"/>
              <a:t> </a:t>
            </a:r>
            <a:r>
              <a:rPr lang="nl-NL" sz="2000" dirty="0" err="1"/>
              <a:t>understand</a:t>
            </a:r>
            <a:r>
              <a:rPr lang="nl-NL" sz="2000" dirty="0"/>
              <a:t> </a:t>
            </a:r>
            <a:r>
              <a:rPr lang="nl-NL" sz="2000" dirty="0" err="1"/>
              <a:t>what</a:t>
            </a:r>
            <a:r>
              <a:rPr lang="nl-NL" sz="2000" dirty="0"/>
              <a:t> </a:t>
            </a:r>
            <a:r>
              <a:rPr lang="nl-NL" sz="2000" dirty="0" err="1"/>
              <a:t>you</a:t>
            </a:r>
            <a:r>
              <a:rPr lang="nl-NL" sz="2000" dirty="0"/>
              <a:t> do </a:t>
            </a:r>
            <a:r>
              <a:rPr lang="nl-NL" sz="2000" dirty="0" err="1"/>
              <a:t>and</a:t>
            </a:r>
            <a:r>
              <a:rPr lang="nl-NL" sz="2000" dirty="0"/>
              <a:t> report?</a:t>
            </a:r>
          </a:p>
          <a:p>
            <a:endParaRPr lang="nl-NL" sz="2000" dirty="0"/>
          </a:p>
          <a:p>
            <a:endParaRPr lang="nl-NL" sz="20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F5576-4272-441F-B0C3-A05D796D19E2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30" y="2265224"/>
            <a:ext cx="2054349" cy="102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29" y="3634034"/>
            <a:ext cx="2054349" cy="100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11" y="4725144"/>
            <a:ext cx="2054349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983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Two</a:t>
            </a:r>
            <a:r>
              <a:rPr lang="nl-NL" dirty="0"/>
              <a:t> sets of </a:t>
            </a:r>
            <a:r>
              <a:rPr lang="nl-NL" dirty="0" err="1"/>
              <a:t>explanations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13389" y="1600201"/>
            <a:ext cx="6697411" cy="4530725"/>
          </a:xfrm>
        </p:spPr>
        <p:txBody>
          <a:bodyPr/>
          <a:lstStyle/>
          <a:p>
            <a:endParaRPr lang="nl-NL" sz="2400" dirty="0"/>
          </a:p>
          <a:p>
            <a:r>
              <a:rPr lang="nl-NL" sz="2400" b="1" dirty="0" err="1"/>
              <a:t>Institutional</a:t>
            </a:r>
            <a:r>
              <a:rPr lang="nl-NL" sz="2400" b="1" dirty="0"/>
              <a:t> factors</a:t>
            </a:r>
          </a:p>
          <a:p>
            <a:pPr lvl="1"/>
            <a:r>
              <a:rPr lang="nl-NL" sz="2000" dirty="0"/>
              <a:t>Legal status</a:t>
            </a:r>
          </a:p>
          <a:p>
            <a:pPr lvl="1"/>
            <a:r>
              <a:rPr lang="nl-NL" sz="2000" dirty="0"/>
              <a:t>Policy </a:t>
            </a:r>
            <a:r>
              <a:rPr lang="nl-NL" sz="2000" dirty="0" err="1"/>
              <a:t>autonomy</a:t>
            </a:r>
            <a:endParaRPr lang="nl-NL" sz="2000" dirty="0"/>
          </a:p>
          <a:p>
            <a:pPr lvl="1"/>
            <a:r>
              <a:rPr lang="nl-NL" sz="2000" dirty="0"/>
              <a:t>Financial </a:t>
            </a:r>
            <a:r>
              <a:rPr lang="nl-NL" sz="2000" dirty="0" err="1"/>
              <a:t>autonomy</a:t>
            </a:r>
            <a:endParaRPr lang="nl-NL" sz="2000" dirty="0"/>
          </a:p>
          <a:p>
            <a:endParaRPr lang="nl-NL" sz="2400" dirty="0"/>
          </a:p>
          <a:p>
            <a:r>
              <a:rPr lang="nl-NL" sz="2400" b="1" dirty="0" err="1"/>
              <a:t>Interactional</a:t>
            </a:r>
            <a:r>
              <a:rPr lang="nl-NL" sz="2400" b="1" dirty="0"/>
              <a:t> factors</a:t>
            </a:r>
          </a:p>
          <a:p>
            <a:pPr lvl="1"/>
            <a:r>
              <a:rPr lang="nl-NL" sz="2000" dirty="0"/>
              <a:t>Reporting </a:t>
            </a:r>
            <a:r>
              <a:rPr lang="nl-NL" sz="2000" dirty="0" err="1"/>
              <a:t>practice</a:t>
            </a:r>
            <a:endParaRPr lang="nl-NL" sz="2000" dirty="0"/>
          </a:p>
          <a:p>
            <a:pPr lvl="1"/>
            <a:r>
              <a:rPr lang="nl-NL" sz="2000" dirty="0" err="1"/>
              <a:t>Inter-organizational</a:t>
            </a:r>
            <a:r>
              <a:rPr lang="nl-NL" sz="2000" dirty="0"/>
              <a:t> contact</a:t>
            </a:r>
          </a:p>
          <a:p>
            <a:pPr lvl="1"/>
            <a:r>
              <a:rPr lang="nl-NL" sz="2000" dirty="0" err="1"/>
              <a:t>Credible</a:t>
            </a:r>
            <a:r>
              <a:rPr lang="nl-NL" sz="2000" dirty="0"/>
              <a:t> </a:t>
            </a:r>
            <a:r>
              <a:rPr lang="nl-NL" sz="2000" dirty="0" err="1"/>
              <a:t>threat</a:t>
            </a:r>
            <a:r>
              <a:rPr lang="nl-NL" sz="2000" dirty="0"/>
              <a:t> of </a:t>
            </a:r>
            <a:r>
              <a:rPr lang="nl-NL" sz="2000" dirty="0" err="1"/>
              <a:t>sanctions</a:t>
            </a:r>
            <a:endParaRPr lang="nl-NL" sz="20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F5576-4272-441F-B0C3-A05D796D19E2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87" y="2110001"/>
            <a:ext cx="200310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092345"/>
            <a:ext cx="198938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38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survey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F5576-4272-441F-B0C3-A05D796D19E2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44" y="0"/>
            <a:ext cx="4576556" cy="149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 2"/>
          <p:cNvGraphicFramePr>
            <a:graphicFrameLocks noGrp="1"/>
          </p:cNvGraphicFramePr>
          <p:nvPr>
            <p:extLst/>
          </p:nvPr>
        </p:nvGraphicFramePr>
        <p:xfrm>
          <a:off x="2063552" y="2998025"/>
          <a:ext cx="8064896" cy="3154680"/>
        </p:xfrm>
        <a:graphic>
          <a:graphicData uri="http://schemas.openxmlformats.org/drawingml/2006/table">
            <a:tbl>
              <a:tblPr firstRow="1" firstCol="1" bandRow="1"/>
              <a:tblGrid>
                <a:gridCol w="1964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04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3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6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Country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Complete Responses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Total invitations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Response Rate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Australia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92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171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54%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Denmark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32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53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60%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The Netherlands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56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105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53%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Norway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86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169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51%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Sweden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115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241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48%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Switzerland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50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116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43%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United Kingdom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68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243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28%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Total 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499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1098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45%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998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2994B-3CA8-4087-B048-9DB38D7B6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Felt accountability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31EBBAB-67B9-4589-938B-F1F82F11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B545C53-FA1E-4A5C-B058-12D638365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F5576-4272-441F-B0C3-A05D796D19E2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6" name="Afbeelding 1">
            <a:extLst>
              <a:ext uri="{FF2B5EF4-FFF2-40B4-BE49-F238E27FC236}">
                <a16:creationId xmlns:a16="http://schemas.microsoft.com/office/drawing/2014/main" xmlns="" id="{3607E6AE-74A6-4ED4-8784-E04D668EDDB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1636597"/>
            <a:ext cx="6153150" cy="4391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FA554D-1755-49B0-8EE4-16457202057E}"/>
              </a:ext>
            </a:extLst>
          </p:cNvPr>
          <p:cNvSpPr txBox="1"/>
          <p:nvPr/>
        </p:nvSpPr>
        <p:spPr>
          <a:xfrm>
            <a:off x="9552384" y="1632745"/>
            <a:ext cx="2030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expected accountability: 5,72 / 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439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6D4382-6CC6-4E92-A4EE-849210D8C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Felt accountability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565D17C-53E3-42B5-A58A-278B54D9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EB76A0D-A96C-4E6D-B2E5-50BD52AD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F5576-4272-441F-B0C3-A05D796D19E2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6" name="Afbeelding 2">
            <a:extLst>
              <a:ext uri="{FF2B5EF4-FFF2-40B4-BE49-F238E27FC236}">
                <a16:creationId xmlns:a16="http://schemas.microsoft.com/office/drawing/2014/main" xmlns="" id="{D1DA5154-0C0C-4B6C-9883-27261A6793B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425" y="1670050"/>
            <a:ext cx="6153150" cy="4391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E035F1-7B9A-4D0D-A649-7827B6CA814A}"/>
              </a:ext>
            </a:extLst>
          </p:cNvPr>
          <p:cNvSpPr txBox="1"/>
          <p:nvPr/>
        </p:nvSpPr>
        <p:spPr>
          <a:xfrm>
            <a:off x="9552384" y="1632745"/>
            <a:ext cx="2030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forum expertise:</a:t>
            </a:r>
          </a:p>
          <a:p>
            <a:r>
              <a:rPr lang="en-US" dirty="0"/>
              <a:t>4,60 / 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917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56BA14-23E0-44EE-B4A7-E92687F8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Felt accountability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9E95B-2932-4BCD-A576-8E45C195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2EB046-6760-4239-9183-3018F7B4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F5576-4272-441F-B0C3-A05D796D19E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6" name="Afbeelding 3">
            <a:extLst>
              <a:ext uri="{FF2B5EF4-FFF2-40B4-BE49-F238E27FC236}">
                <a16:creationId xmlns:a16="http://schemas.microsoft.com/office/drawing/2014/main" xmlns="" id="{258146CF-E241-4978-84CA-5D93E296B10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425" y="1670050"/>
            <a:ext cx="6153150" cy="4391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55A7E9-101E-43D7-9D6F-72A810CC803E}"/>
              </a:ext>
            </a:extLst>
          </p:cNvPr>
          <p:cNvSpPr txBox="1"/>
          <p:nvPr/>
        </p:nvSpPr>
        <p:spPr>
          <a:xfrm>
            <a:off x="9552384" y="1632745"/>
            <a:ext cx="2030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forum legitimacy:</a:t>
            </a:r>
          </a:p>
          <a:p>
            <a:r>
              <a:rPr lang="en-US" dirty="0"/>
              <a:t>5,12 / 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0848231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IDocInitialCreationDate xmlns="f15eea43-7fa7-45cf-8dc0-d5244e2cd467">2018-10-15T22:00:00+00:00</RIDocInitialCreationDate>
    <RITargetGroup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Citoyen</TermName>
          <TermId xmlns="http://schemas.microsoft.com/office/infopath/2007/PartnerControls">3d4050dd-0cb5-49a7-892e-7750ff79cdf8</TermId>
        </TermInfo>
        <TermInfo xmlns="http://schemas.microsoft.com/office/infopath/2007/PartnerControls">
          <TermName xmlns="http://schemas.microsoft.com/office/infopath/2007/PartnerControls">Professionnel de la santé</TermName>
          <TermId xmlns="http://schemas.microsoft.com/office/infopath/2007/PartnerControls">2ad223cb-5dec-4759-add4-b89b36632398</TermId>
        </TermInfo>
        <TermInfo xmlns="http://schemas.microsoft.com/office/infopath/2007/PartnerControls">
          <TermName xmlns="http://schemas.microsoft.com/office/infopath/2007/PartnerControls">Etablissements et services de soins</TermName>
          <TermId xmlns="http://schemas.microsoft.com/office/infopath/2007/PartnerControls">0da91f66-aff5-4716-a8aa-e753c394a07a</TermId>
        </TermInfo>
        <TermInfo xmlns="http://schemas.microsoft.com/office/infopath/2007/PartnerControls">
          <TermName xmlns="http://schemas.microsoft.com/office/infopath/2007/PartnerControls">Mutualités</TermName>
          <TermId xmlns="http://schemas.microsoft.com/office/infopath/2007/PartnerControls">a6cbed05-adf5-4226-bcb7-ef5cdc788bf2</TermId>
        </TermInfo>
        <TermInfo xmlns="http://schemas.microsoft.com/office/infopath/2007/PartnerControls">
          <TermName xmlns="http://schemas.microsoft.com/office/infopath/2007/PartnerControls">Offices de tarification</TermName>
          <TermId xmlns="http://schemas.microsoft.com/office/infopath/2007/PartnerControls">4bb33f56-03f5-4ba0-9463-66d4d20d6cd9</TermId>
        </TermInfo>
        <TermInfo xmlns="http://schemas.microsoft.com/office/infopath/2007/PartnerControls">
          <TermName xmlns="http://schemas.microsoft.com/office/infopath/2007/PartnerControls">Industrie</TermName>
          <TermId xmlns="http://schemas.microsoft.com/office/infopath/2007/PartnerControls">0fd8deda-8b7f-4d6b-995d-df45f6357d9a</TermId>
        </TermInfo>
        <TermInfo xmlns="http://schemas.microsoft.com/office/infopath/2007/PartnerControls">
          <TermName xmlns="http://schemas.microsoft.com/office/infopath/2007/PartnerControls">Compagnie d'assurance</TermName>
          <TermId xmlns="http://schemas.microsoft.com/office/infopath/2007/PartnerControls">1654d7dc-46d9-43de-859a-5bcbe1303e97</TermId>
        </TermInfo>
      </Terms>
    </RITargetGroupTaxHTField0>
    <RILanguage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Anglais</TermName>
          <TermId xmlns="http://schemas.microsoft.com/office/infopath/2007/PartnerControls">3ff63eb2-bffd-484b-b998-4c3ff467b561</TermId>
        </TermInfo>
      </Terms>
    </RILanguageTaxHTField0>
    <cc6d4d0f41a44532aeb7bee41b15f208 xmlns="61fd8d87-ea47-44bb-afd6-b4d99b1d9c1f">
      <Terms xmlns="http://schemas.microsoft.com/office/infopath/2007/PartnerControls"/>
    </cc6d4d0f41a44532aeb7bee41b15f208>
    <TaxCatchAll xmlns="61fd8d87-ea47-44bb-afd6-b4d99b1d9c1f">
      <Value>22</Value>
      <Value>21</Value>
      <Value>20</Value>
      <Value>63</Value>
      <Value>107</Value>
      <Value>25</Value>
      <Value>24</Value>
      <Value>23</Value>
    </TaxCatchAll>
    <RIDocSummary xmlns="f15eea43-7fa7-45cf-8dc0-d5244e2cd467">Anticiperen en accepteren - Anticiper et accepter</RIDocSummary>
    <RIThemeTaxHTField0 xmlns="f15eea43-7fa7-45cf-8dc0-d5244e2cd467">
      <Terms xmlns="http://schemas.microsoft.com/office/infopath/2007/PartnerControls"/>
    </RIThemeTaxHTField0>
    <PublishingExpirationDate xmlns="http://schemas.microsoft.com/sharepoint/v3" xsi:nil="true"/>
    <RIDocTypeTaxHTField0 xmlns="f15eea43-7fa7-45cf-8dc0-d5244e2cd467">
      <Terms xmlns="http://schemas.microsoft.com/office/infopath/2007/PartnerControls"/>
    </RIDocTypeTaxHTField0>
    <PublishingStartDate xmlns="http://schemas.microsoft.com/sharepoint/v3" xsi:nil="true"/>
    <gde733b7de1f426ba66c11d7c4a6ad8f xmlns="61fd8d87-ea47-44bb-afd6-b4d99b1d9c1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aseDocument" ma:contentTypeID="0x01010068B932EBA4214624B1E6C758B674AA3900878AE0BF14248048B0F623A599AB54C9" ma:contentTypeVersion="10" ma:contentTypeDescription="Crée un document." ma:contentTypeScope="" ma:versionID="0f806d5401a718c248ff851712977ef5">
  <xsd:schema xmlns:xsd="http://www.w3.org/2001/XMLSchema" xmlns:xs="http://www.w3.org/2001/XMLSchema" xmlns:p="http://schemas.microsoft.com/office/2006/metadata/properties" xmlns:ns1="http://schemas.microsoft.com/sharepoint/v3" xmlns:ns2="f15eea43-7fa7-45cf-8dc0-d5244e2cd467" xmlns:ns3="61fd8d87-ea47-44bb-afd6-b4d99b1d9c1f" targetNamespace="http://schemas.microsoft.com/office/2006/metadata/properties" ma:root="true" ma:fieldsID="3c46b631aa297e29475e1214a5361d70" ns1:_="" ns2:_="" ns3:_="">
    <xsd:import namespace="http://schemas.microsoft.com/sharepoint/v3"/>
    <xsd:import namespace="f15eea43-7fa7-45cf-8dc0-d5244e2cd467"/>
    <xsd:import namespace="61fd8d87-ea47-44bb-afd6-b4d99b1d9c1f"/>
    <xsd:element name="properties">
      <xsd:complexType>
        <xsd:sequence>
          <xsd:element name="documentManagement">
            <xsd:complexType>
              <xsd:all>
                <xsd:element ref="ns2:RIDocSummary" minOccurs="0"/>
                <xsd:element ref="ns2:RIDocInitialCreationDate" minOccurs="0"/>
                <xsd:element ref="ns2:RIDocTypeTaxHTField0" minOccurs="0"/>
                <xsd:element ref="ns2:RITargetGroupTaxHTField0" minOccurs="0"/>
                <xsd:element ref="ns2:RIThemeTaxHTField0" minOccurs="0"/>
                <xsd:element ref="ns2:RILanguageTaxHTField0" minOccurs="0"/>
                <xsd:element ref="ns3:TaxCatchAll" minOccurs="0"/>
                <xsd:element ref="ns3:gde733b7de1f426ba66c11d7c4a6ad8f" minOccurs="0"/>
                <xsd:element ref="ns3:TaxCatchAllLabel" minOccurs="0"/>
                <xsd:element ref="ns3:cc6d4d0f41a44532aeb7bee41b15f208" minOccurs="0"/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ExpirationDate" ma:index="25" nillable="true" ma:displayName="Date de fin de planification" ma:description="" ma:internalName="PublishingExpirationDate">
      <xsd:simpleType>
        <xsd:restriction base="dms:Unknown"/>
      </xsd:simpleType>
    </xsd:element>
    <xsd:element name="PublishingStartDate" ma:index="26" nillable="true" ma:displayName="Date de début de planification" ma:description="" ma:internalName="PublishingStart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eea43-7fa7-45cf-8dc0-d5244e2cd467" elementFormDefault="qualified">
    <xsd:import namespace="http://schemas.microsoft.com/office/2006/documentManagement/types"/>
    <xsd:import namespace="http://schemas.microsoft.com/office/infopath/2007/PartnerControls"/>
    <xsd:element name="RIDocSummary" ma:index="8" nillable="true" ma:displayName="Résumé" ma:internalName="RIDocSummary">
      <xsd:simpleType>
        <xsd:restriction base="dms:Note">
          <xsd:maxLength value="255"/>
        </xsd:restriction>
      </xsd:simpleType>
    </xsd:element>
    <xsd:element name="RIDocInitialCreationDate" ma:index="13" nillable="true" ma:displayName="Initial creation date" ma:default="[Today]" ma:format="DateOnly" ma:indexed="true" ma:internalName="RIDocInitialCreationDate">
      <xsd:simpleType>
        <xsd:restriction base="dms:DateTime"/>
      </xsd:simpleType>
    </xsd:element>
    <xsd:element name="RIDocTypeTaxHTField0" ma:index="14" nillable="true" ma:taxonomy="true" ma:internalName="RIDocTypeTaxHTField0" ma:taxonomyFieldName="RIDocType" ma:displayName="Type" ma:fieldId="{e9c02295-779d-4904-9c2f-398eb8a46af6}" ma:taxonomyMulti="true" ma:sspId="0ef66dbe-9d4d-47c7-8094-97b828f68765" ma:termSetId="2b6f7e9b-72d8-4c39-9dd2-b382cdde65ef" ma:anchorId="bba49bfc-d79e-4d3d-8e99-da4cfe1bc359" ma:open="false" ma:isKeyword="false">
      <xsd:complexType>
        <xsd:sequence>
          <xsd:element ref="pc:Terms" minOccurs="0" maxOccurs="1"/>
        </xsd:sequence>
      </xsd:complexType>
    </xsd:element>
    <xsd:element name="RITargetGroupTaxHTField0" ma:index="15" nillable="true" ma:taxonomy="true" ma:internalName="RITargetGroupTaxHTField0" ma:taxonomyFieldName="RITargetGroup" ma:displayName="Groupe cible" ma:default="" ma:fieldId="{5ba84fff-5b48-41ff-a0ce-9cb6f56aeea2}" ma:taxonomyMulti="true" ma:sspId="0ef66dbe-9d4d-47c7-8094-97b828f68765" ma:termSetId="2b6f7e9b-72d8-4c39-9dd2-b382cdde65ef" ma:anchorId="93e5bace-bd47-4f95-bc09-82965b59cb06" ma:open="false" ma:isKeyword="false">
      <xsd:complexType>
        <xsd:sequence>
          <xsd:element ref="pc:Terms" minOccurs="0" maxOccurs="1"/>
        </xsd:sequence>
      </xsd:complexType>
    </xsd:element>
    <xsd:element name="RIThemeTaxHTField0" ma:index="16" nillable="true" ma:taxonomy="true" ma:internalName="RIThemeTaxHTField0" ma:taxonomyFieldName="RITheme" ma:displayName="Thème" ma:fieldId="{4da39f56-d3e0-4eda-b5a0-097d81b2f922}" ma:taxonomyMulti="true" ma:sspId="0ef66dbe-9d4d-47c7-8094-97b828f68765" ma:termSetId="2b6f7e9b-72d8-4c39-9dd2-b382cdde65ef" ma:anchorId="d3fdfad7-22a2-47aa-bc5b-de53bde139df" ma:open="false" ma:isKeyword="false">
      <xsd:complexType>
        <xsd:sequence>
          <xsd:element ref="pc:Terms" minOccurs="0" maxOccurs="1"/>
        </xsd:sequence>
      </xsd:complexType>
    </xsd:element>
    <xsd:element name="RILanguageTaxHTField0" ma:index="17" nillable="true" ma:taxonomy="true" ma:internalName="RILanguageTaxHTField0" ma:taxonomyFieldName="RILanguage" ma:displayName="Langue" ma:fieldId="{c7e3734e-a786-4652-bb98-6e7a4dc8cda4}" ma:taxonomyMulti="true" ma:sspId="0ef66dbe-9d4d-47c7-8094-97b828f68765" ma:termSetId="2b6f7e9b-72d8-4c39-9dd2-b382cdde65ef" ma:anchorId="216408cd-2d56-4fdf-a6f2-b407a6eb4657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d8d87-ea47-44bb-afd6-b4d99b1d9c1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olonne Attraper tout de Taxonomie" ma:hidden="true" ma:list="{7dc22c6c-0b67-4097-b867-927b71770b39}" ma:internalName="TaxCatchAll" ma:showField="CatchAllData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de733b7de1f426ba66c11d7c4a6ad8f" ma:index="21" nillable="true" ma:displayName="Document Publicationtype_0" ma:hidden="true" ma:internalName="gde733b7de1f426ba66c11d7c4a6ad8f">
      <xsd:simpleType>
        <xsd:restriction base="dms:Note"/>
      </xsd:simpleType>
    </xsd:element>
    <xsd:element name="TaxCatchAllLabel" ma:index="22" nillable="true" ma:displayName="Colonne Attraper tout de Taxonomie1" ma:hidden="true" ma:list="{7dc22c6c-0b67-4097-b867-927b71770b39}" ma:internalName="TaxCatchAllLabel" ma:readOnly="true" ma:showField="CatchAllDataLabel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6d4d0f41a44532aeb7bee41b15f208" ma:index="23" nillable="true" ma:taxonomy="true" ma:internalName="cc6d4d0f41a44532aeb7bee41b15f208" ma:taxonomyFieldName="Publication_x0020_type_x0020_for_x0020_documents" ma:displayName="Publication type for documents" ma:default="" ma:fieldId="{cc6d4d0f-41a4-4532-aeb7-bee41b15f208}" ma:taxonomyMulti="true" ma:sspId="0ef66dbe-9d4d-47c7-8094-97b828f68765" ma:termSetId="2b6f7e9b-72d8-4c39-9dd2-b382cdde65ef" ma:anchorId="22490f7c-4f41-43c8-a5b3-f62c4d13df9a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2F54F4-52FA-49E6-926C-C192C64C4477}"/>
</file>

<file path=customXml/itemProps2.xml><?xml version="1.0" encoding="utf-8"?>
<ds:datastoreItem xmlns:ds="http://schemas.openxmlformats.org/officeDocument/2006/customXml" ds:itemID="{5BFEDDE5-B1F5-4DCF-8B87-B0EA9EFFA06B}"/>
</file>

<file path=customXml/itemProps3.xml><?xml version="1.0" encoding="utf-8"?>
<ds:datastoreItem xmlns:ds="http://schemas.openxmlformats.org/officeDocument/2006/customXml" ds:itemID="{4CF13A24-1EE9-4466-AA57-6409901510EA}"/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0</TotalTime>
  <Words>359</Words>
  <Application>Microsoft Office PowerPoint</Application>
  <PresentationFormat>Custom</PresentationFormat>
  <Paragraphs>159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Edge</vt:lpstr>
      <vt:lpstr>Anticipating &amp; Accepting  Scientific Insights and Practical Lessons from International Research </vt:lpstr>
      <vt:lpstr>The Challenge of modern governance</vt:lpstr>
      <vt:lpstr>Coleman’s [Accountability] Boat</vt:lpstr>
      <vt:lpstr>Felt Accountability</vt:lpstr>
      <vt:lpstr>Two sets of explanations</vt:lpstr>
      <vt:lpstr>The survey</vt:lpstr>
      <vt:lpstr>Felt accountability</vt:lpstr>
      <vt:lpstr>Felt accountability</vt:lpstr>
      <vt:lpstr>Felt accountability</vt:lpstr>
      <vt:lpstr>How to influence felt accountability?</vt:lpstr>
      <vt:lpstr>What does not have an effect on felt accountability?</vt:lpstr>
      <vt:lpstr>To conclude: anticipation &amp; acceptance</vt:lpstr>
    </vt:vector>
  </TitlesOfParts>
  <Company>Utrecht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jaar responsabilisering en autonomie van de OISZ / 20 ans de responsabilisation et d’autonomie des IPSS</dc:title>
  <dc:creator>Schillemans</dc:creator>
  <cp:lastModifiedBy>Nadia Amira</cp:lastModifiedBy>
  <cp:revision>319</cp:revision>
  <cp:lastPrinted>2012-12-18T07:29:50Z</cp:lastPrinted>
  <dcterms:created xsi:type="dcterms:W3CDTF">2010-02-02T10:46:09Z</dcterms:created>
  <dcterms:modified xsi:type="dcterms:W3CDTF">2018-05-24T12:56:59Z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0x01010068B932EBA4214624B1E6C758B674AA3900878AE0BF14248048B0F623A599AB54C9</vt:lpwstr>
  </property>
  <property fmtid="{D5CDD505-2E9C-101B-9397-08002B2CF9AE}" pid="3" name="RITargetGroup">
    <vt:lpwstr>20;#Citoyen|3d4050dd-0cb5-49a7-892e-7750ff79cdf8;#25;#Professionnel de la santé|2ad223cb-5dec-4759-add4-b89b36632398;#22;#Etablissements et services de soins|0da91f66-aff5-4716-a8aa-e753c394a07a;#24;#Mutualités|a6cbed05-adf5-4226-bcb7-ef5cdc788bf2;#63;#Offices de tarification|4bb33f56-03f5-4ba0-9463-66d4d20d6cd9;#23;#Industrie|0fd8deda-8b7f-4d6b-995d-df45f6357d9a;#21;#Compagnie d'assurance|1654d7dc-46d9-43de-859a-5bcbe1303e97</vt:lpwstr>
  </property>
  <property fmtid="{D5CDD505-2E9C-101B-9397-08002B2CF9AE}" pid="4" name="RITheme">
    <vt:lpwstr/>
  </property>
  <property fmtid="{D5CDD505-2E9C-101B-9397-08002B2CF9AE}" pid="5" name="RILanguage">
    <vt:lpwstr>107;#Anglais|3ff63eb2-bffd-484b-b998-4c3ff467b561</vt:lpwstr>
  </property>
  <property fmtid="{D5CDD505-2E9C-101B-9397-08002B2CF9AE}" pid="6" name="RIDocType">
    <vt:lpwstr/>
  </property>
  <property fmtid="{D5CDD505-2E9C-101B-9397-08002B2CF9AE}" pid="7" name="Publication type for documents">
    <vt:lpwstr/>
  </property>
</Properties>
</file>