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2.xml" ContentType="application/vnd.openxmlformats-officedocument.presentationml.slide+xml"/>
  <Override PartName="/ppt/slides/slide1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s/slide3.xml" ContentType="application/vnd.openxmlformats-officedocument.presentationml.slide+xml"/>
  <Override PartName="/ppt/slides/slide15.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xml" ContentType="application/vnd.openxmlformats-officedocument.presentationml.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media/image22.jpg" ContentType="image/png"/>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80" r:id="rId3"/>
    <p:sldId id="279" r:id="rId4"/>
    <p:sldId id="273" r:id="rId5"/>
    <p:sldId id="261" r:id="rId6"/>
    <p:sldId id="262" r:id="rId7"/>
    <p:sldId id="265" r:id="rId8"/>
    <p:sldId id="269" r:id="rId9"/>
    <p:sldId id="270" r:id="rId10"/>
    <p:sldId id="271" r:id="rId11"/>
    <p:sldId id="272" r:id="rId12"/>
    <p:sldId id="284" r:id="rId13"/>
    <p:sldId id="282" r:id="rId14"/>
    <p:sldId id="283" r:id="rId15"/>
    <p:sldId id="267" r:id="rId16"/>
    <p:sldId id="274" r:id="rId17"/>
    <p:sldId id="276" r:id="rId18"/>
    <p:sldId id="277" r:id="rId19"/>
    <p:sldId id="275" r:id="rId20"/>
    <p:sldId id="281" r:id="rId2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0000"/>
    <a:srgbClr val="F8A1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02" autoAdjust="0"/>
    <p:restoredTop sz="89892" autoAdjust="0"/>
  </p:normalViewPr>
  <p:slideViewPr>
    <p:cSldViewPr showGuides="1">
      <p:cViewPr varScale="1">
        <p:scale>
          <a:sx n="106" d="100"/>
          <a:sy n="106" d="100"/>
        </p:scale>
        <p:origin x="-854" y="-7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10A7A0-A479-4ECE-93AE-044596B9641D}" type="datetimeFigureOut">
              <a:rPr lang="nl-BE" smtClean="0"/>
              <a:t>06-06-2018</a:t>
            </a:fld>
            <a:endParaRPr lang="nl-BE"/>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B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5DADD4-72DF-42F2-8276-67C8D9000BCC}" type="slidenum">
              <a:rPr lang="nl-BE" smtClean="0"/>
              <a:t>‹#›</a:t>
            </a:fld>
            <a:endParaRPr lang="nl-BE"/>
          </a:p>
        </p:txBody>
      </p:sp>
    </p:spTree>
    <p:extLst>
      <p:ext uri="{BB962C8B-B14F-4D97-AF65-F5344CB8AC3E}">
        <p14:creationId xmlns:p14="http://schemas.microsoft.com/office/powerpoint/2010/main" val="921465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1200" dirty="0" smtClean="0"/>
              <a:t>Annie Hondeghem is gewoon hoogleraar aan de Faculteit Sociale Wetenschappen van de KU Leuven, directeur van het KU Leuven Instituut voor de Overheid, en coördinator van de Leuvense afdeling van het Steunpunt Bestuurlijke Vernieuwing. Zij doceert het vak bestuurskunde en doet onderzoek rond personeelsmanagement bij de overheid, veranderingsmanagement, gelijke kansen en diversiteit, en integratiebeleid.</a:t>
            </a:r>
          </a:p>
          <a:p>
            <a:endParaRPr lang="nl-BE" dirty="0"/>
          </a:p>
        </p:txBody>
      </p:sp>
      <p:sp>
        <p:nvSpPr>
          <p:cNvPr id="4" name="Slide Number Placeholder 3"/>
          <p:cNvSpPr>
            <a:spLocks noGrp="1"/>
          </p:cNvSpPr>
          <p:nvPr>
            <p:ph type="sldNum" sz="quarter" idx="10"/>
          </p:nvPr>
        </p:nvSpPr>
        <p:spPr/>
        <p:txBody>
          <a:bodyPr/>
          <a:lstStyle/>
          <a:p>
            <a:fld id="{235DADD4-72DF-42F2-8276-67C8D9000BCC}" type="slidenum">
              <a:rPr lang="nl-BE" smtClean="0"/>
              <a:t>3</a:t>
            </a:fld>
            <a:endParaRPr lang="nl-BE"/>
          </a:p>
        </p:txBody>
      </p:sp>
    </p:spTree>
    <p:extLst>
      <p:ext uri="{BB962C8B-B14F-4D97-AF65-F5344CB8AC3E}">
        <p14:creationId xmlns:p14="http://schemas.microsoft.com/office/powerpoint/2010/main" val="665268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1D592A86-50BB-484F-B52F-133B1ACFDA54}" type="slidenum">
              <a:rPr lang="en-US" smtClean="0"/>
              <a:t>4</a:t>
            </a:fld>
            <a:endParaRPr lang="en-US"/>
          </a:p>
        </p:txBody>
      </p:sp>
    </p:spTree>
    <p:extLst>
      <p:ext uri="{BB962C8B-B14F-4D97-AF65-F5344CB8AC3E}">
        <p14:creationId xmlns:p14="http://schemas.microsoft.com/office/powerpoint/2010/main" val="3188357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235DADD4-72DF-42F2-8276-67C8D9000BCC}" type="slidenum">
              <a:rPr lang="nl-BE" smtClean="0"/>
              <a:t>8</a:t>
            </a:fld>
            <a:endParaRPr lang="nl-BE"/>
          </a:p>
        </p:txBody>
      </p:sp>
    </p:spTree>
    <p:extLst>
      <p:ext uri="{BB962C8B-B14F-4D97-AF65-F5344CB8AC3E}">
        <p14:creationId xmlns:p14="http://schemas.microsoft.com/office/powerpoint/2010/main" val="12191395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nl-NL" smtClean="0"/>
              <a:t>Klik om de stijl te bewerken</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a:p>
        </p:txBody>
      </p:sp>
      <p:sp>
        <p:nvSpPr>
          <p:cNvPr id="4" name="Date Placeholder 3"/>
          <p:cNvSpPr>
            <a:spLocks noGrp="1"/>
          </p:cNvSpPr>
          <p:nvPr>
            <p:ph type="dt" sz="half" idx="10"/>
          </p:nvPr>
        </p:nvSpPr>
        <p:spPr/>
        <p:txBody>
          <a:bodyPr/>
          <a:lstStyle/>
          <a:p>
            <a:fld id="{F4B39843-0141-4AF5-9269-7CB361D92519}" type="datetimeFigureOut">
              <a:rPr lang="en-US" smtClean="0"/>
              <a:t>6/6/2018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13F0A-9D12-40B2-9A0D-F71E91851488}"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35696" y="164554"/>
            <a:ext cx="7658536" cy="5143500"/>
          </a:xfrm>
          <a:prstGeom prst="rect">
            <a:avLst/>
          </a:prstGeom>
        </p:spPr>
      </p:pic>
    </p:spTree>
    <p:extLst>
      <p:ext uri="{BB962C8B-B14F-4D97-AF65-F5344CB8AC3E}">
        <p14:creationId xmlns:p14="http://schemas.microsoft.com/office/powerpoint/2010/main" val="117618469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4B39843-0141-4AF5-9269-7CB361D92519}" type="datetimeFigureOut">
              <a:rPr lang="en-US" smtClean="0"/>
              <a:t>6/6/2018</a:t>
            </a:fld>
            <a:endParaRPr lang="en-US"/>
          </a:p>
        </p:txBody>
      </p:sp>
      <p:sp>
        <p:nvSpPr>
          <p:cNvPr id="5" name="Footer Placeholder 4"/>
          <p:cNvSpPr>
            <a:spLocks noGrp="1"/>
          </p:cNvSpPr>
          <p:nvPr>
            <p:ph type="ftr" sz="quarter" idx="11"/>
          </p:nvPr>
        </p:nvSpPr>
        <p:spPr/>
        <p:txBody>
          <a:bodyPr/>
          <a:lstStyle/>
          <a:p>
            <a:r>
              <a:rPr lang="fr-BE" dirty="0" smtClean="0"/>
              <a:t>1/1</a:t>
            </a:r>
            <a:endParaRPr lang="en-US" dirty="0"/>
          </a:p>
        </p:txBody>
      </p:sp>
      <p:sp>
        <p:nvSpPr>
          <p:cNvPr id="6" name="Slide Number Placeholder 5"/>
          <p:cNvSpPr>
            <a:spLocks noGrp="1"/>
          </p:cNvSpPr>
          <p:nvPr>
            <p:ph type="sldNum" sz="quarter" idx="12"/>
          </p:nvPr>
        </p:nvSpPr>
        <p:spPr/>
        <p:txBody>
          <a:bodyPr/>
          <a:lstStyle/>
          <a:p>
            <a:fld id="{62D13F0A-9D12-40B2-9A0D-F71E91851488}"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52320" y="3579862"/>
            <a:ext cx="1986605" cy="1323996"/>
          </a:xfrm>
          <a:prstGeom prst="rect">
            <a:avLst/>
          </a:prstGeom>
        </p:spPr>
      </p:pic>
    </p:spTree>
    <p:extLst>
      <p:ext uri="{BB962C8B-B14F-4D97-AF65-F5344CB8AC3E}">
        <p14:creationId xmlns:p14="http://schemas.microsoft.com/office/powerpoint/2010/main" val="265511572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nl-NL" smtClean="0"/>
              <a:t>Klik om de stijl te bewerken</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4B39843-0141-4AF5-9269-7CB361D92519}" type="datetimeFigureOut">
              <a:rPr lang="en-US" smtClean="0"/>
              <a:t>6/6/2018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2D13F0A-9D12-40B2-9A0D-F71E91851488}" type="slidenum">
              <a:rPr lang="en-US" smtClean="0"/>
              <a:t>‹#›</a:t>
            </a:fld>
            <a:endParaRPr lang="en-US"/>
          </a:p>
        </p:txBody>
      </p:sp>
    </p:spTree>
    <p:extLst>
      <p:ext uri="{BB962C8B-B14F-4D97-AF65-F5344CB8AC3E}">
        <p14:creationId xmlns:p14="http://schemas.microsoft.com/office/powerpoint/2010/main" val="2306058384"/>
      </p:ext>
    </p:extLst>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google.com/url?sa=i&amp;rct=j&amp;q=&amp;esrc=s&amp;source=images&amp;cd=&amp;cad=rja&amp;uact=8&amp;ved=2ahUKEwjBpaL82uHaAhWKKVAKHS2qDuYQjRx6BAgBEAU&amp;url=https://nl.dreamstime.com/stock-illustratie-d-mensen-die-tegenstanders-een-debat-zijn-image74396700&amp;psig=AOvVaw0uNklv-5Z2Km2uRh8NrBVL&amp;ust=1525167792221410"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google.com/url?sa=i&amp;rct=j&amp;q=&amp;esrc=s&amp;source=images&amp;cd=&amp;cad=rja&amp;uact=8&amp;ved=2ahUKEwjBpaL82uHaAhWKKVAKHS2qDuYQjRx6BAgBEAU&amp;url=https://nl.dreamstime.com/stock-illustratie-d-mensen-die-tegenstanders-een-debat-zijn-image74396700&amp;psig=AOvVaw0uNklv-5Z2Km2uRh8NrBVL&amp;ust=1525167792221410"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jpe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google.com/url?sa=i&amp;rct=j&amp;q=&amp;esrc=s&amp;source=images&amp;cd=&amp;cad=rja&amp;uact=8&amp;ved=2ahUKEwjBpaL82uHaAhWKKVAKHS2qDuYQjRx6BAgBEAU&amp;url=https://nl.dreamstime.com/stock-illustratie-d-mensen-die-tegenstanders-een-debat-zijn-image74396700&amp;psig=AOvVaw0uNklv-5Z2Km2uRh8NrBVL&amp;ust=1525167792221410"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google.com/url?sa=i&amp;rct=j&amp;q=&amp;esrc=s&amp;source=images&amp;cd=&amp;cad=rja&amp;uact=8&amp;ved=2ahUKEwjBpaL82uHaAhWKKVAKHS2qDuYQjRx6BAgBEAU&amp;url=https://nl.dreamstime.com/stock-illustratie-d-mensen-die-tegenstanders-een-debat-zijn-image74396700&amp;psig=AOvVaw0uNklv-5Z2Km2uRh8NrBVL&amp;ust=1525167792221410"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google.com/url?sa=i&amp;rct=j&amp;q=&amp;esrc=s&amp;source=images&amp;cd=&amp;cad=rja&amp;uact=8&amp;ved=2ahUKEwjBpaL82uHaAhWKKVAKHS2qDuYQjRx6BAgBEAU&amp;url=https://nl.dreamstime.com/stock-illustratie-d-mensen-die-tegenstanders-een-debat-zijn-image74396700&amp;psig=AOvVaw0uNklv-5Z2Km2uRh8NrBVL&amp;ust=1525167792221410"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google.com/url?sa=i&amp;rct=j&amp;q=&amp;esrc=s&amp;source=images&amp;cd=&amp;cad=rja&amp;uact=8&amp;ved=2ahUKEwjBpaL82uHaAhWKKVAKHS2qDuYQjRx6BAgBEAU&amp;url=https://nl.dreamstime.com/stock-illustratie-d-mensen-die-tegenstanders-een-debat-zijn-image74396700&amp;psig=AOvVaw0uNklv-5Z2Km2uRh8NrBVL&amp;ust=1525167792221410"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google.com/url?sa=i&amp;rct=j&amp;q=&amp;esrc=s&amp;source=images&amp;cd=&amp;cad=rja&amp;uact=8&amp;ved=2ahUKEwjBpaL82uHaAhWKKVAKHS2qDuYQjRx6BAgBEAU&amp;url=https://nl.dreamstime.com/stock-illustratie-d-mensen-die-tegenstanders-een-debat-zijn-image74396700&amp;psig=AOvVaw0uNklv-5Z2Km2uRh8NrBVL&amp;ust=1525167792221410"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jBpaL82uHaAhWKKVAKHS2qDuYQjRx6BAgBEAU&amp;url=https://nl.dreamstime.com/stock-illustratie-d-mensen-die-tegenstanders-een-debat-zijn-image74396700&amp;psig=AOvVaw0uNklv-5Z2Km2uRh8NrBVL&amp;ust=1525167792221410"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www.google.com/url?sa=i&amp;rct=j&amp;q=&amp;esrc=s&amp;source=images&amp;cd=&amp;cad=rja&amp;uact=8&amp;ved=2ahUKEwjFvIfq2OHaAhUFb1AKHX8wA10QjRx6BAgBEAU&amp;url=https://pictogram-illustration.com/08-skill/765-qualification.html&amp;psig=AOvVaw1BnAw3Fb5y0az6PsS1uw7-&amp;ust=1525167199001770" TargetMode="External"/><Relationship Id="rId7" Type="http://schemas.openxmlformats.org/officeDocument/2006/relationships/hyperlink" Target="https://www.google.com/url?sa=i&amp;source=images&amp;cd=&amp;cad=rja&amp;uact=8&amp;ved=&amp;url=https://www.canstockphoto.nl/academisch-vector-hoedje-51412871.html&amp;psig=AOvVaw2kKbIogjOJN36anAm5P38-&amp;ust=1526126146970558"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hyperlink" Target="https://www.google.be/url?sa=i&amp;rct=j&amp;q=&amp;esrc=s&amp;source=images&amp;cd=&amp;cad=rja&amp;uact=8&amp;ved=0ahUKEwjn6sDzydrZAhUOyqQKHcSXCtkQjRwIBg&amp;url=https://nicklink.nl/2016/01/30/online-marketingfunnel-zet-e-marketingplan-om-in-acties/puzzelstukken/&amp;psig=AOvVaw3aGkEXSRr6SWFahhm-AAV9&amp;ust=1520524646614487" TargetMode="Externa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7.jpe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hyperlink" Target="https://www.google.com/url?sa=i&amp;source=images&amp;cd=&amp;cad=rja&amp;uact=8&amp;ved=2ahUKEwiI8NaXjY_bAhWDbVAKHaH9BFcQjRx6BAgBEAU&amp;url=https://www.demorgen.be/politiek/index-vergeten-minder-lastenverlaging-voor-laagste-lonen-b2e6acd7/&amp;psig=AOvVaw1yC3OEDkzZveM9PJGHuZbw&amp;ust=1526727453269023"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google.com/url?sa=i&amp;rct=j&amp;q=&amp;esrc=s&amp;source=images&amp;cd=&amp;cad=rja&amp;uact=8&amp;ved=2ahUKEwjBpaL82uHaAhWKKVAKHS2qDuYQjRx6BAgBEAU&amp;url=https://nl.dreamstime.com/stock-illustratie-d-mensen-die-tegenstanders-een-debat-zijn-image74396700&amp;psig=AOvVaw0uNklv-5Z2Km2uRh8NrBVL&amp;ust=1525167792221410"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jBpaL82uHaAhWKKVAKHS2qDuYQjRx6BAgBEAU&amp;url=https://nl.dreamstime.com/stock-illustratie-d-mensen-die-tegenstanders-een-debat-zijn-image74396700&amp;psig=AOvVaw0uNklv-5Z2Km2uRh8NrBVL&amp;ust=152516779222141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google.com/url?sa=i&amp;rct=j&amp;q=&amp;esrc=s&amp;source=images&amp;cd=&amp;cad=rja&amp;uact=8&amp;ved=2ahUKEwjBpaL82uHaAhWKKVAKHS2qDuYQjRx6BAgBEAU&amp;url=https://nl.dreamstime.com/stock-illustratie-d-mensen-die-tegenstanders-een-debat-zijn-image74396700&amp;psig=AOvVaw0uNklv-5Z2Km2uRh8NrBVL&amp;ust=1525167792221410"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nl-BE" dirty="0"/>
          </a:p>
        </p:txBody>
      </p:sp>
      <p:sp>
        <p:nvSpPr>
          <p:cNvPr id="6" name="TextBox 5"/>
          <p:cNvSpPr txBox="1"/>
          <p:nvPr/>
        </p:nvSpPr>
        <p:spPr>
          <a:xfrm>
            <a:off x="8128240" y="483518"/>
            <a:ext cx="266419" cy="523220"/>
          </a:xfrm>
          <a:prstGeom prst="rect">
            <a:avLst/>
          </a:prstGeom>
          <a:noFill/>
        </p:spPr>
        <p:txBody>
          <a:bodyPr wrap="none" rtlCol="0">
            <a:spAutoFit/>
          </a:bodyPr>
          <a:lstStyle/>
          <a:p>
            <a:pPr algn="ctr"/>
            <a:r>
              <a:rPr lang="nl-BE" sz="2800" b="1" dirty="0" smtClean="0"/>
              <a:t> </a:t>
            </a:r>
            <a:endParaRPr lang="nl-BE" sz="2800" b="1" dirty="0"/>
          </a:p>
        </p:txBody>
      </p:sp>
    </p:spTree>
    <p:extLst>
      <p:ext uri="{BB962C8B-B14F-4D97-AF65-F5344CB8AC3E}">
        <p14:creationId xmlns:p14="http://schemas.microsoft.com/office/powerpoint/2010/main" val="15085579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Panel 1: Statement n°4 </a:t>
            </a:r>
            <a:endParaRPr lang="nl-BE" dirty="0"/>
          </a:p>
        </p:txBody>
      </p:sp>
      <p:sp>
        <p:nvSpPr>
          <p:cNvPr id="3" name="Content Placeholder 2"/>
          <p:cNvSpPr>
            <a:spLocks noGrp="1"/>
          </p:cNvSpPr>
          <p:nvPr>
            <p:ph idx="1"/>
          </p:nvPr>
        </p:nvSpPr>
        <p:spPr/>
        <p:txBody>
          <a:bodyPr>
            <a:normAutofit fontScale="92500" lnSpcReduction="20000"/>
          </a:bodyPr>
          <a:lstStyle/>
          <a:p>
            <a:pPr marL="0" lvl="0" indent="0" algn="ctr">
              <a:buNone/>
            </a:pPr>
            <a:r>
              <a:rPr lang="fr-BE" dirty="0"/>
              <a:t>Les services rendus aux assurés sociaux et la modernisation des IPSS ont atteint tel point qu’ils serait inutile d’en conclure de nouveaux. </a:t>
            </a:r>
            <a:endParaRPr lang="fr-BE" dirty="0" smtClean="0"/>
          </a:p>
          <a:p>
            <a:pPr marL="0" lvl="0" indent="0" algn="ctr">
              <a:buNone/>
            </a:pPr>
            <a:r>
              <a:rPr lang="fr-BE" dirty="0" smtClean="0"/>
              <a:t>***</a:t>
            </a:r>
            <a:endParaRPr lang="nl-BE" dirty="0"/>
          </a:p>
          <a:p>
            <a:pPr marL="0" indent="0" algn="ctr">
              <a:buNone/>
            </a:pPr>
            <a:r>
              <a:rPr lang="nl-BE" dirty="0" smtClean="0"/>
              <a:t>De </a:t>
            </a:r>
            <a:r>
              <a:rPr lang="nl-BE" dirty="0"/>
              <a:t>dienstverlening aan de sociaal verzekerde en de modernisering van de OISZ is zover gevorderd dat nieuwe bestuursovereenkomsten overbodig worden. </a:t>
            </a:r>
          </a:p>
        </p:txBody>
      </p:sp>
      <p:pic>
        <p:nvPicPr>
          <p:cNvPr id="6" name="Picture 5" descr="Afbeeldingsresultaat voor debat">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7200"/>
            <a:ext cx="1326421" cy="106033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 y="4435614"/>
            <a:ext cx="1513491" cy="707886"/>
          </a:xfrm>
          <a:prstGeom prst="rect">
            <a:avLst/>
          </a:prstGeom>
          <a:solidFill>
            <a:srgbClr val="00DA63"/>
          </a:solidFill>
        </p:spPr>
        <p:txBody>
          <a:bodyPr wrap="none">
            <a:spAutoFit/>
          </a:bodyPr>
          <a:lstStyle/>
          <a:p>
            <a:pPr algn="ctr"/>
            <a:r>
              <a:rPr lang="nl-BE" sz="2000" b="1" dirty="0">
                <a:solidFill>
                  <a:schemeClr val="bg1"/>
                </a:solidFill>
              </a:rPr>
              <a:t>Point de </a:t>
            </a:r>
            <a:r>
              <a:rPr lang="nl-BE" sz="2000" b="1" dirty="0" smtClean="0">
                <a:solidFill>
                  <a:schemeClr val="bg1"/>
                </a:solidFill>
              </a:rPr>
              <a:t>vue</a:t>
            </a:r>
          </a:p>
          <a:p>
            <a:pPr algn="ctr"/>
            <a:r>
              <a:rPr lang="nl-BE" sz="2000" b="1" dirty="0" smtClean="0">
                <a:solidFill>
                  <a:schemeClr val="bg1"/>
                </a:solidFill>
              </a:rPr>
              <a:t> </a:t>
            </a:r>
            <a:r>
              <a:rPr lang="nl-BE" sz="2000" b="1" dirty="0" err="1">
                <a:solidFill>
                  <a:schemeClr val="bg1"/>
                </a:solidFill>
              </a:rPr>
              <a:t>politique</a:t>
            </a:r>
            <a:endParaRPr lang="nl-BE" sz="2000" b="1" dirty="0">
              <a:solidFill>
                <a:schemeClr val="bg1"/>
              </a:solidFill>
            </a:endParaRPr>
          </a:p>
        </p:txBody>
      </p:sp>
      <p:sp>
        <p:nvSpPr>
          <p:cNvPr id="8" name="Rectangle 7"/>
          <p:cNvSpPr/>
          <p:nvPr/>
        </p:nvSpPr>
        <p:spPr>
          <a:xfrm>
            <a:off x="7584604" y="7200"/>
            <a:ext cx="1559396" cy="1015663"/>
          </a:xfrm>
          <a:prstGeom prst="rect">
            <a:avLst/>
          </a:prstGeom>
          <a:solidFill>
            <a:srgbClr val="F8A11F"/>
          </a:solidFill>
        </p:spPr>
        <p:txBody>
          <a:bodyPr wrap="square">
            <a:spAutoFit/>
          </a:bodyPr>
          <a:lstStyle/>
          <a:p>
            <a:pPr algn="ctr"/>
            <a:r>
              <a:rPr lang="nl-BE" sz="2000" b="1" dirty="0">
                <a:solidFill>
                  <a:schemeClr val="bg1"/>
                </a:solidFill>
              </a:rPr>
              <a:t>Visie van de </a:t>
            </a:r>
            <a:endParaRPr lang="nl-BE" sz="2000" b="1" dirty="0" smtClean="0">
              <a:solidFill>
                <a:schemeClr val="bg1"/>
              </a:solidFill>
            </a:endParaRPr>
          </a:p>
          <a:p>
            <a:pPr algn="ctr"/>
            <a:r>
              <a:rPr lang="nl-BE" sz="2000" b="1" dirty="0" smtClean="0">
                <a:solidFill>
                  <a:schemeClr val="bg1"/>
                </a:solidFill>
              </a:rPr>
              <a:t>sociale </a:t>
            </a:r>
            <a:r>
              <a:rPr lang="nl-BE" sz="2000" b="1" dirty="0">
                <a:solidFill>
                  <a:schemeClr val="bg1"/>
                </a:solidFill>
              </a:rPr>
              <a:t>partners</a:t>
            </a:r>
          </a:p>
        </p:txBody>
      </p:sp>
    </p:spTree>
    <p:extLst>
      <p:ext uri="{BB962C8B-B14F-4D97-AF65-F5344CB8AC3E}">
        <p14:creationId xmlns:p14="http://schemas.microsoft.com/office/powerpoint/2010/main" val="23272582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Panel 1: </a:t>
            </a:r>
            <a:r>
              <a:rPr lang="nl-BE" dirty="0"/>
              <a:t>Statement </a:t>
            </a:r>
            <a:r>
              <a:rPr lang="nl-BE" dirty="0" smtClean="0"/>
              <a:t>n°5 </a:t>
            </a:r>
            <a:endParaRPr lang="nl-BE" dirty="0"/>
          </a:p>
        </p:txBody>
      </p:sp>
      <p:sp>
        <p:nvSpPr>
          <p:cNvPr id="3" name="Content Placeholder 2"/>
          <p:cNvSpPr>
            <a:spLocks noGrp="1"/>
          </p:cNvSpPr>
          <p:nvPr>
            <p:ph idx="1"/>
          </p:nvPr>
        </p:nvSpPr>
        <p:spPr>
          <a:xfrm>
            <a:off x="611560" y="1203598"/>
            <a:ext cx="7776864" cy="3394472"/>
          </a:xfrm>
        </p:spPr>
        <p:txBody>
          <a:bodyPr>
            <a:normAutofit fontScale="77500" lnSpcReduction="20000"/>
          </a:bodyPr>
          <a:lstStyle/>
          <a:p>
            <a:pPr marL="0" lvl="0" indent="0" algn="ctr">
              <a:buNone/>
            </a:pPr>
            <a:r>
              <a:rPr lang="fr-BE" dirty="0" smtClean="0"/>
              <a:t>La </a:t>
            </a:r>
            <a:r>
              <a:rPr lang="fr-BE" dirty="0"/>
              <a:t>procédure actuelle de modification du contrat d’administration devrait être simplifiée. L’impact de nouvelles missions ne peuvent être assez rapidement intégrées dans le contrat d’administration.</a:t>
            </a:r>
            <a:endParaRPr lang="nl-BE" dirty="0"/>
          </a:p>
          <a:p>
            <a:pPr marL="0" indent="0" algn="ctr">
              <a:buNone/>
            </a:pPr>
            <a:r>
              <a:rPr lang="nl-BE" dirty="0" smtClean="0"/>
              <a:t>***</a:t>
            </a:r>
          </a:p>
          <a:p>
            <a:pPr marL="0" indent="0" algn="ctr">
              <a:buNone/>
            </a:pPr>
            <a:r>
              <a:rPr lang="nl-BE" dirty="0" smtClean="0"/>
              <a:t>De </a:t>
            </a:r>
            <a:r>
              <a:rPr lang="nl-BE" dirty="0"/>
              <a:t>huidige procedure voor wijziging van de bestuursovereenkomsten zou beter vereenvoudigd worden. De impact van de nieuwe opdrachten kunnen onvoldoende snel in de bestuursovereenkomst worden geïntegreerd.</a:t>
            </a:r>
          </a:p>
          <a:p>
            <a:pPr marL="514350" indent="-514350">
              <a:buFont typeface="+mj-lt"/>
              <a:buAutoNum type="arabicPeriod"/>
            </a:pPr>
            <a:endParaRPr lang="nl-BE" dirty="0"/>
          </a:p>
        </p:txBody>
      </p:sp>
      <p:pic>
        <p:nvPicPr>
          <p:cNvPr id="6" name="Picture 5" descr="Afbeeldingsresultaat voor debat">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7200"/>
            <a:ext cx="1326421" cy="106033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 y="2355726"/>
            <a:ext cx="1513491" cy="707886"/>
          </a:xfrm>
          <a:prstGeom prst="rect">
            <a:avLst/>
          </a:prstGeom>
          <a:solidFill>
            <a:srgbClr val="00DA63"/>
          </a:solidFill>
        </p:spPr>
        <p:txBody>
          <a:bodyPr wrap="none">
            <a:spAutoFit/>
          </a:bodyPr>
          <a:lstStyle/>
          <a:p>
            <a:pPr algn="ctr"/>
            <a:r>
              <a:rPr lang="nl-BE" sz="2000" b="1" dirty="0">
                <a:solidFill>
                  <a:schemeClr val="bg1"/>
                </a:solidFill>
              </a:rPr>
              <a:t>Point de </a:t>
            </a:r>
            <a:r>
              <a:rPr lang="nl-BE" sz="2000" b="1" dirty="0" smtClean="0">
                <a:solidFill>
                  <a:schemeClr val="bg1"/>
                </a:solidFill>
              </a:rPr>
              <a:t>vue</a:t>
            </a:r>
          </a:p>
          <a:p>
            <a:pPr algn="ctr"/>
            <a:r>
              <a:rPr lang="nl-BE" sz="2000" b="1" dirty="0" smtClean="0">
                <a:solidFill>
                  <a:schemeClr val="bg1"/>
                </a:solidFill>
              </a:rPr>
              <a:t> </a:t>
            </a:r>
            <a:r>
              <a:rPr lang="nl-BE" sz="2000" b="1" dirty="0" err="1">
                <a:solidFill>
                  <a:schemeClr val="bg1"/>
                </a:solidFill>
              </a:rPr>
              <a:t>politique</a:t>
            </a:r>
            <a:endParaRPr lang="nl-BE" sz="2000" b="1" dirty="0">
              <a:solidFill>
                <a:schemeClr val="bg1"/>
              </a:solidFill>
            </a:endParaRPr>
          </a:p>
        </p:txBody>
      </p:sp>
      <p:sp>
        <p:nvSpPr>
          <p:cNvPr id="8" name="Rectangle 7"/>
          <p:cNvSpPr/>
          <p:nvPr/>
        </p:nvSpPr>
        <p:spPr>
          <a:xfrm>
            <a:off x="7584604" y="2139702"/>
            <a:ext cx="1559396" cy="1015663"/>
          </a:xfrm>
          <a:prstGeom prst="rect">
            <a:avLst/>
          </a:prstGeom>
          <a:solidFill>
            <a:srgbClr val="F8A11F"/>
          </a:solidFill>
        </p:spPr>
        <p:txBody>
          <a:bodyPr wrap="square">
            <a:spAutoFit/>
          </a:bodyPr>
          <a:lstStyle/>
          <a:p>
            <a:pPr algn="ctr"/>
            <a:r>
              <a:rPr lang="nl-BE" sz="2000" b="1" dirty="0">
                <a:solidFill>
                  <a:schemeClr val="bg1"/>
                </a:solidFill>
              </a:rPr>
              <a:t>Visie van de </a:t>
            </a:r>
            <a:endParaRPr lang="nl-BE" sz="2000" b="1" dirty="0" smtClean="0">
              <a:solidFill>
                <a:schemeClr val="bg1"/>
              </a:solidFill>
            </a:endParaRPr>
          </a:p>
          <a:p>
            <a:pPr algn="ctr"/>
            <a:r>
              <a:rPr lang="nl-BE" sz="2000" b="1" dirty="0" smtClean="0">
                <a:solidFill>
                  <a:schemeClr val="bg1"/>
                </a:solidFill>
              </a:rPr>
              <a:t>sociale </a:t>
            </a:r>
            <a:r>
              <a:rPr lang="nl-BE" sz="2000" b="1" dirty="0">
                <a:solidFill>
                  <a:schemeClr val="bg1"/>
                </a:solidFill>
              </a:rPr>
              <a:t>partners</a:t>
            </a:r>
          </a:p>
        </p:txBody>
      </p:sp>
    </p:spTree>
    <p:extLst>
      <p:ext uri="{BB962C8B-B14F-4D97-AF65-F5344CB8AC3E}">
        <p14:creationId xmlns:p14="http://schemas.microsoft.com/office/powerpoint/2010/main" val="37347077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triped Right Arrow 4"/>
          <p:cNvSpPr/>
          <p:nvPr/>
        </p:nvSpPr>
        <p:spPr>
          <a:xfrm>
            <a:off x="2267744" y="699542"/>
            <a:ext cx="4968552" cy="345638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Content Placeholder 2"/>
          <p:cNvSpPr>
            <a:spLocks noGrp="1"/>
          </p:cNvSpPr>
          <p:nvPr>
            <p:ph idx="1"/>
          </p:nvPr>
        </p:nvSpPr>
        <p:spPr>
          <a:xfrm>
            <a:off x="251520" y="1059582"/>
            <a:ext cx="8229600" cy="3754512"/>
          </a:xfrm>
        </p:spPr>
        <p:txBody>
          <a:bodyPr/>
          <a:lstStyle/>
          <a:p>
            <a:pPr marL="0" indent="0" algn="ctr">
              <a:buNone/>
            </a:pPr>
            <a:endParaRPr lang="nl-BE" dirty="0" smtClean="0"/>
          </a:p>
          <a:p>
            <a:pPr marL="0" indent="0" algn="ctr">
              <a:buNone/>
            </a:pPr>
            <a:r>
              <a:rPr lang="nl-BE" sz="4400" b="1" dirty="0" err="1" smtClean="0">
                <a:solidFill>
                  <a:schemeClr val="bg1"/>
                </a:solidFill>
              </a:rPr>
              <a:t>Conclusions</a:t>
            </a:r>
            <a:r>
              <a:rPr lang="nl-BE" sz="4400" b="1" dirty="0" smtClean="0">
                <a:solidFill>
                  <a:schemeClr val="bg1"/>
                </a:solidFill>
              </a:rPr>
              <a:t> </a:t>
            </a:r>
          </a:p>
          <a:p>
            <a:pPr marL="0" indent="0" algn="ctr">
              <a:buNone/>
            </a:pPr>
            <a:r>
              <a:rPr lang="nl-BE" sz="4400" b="1" dirty="0" smtClean="0">
                <a:solidFill>
                  <a:schemeClr val="bg1"/>
                </a:solidFill>
              </a:rPr>
              <a:t>Conclusies </a:t>
            </a:r>
            <a:endParaRPr lang="nl-BE" sz="4400" b="1" dirty="0">
              <a:solidFill>
                <a:schemeClr val="bg1"/>
              </a:solidFill>
            </a:endParaRPr>
          </a:p>
        </p:txBody>
      </p:sp>
    </p:spTree>
    <p:extLst>
      <p:ext uri="{BB962C8B-B14F-4D97-AF65-F5344CB8AC3E}">
        <p14:creationId xmlns:p14="http://schemas.microsoft.com/office/powerpoint/2010/main" val="23970436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BE" dirty="0" smtClean="0"/>
              <a:t>Panel 2: </a:t>
            </a:r>
            <a:r>
              <a:rPr lang="nl-BE" dirty="0"/>
              <a:t>P</a:t>
            </a:r>
            <a:r>
              <a:rPr lang="nl-BE" dirty="0" smtClean="0"/>
              <a:t>oint de vue des </a:t>
            </a:r>
            <a:r>
              <a:rPr lang="fr-BE" dirty="0" smtClean="0"/>
              <a:t>administrateurs des</a:t>
            </a:r>
            <a:r>
              <a:rPr lang="nl-BE" dirty="0" smtClean="0"/>
              <a:t> IPSS</a:t>
            </a:r>
            <a:endParaRPr lang="nl-BE" dirty="0"/>
          </a:p>
        </p:txBody>
      </p:sp>
      <p:sp>
        <p:nvSpPr>
          <p:cNvPr id="5" name="Rechthoek 4"/>
          <p:cNvSpPr/>
          <p:nvPr/>
        </p:nvSpPr>
        <p:spPr>
          <a:xfrm>
            <a:off x="107504" y="2250310"/>
            <a:ext cx="1933301" cy="400110"/>
          </a:xfrm>
          <a:prstGeom prst="rect">
            <a:avLst/>
          </a:prstGeom>
        </p:spPr>
        <p:txBody>
          <a:bodyPr wrap="square">
            <a:spAutoFit/>
          </a:bodyPr>
          <a:lstStyle/>
          <a:p>
            <a:r>
              <a:rPr lang="nl-BE" sz="1000" dirty="0"/>
              <a:t>Administrateur-generaal RIZIV </a:t>
            </a:r>
            <a:r>
              <a:rPr lang="fr-FR" sz="1000" dirty="0"/>
              <a:t>Administrateur-général INAMI</a:t>
            </a:r>
            <a:r>
              <a:rPr lang="nl-BE" sz="1000" dirty="0"/>
              <a:t> </a:t>
            </a:r>
          </a:p>
        </p:txBody>
      </p:sp>
      <p:sp>
        <p:nvSpPr>
          <p:cNvPr id="7" name="Rechthoek 6"/>
          <p:cNvSpPr/>
          <p:nvPr/>
        </p:nvSpPr>
        <p:spPr>
          <a:xfrm>
            <a:off x="392943" y="1994642"/>
            <a:ext cx="1016625" cy="307777"/>
          </a:xfrm>
          <a:prstGeom prst="rect">
            <a:avLst/>
          </a:prstGeom>
        </p:spPr>
        <p:txBody>
          <a:bodyPr wrap="none">
            <a:spAutoFit/>
          </a:bodyPr>
          <a:lstStyle/>
          <a:p>
            <a:r>
              <a:rPr lang="nl-BE" sz="1400" b="1" dirty="0"/>
              <a:t>Jo De Cock </a:t>
            </a:r>
          </a:p>
        </p:txBody>
      </p:sp>
      <p:sp>
        <p:nvSpPr>
          <p:cNvPr id="9" name="Rechthoek 8"/>
          <p:cNvSpPr/>
          <p:nvPr/>
        </p:nvSpPr>
        <p:spPr>
          <a:xfrm>
            <a:off x="7515379" y="1953624"/>
            <a:ext cx="1182631" cy="307777"/>
          </a:xfrm>
          <a:prstGeom prst="rect">
            <a:avLst/>
          </a:prstGeom>
        </p:spPr>
        <p:txBody>
          <a:bodyPr wrap="none">
            <a:spAutoFit/>
          </a:bodyPr>
          <a:lstStyle/>
          <a:p>
            <a:r>
              <a:rPr lang="nl-BE" sz="1400" b="1" dirty="0"/>
              <a:t>Koen </a:t>
            </a:r>
            <a:r>
              <a:rPr lang="nl-BE" sz="1400" b="1" dirty="0" err="1"/>
              <a:t>Snyders</a:t>
            </a:r>
            <a:endParaRPr lang="nl-BE" sz="1400" b="1" dirty="0"/>
          </a:p>
        </p:txBody>
      </p:sp>
      <p:sp>
        <p:nvSpPr>
          <p:cNvPr id="10" name="Rechthoek 9"/>
          <p:cNvSpPr/>
          <p:nvPr/>
        </p:nvSpPr>
        <p:spPr>
          <a:xfrm>
            <a:off x="7107771" y="2266150"/>
            <a:ext cx="1997846" cy="400110"/>
          </a:xfrm>
          <a:prstGeom prst="rect">
            <a:avLst/>
          </a:prstGeom>
        </p:spPr>
        <p:txBody>
          <a:bodyPr wrap="square">
            <a:spAutoFit/>
          </a:bodyPr>
          <a:lstStyle/>
          <a:p>
            <a:r>
              <a:rPr lang="nl-BE" sz="1000" dirty="0" smtClean="0"/>
              <a:t>Administrateur-generaal RSZ</a:t>
            </a:r>
            <a:endParaRPr lang="fr-FR" sz="1000" dirty="0" smtClean="0"/>
          </a:p>
          <a:p>
            <a:r>
              <a:rPr lang="fr-FR" sz="1000" dirty="0" smtClean="0"/>
              <a:t>Administrateur-général de l’ ONSS</a:t>
            </a:r>
            <a:endParaRPr lang="nl-BE" sz="1000" dirty="0"/>
          </a:p>
        </p:txBody>
      </p:sp>
      <p:sp>
        <p:nvSpPr>
          <p:cNvPr id="24" name="Rechthoek 23"/>
          <p:cNvSpPr/>
          <p:nvPr/>
        </p:nvSpPr>
        <p:spPr>
          <a:xfrm>
            <a:off x="441546" y="4201748"/>
            <a:ext cx="2345908" cy="307777"/>
          </a:xfrm>
          <a:prstGeom prst="rect">
            <a:avLst/>
          </a:prstGeom>
        </p:spPr>
        <p:txBody>
          <a:bodyPr wrap="square">
            <a:spAutoFit/>
          </a:bodyPr>
          <a:lstStyle/>
          <a:p>
            <a:r>
              <a:rPr lang="nl-BE" sz="1400" b="1" dirty="0"/>
              <a:t>Jean-Marc </a:t>
            </a:r>
            <a:r>
              <a:rPr lang="nl-BE" sz="1400" b="1" dirty="0" err="1"/>
              <a:t>Vandenbergh</a:t>
            </a:r>
            <a:endParaRPr lang="nl-BE" sz="1400" b="1" dirty="0"/>
          </a:p>
        </p:txBody>
      </p:sp>
      <p:sp>
        <p:nvSpPr>
          <p:cNvPr id="25" name="Rechthoek 24"/>
          <p:cNvSpPr/>
          <p:nvPr/>
        </p:nvSpPr>
        <p:spPr>
          <a:xfrm>
            <a:off x="392943" y="4495598"/>
            <a:ext cx="2184599" cy="400110"/>
          </a:xfrm>
          <a:prstGeom prst="rect">
            <a:avLst/>
          </a:prstGeom>
        </p:spPr>
        <p:txBody>
          <a:bodyPr wrap="square">
            <a:spAutoFit/>
          </a:bodyPr>
          <a:lstStyle/>
          <a:p>
            <a:r>
              <a:rPr lang="nl-BE" sz="1000" dirty="0"/>
              <a:t>Administrateur-generaal </a:t>
            </a:r>
            <a:r>
              <a:rPr lang="nl-BE" sz="1000" dirty="0" smtClean="0"/>
              <a:t>HVW</a:t>
            </a:r>
          </a:p>
          <a:p>
            <a:r>
              <a:rPr lang="fr-FR" sz="1000" dirty="0"/>
              <a:t>Administrateur général de </a:t>
            </a:r>
            <a:r>
              <a:rPr lang="fr-FR" sz="1000" dirty="0" smtClean="0"/>
              <a:t>CAPAC</a:t>
            </a:r>
            <a:endParaRPr lang="nl-BE" sz="1000" dirty="0"/>
          </a:p>
        </p:txBody>
      </p:sp>
      <p:sp>
        <p:nvSpPr>
          <p:cNvPr id="27" name="Rechthoek 26"/>
          <p:cNvSpPr/>
          <p:nvPr/>
        </p:nvSpPr>
        <p:spPr>
          <a:xfrm>
            <a:off x="3349062" y="2803466"/>
            <a:ext cx="1465466" cy="307777"/>
          </a:xfrm>
          <a:prstGeom prst="rect">
            <a:avLst/>
          </a:prstGeom>
        </p:spPr>
        <p:txBody>
          <a:bodyPr wrap="none">
            <a:spAutoFit/>
          </a:bodyPr>
          <a:lstStyle/>
          <a:p>
            <a:r>
              <a:rPr lang="nl-BE" sz="1400" b="1" dirty="0"/>
              <a:t>Thibaut </a:t>
            </a:r>
            <a:r>
              <a:rPr lang="nl-BE" sz="1400" b="1" dirty="0" err="1"/>
              <a:t>Duvillier</a:t>
            </a:r>
            <a:r>
              <a:rPr lang="nl-BE" sz="1400" b="1" dirty="0"/>
              <a:t> </a:t>
            </a:r>
          </a:p>
        </p:txBody>
      </p:sp>
      <p:sp>
        <p:nvSpPr>
          <p:cNvPr id="28" name="Rechthoek 27"/>
          <p:cNvSpPr/>
          <p:nvPr/>
        </p:nvSpPr>
        <p:spPr>
          <a:xfrm>
            <a:off x="2783848" y="3199207"/>
            <a:ext cx="2792658" cy="400110"/>
          </a:xfrm>
          <a:prstGeom prst="rect">
            <a:avLst/>
          </a:prstGeom>
        </p:spPr>
        <p:txBody>
          <a:bodyPr wrap="square">
            <a:spAutoFit/>
          </a:bodyPr>
          <a:lstStyle/>
          <a:p>
            <a:r>
              <a:rPr lang="nl-BE" sz="1000" dirty="0" smtClean="0"/>
              <a:t>Adjunct-Administrateur-generaal KSZ en </a:t>
            </a:r>
            <a:r>
              <a:rPr lang="nl-BE" sz="1000" dirty="0" err="1"/>
              <a:t>eHealth</a:t>
            </a:r>
            <a:endParaRPr lang="nl-BE" sz="1000" dirty="0"/>
          </a:p>
          <a:p>
            <a:r>
              <a:rPr lang="fr-FR" sz="1000" dirty="0"/>
              <a:t>Administrateur-général adjoint BCSS et </a:t>
            </a:r>
            <a:r>
              <a:rPr lang="fr-FR" sz="1000" dirty="0" err="1"/>
              <a:t>eHealth</a:t>
            </a:r>
            <a:r>
              <a:rPr lang="fr-FR" sz="1000" dirty="0"/>
              <a:t> </a:t>
            </a:r>
            <a:endParaRPr lang="nl-BE" sz="1000" dirty="0"/>
          </a:p>
        </p:txBody>
      </p:sp>
      <p:sp>
        <p:nvSpPr>
          <p:cNvPr id="30" name="Rechthoek 29"/>
          <p:cNvSpPr/>
          <p:nvPr/>
        </p:nvSpPr>
        <p:spPr>
          <a:xfrm>
            <a:off x="5738284" y="4287528"/>
            <a:ext cx="1321452" cy="307777"/>
          </a:xfrm>
          <a:prstGeom prst="rect">
            <a:avLst/>
          </a:prstGeom>
        </p:spPr>
        <p:txBody>
          <a:bodyPr wrap="none">
            <a:spAutoFit/>
          </a:bodyPr>
          <a:lstStyle/>
          <a:p>
            <a:r>
              <a:rPr lang="nl-BE" sz="1400" b="1" dirty="0"/>
              <a:t>Pascale </a:t>
            </a:r>
            <a:r>
              <a:rPr lang="nl-BE" sz="1400" b="1" dirty="0" err="1"/>
              <a:t>Lambin</a:t>
            </a:r>
            <a:endParaRPr lang="nl-BE" sz="1400" b="1" dirty="0"/>
          </a:p>
        </p:txBody>
      </p:sp>
      <p:sp>
        <p:nvSpPr>
          <p:cNvPr id="31" name="Rechthoek 30"/>
          <p:cNvSpPr/>
          <p:nvPr/>
        </p:nvSpPr>
        <p:spPr>
          <a:xfrm>
            <a:off x="5148064" y="4522554"/>
            <a:ext cx="2324005" cy="400110"/>
          </a:xfrm>
          <a:prstGeom prst="rect">
            <a:avLst/>
          </a:prstGeom>
        </p:spPr>
        <p:txBody>
          <a:bodyPr wrap="square">
            <a:spAutoFit/>
          </a:bodyPr>
          <a:lstStyle/>
          <a:p>
            <a:r>
              <a:rPr lang="nl-BE" sz="1000" dirty="0"/>
              <a:t>Adjunct-administrateur-generaal FEDRIS</a:t>
            </a:r>
          </a:p>
          <a:p>
            <a:r>
              <a:rPr lang="fr-FR" sz="1000" dirty="0"/>
              <a:t>Administrateur général adjoint FEDRIS</a:t>
            </a:r>
            <a:endParaRPr lang="nl-BE" sz="1000" dirty="0"/>
          </a:p>
        </p:txBody>
      </p:sp>
      <p:pic>
        <p:nvPicPr>
          <p:cNvPr id="18" name="Afbeelding 10"/>
          <p:cNvPicPr>
            <a:picLocks noChangeAspect="1"/>
          </p:cNvPicPr>
          <p:nvPr/>
        </p:nvPicPr>
        <p:blipFill rotWithShape="1">
          <a:blip r:embed="rId2">
            <a:extLst>
              <a:ext uri="{28A0092B-C50C-407E-A947-70E740481C1C}">
                <a14:useLocalDpi xmlns:a14="http://schemas.microsoft.com/office/drawing/2010/main" val="0"/>
              </a:ext>
            </a:extLst>
          </a:blip>
          <a:srcRect l="28583"/>
          <a:stretch/>
        </p:blipFill>
        <p:spPr>
          <a:xfrm>
            <a:off x="3349062" y="1348462"/>
            <a:ext cx="1463663" cy="1518100"/>
          </a:xfrm>
          <a:prstGeom prst="rect">
            <a:avLst/>
          </a:prstGeom>
        </p:spPr>
      </p:pic>
      <p:pic>
        <p:nvPicPr>
          <p:cNvPr id="19" name="Afbeelding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2307" y="339502"/>
            <a:ext cx="1528777" cy="1528777"/>
          </a:xfrm>
          <a:prstGeom prst="rect">
            <a:avLst/>
          </a:prstGeom>
        </p:spPr>
      </p:pic>
      <p:pic>
        <p:nvPicPr>
          <p:cNvPr id="20" name="Afbeelding 8"/>
          <p:cNvPicPr>
            <a:picLocks noChangeAspect="1"/>
          </p:cNvPicPr>
          <p:nvPr/>
        </p:nvPicPr>
        <p:blipFill rotWithShape="1">
          <a:blip r:embed="rId4" cstate="print">
            <a:extLst>
              <a:ext uri="{28A0092B-C50C-407E-A947-70E740481C1C}">
                <a14:useLocalDpi xmlns:a14="http://schemas.microsoft.com/office/drawing/2010/main" val="0"/>
              </a:ext>
            </a:extLst>
          </a:blip>
          <a:srcRect l="8195" t="-1" r="4910" b="2587"/>
          <a:stretch/>
        </p:blipFill>
        <p:spPr>
          <a:xfrm>
            <a:off x="5738284" y="2753693"/>
            <a:ext cx="1369487" cy="1460304"/>
          </a:xfrm>
          <a:prstGeom prst="rect">
            <a:avLst/>
          </a:prstGeom>
        </p:spPr>
      </p:pic>
      <p:pic>
        <p:nvPicPr>
          <p:cNvPr id="21" name="Afbeelding 23"/>
          <p:cNvPicPr>
            <a:picLocks noChangeAspect="1"/>
          </p:cNvPicPr>
          <p:nvPr/>
        </p:nvPicPr>
        <p:blipFill rotWithShape="1">
          <a:blip r:embed="rId5" cstate="print">
            <a:extLst>
              <a:ext uri="{28A0092B-C50C-407E-A947-70E740481C1C}">
                <a14:useLocalDpi xmlns:a14="http://schemas.microsoft.com/office/drawing/2010/main" val="0"/>
              </a:ext>
            </a:extLst>
          </a:blip>
          <a:srcRect b="28413"/>
          <a:stretch/>
        </p:blipFill>
        <p:spPr>
          <a:xfrm>
            <a:off x="843313" y="2753693"/>
            <a:ext cx="1304050" cy="1400102"/>
          </a:xfrm>
          <a:prstGeom prst="rect">
            <a:avLst/>
          </a:prstGeom>
        </p:spPr>
      </p:pic>
      <p:pic>
        <p:nvPicPr>
          <p:cNvPr id="32" name="Afbeelding 5"/>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164102" y="339502"/>
            <a:ext cx="1393342" cy="1647129"/>
          </a:xfrm>
          <a:prstGeom prst="rect">
            <a:avLst/>
          </a:prstGeom>
        </p:spPr>
      </p:pic>
    </p:spTree>
    <p:extLst>
      <p:ext uri="{BB962C8B-B14F-4D97-AF65-F5344CB8AC3E}">
        <p14:creationId xmlns:p14="http://schemas.microsoft.com/office/powerpoint/2010/main" val="1678572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BE" dirty="0" smtClean="0"/>
              <a:t>Panel 2: Visie van de </a:t>
            </a:r>
            <a:br>
              <a:rPr lang="nl-BE" dirty="0" smtClean="0"/>
            </a:br>
            <a:r>
              <a:rPr lang="nl-BE" dirty="0" smtClean="0"/>
              <a:t>controleorganen</a:t>
            </a:r>
            <a:endParaRPr lang="nl-BE" dirty="0"/>
          </a:p>
        </p:txBody>
      </p:sp>
      <p:sp>
        <p:nvSpPr>
          <p:cNvPr id="5" name="Rechthoek 4"/>
          <p:cNvSpPr/>
          <p:nvPr/>
        </p:nvSpPr>
        <p:spPr>
          <a:xfrm>
            <a:off x="354985" y="1708807"/>
            <a:ext cx="1439368" cy="307777"/>
          </a:xfrm>
          <a:prstGeom prst="rect">
            <a:avLst/>
          </a:prstGeom>
        </p:spPr>
        <p:txBody>
          <a:bodyPr wrap="none">
            <a:spAutoFit/>
          </a:bodyPr>
          <a:lstStyle/>
          <a:p>
            <a:r>
              <a:rPr lang="nl-BE" sz="1400" b="1" dirty="0"/>
              <a:t>Manu </a:t>
            </a:r>
            <a:r>
              <a:rPr lang="nl-BE" sz="1400" b="1" dirty="0" err="1"/>
              <a:t>Breynaert</a:t>
            </a:r>
            <a:r>
              <a:rPr lang="nl-BE" sz="1400" b="1" dirty="0"/>
              <a:t> </a:t>
            </a:r>
          </a:p>
        </p:txBody>
      </p:sp>
      <p:sp>
        <p:nvSpPr>
          <p:cNvPr id="6" name="Rechthoek 5"/>
          <p:cNvSpPr/>
          <p:nvPr/>
        </p:nvSpPr>
        <p:spPr>
          <a:xfrm>
            <a:off x="70188" y="1946251"/>
            <a:ext cx="2515432" cy="400110"/>
          </a:xfrm>
          <a:prstGeom prst="rect">
            <a:avLst/>
          </a:prstGeom>
        </p:spPr>
        <p:txBody>
          <a:bodyPr wrap="none">
            <a:spAutoFit/>
          </a:bodyPr>
          <a:lstStyle/>
          <a:p>
            <a:r>
              <a:rPr lang="nl-BE" sz="1000" dirty="0"/>
              <a:t>Adviseur </a:t>
            </a:r>
            <a:r>
              <a:rPr lang="nl-BE" sz="1000" dirty="0" err="1"/>
              <a:t>Governance</a:t>
            </a:r>
            <a:r>
              <a:rPr lang="nl-BE" sz="1000" dirty="0"/>
              <a:t> FOD Sociale Zekerheid </a:t>
            </a:r>
            <a:endParaRPr lang="nl-BE" sz="1000" dirty="0" smtClean="0"/>
          </a:p>
          <a:p>
            <a:r>
              <a:rPr lang="fr-FR" sz="1000" dirty="0" err="1" smtClean="0"/>
              <a:t>Adviseur</a:t>
            </a:r>
            <a:r>
              <a:rPr lang="fr-FR" sz="1000" dirty="0" smtClean="0"/>
              <a:t> </a:t>
            </a:r>
            <a:r>
              <a:rPr lang="fr-FR" sz="1000" dirty="0" err="1"/>
              <a:t>Governance</a:t>
            </a:r>
            <a:r>
              <a:rPr lang="fr-FR" sz="1000" dirty="0"/>
              <a:t> SPF Sécurité Sociale</a:t>
            </a:r>
            <a:endParaRPr lang="nl-BE" sz="1000" dirty="0"/>
          </a:p>
        </p:txBody>
      </p:sp>
      <p:sp>
        <p:nvSpPr>
          <p:cNvPr id="7" name="Rechthoek 6"/>
          <p:cNvSpPr/>
          <p:nvPr/>
        </p:nvSpPr>
        <p:spPr>
          <a:xfrm>
            <a:off x="3593677" y="2390979"/>
            <a:ext cx="1189621" cy="307777"/>
          </a:xfrm>
          <a:prstGeom prst="rect">
            <a:avLst/>
          </a:prstGeom>
        </p:spPr>
        <p:txBody>
          <a:bodyPr wrap="none">
            <a:spAutoFit/>
          </a:bodyPr>
          <a:lstStyle/>
          <a:p>
            <a:r>
              <a:rPr lang="nl-BE" sz="1400" b="1" dirty="0"/>
              <a:t>Gerda Buysse</a:t>
            </a:r>
          </a:p>
        </p:txBody>
      </p:sp>
      <p:sp>
        <p:nvSpPr>
          <p:cNvPr id="8" name="Rechthoek 7"/>
          <p:cNvSpPr/>
          <p:nvPr/>
        </p:nvSpPr>
        <p:spPr>
          <a:xfrm>
            <a:off x="2639831" y="2644775"/>
            <a:ext cx="3228314" cy="400110"/>
          </a:xfrm>
          <a:prstGeom prst="rect">
            <a:avLst/>
          </a:prstGeom>
        </p:spPr>
        <p:txBody>
          <a:bodyPr wrap="square">
            <a:spAutoFit/>
          </a:bodyPr>
          <a:lstStyle/>
          <a:p>
            <a:r>
              <a:rPr lang="nl-BE" sz="1000" dirty="0"/>
              <a:t>Eerste-auditeur-revisor Financiële Audit </a:t>
            </a:r>
            <a:r>
              <a:rPr lang="nl-BE" sz="1000" dirty="0" smtClean="0"/>
              <a:t>Sociale </a:t>
            </a:r>
            <a:r>
              <a:rPr lang="nl-BE" sz="1000" dirty="0"/>
              <a:t>Z</a:t>
            </a:r>
            <a:r>
              <a:rPr lang="nl-BE" sz="1000" dirty="0" smtClean="0"/>
              <a:t>ekerheid</a:t>
            </a:r>
          </a:p>
          <a:p>
            <a:r>
              <a:rPr lang="fr-BE" sz="1000" dirty="0"/>
              <a:t>Premier auditeur-réviseur Audit Financier Sécurité Sociale</a:t>
            </a:r>
            <a:endParaRPr lang="nl-BE" sz="1000" dirty="0"/>
          </a:p>
        </p:txBody>
      </p:sp>
      <p:sp>
        <p:nvSpPr>
          <p:cNvPr id="9" name="Rechthoek 8"/>
          <p:cNvSpPr/>
          <p:nvPr/>
        </p:nvSpPr>
        <p:spPr>
          <a:xfrm>
            <a:off x="7107640" y="1708807"/>
            <a:ext cx="1305999" cy="307777"/>
          </a:xfrm>
          <a:prstGeom prst="rect">
            <a:avLst/>
          </a:prstGeom>
        </p:spPr>
        <p:txBody>
          <a:bodyPr wrap="none">
            <a:spAutoFit/>
          </a:bodyPr>
          <a:lstStyle/>
          <a:p>
            <a:r>
              <a:rPr lang="nl-BE" sz="1400" b="1" dirty="0"/>
              <a:t>Daniel Fontana</a:t>
            </a:r>
          </a:p>
        </p:txBody>
      </p:sp>
      <p:sp>
        <p:nvSpPr>
          <p:cNvPr id="11" name="Rechthoek 10"/>
          <p:cNvSpPr/>
          <p:nvPr/>
        </p:nvSpPr>
        <p:spPr>
          <a:xfrm>
            <a:off x="6314543" y="1946251"/>
            <a:ext cx="2757732" cy="553998"/>
          </a:xfrm>
          <a:prstGeom prst="rect">
            <a:avLst/>
          </a:prstGeom>
        </p:spPr>
        <p:txBody>
          <a:bodyPr wrap="square">
            <a:spAutoFit/>
          </a:bodyPr>
          <a:lstStyle/>
          <a:p>
            <a:r>
              <a:rPr lang="nl-BE" sz="1000" dirty="0"/>
              <a:t>Voorzitter van het Gemeenschappelijk Auditcomité </a:t>
            </a:r>
            <a:r>
              <a:rPr lang="nl-BE" sz="1000" dirty="0" smtClean="0"/>
              <a:t>OISZ (GAC)</a:t>
            </a:r>
          </a:p>
          <a:p>
            <a:r>
              <a:rPr lang="fr-FR" sz="1000" dirty="0"/>
              <a:t>Président du Comité d'Audit </a:t>
            </a:r>
            <a:r>
              <a:rPr lang="fr-FR" sz="1000" dirty="0" smtClean="0"/>
              <a:t>Commun IPSS (CAC</a:t>
            </a:r>
            <a:r>
              <a:rPr lang="fr-FR" sz="1000" dirty="0"/>
              <a:t>)</a:t>
            </a:r>
            <a:endParaRPr lang="nl-BE" sz="1000" dirty="0"/>
          </a:p>
        </p:txBody>
      </p:sp>
      <p:sp>
        <p:nvSpPr>
          <p:cNvPr id="12" name="Rechthoek 11"/>
          <p:cNvSpPr/>
          <p:nvPr/>
        </p:nvSpPr>
        <p:spPr>
          <a:xfrm>
            <a:off x="1095822" y="4203871"/>
            <a:ext cx="1243930" cy="307777"/>
          </a:xfrm>
          <a:prstGeom prst="rect">
            <a:avLst/>
          </a:prstGeom>
        </p:spPr>
        <p:txBody>
          <a:bodyPr wrap="none">
            <a:spAutoFit/>
          </a:bodyPr>
          <a:lstStyle/>
          <a:p>
            <a:r>
              <a:rPr lang="nl-BE" sz="1400" b="1" dirty="0"/>
              <a:t>Patrick Robert</a:t>
            </a:r>
          </a:p>
        </p:txBody>
      </p:sp>
      <p:sp>
        <p:nvSpPr>
          <p:cNvPr id="13" name="Rechthoek 12"/>
          <p:cNvSpPr/>
          <p:nvPr/>
        </p:nvSpPr>
        <p:spPr>
          <a:xfrm>
            <a:off x="6111426" y="4103725"/>
            <a:ext cx="1100109" cy="307777"/>
          </a:xfrm>
          <a:prstGeom prst="rect">
            <a:avLst/>
          </a:prstGeom>
        </p:spPr>
        <p:txBody>
          <a:bodyPr wrap="none">
            <a:spAutoFit/>
          </a:bodyPr>
          <a:lstStyle/>
          <a:p>
            <a:r>
              <a:rPr lang="nl-BE" sz="1400" b="1" dirty="0"/>
              <a:t>Tom </a:t>
            </a:r>
            <a:r>
              <a:rPr lang="nl-BE" sz="1400" b="1" dirty="0" err="1"/>
              <a:t>Auwers</a:t>
            </a:r>
            <a:endParaRPr lang="nl-BE" sz="1400" b="1" dirty="0"/>
          </a:p>
        </p:txBody>
      </p:sp>
      <p:sp>
        <p:nvSpPr>
          <p:cNvPr id="15" name="Rechthoek 14"/>
          <p:cNvSpPr/>
          <p:nvPr/>
        </p:nvSpPr>
        <p:spPr>
          <a:xfrm>
            <a:off x="4355976" y="4373918"/>
            <a:ext cx="3521388" cy="707886"/>
          </a:xfrm>
          <a:prstGeom prst="rect">
            <a:avLst/>
          </a:prstGeom>
        </p:spPr>
        <p:txBody>
          <a:bodyPr wrap="square">
            <a:spAutoFit/>
          </a:bodyPr>
          <a:lstStyle/>
          <a:p>
            <a:r>
              <a:rPr lang="nl-BE" sz="1000" dirty="0"/>
              <a:t>Voorzitter van de FOD </a:t>
            </a:r>
            <a:r>
              <a:rPr lang="nl-BE" sz="1000" dirty="0" smtClean="0"/>
              <a:t>Volksgezondheid, Veiligheid van de Voedselketen en Leefmilieu </a:t>
            </a:r>
          </a:p>
          <a:p>
            <a:r>
              <a:rPr lang="fr-FR" sz="1000" dirty="0" smtClean="0"/>
              <a:t>Président du SPF Santé publique, Sécurité de la Chaîne alimentaire et Environnement </a:t>
            </a:r>
            <a:endParaRPr lang="nl-BE" sz="1000" dirty="0"/>
          </a:p>
        </p:txBody>
      </p:sp>
      <p:sp>
        <p:nvSpPr>
          <p:cNvPr id="3" name="Rechthoek 2"/>
          <p:cNvSpPr/>
          <p:nvPr/>
        </p:nvSpPr>
        <p:spPr>
          <a:xfrm>
            <a:off x="251520" y="4443013"/>
            <a:ext cx="3456384" cy="400110"/>
          </a:xfrm>
          <a:prstGeom prst="rect">
            <a:avLst/>
          </a:prstGeom>
        </p:spPr>
        <p:txBody>
          <a:bodyPr wrap="square">
            <a:spAutoFit/>
          </a:bodyPr>
          <a:lstStyle/>
          <a:p>
            <a:r>
              <a:rPr lang="nl-BE" sz="1000" dirty="0"/>
              <a:t>Verantwoordelijke van de Cel Sociale Zekerheid voor </a:t>
            </a:r>
            <a:r>
              <a:rPr lang="nl-BE" sz="1000" dirty="0" smtClean="0"/>
              <a:t>FOD BOSA</a:t>
            </a:r>
          </a:p>
          <a:p>
            <a:r>
              <a:rPr lang="fr-FR" sz="1000" dirty="0"/>
              <a:t>Responsable de la Cellule Sécurité Sociale au sein du SPF BOSA</a:t>
            </a:r>
            <a:endParaRPr lang="nl-BE" sz="1000" dirty="0"/>
          </a:p>
        </p:txBody>
      </p:sp>
      <p:pic>
        <p:nvPicPr>
          <p:cNvPr id="19" name="Afbeelding 6"/>
          <p:cNvPicPr>
            <a:picLocks noChangeAspect="1"/>
          </p:cNvPicPr>
          <p:nvPr/>
        </p:nvPicPr>
        <p:blipFill rotWithShape="1">
          <a:blip r:embed="rId2" cstate="print">
            <a:extLst>
              <a:ext uri="{28A0092B-C50C-407E-A947-70E740481C1C}">
                <a14:useLocalDpi xmlns:a14="http://schemas.microsoft.com/office/drawing/2010/main" val="0"/>
              </a:ext>
            </a:extLst>
          </a:blip>
          <a:srcRect t="13795" b="7761"/>
          <a:stretch/>
        </p:blipFill>
        <p:spPr>
          <a:xfrm>
            <a:off x="569931" y="456338"/>
            <a:ext cx="1200150" cy="1255289"/>
          </a:xfrm>
          <a:prstGeom prst="rect">
            <a:avLst/>
          </a:prstGeom>
        </p:spPr>
      </p:pic>
      <p:pic>
        <p:nvPicPr>
          <p:cNvPr id="21" name="Afbeelding 24"/>
          <p:cNvPicPr>
            <a:picLocks noChangeAspect="1"/>
          </p:cNvPicPr>
          <p:nvPr/>
        </p:nvPicPr>
        <p:blipFill rotWithShape="1">
          <a:blip r:embed="rId3" cstate="print">
            <a:extLst>
              <a:ext uri="{28A0092B-C50C-407E-A947-70E740481C1C}">
                <a14:useLocalDpi xmlns:a14="http://schemas.microsoft.com/office/drawing/2010/main" val="0"/>
              </a:ext>
            </a:extLst>
          </a:blip>
          <a:srcRect l="7944" t="4171" r="-1" b="18754"/>
          <a:stretch/>
        </p:blipFill>
        <p:spPr>
          <a:xfrm>
            <a:off x="7107640" y="380977"/>
            <a:ext cx="1150622" cy="1332029"/>
          </a:xfrm>
          <a:prstGeom prst="rect">
            <a:avLst/>
          </a:prstGeom>
        </p:spPr>
      </p:pic>
      <p:pic>
        <p:nvPicPr>
          <p:cNvPr id="23" name="Afbeelding 34"/>
          <p:cNvPicPr>
            <a:picLocks noChangeAspect="1"/>
          </p:cNvPicPr>
          <p:nvPr/>
        </p:nvPicPr>
        <p:blipFill rotWithShape="1">
          <a:blip r:embed="rId4" cstate="print">
            <a:extLst>
              <a:ext uri="{28A0092B-C50C-407E-A947-70E740481C1C}">
                <a14:useLocalDpi xmlns:a14="http://schemas.microsoft.com/office/drawing/2010/main" val="0"/>
              </a:ext>
            </a:extLst>
          </a:blip>
          <a:srcRect l="23590" t="5699" b="50222"/>
          <a:stretch/>
        </p:blipFill>
        <p:spPr>
          <a:xfrm>
            <a:off x="3557722" y="1208843"/>
            <a:ext cx="1261532" cy="1137518"/>
          </a:xfrm>
          <a:prstGeom prst="rect">
            <a:avLst/>
          </a:prstGeom>
        </p:spPr>
      </p:pic>
      <p:pic>
        <p:nvPicPr>
          <p:cNvPr id="25" name="Afbeelding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36641" y="2844830"/>
            <a:ext cx="1249680" cy="1249680"/>
          </a:xfrm>
          <a:prstGeom prst="rect">
            <a:avLst/>
          </a:prstGeom>
        </p:spPr>
      </p:pic>
      <p:pic>
        <p:nvPicPr>
          <p:cNvPr id="26" name="Afbeelding 33"/>
          <p:cNvPicPr>
            <a:picLocks noChangeAspect="1"/>
          </p:cNvPicPr>
          <p:nvPr/>
        </p:nvPicPr>
        <p:blipFill rotWithShape="1">
          <a:blip r:embed="rId6" cstate="print">
            <a:extLst>
              <a:ext uri="{28A0092B-C50C-407E-A947-70E740481C1C}">
                <a14:useLocalDpi xmlns:a14="http://schemas.microsoft.com/office/drawing/2010/main" val="0"/>
              </a:ext>
            </a:extLst>
          </a:blip>
          <a:srcRect t="-2604" b="15390"/>
          <a:stretch/>
        </p:blipFill>
        <p:spPr>
          <a:xfrm>
            <a:off x="1236515" y="2748925"/>
            <a:ext cx="1103237" cy="1414690"/>
          </a:xfrm>
          <a:prstGeom prst="rect">
            <a:avLst/>
          </a:prstGeom>
        </p:spPr>
      </p:pic>
    </p:spTree>
    <p:extLst>
      <p:ext uri="{BB962C8B-B14F-4D97-AF65-F5344CB8AC3E}">
        <p14:creationId xmlns:p14="http://schemas.microsoft.com/office/powerpoint/2010/main" val="33043445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Panel 2: Statement n°1 </a:t>
            </a:r>
            <a:endParaRPr lang="nl-BE" dirty="0"/>
          </a:p>
        </p:txBody>
      </p:sp>
      <p:sp>
        <p:nvSpPr>
          <p:cNvPr id="3" name="Content Placeholder 2"/>
          <p:cNvSpPr>
            <a:spLocks noGrp="1"/>
          </p:cNvSpPr>
          <p:nvPr>
            <p:ph idx="1"/>
          </p:nvPr>
        </p:nvSpPr>
        <p:spPr/>
        <p:txBody>
          <a:bodyPr>
            <a:normAutofit fontScale="85000" lnSpcReduction="10000"/>
          </a:bodyPr>
          <a:lstStyle/>
          <a:p>
            <a:pPr marL="0" lvl="0" indent="0" algn="ctr">
              <a:buNone/>
            </a:pPr>
            <a:r>
              <a:rPr lang="fr-BE" dirty="0"/>
              <a:t>Les synergies dans les contrats d’administration mènent à plus d’efficacité et de performance mais elles comportent aussi un risque de perte d’autonomie pour chaque IPSS. </a:t>
            </a:r>
            <a:endParaRPr lang="fr-BE" dirty="0" smtClean="0"/>
          </a:p>
          <a:p>
            <a:pPr marL="0" lvl="0" indent="0" algn="ctr">
              <a:buNone/>
            </a:pPr>
            <a:r>
              <a:rPr lang="fr-BE" dirty="0" smtClean="0"/>
              <a:t>***</a:t>
            </a:r>
            <a:endParaRPr lang="nl-BE" dirty="0"/>
          </a:p>
          <a:p>
            <a:pPr marL="0" lvl="0" indent="0" algn="ctr">
              <a:buNone/>
            </a:pPr>
            <a:r>
              <a:rPr lang="fr-BE" dirty="0"/>
              <a:t>De synergieën in de </a:t>
            </a:r>
            <a:r>
              <a:rPr lang="fr-BE" dirty="0" err="1"/>
              <a:t>bestuursovereenkomst</a:t>
            </a:r>
            <a:r>
              <a:rPr lang="fr-BE" dirty="0"/>
              <a:t> </a:t>
            </a:r>
            <a:r>
              <a:rPr lang="fr-BE" dirty="0" err="1"/>
              <a:t>leiden</a:t>
            </a:r>
            <a:r>
              <a:rPr lang="fr-BE" dirty="0"/>
              <a:t> </a:t>
            </a:r>
            <a:r>
              <a:rPr lang="fr-BE" dirty="0" err="1"/>
              <a:t>tot</a:t>
            </a:r>
            <a:r>
              <a:rPr lang="fr-BE" dirty="0"/>
              <a:t> </a:t>
            </a:r>
            <a:r>
              <a:rPr lang="fr-BE" dirty="0" err="1"/>
              <a:t>meer</a:t>
            </a:r>
            <a:r>
              <a:rPr lang="fr-BE" dirty="0"/>
              <a:t> </a:t>
            </a:r>
            <a:r>
              <a:rPr lang="fr-BE" dirty="0" err="1"/>
              <a:t>efficiëntie</a:t>
            </a:r>
            <a:r>
              <a:rPr lang="fr-BE" dirty="0"/>
              <a:t> en </a:t>
            </a:r>
            <a:r>
              <a:rPr lang="fr-BE" dirty="0" err="1"/>
              <a:t>performantie</a:t>
            </a:r>
            <a:r>
              <a:rPr lang="fr-BE" dirty="0"/>
              <a:t>, maar kan </a:t>
            </a:r>
            <a:r>
              <a:rPr lang="fr-BE" dirty="0" err="1"/>
              <a:t>tegelijkertijd</a:t>
            </a:r>
            <a:r>
              <a:rPr lang="fr-BE" dirty="0"/>
              <a:t> </a:t>
            </a:r>
            <a:r>
              <a:rPr lang="fr-BE" dirty="0" err="1"/>
              <a:t>een</a:t>
            </a:r>
            <a:r>
              <a:rPr lang="fr-BE" dirty="0"/>
              <a:t> </a:t>
            </a:r>
            <a:r>
              <a:rPr lang="fr-BE" dirty="0" err="1"/>
              <a:t>risico</a:t>
            </a:r>
            <a:r>
              <a:rPr lang="fr-BE" dirty="0"/>
              <a:t> op </a:t>
            </a:r>
            <a:r>
              <a:rPr lang="fr-BE" dirty="0" err="1"/>
              <a:t>een</a:t>
            </a:r>
            <a:r>
              <a:rPr lang="fr-BE" dirty="0"/>
              <a:t> </a:t>
            </a:r>
            <a:r>
              <a:rPr lang="fr-BE" dirty="0" err="1"/>
              <a:t>verlies</a:t>
            </a:r>
            <a:r>
              <a:rPr lang="fr-BE" dirty="0"/>
              <a:t> </a:t>
            </a:r>
            <a:r>
              <a:rPr lang="fr-BE" dirty="0" err="1"/>
              <a:t>aan</a:t>
            </a:r>
            <a:r>
              <a:rPr lang="fr-BE" dirty="0"/>
              <a:t> autonomie </a:t>
            </a:r>
            <a:r>
              <a:rPr lang="fr-BE" dirty="0" err="1"/>
              <a:t>voor</a:t>
            </a:r>
            <a:r>
              <a:rPr lang="fr-BE" dirty="0"/>
              <a:t> </a:t>
            </a:r>
            <a:endParaRPr lang="fr-BE" dirty="0" smtClean="0"/>
          </a:p>
          <a:p>
            <a:pPr marL="0" lvl="0" indent="0" algn="ctr">
              <a:buNone/>
            </a:pPr>
            <a:r>
              <a:rPr lang="fr-BE" dirty="0" err="1" smtClean="0"/>
              <a:t>ieder</a:t>
            </a:r>
            <a:r>
              <a:rPr lang="fr-BE" dirty="0" smtClean="0"/>
              <a:t> </a:t>
            </a:r>
            <a:r>
              <a:rPr lang="fr-BE" dirty="0" err="1"/>
              <a:t>individuele</a:t>
            </a:r>
            <a:r>
              <a:rPr lang="fr-BE" dirty="0"/>
              <a:t> OISZ </a:t>
            </a:r>
            <a:r>
              <a:rPr lang="fr-BE" dirty="0" err="1"/>
              <a:t>betekenen</a:t>
            </a:r>
            <a:r>
              <a:rPr lang="fr-BE" dirty="0"/>
              <a:t>. </a:t>
            </a:r>
            <a:endParaRPr lang="nl-BE" dirty="0"/>
          </a:p>
          <a:p>
            <a:pPr marL="0" indent="0">
              <a:buNone/>
            </a:pPr>
            <a:endParaRPr lang="nl-BE" dirty="0"/>
          </a:p>
          <a:p>
            <a:endParaRPr lang="nl-BE" dirty="0"/>
          </a:p>
        </p:txBody>
      </p:sp>
      <p:pic>
        <p:nvPicPr>
          <p:cNvPr id="6" name="Picture 5" descr="Afbeeldingsresultaat voor debat">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7200"/>
            <a:ext cx="1326421" cy="106033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0" y="4435614"/>
            <a:ext cx="2376421" cy="707886"/>
          </a:xfrm>
          <a:prstGeom prst="rect">
            <a:avLst/>
          </a:prstGeom>
          <a:solidFill>
            <a:srgbClr val="00B0F0"/>
          </a:solidFill>
        </p:spPr>
        <p:txBody>
          <a:bodyPr wrap="none">
            <a:spAutoFit/>
          </a:bodyPr>
          <a:lstStyle/>
          <a:p>
            <a:pPr algn="ctr"/>
            <a:r>
              <a:rPr lang="nl-BE" sz="2000" b="1" dirty="0">
                <a:solidFill>
                  <a:schemeClr val="bg1"/>
                </a:solidFill>
              </a:rPr>
              <a:t>Point de </a:t>
            </a:r>
            <a:r>
              <a:rPr lang="nl-BE" sz="2000" b="1" dirty="0" smtClean="0">
                <a:solidFill>
                  <a:schemeClr val="bg1"/>
                </a:solidFill>
              </a:rPr>
              <a:t>vue</a:t>
            </a:r>
          </a:p>
          <a:p>
            <a:pPr algn="ctr"/>
            <a:r>
              <a:rPr lang="nl-BE" sz="2000" b="1" dirty="0" smtClean="0">
                <a:solidFill>
                  <a:schemeClr val="bg1"/>
                </a:solidFill>
              </a:rPr>
              <a:t> des Administrateurs</a:t>
            </a:r>
            <a:endParaRPr lang="nl-BE" sz="2000" b="1" dirty="0">
              <a:solidFill>
                <a:schemeClr val="bg1"/>
              </a:solidFill>
            </a:endParaRPr>
          </a:p>
        </p:txBody>
      </p:sp>
      <p:sp>
        <p:nvSpPr>
          <p:cNvPr id="8" name="Rectangle 7"/>
          <p:cNvSpPr/>
          <p:nvPr/>
        </p:nvSpPr>
        <p:spPr>
          <a:xfrm>
            <a:off x="7584604" y="0"/>
            <a:ext cx="1559396" cy="1015663"/>
          </a:xfrm>
          <a:prstGeom prst="rect">
            <a:avLst/>
          </a:prstGeom>
          <a:solidFill>
            <a:srgbClr val="E60000"/>
          </a:solidFill>
        </p:spPr>
        <p:txBody>
          <a:bodyPr wrap="square">
            <a:spAutoFit/>
          </a:bodyPr>
          <a:lstStyle/>
          <a:p>
            <a:pPr algn="ctr"/>
            <a:r>
              <a:rPr lang="nl-BE" sz="2000" b="1" dirty="0">
                <a:solidFill>
                  <a:schemeClr val="bg1"/>
                </a:solidFill>
              </a:rPr>
              <a:t>Visie van de </a:t>
            </a:r>
            <a:endParaRPr lang="nl-BE" sz="2000" b="1" dirty="0" smtClean="0">
              <a:solidFill>
                <a:schemeClr val="bg1"/>
              </a:solidFill>
            </a:endParaRPr>
          </a:p>
          <a:p>
            <a:pPr algn="ctr"/>
            <a:r>
              <a:rPr lang="nl-BE" sz="2000" b="1" dirty="0" err="1" smtClean="0">
                <a:solidFill>
                  <a:schemeClr val="bg1"/>
                </a:solidFill>
              </a:rPr>
              <a:t>Controle-organen</a:t>
            </a:r>
            <a:endParaRPr lang="nl-BE" sz="2000" b="1" dirty="0">
              <a:solidFill>
                <a:schemeClr val="bg1"/>
              </a:solidFill>
            </a:endParaRPr>
          </a:p>
        </p:txBody>
      </p:sp>
    </p:spTree>
    <p:extLst>
      <p:ext uri="{BB962C8B-B14F-4D97-AF65-F5344CB8AC3E}">
        <p14:creationId xmlns:p14="http://schemas.microsoft.com/office/powerpoint/2010/main" val="13285769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Panel 2: </a:t>
            </a:r>
            <a:r>
              <a:rPr lang="nl-BE" dirty="0"/>
              <a:t>Statement </a:t>
            </a:r>
            <a:r>
              <a:rPr lang="nl-BE" dirty="0" smtClean="0"/>
              <a:t>n°2 </a:t>
            </a:r>
            <a:endParaRPr lang="nl-BE" dirty="0"/>
          </a:p>
        </p:txBody>
      </p:sp>
      <p:sp>
        <p:nvSpPr>
          <p:cNvPr id="3" name="Content Placeholder 2"/>
          <p:cNvSpPr>
            <a:spLocks noGrp="1"/>
          </p:cNvSpPr>
          <p:nvPr>
            <p:ph idx="1"/>
          </p:nvPr>
        </p:nvSpPr>
        <p:spPr/>
        <p:txBody>
          <a:bodyPr>
            <a:normAutofit fontScale="92500" lnSpcReduction="10000"/>
          </a:bodyPr>
          <a:lstStyle/>
          <a:p>
            <a:pPr marL="0" lvl="0" indent="0" algn="ctr">
              <a:buNone/>
            </a:pPr>
            <a:r>
              <a:rPr lang="fr-BE" dirty="0" smtClean="0"/>
              <a:t>Le </a:t>
            </a:r>
            <a:r>
              <a:rPr lang="fr-BE" dirty="0"/>
              <a:t>contrat d’administration n’a pas conduit à une simplification des procédures de contrôle (multiplicité des contrôles, acteurs multiples, …)</a:t>
            </a:r>
            <a:endParaRPr lang="nl-BE" dirty="0"/>
          </a:p>
          <a:p>
            <a:pPr marL="0" indent="0" algn="ctr">
              <a:buNone/>
            </a:pPr>
            <a:r>
              <a:rPr lang="nl-BE" dirty="0" smtClean="0"/>
              <a:t>***</a:t>
            </a:r>
          </a:p>
          <a:p>
            <a:pPr marL="0" lvl="0" indent="0" algn="ctr">
              <a:buNone/>
            </a:pPr>
            <a:r>
              <a:rPr lang="fr-BE" dirty="0"/>
              <a:t>De </a:t>
            </a:r>
            <a:r>
              <a:rPr lang="fr-BE" dirty="0" err="1"/>
              <a:t>bestuursovereenkomst</a:t>
            </a:r>
            <a:r>
              <a:rPr lang="fr-BE" dirty="0"/>
              <a:t> </a:t>
            </a:r>
            <a:r>
              <a:rPr lang="fr-BE" dirty="0" err="1"/>
              <a:t>heeft</a:t>
            </a:r>
            <a:r>
              <a:rPr lang="fr-BE" dirty="0"/>
              <a:t> niet </a:t>
            </a:r>
            <a:r>
              <a:rPr lang="fr-BE" dirty="0" err="1"/>
              <a:t>geleid</a:t>
            </a:r>
            <a:r>
              <a:rPr lang="fr-BE" dirty="0"/>
              <a:t> </a:t>
            </a:r>
            <a:r>
              <a:rPr lang="fr-BE" dirty="0" err="1"/>
              <a:t>tot</a:t>
            </a:r>
            <a:r>
              <a:rPr lang="fr-BE" dirty="0"/>
              <a:t> </a:t>
            </a:r>
            <a:r>
              <a:rPr lang="fr-BE" dirty="0" err="1"/>
              <a:t>een</a:t>
            </a:r>
            <a:r>
              <a:rPr lang="fr-BE" dirty="0"/>
              <a:t> </a:t>
            </a:r>
            <a:r>
              <a:rPr lang="fr-BE" dirty="0" err="1"/>
              <a:t>vereenvoudiging</a:t>
            </a:r>
            <a:r>
              <a:rPr lang="fr-BE" dirty="0"/>
              <a:t> van de </a:t>
            </a:r>
            <a:r>
              <a:rPr lang="fr-BE" dirty="0" err="1"/>
              <a:t>controleprocedures</a:t>
            </a:r>
            <a:r>
              <a:rPr lang="fr-BE" dirty="0"/>
              <a:t> (</a:t>
            </a:r>
            <a:r>
              <a:rPr lang="fr-BE" dirty="0" err="1"/>
              <a:t>veelheid</a:t>
            </a:r>
            <a:r>
              <a:rPr lang="fr-BE" dirty="0"/>
              <a:t> </a:t>
            </a:r>
            <a:r>
              <a:rPr lang="fr-BE" dirty="0" err="1"/>
              <a:t>aan</a:t>
            </a:r>
            <a:r>
              <a:rPr lang="fr-BE" dirty="0"/>
              <a:t> </a:t>
            </a:r>
            <a:r>
              <a:rPr lang="fr-BE" dirty="0" err="1"/>
              <a:t>controle</a:t>
            </a:r>
            <a:r>
              <a:rPr lang="fr-BE" dirty="0"/>
              <a:t>, diverse </a:t>
            </a:r>
            <a:r>
              <a:rPr lang="fr-BE" dirty="0" err="1"/>
              <a:t>actoren</a:t>
            </a:r>
            <a:r>
              <a:rPr lang="fr-BE" dirty="0"/>
              <a:t>,…). </a:t>
            </a:r>
            <a:endParaRPr lang="nl-BE" dirty="0"/>
          </a:p>
          <a:p>
            <a:pPr marL="0" indent="0">
              <a:buNone/>
            </a:pPr>
            <a:endParaRPr lang="nl-BE" b="1" dirty="0"/>
          </a:p>
          <a:p>
            <a:endParaRPr lang="nl-BE" dirty="0"/>
          </a:p>
        </p:txBody>
      </p:sp>
      <p:pic>
        <p:nvPicPr>
          <p:cNvPr id="4" name="Picture 3" descr="Afbeeldingsresultaat voor debat">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7200"/>
            <a:ext cx="1326421" cy="106033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4435614"/>
            <a:ext cx="2376421" cy="707886"/>
          </a:xfrm>
          <a:prstGeom prst="rect">
            <a:avLst/>
          </a:prstGeom>
          <a:solidFill>
            <a:srgbClr val="00B0F0"/>
          </a:solidFill>
        </p:spPr>
        <p:txBody>
          <a:bodyPr wrap="none">
            <a:spAutoFit/>
          </a:bodyPr>
          <a:lstStyle/>
          <a:p>
            <a:pPr algn="ctr"/>
            <a:r>
              <a:rPr lang="nl-BE" sz="2000" b="1" dirty="0">
                <a:solidFill>
                  <a:schemeClr val="bg1"/>
                </a:solidFill>
              </a:rPr>
              <a:t>Point de </a:t>
            </a:r>
            <a:r>
              <a:rPr lang="nl-BE" sz="2000" b="1" dirty="0" smtClean="0">
                <a:solidFill>
                  <a:schemeClr val="bg1"/>
                </a:solidFill>
              </a:rPr>
              <a:t>vue</a:t>
            </a:r>
          </a:p>
          <a:p>
            <a:pPr algn="ctr"/>
            <a:r>
              <a:rPr lang="nl-BE" sz="2000" b="1" dirty="0" smtClean="0">
                <a:solidFill>
                  <a:schemeClr val="bg1"/>
                </a:solidFill>
              </a:rPr>
              <a:t> des Administrateurs</a:t>
            </a:r>
            <a:endParaRPr lang="nl-BE" sz="2000" b="1" dirty="0">
              <a:solidFill>
                <a:schemeClr val="bg1"/>
              </a:solidFill>
            </a:endParaRPr>
          </a:p>
        </p:txBody>
      </p:sp>
      <p:sp>
        <p:nvSpPr>
          <p:cNvPr id="6" name="Rectangle 5"/>
          <p:cNvSpPr/>
          <p:nvPr/>
        </p:nvSpPr>
        <p:spPr>
          <a:xfrm>
            <a:off x="7584604" y="0"/>
            <a:ext cx="1559396" cy="1015663"/>
          </a:xfrm>
          <a:prstGeom prst="rect">
            <a:avLst/>
          </a:prstGeom>
          <a:solidFill>
            <a:srgbClr val="E60000"/>
          </a:solidFill>
        </p:spPr>
        <p:txBody>
          <a:bodyPr wrap="square">
            <a:spAutoFit/>
          </a:bodyPr>
          <a:lstStyle/>
          <a:p>
            <a:pPr algn="ctr"/>
            <a:r>
              <a:rPr lang="nl-BE" sz="2000" b="1" dirty="0">
                <a:solidFill>
                  <a:schemeClr val="bg1"/>
                </a:solidFill>
              </a:rPr>
              <a:t>Visie van de </a:t>
            </a:r>
            <a:endParaRPr lang="nl-BE" sz="2000" b="1" dirty="0" smtClean="0">
              <a:solidFill>
                <a:schemeClr val="bg1"/>
              </a:solidFill>
            </a:endParaRPr>
          </a:p>
          <a:p>
            <a:pPr algn="ctr"/>
            <a:r>
              <a:rPr lang="nl-BE" sz="2000" b="1" dirty="0" err="1" smtClean="0">
                <a:solidFill>
                  <a:schemeClr val="bg1"/>
                </a:solidFill>
              </a:rPr>
              <a:t>Controle-organen</a:t>
            </a:r>
            <a:endParaRPr lang="nl-BE" sz="2000" b="1" dirty="0">
              <a:solidFill>
                <a:schemeClr val="bg1"/>
              </a:solidFill>
            </a:endParaRPr>
          </a:p>
        </p:txBody>
      </p:sp>
    </p:spTree>
    <p:extLst>
      <p:ext uri="{BB962C8B-B14F-4D97-AF65-F5344CB8AC3E}">
        <p14:creationId xmlns:p14="http://schemas.microsoft.com/office/powerpoint/2010/main" val="16716265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Panel 2: </a:t>
            </a:r>
            <a:r>
              <a:rPr lang="nl-BE" dirty="0"/>
              <a:t>Statement </a:t>
            </a:r>
            <a:r>
              <a:rPr lang="nl-BE" dirty="0" smtClean="0"/>
              <a:t>n°3 </a:t>
            </a:r>
            <a:endParaRPr lang="nl-BE" dirty="0"/>
          </a:p>
        </p:txBody>
      </p:sp>
      <p:sp>
        <p:nvSpPr>
          <p:cNvPr id="3" name="Content Placeholder 2"/>
          <p:cNvSpPr>
            <a:spLocks noGrp="1"/>
          </p:cNvSpPr>
          <p:nvPr>
            <p:ph idx="1"/>
          </p:nvPr>
        </p:nvSpPr>
        <p:spPr/>
        <p:txBody>
          <a:bodyPr>
            <a:normAutofit fontScale="92500" lnSpcReduction="10000"/>
          </a:bodyPr>
          <a:lstStyle/>
          <a:p>
            <a:pPr marL="0" lvl="0" indent="0" algn="ctr">
              <a:buNone/>
            </a:pPr>
            <a:r>
              <a:rPr lang="fr-BE" dirty="0" smtClean="0"/>
              <a:t>La </a:t>
            </a:r>
            <a:r>
              <a:rPr lang="fr-BE" dirty="0"/>
              <a:t>coproduction et la </a:t>
            </a:r>
            <a:r>
              <a:rPr lang="fr-BE" dirty="0" err="1"/>
              <a:t>co</a:t>
            </a:r>
            <a:r>
              <a:rPr lang="fr-BE" dirty="0"/>
              <a:t>-création avec les bénéficiaires (citoyens, entreprises, …) doivent être intégrées dans les futurs contrats d’administration. </a:t>
            </a:r>
            <a:endParaRPr lang="nl-BE" dirty="0"/>
          </a:p>
          <a:p>
            <a:pPr marL="0" lvl="0" indent="0" algn="ctr">
              <a:buNone/>
            </a:pPr>
            <a:r>
              <a:rPr lang="nl-BE" dirty="0" smtClean="0"/>
              <a:t>***</a:t>
            </a:r>
          </a:p>
          <a:p>
            <a:pPr marL="0" indent="0" algn="ctr">
              <a:buNone/>
            </a:pPr>
            <a:r>
              <a:rPr lang="fr-BE" dirty="0" err="1"/>
              <a:t>Coproductie</a:t>
            </a:r>
            <a:r>
              <a:rPr lang="fr-BE" dirty="0"/>
              <a:t> en </a:t>
            </a:r>
            <a:r>
              <a:rPr lang="fr-BE" dirty="0" err="1"/>
              <a:t>co-creatie</a:t>
            </a:r>
            <a:r>
              <a:rPr lang="fr-BE" dirty="0"/>
              <a:t> met de </a:t>
            </a:r>
            <a:r>
              <a:rPr lang="fr-BE" dirty="0" err="1"/>
              <a:t>gebruikers</a:t>
            </a:r>
            <a:r>
              <a:rPr lang="fr-BE" dirty="0"/>
              <a:t> (burgers, </a:t>
            </a:r>
            <a:r>
              <a:rPr lang="fr-BE" dirty="0" err="1"/>
              <a:t>bedrijven</a:t>
            </a:r>
            <a:r>
              <a:rPr lang="fr-BE" dirty="0"/>
              <a:t>,…) </a:t>
            </a:r>
            <a:r>
              <a:rPr lang="fr-BE" dirty="0" err="1"/>
              <a:t>moet</a:t>
            </a:r>
            <a:r>
              <a:rPr lang="fr-BE" dirty="0"/>
              <a:t> </a:t>
            </a:r>
            <a:r>
              <a:rPr lang="fr-BE" dirty="0" err="1"/>
              <a:t>geïntegreerd</a:t>
            </a:r>
            <a:r>
              <a:rPr lang="fr-BE" dirty="0"/>
              <a:t> </a:t>
            </a:r>
            <a:r>
              <a:rPr lang="fr-BE" dirty="0" err="1"/>
              <a:t>worden</a:t>
            </a:r>
            <a:r>
              <a:rPr lang="fr-BE" dirty="0"/>
              <a:t> in de </a:t>
            </a:r>
            <a:r>
              <a:rPr lang="fr-BE" dirty="0" err="1"/>
              <a:t>toekomstige</a:t>
            </a:r>
            <a:r>
              <a:rPr lang="fr-BE" dirty="0"/>
              <a:t> </a:t>
            </a:r>
            <a:r>
              <a:rPr lang="fr-BE" dirty="0" err="1"/>
              <a:t>bestuursovereenkomsten</a:t>
            </a:r>
            <a:r>
              <a:rPr lang="fr-BE" dirty="0"/>
              <a:t>.</a:t>
            </a:r>
            <a:endParaRPr lang="nl-BE" dirty="0"/>
          </a:p>
          <a:p>
            <a:pPr marL="0" lvl="0" indent="0">
              <a:buNone/>
            </a:pPr>
            <a:endParaRPr lang="nl-BE" dirty="0"/>
          </a:p>
          <a:p>
            <a:endParaRPr lang="nl-BE" dirty="0"/>
          </a:p>
        </p:txBody>
      </p:sp>
      <p:pic>
        <p:nvPicPr>
          <p:cNvPr id="4" name="Picture 3" descr="Afbeeldingsresultaat voor debat">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7200"/>
            <a:ext cx="1326421" cy="106033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4435614"/>
            <a:ext cx="2376421" cy="707886"/>
          </a:xfrm>
          <a:prstGeom prst="rect">
            <a:avLst/>
          </a:prstGeom>
          <a:solidFill>
            <a:srgbClr val="00B0F0"/>
          </a:solidFill>
        </p:spPr>
        <p:txBody>
          <a:bodyPr wrap="none">
            <a:spAutoFit/>
          </a:bodyPr>
          <a:lstStyle/>
          <a:p>
            <a:pPr algn="ctr"/>
            <a:r>
              <a:rPr lang="nl-BE" sz="2000" b="1" dirty="0">
                <a:solidFill>
                  <a:schemeClr val="bg1"/>
                </a:solidFill>
              </a:rPr>
              <a:t>Point de </a:t>
            </a:r>
            <a:r>
              <a:rPr lang="nl-BE" sz="2000" b="1" dirty="0" smtClean="0">
                <a:solidFill>
                  <a:schemeClr val="bg1"/>
                </a:solidFill>
              </a:rPr>
              <a:t>vue</a:t>
            </a:r>
          </a:p>
          <a:p>
            <a:pPr algn="ctr"/>
            <a:r>
              <a:rPr lang="nl-BE" sz="2000" b="1" dirty="0" smtClean="0">
                <a:solidFill>
                  <a:schemeClr val="bg1"/>
                </a:solidFill>
              </a:rPr>
              <a:t> des Administrateurs</a:t>
            </a:r>
            <a:endParaRPr lang="nl-BE" sz="2000" b="1" dirty="0">
              <a:solidFill>
                <a:schemeClr val="bg1"/>
              </a:solidFill>
            </a:endParaRPr>
          </a:p>
        </p:txBody>
      </p:sp>
      <p:sp>
        <p:nvSpPr>
          <p:cNvPr id="6" name="Rectangle 5"/>
          <p:cNvSpPr/>
          <p:nvPr/>
        </p:nvSpPr>
        <p:spPr>
          <a:xfrm>
            <a:off x="7584604" y="0"/>
            <a:ext cx="1559396" cy="1015663"/>
          </a:xfrm>
          <a:prstGeom prst="rect">
            <a:avLst/>
          </a:prstGeom>
          <a:solidFill>
            <a:srgbClr val="E60000"/>
          </a:solidFill>
        </p:spPr>
        <p:txBody>
          <a:bodyPr wrap="square">
            <a:spAutoFit/>
          </a:bodyPr>
          <a:lstStyle/>
          <a:p>
            <a:pPr algn="ctr"/>
            <a:r>
              <a:rPr lang="nl-BE" sz="2000" b="1" dirty="0">
                <a:solidFill>
                  <a:schemeClr val="bg1"/>
                </a:solidFill>
              </a:rPr>
              <a:t>Visie van de </a:t>
            </a:r>
            <a:endParaRPr lang="nl-BE" sz="2000" b="1" dirty="0" smtClean="0">
              <a:solidFill>
                <a:schemeClr val="bg1"/>
              </a:solidFill>
            </a:endParaRPr>
          </a:p>
          <a:p>
            <a:pPr algn="ctr"/>
            <a:r>
              <a:rPr lang="nl-BE" sz="2000" b="1" dirty="0" err="1" smtClean="0">
                <a:solidFill>
                  <a:schemeClr val="bg1"/>
                </a:solidFill>
              </a:rPr>
              <a:t>Controle-organen</a:t>
            </a:r>
            <a:endParaRPr lang="nl-BE" sz="2000" b="1" dirty="0">
              <a:solidFill>
                <a:schemeClr val="bg1"/>
              </a:solidFill>
            </a:endParaRPr>
          </a:p>
        </p:txBody>
      </p:sp>
    </p:spTree>
    <p:extLst>
      <p:ext uri="{BB962C8B-B14F-4D97-AF65-F5344CB8AC3E}">
        <p14:creationId xmlns:p14="http://schemas.microsoft.com/office/powerpoint/2010/main" val="9202685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Panel 2: </a:t>
            </a:r>
            <a:r>
              <a:rPr lang="nl-BE" dirty="0"/>
              <a:t>Statement </a:t>
            </a:r>
            <a:r>
              <a:rPr lang="nl-BE" dirty="0" smtClean="0"/>
              <a:t>n°4 </a:t>
            </a:r>
            <a:endParaRPr lang="nl-BE" dirty="0"/>
          </a:p>
        </p:txBody>
      </p:sp>
      <p:sp>
        <p:nvSpPr>
          <p:cNvPr id="3" name="Content Placeholder 2"/>
          <p:cNvSpPr>
            <a:spLocks noGrp="1"/>
          </p:cNvSpPr>
          <p:nvPr>
            <p:ph idx="1"/>
          </p:nvPr>
        </p:nvSpPr>
        <p:spPr/>
        <p:txBody>
          <a:bodyPr>
            <a:normAutofit/>
          </a:bodyPr>
          <a:lstStyle/>
          <a:p>
            <a:pPr marL="0" lvl="0" indent="0" algn="ctr">
              <a:buNone/>
            </a:pPr>
            <a:r>
              <a:rPr lang="fr-BE" dirty="0" smtClean="0"/>
              <a:t>L’absence </a:t>
            </a:r>
            <a:r>
              <a:rPr lang="fr-BE" dirty="0"/>
              <a:t>d’incitants dans le système est une occasion manquée.</a:t>
            </a:r>
            <a:endParaRPr lang="nl-BE" dirty="0"/>
          </a:p>
          <a:p>
            <a:pPr marL="0" indent="0" algn="ctr">
              <a:buNone/>
            </a:pPr>
            <a:r>
              <a:rPr lang="nl-BE" dirty="0" smtClean="0"/>
              <a:t>***</a:t>
            </a:r>
          </a:p>
          <a:p>
            <a:pPr marL="0" lvl="0" indent="0" algn="ctr">
              <a:buNone/>
            </a:pPr>
            <a:r>
              <a:rPr lang="fr-BE" dirty="0" err="1"/>
              <a:t>Het</a:t>
            </a:r>
            <a:r>
              <a:rPr lang="fr-BE" dirty="0"/>
              <a:t> </a:t>
            </a:r>
            <a:r>
              <a:rPr lang="fr-BE" dirty="0" err="1"/>
              <a:t>is</a:t>
            </a:r>
            <a:r>
              <a:rPr lang="fr-BE" dirty="0"/>
              <a:t> </a:t>
            </a:r>
            <a:r>
              <a:rPr lang="fr-BE" dirty="0" err="1"/>
              <a:t>een</a:t>
            </a:r>
            <a:r>
              <a:rPr lang="fr-BE" dirty="0"/>
              <a:t> </a:t>
            </a:r>
            <a:r>
              <a:rPr lang="fr-BE" dirty="0" err="1"/>
              <a:t>gemiste</a:t>
            </a:r>
            <a:r>
              <a:rPr lang="fr-BE" dirty="0"/>
              <a:t> kans </a:t>
            </a:r>
            <a:r>
              <a:rPr lang="fr-BE" dirty="0" err="1"/>
              <a:t>dat</a:t>
            </a:r>
            <a:r>
              <a:rPr lang="fr-BE" dirty="0"/>
              <a:t> </a:t>
            </a:r>
            <a:r>
              <a:rPr lang="fr-BE" dirty="0" err="1"/>
              <a:t>het</a:t>
            </a:r>
            <a:r>
              <a:rPr lang="fr-BE" dirty="0"/>
              <a:t> </a:t>
            </a:r>
            <a:r>
              <a:rPr lang="fr-BE" dirty="0" err="1"/>
              <a:t>systeem</a:t>
            </a:r>
            <a:r>
              <a:rPr lang="fr-BE" dirty="0"/>
              <a:t> </a:t>
            </a:r>
            <a:r>
              <a:rPr lang="fr-BE" dirty="0" err="1"/>
              <a:t>geen</a:t>
            </a:r>
            <a:r>
              <a:rPr lang="fr-BE" dirty="0"/>
              <a:t> </a:t>
            </a:r>
            <a:r>
              <a:rPr lang="fr-BE" dirty="0" err="1"/>
              <a:t>incentives</a:t>
            </a:r>
            <a:r>
              <a:rPr lang="fr-BE" dirty="0"/>
              <a:t> </a:t>
            </a:r>
            <a:r>
              <a:rPr lang="fr-BE" dirty="0" err="1"/>
              <a:t>bevat</a:t>
            </a:r>
            <a:r>
              <a:rPr lang="fr-BE" dirty="0"/>
              <a:t>.</a:t>
            </a:r>
            <a:endParaRPr lang="nl-BE" dirty="0"/>
          </a:p>
          <a:p>
            <a:endParaRPr lang="nl-BE" dirty="0"/>
          </a:p>
        </p:txBody>
      </p:sp>
      <p:pic>
        <p:nvPicPr>
          <p:cNvPr id="4" name="Picture 3" descr="Afbeeldingsresultaat voor debat">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7200"/>
            <a:ext cx="1326421" cy="106033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4427853"/>
            <a:ext cx="2376421" cy="707886"/>
          </a:xfrm>
          <a:prstGeom prst="rect">
            <a:avLst/>
          </a:prstGeom>
          <a:solidFill>
            <a:srgbClr val="00B0F0"/>
          </a:solidFill>
        </p:spPr>
        <p:txBody>
          <a:bodyPr wrap="none">
            <a:spAutoFit/>
          </a:bodyPr>
          <a:lstStyle/>
          <a:p>
            <a:pPr algn="ctr"/>
            <a:r>
              <a:rPr lang="nl-BE" sz="2000" b="1" dirty="0">
                <a:solidFill>
                  <a:schemeClr val="bg1"/>
                </a:solidFill>
              </a:rPr>
              <a:t>Point de </a:t>
            </a:r>
            <a:r>
              <a:rPr lang="nl-BE" sz="2000" b="1" dirty="0" smtClean="0">
                <a:solidFill>
                  <a:schemeClr val="bg1"/>
                </a:solidFill>
              </a:rPr>
              <a:t>vue</a:t>
            </a:r>
          </a:p>
          <a:p>
            <a:pPr algn="ctr"/>
            <a:r>
              <a:rPr lang="nl-BE" sz="2000" b="1" dirty="0" smtClean="0">
                <a:solidFill>
                  <a:schemeClr val="bg1"/>
                </a:solidFill>
              </a:rPr>
              <a:t> des Administrateurs</a:t>
            </a:r>
            <a:endParaRPr lang="nl-BE" sz="2000" b="1" dirty="0">
              <a:solidFill>
                <a:schemeClr val="bg1"/>
              </a:solidFill>
            </a:endParaRPr>
          </a:p>
        </p:txBody>
      </p:sp>
      <p:sp>
        <p:nvSpPr>
          <p:cNvPr id="6" name="Rectangle 5"/>
          <p:cNvSpPr/>
          <p:nvPr/>
        </p:nvSpPr>
        <p:spPr>
          <a:xfrm>
            <a:off x="7584604" y="1851670"/>
            <a:ext cx="1559396" cy="1015663"/>
          </a:xfrm>
          <a:prstGeom prst="rect">
            <a:avLst/>
          </a:prstGeom>
          <a:solidFill>
            <a:srgbClr val="E60000"/>
          </a:solidFill>
        </p:spPr>
        <p:txBody>
          <a:bodyPr wrap="square">
            <a:spAutoFit/>
          </a:bodyPr>
          <a:lstStyle/>
          <a:p>
            <a:pPr algn="ctr"/>
            <a:r>
              <a:rPr lang="nl-BE" sz="2000" b="1" dirty="0">
                <a:solidFill>
                  <a:schemeClr val="bg1"/>
                </a:solidFill>
              </a:rPr>
              <a:t>Visie van de </a:t>
            </a:r>
            <a:endParaRPr lang="nl-BE" sz="2000" b="1" dirty="0" smtClean="0">
              <a:solidFill>
                <a:schemeClr val="bg1"/>
              </a:solidFill>
            </a:endParaRPr>
          </a:p>
          <a:p>
            <a:pPr algn="ctr"/>
            <a:r>
              <a:rPr lang="nl-BE" sz="2000" b="1" dirty="0" err="1" smtClean="0">
                <a:solidFill>
                  <a:schemeClr val="bg1"/>
                </a:solidFill>
              </a:rPr>
              <a:t>Controle-organen</a:t>
            </a:r>
            <a:endParaRPr lang="nl-BE" sz="2000" b="1" dirty="0">
              <a:solidFill>
                <a:schemeClr val="bg1"/>
              </a:solidFill>
            </a:endParaRPr>
          </a:p>
        </p:txBody>
      </p:sp>
    </p:spTree>
    <p:extLst>
      <p:ext uri="{BB962C8B-B14F-4D97-AF65-F5344CB8AC3E}">
        <p14:creationId xmlns:p14="http://schemas.microsoft.com/office/powerpoint/2010/main" val="25963420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Panel 2: </a:t>
            </a:r>
            <a:r>
              <a:rPr lang="nl-BE" dirty="0"/>
              <a:t>Statement </a:t>
            </a:r>
            <a:r>
              <a:rPr lang="nl-BE" dirty="0" smtClean="0"/>
              <a:t>n°5 </a:t>
            </a:r>
            <a:endParaRPr lang="nl-BE" dirty="0"/>
          </a:p>
        </p:txBody>
      </p:sp>
      <p:sp>
        <p:nvSpPr>
          <p:cNvPr id="3" name="Content Placeholder 2"/>
          <p:cNvSpPr>
            <a:spLocks noGrp="1"/>
          </p:cNvSpPr>
          <p:nvPr>
            <p:ph idx="1"/>
          </p:nvPr>
        </p:nvSpPr>
        <p:spPr/>
        <p:txBody>
          <a:bodyPr>
            <a:normAutofit/>
          </a:bodyPr>
          <a:lstStyle/>
          <a:p>
            <a:pPr marL="0" lvl="0" indent="0" algn="ctr">
              <a:buNone/>
            </a:pPr>
            <a:r>
              <a:rPr lang="fr-BE" dirty="0" smtClean="0"/>
              <a:t>Le </a:t>
            </a:r>
            <a:r>
              <a:rPr lang="fr-BE" dirty="0"/>
              <a:t>contrat d’administration a conduit à une forte simplification administrative. </a:t>
            </a:r>
            <a:endParaRPr lang="nl-BE" dirty="0"/>
          </a:p>
          <a:p>
            <a:pPr marL="0" indent="0" algn="ctr">
              <a:buNone/>
            </a:pPr>
            <a:r>
              <a:rPr lang="nl-BE" dirty="0" smtClean="0"/>
              <a:t>***</a:t>
            </a:r>
          </a:p>
          <a:p>
            <a:pPr marL="0" indent="0" algn="ctr">
              <a:buNone/>
            </a:pPr>
            <a:r>
              <a:rPr lang="fr-BE" dirty="0" smtClean="0"/>
              <a:t>De </a:t>
            </a:r>
            <a:r>
              <a:rPr lang="fr-BE" dirty="0" err="1"/>
              <a:t>bestuursovereenkomst</a:t>
            </a:r>
            <a:r>
              <a:rPr lang="fr-BE" dirty="0"/>
              <a:t> </a:t>
            </a:r>
            <a:r>
              <a:rPr lang="fr-BE" dirty="0" err="1"/>
              <a:t>heeft</a:t>
            </a:r>
            <a:r>
              <a:rPr lang="fr-BE" dirty="0"/>
              <a:t> </a:t>
            </a:r>
            <a:r>
              <a:rPr lang="fr-BE" dirty="0" err="1"/>
              <a:t>geleid</a:t>
            </a:r>
            <a:r>
              <a:rPr lang="fr-BE" dirty="0"/>
              <a:t> </a:t>
            </a:r>
            <a:r>
              <a:rPr lang="fr-BE" dirty="0" err="1"/>
              <a:t>tot</a:t>
            </a:r>
            <a:r>
              <a:rPr lang="fr-BE" dirty="0"/>
              <a:t> </a:t>
            </a:r>
            <a:r>
              <a:rPr lang="fr-BE" dirty="0" err="1"/>
              <a:t>een</a:t>
            </a:r>
            <a:r>
              <a:rPr lang="fr-BE" dirty="0"/>
              <a:t> </a:t>
            </a:r>
            <a:r>
              <a:rPr lang="fr-BE" dirty="0" err="1"/>
              <a:t>sterke</a:t>
            </a:r>
            <a:r>
              <a:rPr lang="fr-BE" dirty="0"/>
              <a:t> </a:t>
            </a:r>
            <a:r>
              <a:rPr lang="fr-BE" dirty="0" err="1"/>
              <a:t>Administratieve</a:t>
            </a:r>
            <a:r>
              <a:rPr lang="fr-BE" dirty="0"/>
              <a:t> </a:t>
            </a:r>
            <a:r>
              <a:rPr lang="fr-BE" dirty="0" err="1"/>
              <a:t>vereenvoudiging</a:t>
            </a:r>
            <a:r>
              <a:rPr lang="fr-BE" dirty="0"/>
              <a:t>.</a:t>
            </a:r>
            <a:endParaRPr lang="nl-BE" dirty="0"/>
          </a:p>
          <a:p>
            <a:pPr marL="0" indent="0" algn="ctr">
              <a:buNone/>
            </a:pPr>
            <a:endParaRPr lang="nl-BE" dirty="0"/>
          </a:p>
          <a:p>
            <a:endParaRPr lang="nl-BE" dirty="0"/>
          </a:p>
        </p:txBody>
      </p:sp>
      <p:pic>
        <p:nvPicPr>
          <p:cNvPr id="4" name="Picture 3" descr="Afbeeldingsresultaat voor debat">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7200"/>
            <a:ext cx="1326421" cy="106033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4800" y="4435614"/>
            <a:ext cx="2376421" cy="707886"/>
          </a:xfrm>
          <a:prstGeom prst="rect">
            <a:avLst/>
          </a:prstGeom>
          <a:solidFill>
            <a:srgbClr val="00B0F0"/>
          </a:solidFill>
        </p:spPr>
        <p:txBody>
          <a:bodyPr wrap="none">
            <a:spAutoFit/>
          </a:bodyPr>
          <a:lstStyle/>
          <a:p>
            <a:pPr algn="ctr"/>
            <a:r>
              <a:rPr lang="nl-BE" sz="2000" b="1" dirty="0">
                <a:solidFill>
                  <a:schemeClr val="bg1"/>
                </a:solidFill>
              </a:rPr>
              <a:t>Point de </a:t>
            </a:r>
            <a:r>
              <a:rPr lang="nl-BE" sz="2000" b="1" dirty="0" smtClean="0">
                <a:solidFill>
                  <a:schemeClr val="bg1"/>
                </a:solidFill>
              </a:rPr>
              <a:t>vue</a:t>
            </a:r>
          </a:p>
          <a:p>
            <a:pPr algn="ctr"/>
            <a:r>
              <a:rPr lang="nl-BE" sz="2000" b="1" dirty="0" smtClean="0">
                <a:solidFill>
                  <a:schemeClr val="bg1"/>
                </a:solidFill>
              </a:rPr>
              <a:t> des Administrateurs</a:t>
            </a:r>
            <a:endParaRPr lang="nl-BE" sz="2000" b="1" dirty="0">
              <a:solidFill>
                <a:schemeClr val="bg1"/>
              </a:solidFill>
            </a:endParaRPr>
          </a:p>
        </p:txBody>
      </p:sp>
      <p:sp>
        <p:nvSpPr>
          <p:cNvPr id="6" name="Rectangle 5"/>
          <p:cNvSpPr/>
          <p:nvPr/>
        </p:nvSpPr>
        <p:spPr>
          <a:xfrm>
            <a:off x="7575306" y="1779662"/>
            <a:ext cx="1559396" cy="1015663"/>
          </a:xfrm>
          <a:prstGeom prst="rect">
            <a:avLst/>
          </a:prstGeom>
          <a:solidFill>
            <a:srgbClr val="E60000"/>
          </a:solidFill>
        </p:spPr>
        <p:txBody>
          <a:bodyPr wrap="square">
            <a:spAutoFit/>
          </a:bodyPr>
          <a:lstStyle/>
          <a:p>
            <a:pPr algn="ctr"/>
            <a:r>
              <a:rPr lang="nl-BE" sz="2000" b="1" dirty="0">
                <a:solidFill>
                  <a:schemeClr val="bg1"/>
                </a:solidFill>
              </a:rPr>
              <a:t>Visie van de </a:t>
            </a:r>
            <a:endParaRPr lang="nl-BE" sz="2000" b="1" dirty="0" smtClean="0">
              <a:solidFill>
                <a:schemeClr val="bg1"/>
              </a:solidFill>
            </a:endParaRPr>
          </a:p>
          <a:p>
            <a:pPr algn="ctr"/>
            <a:r>
              <a:rPr lang="nl-BE" sz="2000" b="1" dirty="0" err="1" smtClean="0">
                <a:solidFill>
                  <a:schemeClr val="bg1"/>
                </a:solidFill>
              </a:rPr>
              <a:t>Controle-organen</a:t>
            </a:r>
            <a:endParaRPr lang="nl-BE" sz="2000" b="1" dirty="0">
              <a:solidFill>
                <a:schemeClr val="bg1"/>
              </a:solidFill>
            </a:endParaRPr>
          </a:p>
        </p:txBody>
      </p:sp>
    </p:spTree>
    <p:extLst>
      <p:ext uri="{BB962C8B-B14F-4D97-AF65-F5344CB8AC3E}">
        <p14:creationId xmlns:p14="http://schemas.microsoft.com/office/powerpoint/2010/main" val="2491595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139702"/>
            <a:ext cx="8229600" cy="2592288"/>
          </a:xfrm>
        </p:spPr>
        <p:txBody>
          <a:bodyPr>
            <a:noAutofit/>
          </a:bodyPr>
          <a:lstStyle/>
          <a:p>
            <a:r>
              <a:rPr lang="nl-BE" sz="3200" b="1" dirty="0" smtClean="0"/>
              <a:t>20 jaar « responsabilisering OISZ »</a:t>
            </a:r>
            <a:r>
              <a:rPr lang="nl-BE" sz="3200" b="1" dirty="0"/>
              <a:t/>
            </a:r>
            <a:br>
              <a:rPr lang="nl-BE" sz="3200" b="1" dirty="0"/>
            </a:br>
            <a:r>
              <a:rPr lang="nl-BE" sz="3200" b="1" dirty="0"/>
              <a:t>Stakeholders </a:t>
            </a:r>
            <a:r>
              <a:rPr lang="nl-BE" sz="3200" b="1" dirty="0" smtClean="0"/>
              <a:t>Debat:</a:t>
            </a:r>
            <a:br>
              <a:rPr lang="nl-BE" sz="3200" b="1" dirty="0" smtClean="0"/>
            </a:br>
            <a:r>
              <a:rPr lang="nl-BE" sz="3200" b="1" dirty="0" smtClean="0"/>
              <a:t>Is de BO </a:t>
            </a:r>
            <a:r>
              <a:rPr lang="nl-BE" sz="3200" b="1" dirty="0" err="1" smtClean="0"/>
              <a:t>future</a:t>
            </a:r>
            <a:r>
              <a:rPr lang="nl-BE" sz="3200" b="1" dirty="0" smtClean="0"/>
              <a:t> </a:t>
            </a:r>
            <a:r>
              <a:rPr lang="nl-BE" sz="3200" b="1" dirty="0" err="1" smtClean="0"/>
              <a:t>proof</a:t>
            </a:r>
            <a:r>
              <a:rPr lang="nl-BE" sz="3200" b="1" dirty="0" smtClean="0"/>
              <a:t>? </a:t>
            </a:r>
            <a:br>
              <a:rPr lang="nl-BE" sz="3200" b="1" dirty="0" smtClean="0"/>
            </a:br>
            <a:r>
              <a:rPr lang="nl-BE" sz="3200" b="1" dirty="0" smtClean="0"/>
              <a:t>Reflectie over een efficiënt </a:t>
            </a:r>
            <a:br>
              <a:rPr lang="nl-BE" sz="3200" b="1" dirty="0" smtClean="0"/>
            </a:br>
            <a:r>
              <a:rPr lang="nl-BE" sz="3200" b="1" dirty="0" smtClean="0"/>
              <a:t>toekomstmodel </a:t>
            </a:r>
            <a:endParaRPr lang="nl-BE" sz="3200" b="1" dirty="0"/>
          </a:p>
        </p:txBody>
      </p:sp>
      <p:sp>
        <p:nvSpPr>
          <p:cNvPr id="5" name="Slide Number Placeholder 4"/>
          <p:cNvSpPr>
            <a:spLocks noGrp="1"/>
          </p:cNvSpPr>
          <p:nvPr>
            <p:ph type="sldNum" sz="quarter" idx="12"/>
          </p:nvPr>
        </p:nvSpPr>
        <p:spPr/>
        <p:txBody>
          <a:bodyPr/>
          <a:lstStyle/>
          <a:p>
            <a:fld id="{62D13F0A-9D12-40B2-9A0D-F71E91851488}" type="slidenum">
              <a:rPr lang="nl-BE" smtClean="0"/>
              <a:t>2</a:t>
            </a:fld>
            <a:endParaRPr lang="nl-BE" dirty="0"/>
          </a:p>
        </p:txBody>
      </p:sp>
      <p:sp>
        <p:nvSpPr>
          <p:cNvPr id="6" name="Title 1"/>
          <p:cNvSpPr txBox="1">
            <a:spLocks/>
          </p:cNvSpPr>
          <p:nvPr/>
        </p:nvSpPr>
        <p:spPr>
          <a:xfrm>
            <a:off x="683568" y="4180789"/>
            <a:ext cx="5896664" cy="85725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nl-BE" sz="1800" dirty="0"/>
          </a:p>
        </p:txBody>
      </p:sp>
      <p:pic>
        <p:nvPicPr>
          <p:cNvPr id="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91880" y="411510"/>
            <a:ext cx="2012098" cy="1633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9929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triped Right Arrow 4"/>
          <p:cNvSpPr/>
          <p:nvPr/>
        </p:nvSpPr>
        <p:spPr>
          <a:xfrm>
            <a:off x="2267744" y="699542"/>
            <a:ext cx="4968552" cy="345638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Content Placeholder 2"/>
          <p:cNvSpPr>
            <a:spLocks noGrp="1"/>
          </p:cNvSpPr>
          <p:nvPr>
            <p:ph idx="1"/>
          </p:nvPr>
        </p:nvSpPr>
        <p:spPr>
          <a:xfrm>
            <a:off x="251520" y="1059582"/>
            <a:ext cx="8229600" cy="3754512"/>
          </a:xfrm>
        </p:spPr>
        <p:txBody>
          <a:bodyPr/>
          <a:lstStyle/>
          <a:p>
            <a:pPr marL="0" indent="0" algn="ctr">
              <a:buNone/>
            </a:pPr>
            <a:endParaRPr lang="nl-BE" dirty="0" smtClean="0"/>
          </a:p>
          <a:p>
            <a:pPr marL="0" indent="0" algn="ctr">
              <a:buNone/>
            </a:pPr>
            <a:r>
              <a:rPr lang="nl-BE" sz="4400" b="1" dirty="0" err="1" smtClean="0">
                <a:solidFill>
                  <a:schemeClr val="bg1"/>
                </a:solidFill>
              </a:rPr>
              <a:t>Conclusions</a:t>
            </a:r>
            <a:r>
              <a:rPr lang="nl-BE" sz="4400" b="1" dirty="0" smtClean="0">
                <a:solidFill>
                  <a:schemeClr val="bg1"/>
                </a:solidFill>
              </a:rPr>
              <a:t> </a:t>
            </a:r>
          </a:p>
          <a:p>
            <a:pPr marL="0" indent="0" algn="ctr">
              <a:buNone/>
            </a:pPr>
            <a:r>
              <a:rPr lang="nl-BE" sz="4400" b="1" dirty="0" smtClean="0">
                <a:solidFill>
                  <a:schemeClr val="bg1"/>
                </a:solidFill>
              </a:rPr>
              <a:t>Conclusies </a:t>
            </a:r>
            <a:endParaRPr lang="nl-BE" sz="4400" b="1" dirty="0">
              <a:solidFill>
                <a:schemeClr val="bg1"/>
              </a:solidFill>
            </a:endParaRPr>
          </a:p>
        </p:txBody>
      </p:sp>
    </p:spTree>
    <p:extLst>
      <p:ext uri="{BB962C8B-B14F-4D97-AF65-F5344CB8AC3E}">
        <p14:creationId xmlns:p14="http://schemas.microsoft.com/office/powerpoint/2010/main" val="39422613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Structuur &amp; samenstelling</a:t>
            </a:r>
            <a:endParaRPr lang="en-US" dirty="0"/>
          </a:p>
        </p:txBody>
      </p:sp>
      <p:sp>
        <p:nvSpPr>
          <p:cNvPr id="3" name="Content Placeholder 2"/>
          <p:cNvSpPr>
            <a:spLocks noGrp="1"/>
          </p:cNvSpPr>
          <p:nvPr>
            <p:ph idx="1"/>
          </p:nvPr>
        </p:nvSpPr>
        <p:spPr>
          <a:xfrm>
            <a:off x="467544" y="1144544"/>
            <a:ext cx="8229600" cy="3553739"/>
          </a:xfrm>
        </p:spPr>
        <p:txBody>
          <a:bodyPr>
            <a:normAutofit fontScale="77500" lnSpcReduction="20000"/>
          </a:bodyPr>
          <a:lstStyle/>
          <a:p>
            <a:r>
              <a:rPr lang="nl-BE" b="1" dirty="0" smtClean="0"/>
              <a:t>Moderator paneldiscussies</a:t>
            </a:r>
          </a:p>
          <a:p>
            <a:pPr lvl="1"/>
            <a:r>
              <a:rPr lang="nl-BE" dirty="0" smtClean="0"/>
              <a:t>Prof. dr. Annie Hondeghem, </a:t>
            </a:r>
            <a:r>
              <a:rPr lang="nl-BE" i="1" dirty="0"/>
              <a:t>directeur van het </a:t>
            </a:r>
            <a:endParaRPr lang="nl-BE" i="1" dirty="0" smtClean="0"/>
          </a:p>
          <a:p>
            <a:pPr marL="457200" lvl="1" indent="0">
              <a:buNone/>
            </a:pPr>
            <a:r>
              <a:rPr lang="nl-BE" i="1" dirty="0" smtClean="0"/>
              <a:t>KU </a:t>
            </a:r>
            <a:r>
              <a:rPr lang="nl-BE" i="1" dirty="0"/>
              <a:t>Leuven Instituut voor de </a:t>
            </a:r>
            <a:r>
              <a:rPr lang="nl-BE" i="1" dirty="0" smtClean="0"/>
              <a:t>Overheid</a:t>
            </a:r>
          </a:p>
          <a:p>
            <a:pPr marL="457200" lvl="1" indent="0">
              <a:buNone/>
            </a:pPr>
            <a:endParaRPr lang="nl-BE" dirty="0" smtClean="0"/>
          </a:p>
          <a:p>
            <a:r>
              <a:rPr lang="nl-BE" b="1" dirty="0" smtClean="0"/>
              <a:t>Panel 1</a:t>
            </a:r>
          </a:p>
          <a:p>
            <a:pPr lvl="1"/>
            <a:r>
              <a:rPr lang="nl-BE" b="1" dirty="0" smtClean="0"/>
              <a:t>Politieke visie</a:t>
            </a:r>
            <a:endParaRPr lang="nl-BE" dirty="0" smtClean="0"/>
          </a:p>
          <a:p>
            <a:pPr lvl="1"/>
            <a:r>
              <a:rPr lang="nl-BE" b="1" dirty="0" smtClean="0"/>
              <a:t>Visie Sociale partners</a:t>
            </a:r>
            <a:endParaRPr lang="nl-BE" dirty="0" smtClean="0"/>
          </a:p>
          <a:p>
            <a:r>
              <a:rPr lang="nl-BE" b="1" dirty="0" smtClean="0"/>
              <a:t>Panel 2</a:t>
            </a:r>
          </a:p>
          <a:p>
            <a:pPr lvl="1"/>
            <a:r>
              <a:rPr lang="nl-BE" b="1" dirty="0" smtClean="0"/>
              <a:t>Visie Administrateurs </a:t>
            </a:r>
            <a:endParaRPr lang="nl-BE" dirty="0" smtClean="0"/>
          </a:p>
          <a:p>
            <a:pPr lvl="1"/>
            <a:r>
              <a:rPr lang="nl-BE" b="1" dirty="0"/>
              <a:t>Visie </a:t>
            </a:r>
            <a:r>
              <a:rPr lang="nl-BE" b="1" dirty="0" smtClean="0"/>
              <a:t>Controleorganen</a:t>
            </a:r>
            <a:endParaRPr lang="nl-BE" dirty="0" smtClean="0"/>
          </a:p>
          <a:p>
            <a:pPr marL="457200" lvl="1" indent="0">
              <a:buNone/>
            </a:pPr>
            <a:endParaRPr lang="nl-BE" dirty="0" smtClean="0"/>
          </a:p>
          <a:p>
            <a:pPr lvl="1"/>
            <a:endParaRPr lang="nl-BE" dirty="0"/>
          </a:p>
        </p:txBody>
      </p:sp>
      <p:sp>
        <p:nvSpPr>
          <p:cNvPr id="6" name="Slide Number Placeholder 5"/>
          <p:cNvSpPr>
            <a:spLocks noGrp="1"/>
          </p:cNvSpPr>
          <p:nvPr>
            <p:ph type="sldNum" sz="quarter" idx="12"/>
          </p:nvPr>
        </p:nvSpPr>
        <p:spPr/>
        <p:txBody>
          <a:bodyPr/>
          <a:lstStyle/>
          <a:p>
            <a:fld id="{62D13F0A-9D12-40B2-9A0D-F71E91851488}" type="slidenum">
              <a:rPr lang="en-US" smtClean="0"/>
              <a:t>3</a:t>
            </a:fld>
            <a:endParaRPr lang="en-US"/>
          </a:p>
        </p:txBody>
      </p:sp>
      <p:pic>
        <p:nvPicPr>
          <p:cNvPr id="5" name="Picture 4" descr="Afbeeldingsresultaat voor debat">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67946" y="2355726"/>
            <a:ext cx="1326421" cy="106033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fbeeldingsresultaat voor debat">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67946" y="3597864"/>
            <a:ext cx="1326421" cy="106033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b="6929"/>
          <a:stretch/>
        </p:blipFill>
        <p:spPr bwMode="auto">
          <a:xfrm>
            <a:off x="6804248" y="1177239"/>
            <a:ext cx="1212600" cy="1528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33965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Bent Arrow 20"/>
          <p:cNvSpPr/>
          <p:nvPr/>
        </p:nvSpPr>
        <p:spPr>
          <a:xfrm rot="16200000">
            <a:off x="5488340" y="3342678"/>
            <a:ext cx="747557" cy="1931180"/>
          </a:xfrm>
          <a:prstGeom prst="bentArrow">
            <a:avLst>
              <a:gd name="adj1" fmla="val 25000"/>
              <a:gd name="adj2" fmla="val 25000"/>
              <a:gd name="adj3" fmla="val 25000"/>
              <a:gd name="adj4" fmla="val 36105"/>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fr-BE" sz="1600" b="1" dirty="0"/>
          </a:p>
        </p:txBody>
      </p:sp>
      <p:sp>
        <p:nvSpPr>
          <p:cNvPr id="18" name="Rounded Rectangle 17"/>
          <p:cNvSpPr/>
          <p:nvPr/>
        </p:nvSpPr>
        <p:spPr>
          <a:xfrm>
            <a:off x="4782208" y="925147"/>
            <a:ext cx="4299344" cy="4022867"/>
          </a:xfrm>
          <a:prstGeom prst="roundRect">
            <a:avLst/>
          </a:prstGeom>
          <a:pattFill prst="pct70">
            <a:fgClr>
              <a:schemeClr val="accent4">
                <a:lumMod val="40000"/>
                <a:lumOff val="6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6" name="Rounded Rectangle 5"/>
          <p:cNvSpPr/>
          <p:nvPr/>
        </p:nvSpPr>
        <p:spPr>
          <a:xfrm>
            <a:off x="107505" y="925147"/>
            <a:ext cx="4464496" cy="4022867"/>
          </a:xfrm>
          <a:prstGeom prst="roundRect">
            <a:avLst/>
          </a:prstGeom>
          <a:pattFill prst="pct50">
            <a:fgClr>
              <a:srgbClr val="FFFF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22530" name="Rectangle 2"/>
          <p:cNvSpPr>
            <a:spLocks noGrp="1" noChangeArrowheads="1"/>
          </p:cNvSpPr>
          <p:nvPr>
            <p:ph type="title"/>
          </p:nvPr>
        </p:nvSpPr>
        <p:spPr>
          <a:xfrm>
            <a:off x="466223" y="141480"/>
            <a:ext cx="8229600" cy="857250"/>
          </a:xfrm>
        </p:spPr>
        <p:txBody>
          <a:bodyPr>
            <a:normAutofit/>
          </a:bodyPr>
          <a:lstStyle/>
          <a:p>
            <a:r>
              <a:rPr lang="fr-BE" dirty="0" smtClean="0"/>
              <a:t>Structure &amp; Composition</a:t>
            </a:r>
          </a:p>
        </p:txBody>
      </p:sp>
      <p:sp>
        <p:nvSpPr>
          <p:cNvPr id="3" name="Slide Number Placeholder 2"/>
          <p:cNvSpPr>
            <a:spLocks noGrp="1"/>
          </p:cNvSpPr>
          <p:nvPr>
            <p:ph type="sldNum" sz="quarter" idx="12"/>
          </p:nvPr>
        </p:nvSpPr>
        <p:spPr>
          <a:xfrm>
            <a:off x="6576147" y="4811092"/>
            <a:ext cx="2133600" cy="273844"/>
          </a:xfrm>
        </p:spPr>
        <p:txBody>
          <a:bodyPr/>
          <a:lstStyle/>
          <a:p>
            <a:fld id="{805AB3CB-5C44-4C3D-9315-E75719D44ABF}" type="slidenum">
              <a:rPr lang="fr-BE" smtClean="0">
                <a:solidFill>
                  <a:srgbClr val="000000"/>
                </a:solidFill>
              </a:rPr>
              <a:pPr/>
              <a:t>4</a:t>
            </a:fld>
            <a:endParaRPr lang="fr-BE" dirty="0">
              <a:solidFill>
                <a:srgbClr val="000000"/>
              </a:solidFill>
            </a:endParaRPr>
          </a:p>
        </p:txBody>
      </p:sp>
      <p:sp>
        <p:nvSpPr>
          <p:cNvPr id="12" name="Rounded Rectangle 11"/>
          <p:cNvSpPr/>
          <p:nvPr/>
        </p:nvSpPr>
        <p:spPr>
          <a:xfrm>
            <a:off x="6569614" y="1451511"/>
            <a:ext cx="2239838" cy="128327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BE" sz="2800" b="1" dirty="0" smtClean="0"/>
              <a:t>PANEL 3</a:t>
            </a:r>
          </a:p>
          <a:p>
            <a:pPr algn="ctr"/>
            <a:r>
              <a:rPr lang="fr-BE" b="1" dirty="0" err="1" smtClean="0"/>
              <a:t>Visie</a:t>
            </a:r>
            <a:r>
              <a:rPr lang="fr-BE" b="1" dirty="0" smtClean="0"/>
              <a:t> Administrateurs</a:t>
            </a:r>
          </a:p>
          <a:p>
            <a:pPr marL="342900" indent="-342900">
              <a:buFont typeface="+mj-lt"/>
              <a:buAutoNum type="arabicParenR"/>
            </a:pPr>
            <a:r>
              <a:rPr lang="fr-BE" sz="1200" b="1" dirty="0" smtClean="0"/>
              <a:t>?</a:t>
            </a:r>
          </a:p>
          <a:p>
            <a:pPr marL="342900" indent="-342900">
              <a:buFont typeface="+mj-lt"/>
              <a:buAutoNum type="arabicParenR"/>
            </a:pPr>
            <a:r>
              <a:rPr lang="fr-BE" sz="1200" b="1" dirty="0" smtClean="0"/>
              <a:t>?</a:t>
            </a:r>
          </a:p>
          <a:p>
            <a:pPr marL="342900" indent="-342900">
              <a:buFont typeface="+mj-lt"/>
              <a:buAutoNum type="arabicParenR"/>
            </a:pPr>
            <a:endParaRPr lang="fr-BE" sz="1200" dirty="0" smtClean="0"/>
          </a:p>
          <a:p>
            <a:pPr algn="ctr"/>
            <a:endParaRPr lang="fr-BE" sz="1600" b="1" dirty="0" smtClean="0"/>
          </a:p>
        </p:txBody>
      </p:sp>
      <p:sp>
        <p:nvSpPr>
          <p:cNvPr id="13" name="Rounded Rectangle 12"/>
          <p:cNvSpPr/>
          <p:nvPr/>
        </p:nvSpPr>
        <p:spPr>
          <a:xfrm>
            <a:off x="273733" y="3398776"/>
            <a:ext cx="2239838" cy="1283270"/>
          </a:xfrm>
          <a:prstGeom prst="roundRect">
            <a:avLst/>
          </a:prstGeom>
          <a:solidFill>
            <a:srgbClr val="F8A1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BE" sz="2800" b="1" dirty="0" smtClean="0"/>
              <a:t>PANEL 2</a:t>
            </a:r>
          </a:p>
          <a:p>
            <a:pPr algn="ctr"/>
            <a:r>
              <a:rPr lang="fr-BE" b="1" dirty="0" err="1" smtClean="0"/>
              <a:t>Visie</a:t>
            </a:r>
            <a:r>
              <a:rPr lang="fr-BE" b="1" dirty="0" smtClean="0"/>
              <a:t> </a:t>
            </a:r>
          </a:p>
          <a:p>
            <a:pPr algn="ctr"/>
            <a:r>
              <a:rPr lang="fr-BE" b="1" dirty="0" err="1" smtClean="0"/>
              <a:t>Beheerders</a:t>
            </a:r>
            <a:endParaRPr lang="fr-BE" b="1" dirty="0" smtClean="0"/>
          </a:p>
          <a:p>
            <a:pPr marL="228600" indent="-228600">
              <a:buFont typeface="+mj-lt"/>
              <a:buAutoNum type="arabicParenR"/>
            </a:pPr>
            <a:r>
              <a:rPr lang="fr-BE" sz="1200" b="1" dirty="0" smtClean="0"/>
              <a:t>Caroline </a:t>
            </a:r>
            <a:r>
              <a:rPr lang="fr-BE" sz="1200" b="1" dirty="0" err="1" smtClean="0"/>
              <a:t>Deiteren</a:t>
            </a:r>
            <a:r>
              <a:rPr lang="fr-BE" sz="1200" b="1" dirty="0" smtClean="0"/>
              <a:t> (UNIZO)</a:t>
            </a:r>
          </a:p>
        </p:txBody>
      </p:sp>
      <p:sp>
        <p:nvSpPr>
          <p:cNvPr id="15" name="Rounded Rectangle 14"/>
          <p:cNvSpPr/>
          <p:nvPr/>
        </p:nvSpPr>
        <p:spPr>
          <a:xfrm>
            <a:off x="282965" y="1450627"/>
            <a:ext cx="2239838" cy="1283270"/>
          </a:xfrm>
          <a:prstGeom prst="roundRect">
            <a:avLst/>
          </a:prstGeom>
          <a:solidFill>
            <a:srgbClr val="00D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BE" sz="2800" b="1" dirty="0" smtClean="0"/>
              <a:t>PANEL 1</a:t>
            </a:r>
          </a:p>
          <a:p>
            <a:pPr algn="ctr"/>
            <a:r>
              <a:rPr lang="fr-BE" b="1" dirty="0" err="1" smtClean="0"/>
              <a:t>Politieke</a:t>
            </a:r>
            <a:r>
              <a:rPr lang="fr-BE" b="1" dirty="0" smtClean="0"/>
              <a:t> </a:t>
            </a:r>
          </a:p>
          <a:p>
            <a:pPr algn="ctr"/>
            <a:r>
              <a:rPr lang="fr-BE" b="1" dirty="0" err="1" smtClean="0"/>
              <a:t>Visie</a:t>
            </a:r>
            <a:endParaRPr lang="fr-BE" b="1" dirty="0" smtClean="0"/>
          </a:p>
          <a:p>
            <a:pPr marL="228600" indent="-228600">
              <a:buFont typeface="+mj-lt"/>
              <a:buAutoNum type="arabicParenR"/>
            </a:pPr>
            <a:r>
              <a:rPr lang="fr-BE" sz="1200" b="1" dirty="0" smtClean="0"/>
              <a:t>Jan Dombrecht  (</a:t>
            </a:r>
            <a:r>
              <a:rPr lang="fr-BE" sz="1200" b="1" dirty="0" err="1" smtClean="0"/>
              <a:t>Werk</a:t>
            </a:r>
            <a:r>
              <a:rPr lang="fr-BE" sz="1200" b="1" dirty="0" smtClean="0"/>
              <a:t>)</a:t>
            </a:r>
          </a:p>
          <a:p>
            <a:pPr marL="228600" indent="-228600">
              <a:buFont typeface="+mj-lt"/>
              <a:buAutoNum type="arabicParenR"/>
            </a:pPr>
            <a:r>
              <a:rPr lang="fr-BE" sz="1200" b="1" dirty="0" smtClean="0"/>
              <a:t>Klaas Soens (Soc. Fraude)</a:t>
            </a:r>
          </a:p>
          <a:p>
            <a:pPr marL="457200" indent="-457200" algn="ctr">
              <a:buAutoNum type="arabicPeriod"/>
            </a:pPr>
            <a:endParaRPr lang="fr-BE" sz="2000" b="1" dirty="0" smtClean="0"/>
          </a:p>
        </p:txBody>
      </p:sp>
      <p:sp>
        <p:nvSpPr>
          <p:cNvPr id="7" name="TextBox 6"/>
          <p:cNvSpPr txBox="1"/>
          <p:nvPr/>
        </p:nvSpPr>
        <p:spPr>
          <a:xfrm>
            <a:off x="1608594" y="936414"/>
            <a:ext cx="2329484" cy="584775"/>
          </a:xfrm>
          <a:prstGeom prst="rect">
            <a:avLst/>
          </a:prstGeom>
          <a:noFill/>
        </p:spPr>
        <p:txBody>
          <a:bodyPr wrap="none" rtlCol="0">
            <a:spAutoFit/>
          </a:bodyPr>
          <a:lstStyle/>
          <a:p>
            <a:r>
              <a:rPr lang="fr-BE" sz="3200" b="1" dirty="0" smtClean="0"/>
              <a:t>Panel 1 </a:t>
            </a:r>
            <a:r>
              <a:rPr lang="fr-BE" sz="1600" b="1" dirty="0" smtClean="0"/>
              <a:t>(30 min.) </a:t>
            </a:r>
            <a:endParaRPr lang="fr-BE" sz="1600" b="1" dirty="0"/>
          </a:p>
        </p:txBody>
      </p:sp>
      <p:sp>
        <p:nvSpPr>
          <p:cNvPr id="20" name="TextBox 19"/>
          <p:cNvSpPr txBox="1"/>
          <p:nvPr/>
        </p:nvSpPr>
        <p:spPr>
          <a:xfrm>
            <a:off x="6372200" y="925148"/>
            <a:ext cx="2329484" cy="830997"/>
          </a:xfrm>
          <a:prstGeom prst="rect">
            <a:avLst/>
          </a:prstGeom>
          <a:noFill/>
        </p:spPr>
        <p:txBody>
          <a:bodyPr wrap="none" rtlCol="0">
            <a:spAutoFit/>
          </a:bodyPr>
          <a:lstStyle/>
          <a:p>
            <a:r>
              <a:rPr lang="fr-BE" sz="3200" b="1" dirty="0" smtClean="0"/>
              <a:t>Panel 2 </a:t>
            </a:r>
            <a:r>
              <a:rPr lang="fr-BE" sz="1600" b="1" dirty="0" smtClean="0"/>
              <a:t>(30 min.) </a:t>
            </a:r>
          </a:p>
          <a:p>
            <a:endParaRPr lang="fr-BE" sz="1600" b="1" dirty="0"/>
          </a:p>
        </p:txBody>
      </p:sp>
      <p:pic>
        <p:nvPicPr>
          <p:cNvPr id="2050" name="Picture 2" descr="Afbeeldingsresultaat voor moderator pictogram">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5704" t="10899" b="4506"/>
          <a:stretch/>
        </p:blipFill>
        <p:spPr bwMode="auto">
          <a:xfrm>
            <a:off x="4140941" y="759390"/>
            <a:ext cx="755588" cy="1082249"/>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Afbeeldingsresultaat voor puzzelstukken">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89923" y="1686877"/>
            <a:ext cx="3857625" cy="2893219"/>
          </a:xfrm>
          <a:prstGeom prst="rect">
            <a:avLst/>
          </a:prstGeom>
          <a:noFill/>
          <a:extLst>
            <a:ext uri="{909E8E84-426E-40DD-AFC4-6F175D3DCCD1}">
              <a14:hiddenFill xmlns:a14="http://schemas.microsoft.com/office/drawing/2010/main">
                <a:solidFill>
                  <a:srgbClr val="FFFFFF"/>
                </a:solidFill>
              </a14:hiddenFill>
            </a:ext>
          </a:extLst>
        </p:spPr>
      </p:pic>
      <p:sp>
        <p:nvSpPr>
          <p:cNvPr id="28" name="Bent-Up Arrow 27"/>
          <p:cNvSpPr/>
          <p:nvPr/>
        </p:nvSpPr>
        <p:spPr>
          <a:xfrm>
            <a:off x="2182323" y="4040411"/>
            <a:ext cx="2160240" cy="743986"/>
          </a:xfrm>
          <a:prstGeom prst="bentUpArrow">
            <a:avLst/>
          </a:prstGeom>
          <a:solidFill>
            <a:srgbClr val="F8A1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fr-BE" sz="1600" b="1" dirty="0"/>
          </a:p>
        </p:txBody>
      </p:sp>
      <p:sp>
        <p:nvSpPr>
          <p:cNvPr id="19" name="Rounded Rectangle 18"/>
          <p:cNvSpPr/>
          <p:nvPr/>
        </p:nvSpPr>
        <p:spPr>
          <a:xfrm>
            <a:off x="6492096" y="1451511"/>
            <a:ext cx="2394874" cy="148507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BE" b="1" dirty="0" smtClean="0"/>
              <a:t>Vision Administrateurs</a:t>
            </a:r>
          </a:p>
          <a:p>
            <a:pPr marL="228600" indent="-228600">
              <a:buFont typeface="+mj-lt"/>
              <a:buAutoNum type="arabicParenR"/>
            </a:pPr>
            <a:r>
              <a:rPr lang="fr-BE" sz="1000" b="1" dirty="0" smtClean="0"/>
              <a:t>J-M </a:t>
            </a:r>
            <a:r>
              <a:rPr lang="fr-BE" sz="1000" b="1" dirty="0" err="1" smtClean="0"/>
              <a:t>Vandenbergh</a:t>
            </a:r>
            <a:r>
              <a:rPr lang="fr-BE" sz="1000" b="1" dirty="0" smtClean="0"/>
              <a:t> (CAPAC)</a:t>
            </a:r>
          </a:p>
          <a:p>
            <a:pPr marL="228600" indent="-228600">
              <a:buFont typeface="+mj-lt"/>
              <a:buAutoNum type="arabicParenR"/>
            </a:pPr>
            <a:r>
              <a:rPr lang="fr-BE" sz="1000" b="1" dirty="0" smtClean="0"/>
              <a:t>Thibaut  </a:t>
            </a:r>
            <a:r>
              <a:rPr lang="fr-BE" sz="1000" b="1" dirty="0" err="1" smtClean="0"/>
              <a:t>Duvillier</a:t>
            </a:r>
            <a:r>
              <a:rPr lang="fr-BE" sz="1000" b="1" dirty="0" smtClean="0"/>
              <a:t> (BCSS/</a:t>
            </a:r>
            <a:r>
              <a:rPr lang="fr-BE" sz="1000" b="1" dirty="0" err="1" smtClean="0"/>
              <a:t>eHealth</a:t>
            </a:r>
            <a:r>
              <a:rPr lang="fr-BE" sz="1000" b="1" dirty="0" smtClean="0"/>
              <a:t>)</a:t>
            </a:r>
          </a:p>
          <a:p>
            <a:pPr marL="228600" indent="-228600">
              <a:buFont typeface="+mj-lt"/>
              <a:buAutoNum type="arabicParenR"/>
            </a:pPr>
            <a:r>
              <a:rPr lang="fr-BE" sz="1000" b="1" dirty="0" smtClean="0"/>
              <a:t>Pascale Lambin (FEDRIS)</a:t>
            </a:r>
          </a:p>
          <a:p>
            <a:pPr marL="228600" indent="-228600">
              <a:buFont typeface="+mj-lt"/>
              <a:buAutoNum type="arabicParenR"/>
            </a:pPr>
            <a:r>
              <a:rPr lang="fr-BE" sz="1000" b="1" dirty="0" smtClean="0"/>
              <a:t>Koen Snyders (ONSS) </a:t>
            </a:r>
          </a:p>
          <a:p>
            <a:pPr marL="228600" indent="-228600">
              <a:buFont typeface="+mj-lt"/>
              <a:buAutoNum type="arabicParenR"/>
            </a:pPr>
            <a:r>
              <a:rPr lang="fr-BE" sz="1000" b="1" dirty="0" smtClean="0"/>
              <a:t>Jo De Cock (INAMI)</a:t>
            </a:r>
            <a:endParaRPr lang="fr-BE" sz="1000" dirty="0"/>
          </a:p>
        </p:txBody>
      </p:sp>
      <p:sp>
        <p:nvSpPr>
          <p:cNvPr id="22" name="Rounded Rectangle 21"/>
          <p:cNvSpPr/>
          <p:nvPr/>
        </p:nvSpPr>
        <p:spPr>
          <a:xfrm>
            <a:off x="181269" y="3146048"/>
            <a:ext cx="2338836" cy="1640736"/>
          </a:xfrm>
          <a:prstGeom prst="roundRect">
            <a:avLst/>
          </a:prstGeom>
          <a:solidFill>
            <a:srgbClr val="F8A1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BE" b="1" dirty="0" smtClean="0"/>
              <a:t>Vision </a:t>
            </a:r>
          </a:p>
          <a:p>
            <a:pPr algn="ctr"/>
            <a:r>
              <a:rPr lang="fr-BE" b="1" dirty="0" smtClean="0"/>
              <a:t>Partenaires sociaux</a:t>
            </a:r>
          </a:p>
          <a:p>
            <a:pPr marL="228600" indent="-228600">
              <a:buFont typeface="+mj-lt"/>
              <a:buAutoNum type="arabicParenR"/>
            </a:pPr>
            <a:r>
              <a:rPr lang="fr-BE" sz="1000" b="1" dirty="0" smtClean="0"/>
              <a:t>Caroline </a:t>
            </a:r>
            <a:r>
              <a:rPr lang="fr-BE" sz="1000" b="1" dirty="0" err="1" smtClean="0"/>
              <a:t>Deiteren</a:t>
            </a:r>
            <a:r>
              <a:rPr lang="fr-BE" sz="1000" b="1" dirty="0" smtClean="0"/>
              <a:t> (UNIZO)</a:t>
            </a:r>
          </a:p>
          <a:p>
            <a:pPr marL="228600" indent="-228600">
              <a:buFont typeface="+mj-lt"/>
              <a:buAutoNum type="arabicParenR"/>
            </a:pPr>
            <a:r>
              <a:rPr lang="fr-BE" sz="1000" b="1" dirty="0" smtClean="0"/>
              <a:t>Catherine Vermeersch (VBO-FEB)</a:t>
            </a:r>
          </a:p>
          <a:p>
            <a:pPr marL="228600" indent="-228600">
              <a:buFont typeface="+mj-lt"/>
              <a:buAutoNum type="arabicParenR"/>
            </a:pPr>
            <a:r>
              <a:rPr lang="fr-BE" sz="1000" b="1" dirty="0" smtClean="0"/>
              <a:t>Koen </a:t>
            </a:r>
            <a:r>
              <a:rPr lang="fr-BE" sz="1000" b="1" dirty="0" err="1" smtClean="0"/>
              <a:t>Meesters</a:t>
            </a:r>
            <a:r>
              <a:rPr lang="fr-BE" sz="1000" b="1" dirty="0" smtClean="0"/>
              <a:t> (ACV-CSC)</a:t>
            </a:r>
          </a:p>
          <a:p>
            <a:pPr marL="228600" indent="-228600">
              <a:buFont typeface="+mj-lt"/>
              <a:buAutoNum type="arabicParenR"/>
            </a:pPr>
            <a:r>
              <a:rPr lang="fr-BE" sz="1000" b="1" dirty="0" smtClean="0"/>
              <a:t>Daniel Van </a:t>
            </a:r>
            <a:r>
              <a:rPr lang="fr-BE" sz="1000" b="1" dirty="0" err="1" smtClean="0"/>
              <a:t>Daele</a:t>
            </a:r>
            <a:r>
              <a:rPr lang="fr-BE" sz="1000" b="1" dirty="0" smtClean="0"/>
              <a:t> (ABVV-FGTB)</a:t>
            </a:r>
          </a:p>
          <a:p>
            <a:pPr marL="228600" indent="-228600">
              <a:buFont typeface="+mj-lt"/>
              <a:buAutoNum type="arabicParenR"/>
            </a:pPr>
            <a:r>
              <a:rPr lang="fr-BE" sz="1000" b="1" dirty="0" smtClean="0"/>
              <a:t>Sabine </a:t>
            </a:r>
            <a:r>
              <a:rPr lang="fr-BE" sz="1000" b="1" dirty="0" err="1" smtClean="0"/>
              <a:t>Slegers</a:t>
            </a:r>
            <a:r>
              <a:rPr lang="fr-BE" sz="1000" b="1" dirty="0" smtClean="0"/>
              <a:t> (ACLVB-CGSLB)</a:t>
            </a:r>
          </a:p>
          <a:p>
            <a:pPr marL="228600" indent="-228600">
              <a:buFont typeface="+mj-lt"/>
              <a:buAutoNum type="arabicParenR"/>
            </a:pPr>
            <a:endParaRPr lang="fr-BE" sz="1100" b="1" dirty="0" smtClean="0"/>
          </a:p>
        </p:txBody>
      </p:sp>
      <p:sp>
        <p:nvSpPr>
          <p:cNvPr id="23" name="Rounded Rectangle 22"/>
          <p:cNvSpPr/>
          <p:nvPr/>
        </p:nvSpPr>
        <p:spPr>
          <a:xfrm>
            <a:off x="6492096" y="3092829"/>
            <a:ext cx="2394874" cy="1693955"/>
          </a:xfrm>
          <a:prstGeom prst="roundRect">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BE" b="1" dirty="0" smtClean="0"/>
              <a:t>Vision</a:t>
            </a:r>
          </a:p>
          <a:p>
            <a:pPr algn="ctr"/>
            <a:r>
              <a:rPr lang="fr-BE" b="1" dirty="0" smtClean="0"/>
              <a:t>Organes de contrôle</a:t>
            </a:r>
          </a:p>
          <a:p>
            <a:pPr marL="228600" indent="-228600">
              <a:buFont typeface="+mj-lt"/>
              <a:buAutoNum type="arabicParenR"/>
            </a:pPr>
            <a:r>
              <a:rPr lang="fr-BE" sz="1000" b="1" dirty="0" smtClean="0"/>
              <a:t>Manu Breynaert (SPF </a:t>
            </a:r>
            <a:r>
              <a:rPr lang="fr-BE" sz="1000" b="1" dirty="0" err="1" smtClean="0"/>
              <a:t>Séc</a:t>
            </a:r>
            <a:r>
              <a:rPr lang="fr-BE" sz="1000" b="1" dirty="0" smtClean="0"/>
              <a:t>. Soc.)</a:t>
            </a:r>
          </a:p>
          <a:p>
            <a:pPr marL="228600" indent="-228600">
              <a:buFont typeface="+mj-lt"/>
              <a:buAutoNum type="arabicParenR"/>
            </a:pPr>
            <a:r>
              <a:rPr lang="fr-BE" sz="1000" b="1" dirty="0" smtClean="0"/>
              <a:t>Daniel Fontana (CAC)</a:t>
            </a:r>
          </a:p>
          <a:p>
            <a:pPr marL="228600" indent="-228600">
              <a:buFont typeface="+mj-lt"/>
              <a:buAutoNum type="arabicParenR"/>
            </a:pPr>
            <a:r>
              <a:rPr lang="fr-BE" sz="1000" b="1" dirty="0" smtClean="0"/>
              <a:t>Tom Auwers (SPF Santé Publique)</a:t>
            </a:r>
          </a:p>
          <a:p>
            <a:pPr marL="228600" indent="-228600">
              <a:buFont typeface="+mj-lt"/>
              <a:buAutoNum type="arabicParenR"/>
            </a:pPr>
            <a:r>
              <a:rPr lang="fr-BE" sz="1000" b="1" dirty="0" smtClean="0"/>
              <a:t>Gerda Buysse (Cours des comptes)</a:t>
            </a:r>
          </a:p>
          <a:p>
            <a:pPr marL="228600" indent="-228600">
              <a:buFont typeface="+mj-lt"/>
              <a:buAutoNum type="arabicParenR"/>
            </a:pPr>
            <a:r>
              <a:rPr lang="fr-BE" sz="1000" b="1" dirty="0" smtClean="0"/>
              <a:t>Patrick Robert (BOSA- Cellule </a:t>
            </a:r>
            <a:r>
              <a:rPr lang="fr-BE" sz="1000" b="1" dirty="0" err="1" smtClean="0"/>
              <a:t>Séc</a:t>
            </a:r>
            <a:r>
              <a:rPr lang="fr-BE" sz="1000" b="1" dirty="0" smtClean="0"/>
              <a:t>. Soc.)</a:t>
            </a:r>
          </a:p>
          <a:p>
            <a:pPr marL="228600" indent="-228600">
              <a:buFont typeface="+mj-lt"/>
              <a:buAutoNum type="arabicParenR"/>
            </a:pPr>
            <a:endParaRPr lang="fr-BE" sz="1200" dirty="0"/>
          </a:p>
        </p:txBody>
      </p:sp>
      <p:sp>
        <p:nvSpPr>
          <p:cNvPr id="24" name="Rounded Rectangle 23"/>
          <p:cNvSpPr/>
          <p:nvPr/>
        </p:nvSpPr>
        <p:spPr>
          <a:xfrm>
            <a:off x="190501" y="1450625"/>
            <a:ext cx="2338836" cy="1485956"/>
          </a:xfrm>
          <a:prstGeom prst="roundRect">
            <a:avLst/>
          </a:prstGeom>
          <a:solidFill>
            <a:srgbClr val="00D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BE" b="1" dirty="0" smtClean="0"/>
              <a:t>Vision</a:t>
            </a:r>
          </a:p>
          <a:p>
            <a:pPr algn="ctr"/>
            <a:r>
              <a:rPr lang="fr-BE" b="1" dirty="0" smtClean="0"/>
              <a:t>Politique</a:t>
            </a:r>
          </a:p>
          <a:p>
            <a:pPr marL="228600" indent="-228600">
              <a:buFont typeface="+mj-lt"/>
              <a:buAutoNum type="arabicParenR"/>
            </a:pPr>
            <a:r>
              <a:rPr lang="fr-BE" sz="1000" b="1" dirty="0" smtClean="0"/>
              <a:t>Axel </a:t>
            </a:r>
            <a:r>
              <a:rPr lang="fr-BE" sz="1000" b="1" dirty="0" err="1" smtClean="0"/>
              <a:t>Delvoie</a:t>
            </a:r>
            <a:r>
              <a:rPr lang="fr-BE" sz="1000" b="1" dirty="0" smtClean="0"/>
              <a:t> (Affaires Sociales)</a:t>
            </a:r>
          </a:p>
          <a:p>
            <a:pPr marL="228600" indent="-228600">
              <a:buFont typeface="+mj-lt"/>
              <a:buAutoNum type="arabicParenR"/>
            </a:pPr>
            <a:r>
              <a:rPr lang="fr-BE" sz="1000" b="1" dirty="0" smtClean="0"/>
              <a:t>Jan Dombrecht  (Emploi)</a:t>
            </a:r>
          </a:p>
          <a:p>
            <a:pPr marL="228600" indent="-228600">
              <a:buFont typeface="+mj-lt"/>
              <a:buAutoNum type="arabicParenR"/>
            </a:pPr>
            <a:r>
              <a:rPr lang="fr-BE" sz="1000" b="1" dirty="0" smtClean="0"/>
              <a:t>Klaas Soens (Fraude Sociale)</a:t>
            </a:r>
          </a:p>
          <a:p>
            <a:pPr marL="228600" indent="-228600">
              <a:buFont typeface="+mj-lt"/>
              <a:buAutoNum type="arabicParenR"/>
            </a:pPr>
            <a:r>
              <a:rPr lang="fr-BE" sz="1000" b="1" dirty="0" smtClean="0"/>
              <a:t>Chris Van der Auwera (Fonction publique)</a:t>
            </a:r>
          </a:p>
          <a:p>
            <a:pPr marL="228600" indent="-228600">
              <a:buFont typeface="+mj-lt"/>
              <a:buAutoNum type="arabicParenR"/>
            </a:pPr>
            <a:endParaRPr lang="fr-BE" sz="1100" b="1" dirty="0" smtClean="0"/>
          </a:p>
        </p:txBody>
      </p:sp>
      <p:sp>
        <p:nvSpPr>
          <p:cNvPr id="26" name="Bent Arrow 25"/>
          <p:cNvSpPr/>
          <p:nvPr/>
        </p:nvSpPr>
        <p:spPr>
          <a:xfrm rot="16200000">
            <a:off x="5383043" y="3445028"/>
            <a:ext cx="747557" cy="1931180"/>
          </a:xfrm>
          <a:prstGeom prst="bentArrow">
            <a:avLst>
              <a:gd name="adj1" fmla="val 25000"/>
              <a:gd name="adj2" fmla="val 25000"/>
              <a:gd name="adj3" fmla="val 25000"/>
              <a:gd name="adj4" fmla="val 36105"/>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fr-BE" sz="1600" b="1" dirty="0"/>
          </a:p>
        </p:txBody>
      </p:sp>
      <p:sp>
        <p:nvSpPr>
          <p:cNvPr id="25" name="Bent Arrow 24"/>
          <p:cNvSpPr/>
          <p:nvPr/>
        </p:nvSpPr>
        <p:spPr>
          <a:xfrm rot="5400000">
            <a:off x="2904346" y="858814"/>
            <a:ext cx="747557" cy="1931180"/>
          </a:xfrm>
          <a:prstGeom prst="bentArrow">
            <a:avLst>
              <a:gd name="adj1" fmla="val 25000"/>
              <a:gd name="adj2" fmla="val 25000"/>
              <a:gd name="adj3" fmla="val 25000"/>
              <a:gd name="adj4" fmla="val 36105"/>
            </a:avLst>
          </a:prstGeom>
          <a:solidFill>
            <a:srgbClr val="00DA6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fr-BE" sz="1600" b="1" dirty="0"/>
          </a:p>
        </p:txBody>
      </p:sp>
      <p:sp>
        <p:nvSpPr>
          <p:cNvPr id="34" name="Bent-Up Arrow 33"/>
          <p:cNvSpPr/>
          <p:nvPr/>
        </p:nvSpPr>
        <p:spPr>
          <a:xfrm rot="10800000">
            <a:off x="4791231" y="1450626"/>
            <a:ext cx="2160240" cy="743986"/>
          </a:xfrm>
          <a:prstGeom prst="bentUp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fr-BE" sz="1600" b="1" dirty="0"/>
          </a:p>
        </p:txBody>
      </p:sp>
      <p:sp>
        <p:nvSpPr>
          <p:cNvPr id="4" name="Rounded Rectangle 3"/>
          <p:cNvSpPr/>
          <p:nvPr/>
        </p:nvSpPr>
        <p:spPr>
          <a:xfrm>
            <a:off x="3618635" y="1458555"/>
            <a:ext cx="1800200" cy="578882"/>
          </a:xfrm>
          <a:prstGeom prst="roundRect">
            <a:avLst/>
          </a:prstGeom>
          <a:solidFill>
            <a:schemeClr val="tx1"/>
          </a:solidFill>
        </p:spPr>
        <p:txBody>
          <a:bodyPr wrap="square" rtlCol="0">
            <a:spAutoFit/>
          </a:bodyPr>
          <a:lstStyle/>
          <a:p>
            <a:pPr algn="ctr"/>
            <a:r>
              <a:rPr lang="fr-BE" sz="1400" b="1" dirty="0" smtClean="0">
                <a:solidFill>
                  <a:schemeClr val="bg1"/>
                </a:solidFill>
              </a:rPr>
              <a:t>Prof. </a:t>
            </a:r>
            <a:r>
              <a:rPr lang="fr-BE" sz="1400" b="1" dirty="0" err="1" smtClean="0">
                <a:solidFill>
                  <a:schemeClr val="bg1"/>
                </a:solidFill>
              </a:rPr>
              <a:t>dr</a:t>
            </a:r>
            <a:r>
              <a:rPr lang="fr-BE" sz="1400" b="1" dirty="0" smtClean="0">
                <a:solidFill>
                  <a:schemeClr val="bg1"/>
                </a:solidFill>
              </a:rPr>
              <a:t>. Hondeghem </a:t>
            </a:r>
          </a:p>
          <a:p>
            <a:pPr algn="ctr"/>
            <a:r>
              <a:rPr lang="fr-BE" sz="1400" b="1" dirty="0" smtClean="0">
                <a:solidFill>
                  <a:schemeClr val="bg1"/>
                </a:solidFill>
              </a:rPr>
              <a:t>(IO KU Leuven)</a:t>
            </a:r>
            <a:endParaRPr lang="fr-BE" sz="1400" b="1" dirty="0">
              <a:solidFill>
                <a:schemeClr val="bg1"/>
              </a:solidFill>
            </a:endParaRPr>
          </a:p>
        </p:txBody>
      </p:sp>
      <p:sp>
        <p:nvSpPr>
          <p:cNvPr id="5" name="AutoShape 2" descr="Afbeeldingsresultaat voor academisch professor pictogram">
            <a:hlinkClick r:id="rId7"/>
          </p:cNvPr>
          <p:cNvSpPr>
            <a:spLocks noChangeAspect="1" noChangeArrowheads="1"/>
          </p:cNvSpPr>
          <p:nvPr/>
        </p:nvSpPr>
        <p:spPr bwMode="auto">
          <a:xfrm>
            <a:off x="38100" y="-663178"/>
            <a:ext cx="2800350" cy="138588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dirty="0"/>
          </a:p>
        </p:txBody>
      </p:sp>
      <p:sp>
        <p:nvSpPr>
          <p:cNvPr id="8" name="AutoShape 4" descr="Afbeeldingsresultaat voor academisch professor pictogram">
            <a:hlinkClick r:id="rId7"/>
          </p:cNvPr>
          <p:cNvSpPr>
            <a:spLocks noChangeAspect="1" noChangeArrowheads="1"/>
          </p:cNvSpPr>
          <p:nvPr/>
        </p:nvSpPr>
        <p:spPr bwMode="auto">
          <a:xfrm>
            <a:off x="190500" y="-548878"/>
            <a:ext cx="2800350" cy="138588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dirty="0"/>
          </a:p>
        </p:txBody>
      </p:sp>
      <p:pic>
        <p:nvPicPr>
          <p:cNvPr id="1029" name="Picture 5"/>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466" r="2252"/>
          <a:stretch/>
        </p:blipFill>
        <p:spPr bwMode="auto">
          <a:xfrm>
            <a:off x="4243710" y="4228420"/>
            <a:ext cx="664736" cy="336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Rounded Rectangle 28"/>
          <p:cNvSpPr/>
          <p:nvPr/>
        </p:nvSpPr>
        <p:spPr>
          <a:xfrm>
            <a:off x="3419873" y="4516238"/>
            <a:ext cx="2336949" cy="715089"/>
          </a:xfrm>
          <a:prstGeom prst="roundRect">
            <a:avLst/>
          </a:prstGeom>
          <a:solidFill>
            <a:schemeClr val="tx1"/>
          </a:solidFill>
        </p:spPr>
        <p:txBody>
          <a:bodyPr wrap="square" rtlCol="0">
            <a:spAutoFit/>
          </a:bodyPr>
          <a:lstStyle/>
          <a:p>
            <a:r>
              <a:rPr lang="fr-BE" sz="1200" b="1" dirty="0" smtClean="0">
                <a:solidFill>
                  <a:schemeClr val="bg1"/>
                </a:solidFill>
              </a:rPr>
              <a:t>Prof. K. Verhoest (BE-UA)</a:t>
            </a:r>
          </a:p>
          <a:p>
            <a:r>
              <a:rPr lang="fr-BE" sz="1200" b="1" dirty="0" smtClean="0">
                <a:solidFill>
                  <a:schemeClr val="bg1"/>
                </a:solidFill>
              </a:rPr>
              <a:t>Prof. T. Schillemans (NL-Utrecht)</a:t>
            </a:r>
          </a:p>
          <a:p>
            <a:r>
              <a:rPr lang="fr-BE" sz="1200" b="1" dirty="0" smtClean="0">
                <a:solidFill>
                  <a:schemeClr val="bg1"/>
                </a:solidFill>
              </a:rPr>
              <a:t>Prof. S. Overman (NL-Utrecht)</a:t>
            </a:r>
            <a:endParaRPr lang="fr-BE" sz="1200" b="1" dirty="0">
              <a:solidFill>
                <a:schemeClr val="bg1"/>
              </a:solidFill>
            </a:endParaRPr>
          </a:p>
        </p:txBody>
      </p:sp>
      <p:sp>
        <p:nvSpPr>
          <p:cNvPr id="2" name="TextBox 1"/>
          <p:cNvSpPr txBox="1"/>
          <p:nvPr/>
        </p:nvSpPr>
        <p:spPr>
          <a:xfrm>
            <a:off x="4218694" y="3812527"/>
            <a:ext cx="739305" cy="307777"/>
          </a:xfrm>
          <a:prstGeom prst="rect">
            <a:avLst/>
          </a:prstGeom>
          <a:solidFill>
            <a:schemeClr val="tx1"/>
          </a:solidFill>
        </p:spPr>
        <p:txBody>
          <a:bodyPr wrap="none" rtlCol="0">
            <a:spAutoFit/>
          </a:bodyPr>
          <a:lstStyle/>
          <a:p>
            <a:r>
              <a:rPr lang="nl-BE" sz="1400" b="1" dirty="0" smtClean="0">
                <a:solidFill>
                  <a:schemeClr val="bg1"/>
                </a:solidFill>
              </a:rPr>
              <a:t>Experts</a:t>
            </a:r>
            <a:endParaRPr lang="nl-BE" sz="1400" b="1" dirty="0">
              <a:solidFill>
                <a:schemeClr val="bg1"/>
              </a:solidFill>
            </a:endParaRPr>
          </a:p>
        </p:txBody>
      </p:sp>
    </p:spTree>
    <p:extLst>
      <p:ext uri="{BB962C8B-B14F-4D97-AF65-F5344CB8AC3E}">
        <p14:creationId xmlns:p14="http://schemas.microsoft.com/office/powerpoint/2010/main" val="39776465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BE" dirty="0" smtClean="0"/>
              <a:t>Panel 1: Point de vue </a:t>
            </a:r>
            <a:br>
              <a:rPr lang="nl-BE" dirty="0" smtClean="0"/>
            </a:br>
            <a:r>
              <a:rPr lang="nl-BE" dirty="0" err="1" smtClean="0"/>
              <a:t>politique</a:t>
            </a:r>
            <a:endParaRPr lang="nl-BE" dirty="0"/>
          </a:p>
        </p:txBody>
      </p:sp>
      <p:sp>
        <p:nvSpPr>
          <p:cNvPr id="8" name="Rechthoek 7"/>
          <p:cNvSpPr/>
          <p:nvPr/>
        </p:nvSpPr>
        <p:spPr>
          <a:xfrm>
            <a:off x="6221867" y="2008350"/>
            <a:ext cx="1304716" cy="307777"/>
          </a:xfrm>
          <a:prstGeom prst="rect">
            <a:avLst/>
          </a:prstGeom>
        </p:spPr>
        <p:txBody>
          <a:bodyPr wrap="none">
            <a:spAutoFit/>
          </a:bodyPr>
          <a:lstStyle/>
          <a:p>
            <a:r>
              <a:rPr lang="nl-BE" sz="1400" b="1" dirty="0"/>
              <a:t>Jan </a:t>
            </a:r>
            <a:r>
              <a:rPr lang="nl-BE" sz="1400" b="1" dirty="0" err="1"/>
              <a:t>Dombrecht</a:t>
            </a:r>
            <a:endParaRPr lang="nl-BE" sz="1400" b="1" dirty="0"/>
          </a:p>
        </p:txBody>
      </p:sp>
      <p:sp>
        <p:nvSpPr>
          <p:cNvPr id="10" name="Rechthoek 9"/>
          <p:cNvSpPr/>
          <p:nvPr/>
        </p:nvSpPr>
        <p:spPr>
          <a:xfrm>
            <a:off x="5916717" y="2260423"/>
            <a:ext cx="2321492" cy="415498"/>
          </a:xfrm>
          <a:prstGeom prst="rect">
            <a:avLst/>
          </a:prstGeom>
        </p:spPr>
        <p:txBody>
          <a:bodyPr wrap="square">
            <a:spAutoFit/>
          </a:bodyPr>
          <a:lstStyle/>
          <a:p>
            <a:r>
              <a:rPr lang="nl-BE" sz="1000" dirty="0" smtClean="0"/>
              <a:t>Raadgever </a:t>
            </a:r>
            <a:r>
              <a:rPr lang="nl-BE" sz="1000" dirty="0" err="1" smtClean="0"/>
              <a:t>Beleidscel</a:t>
            </a:r>
            <a:r>
              <a:rPr lang="nl-BE" sz="1000" dirty="0" smtClean="0"/>
              <a:t> Werk </a:t>
            </a:r>
          </a:p>
          <a:p>
            <a:r>
              <a:rPr lang="fr-FR" sz="1000" dirty="0" smtClean="0"/>
              <a:t>Conseiller Cellule </a:t>
            </a:r>
            <a:r>
              <a:rPr lang="fr-FR" sz="1000" dirty="0"/>
              <a:t>stratégique </a:t>
            </a:r>
            <a:r>
              <a:rPr lang="fr-FR" sz="1000" dirty="0" smtClean="0"/>
              <a:t>Emploi</a:t>
            </a:r>
            <a:endParaRPr lang="fr-FR" sz="1000" dirty="0"/>
          </a:p>
        </p:txBody>
      </p:sp>
      <p:sp>
        <p:nvSpPr>
          <p:cNvPr id="11" name="Rechthoek 10"/>
          <p:cNvSpPr/>
          <p:nvPr/>
        </p:nvSpPr>
        <p:spPr>
          <a:xfrm>
            <a:off x="761017" y="4206594"/>
            <a:ext cx="1055097" cy="307777"/>
          </a:xfrm>
          <a:prstGeom prst="rect">
            <a:avLst/>
          </a:prstGeom>
        </p:spPr>
        <p:txBody>
          <a:bodyPr wrap="none">
            <a:spAutoFit/>
          </a:bodyPr>
          <a:lstStyle/>
          <a:p>
            <a:r>
              <a:rPr lang="nl-BE" sz="1400" b="1" dirty="0"/>
              <a:t>Klaas </a:t>
            </a:r>
            <a:r>
              <a:rPr lang="nl-BE" sz="1400" b="1" dirty="0" err="1"/>
              <a:t>Soens</a:t>
            </a:r>
            <a:endParaRPr lang="nl-BE" sz="1400" b="1" dirty="0"/>
          </a:p>
        </p:txBody>
      </p:sp>
      <p:sp>
        <p:nvSpPr>
          <p:cNvPr id="13" name="Rechthoek 12"/>
          <p:cNvSpPr/>
          <p:nvPr/>
        </p:nvSpPr>
        <p:spPr>
          <a:xfrm>
            <a:off x="109002" y="4482005"/>
            <a:ext cx="3292680" cy="400110"/>
          </a:xfrm>
          <a:prstGeom prst="rect">
            <a:avLst/>
          </a:prstGeom>
        </p:spPr>
        <p:txBody>
          <a:bodyPr wrap="square">
            <a:spAutoFit/>
          </a:bodyPr>
          <a:lstStyle/>
          <a:p>
            <a:r>
              <a:rPr lang="nl-BE" sz="1000" dirty="0" smtClean="0"/>
              <a:t>Directeur </a:t>
            </a:r>
            <a:r>
              <a:rPr lang="nl-BE" sz="1000" dirty="0" err="1" smtClean="0"/>
              <a:t>Beleidscel</a:t>
            </a:r>
            <a:r>
              <a:rPr lang="nl-BE" sz="1000" dirty="0" smtClean="0"/>
              <a:t>  voor </a:t>
            </a:r>
            <a:r>
              <a:rPr lang="nl-BE" sz="1000" dirty="0"/>
              <a:t>Bestrijding van de </a:t>
            </a:r>
            <a:r>
              <a:rPr lang="nl-BE" sz="1000" dirty="0" smtClean="0"/>
              <a:t>Sociale </a:t>
            </a:r>
            <a:r>
              <a:rPr lang="nl-BE" sz="1000" dirty="0"/>
              <a:t>F</a:t>
            </a:r>
            <a:r>
              <a:rPr lang="nl-BE" sz="1000" dirty="0" smtClean="0"/>
              <a:t>raude</a:t>
            </a:r>
          </a:p>
          <a:p>
            <a:r>
              <a:rPr lang="fr-FR" sz="1000" dirty="0" smtClean="0"/>
              <a:t>Directeur Cellule stratégique contre </a:t>
            </a:r>
            <a:r>
              <a:rPr lang="fr-FR" sz="1000" dirty="0"/>
              <a:t>la </a:t>
            </a:r>
            <a:r>
              <a:rPr lang="fr-FR" sz="1000" dirty="0" smtClean="0"/>
              <a:t>Fraude </a:t>
            </a:r>
            <a:r>
              <a:rPr lang="fr-FR" sz="1000" dirty="0"/>
              <a:t>S</a:t>
            </a:r>
            <a:r>
              <a:rPr lang="fr-FR" sz="1000" dirty="0" smtClean="0"/>
              <a:t>ociale</a:t>
            </a:r>
            <a:endParaRPr lang="nl-BE" sz="1000" dirty="0"/>
          </a:p>
        </p:txBody>
      </p:sp>
      <p:sp>
        <p:nvSpPr>
          <p:cNvPr id="14" name="Rechthoek 13"/>
          <p:cNvSpPr/>
          <p:nvPr/>
        </p:nvSpPr>
        <p:spPr>
          <a:xfrm>
            <a:off x="4484738" y="4084068"/>
            <a:ext cx="1782026" cy="307777"/>
          </a:xfrm>
          <a:prstGeom prst="rect">
            <a:avLst/>
          </a:prstGeom>
        </p:spPr>
        <p:txBody>
          <a:bodyPr wrap="none">
            <a:spAutoFit/>
          </a:bodyPr>
          <a:lstStyle/>
          <a:p>
            <a:r>
              <a:rPr lang="nl-BE" sz="1400" b="1" dirty="0"/>
              <a:t>Chris Van der Auwera</a:t>
            </a:r>
          </a:p>
        </p:txBody>
      </p:sp>
      <p:sp>
        <p:nvSpPr>
          <p:cNvPr id="16" name="Rechthoek 15"/>
          <p:cNvSpPr/>
          <p:nvPr/>
        </p:nvSpPr>
        <p:spPr>
          <a:xfrm>
            <a:off x="4148421" y="4357145"/>
            <a:ext cx="3096344" cy="400110"/>
          </a:xfrm>
          <a:prstGeom prst="rect">
            <a:avLst/>
          </a:prstGeom>
        </p:spPr>
        <p:txBody>
          <a:bodyPr wrap="square">
            <a:spAutoFit/>
          </a:bodyPr>
          <a:lstStyle/>
          <a:p>
            <a:r>
              <a:rPr lang="nl-BE" sz="1000" dirty="0"/>
              <a:t>Directeur </a:t>
            </a:r>
            <a:r>
              <a:rPr lang="nl-BE" sz="1000" dirty="0" err="1" smtClean="0"/>
              <a:t>Beleidscel</a:t>
            </a:r>
            <a:r>
              <a:rPr lang="nl-BE" sz="1000" dirty="0" smtClean="0"/>
              <a:t>  Ambtenarenzaken</a:t>
            </a:r>
            <a:endParaRPr lang="nl-BE" sz="1000" dirty="0"/>
          </a:p>
          <a:p>
            <a:r>
              <a:rPr lang="fr-FR" sz="1000" dirty="0" smtClean="0"/>
              <a:t>Directeur Cellule </a:t>
            </a:r>
            <a:r>
              <a:rPr lang="fr-FR" sz="1000" dirty="0"/>
              <a:t>stratégique </a:t>
            </a:r>
            <a:r>
              <a:rPr lang="fr-FR" sz="1000" dirty="0" smtClean="0"/>
              <a:t>de </a:t>
            </a:r>
            <a:r>
              <a:rPr lang="fr-FR" sz="1000" dirty="0"/>
              <a:t>la Fonction publique</a:t>
            </a:r>
            <a:endParaRPr lang="nl-BE" sz="1000" dirty="0"/>
          </a:p>
        </p:txBody>
      </p:sp>
      <p:sp>
        <p:nvSpPr>
          <p:cNvPr id="17" name="Rechthoek 16"/>
          <p:cNvSpPr/>
          <p:nvPr/>
        </p:nvSpPr>
        <p:spPr>
          <a:xfrm>
            <a:off x="1613155" y="2055341"/>
            <a:ext cx="1108445" cy="307777"/>
          </a:xfrm>
          <a:prstGeom prst="rect">
            <a:avLst/>
          </a:prstGeom>
        </p:spPr>
        <p:txBody>
          <a:bodyPr wrap="none">
            <a:spAutoFit/>
          </a:bodyPr>
          <a:lstStyle/>
          <a:p>
            <a:r>
              <a:rPr lang="nl-BE" sz="1400" b="1" dirty="0"/>
              <a:t>Axel </a:t>
            </a:r>
            <a:r>
              <a:rPr lang="nl-BE" sz="1400" b="1" dirty="0" err="1"/>
              <a:t>Delvoie</a:t>
            </a:r>
            <a:endParaRPr lang="nl-BE" sz="1400" b="1" dirty="0"/>
          </a:p>
        </p:txBody>
      </p:sp>
      <p:sp>
        <p:nvSpPr>
          <p:cNvPr id="18" name="Rechthoek 17"/>
          <p:cNvSpPr/>
          <p:nvPr/>
        </p:nvSpPr>
        <p:spPr>
          <a:xfrm>
            <a:off x="1288566" y="2309044"/>
            <a:ext cx="1925527" cy="400110"/>
          </a:xfrm>
          <a:prstGeom prst="rect">
            <a:avLst/>
          </a:prstGeom>
        </p:spPr>
        <p:txBody>
          <a:bodyPr wrap="none">
            <a:spAutoFit/>
          </a:bodyPr>
          <a:lstStyle/>
          <a:p>
            <a:r>
              <a:rPr lang="nl-BE" sz="1000" dirty="0"/>
              <a:t>Directeur Cel Sociale </a:t>
            </a:r>
            <a:r>
              <a:rPr lang="nl-BE" sz="1000" dirty="0" smtClean="0"/>
              <a:t>Zaken</a:t>
            </a:r>
          </a:p>
          <a:p>
            <a:r>
              <a:rPr lang="nl-BE" sz="1000" dirty="0"/>
              <a:t>Directeur </a:t>
            </a:r>
            <a:r>
              <a:rPr lang="nl-BE" sz="1000" dirty="0" err="1"/>
              <a:t>Cellule</a:t>
            </a:r>
            <a:r>
              <a:rPr lang="nl-BE" sz="1000" dirty="0"/>
              <a:t> Affaires </a:t>
            </a:r>
            <a:r>
              <a:rPr lang="nl-BE" sz="1000" dirty="0" err="1"/>
              <a:t>Sociales</a:t>
            </a:r>
            <a:endParaRPr lang="nl-BE" sz="1000" dirty="0"/>
          </a:p>
        </p:txBody>
      </p:sp>
      <p:pic>
        <p:nvPicPr>
          <p:cNvPr id="20" name="Afbeelding 1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33246" y="2873456"/>
            <a:ext cx="1310640" cy="1310640"/>
          </a:xfrm>
          <a:prstGeom prst="rect">
            <a:avLst/>
          </a:prstGeom>
        </p:spPr>
      </p:pic>
      <p:pic>
        <p:nvPicPr>
          <p:cNvPr id="22" name="Afbeelding 20"/>
          <p:cNvPicPr>
            <a:picLocks noChangeAspect="1"/>
          </p:cNvPicPr>
          <p:nvPr/>
        </p:nvPicPr>
        <p:blipFill rotWithShape="1">
          <a:blip r:embed="rId3">
            <a:extLst>
              <a:ext uri="{28A0092B-C50C-407E-A947-70E740481C1C}">
                <a14:useLocalDpi xmlns:a14="http://schemas.microsoft.com/office/drawing/2010/main" val="0"/>
              </a:ext>
            </a:extLst>
          </a:blip>
          <a:srcRect l="13702" r="11917" b="29935"/>
          <a:stretch/>
        </p:blipFill>
        <p:spPr>
          <a:xfrm>
            <a:off x="4602047" y="2787774"/>
            <a:ext cx="1364895" cy="1260000"/>
          </a:xfrm>
          <a:prstGeom prst="rect">
            <a:avLst/>
          </a:prstGeom>
        </p:spPr>
      </p:pic>
      <p:pic>
        <p:nvPicPr>
          <p:cNvPr id="23" name="Afbeelding 22"/>
          <p:cNvPicPr>
            <a:picLocks noChangeAspect="1"/>
          </p:cNvPicPr>
          <p:nvPr/>
        </p:nvPicPr>
        <p:blipFill rotWithShape="1">
          <a:blip r:embed="rId4" cstate="print">
            <a:extLst>
              <a:ext uri="{28A0092B-C50C-407E-A947-70E740481C1C}">
                <a14:useLocalDpi xmlns:a14="http://schemas.microsoft.com/office/drawing/2010/main" val="0"/>
              </a:ext>
            </a:extLst>
          </a:blip>
          <a:srcRect t="5918" b="13735"/>
          <a:stretch/>
        </p:blipFill>
        <p:spPr>
          <a:xfrm>
            <a:off x="1410179" y="755055"/>
            <a:ext cx="1387195" cy="1282656"/>
          </a:xfrm>
          <a:prstGeom prst="rect">
            <a:avLst/>
          </a:prstGeom>
        </p:spPr>
      </p:pic>
      <p:pic>
        <p:nvPicPr>
          <p:cNvPr id="24" name="Afbeelding 26"/>
          <p:cNvPicPr>
            <a:picLocks noChangeAspect="1"/>
          </p:cNvPicPr>
          <p:nvPr/>
        </p:nvPicPr>
        <p:blipFill rotWithShape="1">
          <a:blip r:embed="rId5" cstate="print">
            <a:extLst>
              <a:ext uri="{28A0092B-C50C-407E-A947-70E740481C1C}">
                <a14:useLocalDpi xmlns:a14="http://schemas.microsoft.com/office/drawing/2010/main" val="0"/>
              </a:ext>
            </a:extLst>
          </a:blip>
          <a:srcRect l="16104" r="13483"/>
          <a:stretch/>
        </p:blipFill>
        <p:spPr>
          <a:xfrm>
            <a:off x="6272366" y="726919"/>
            <a:ext cx="1203719" cy="1283070"/>
          </a:xfrm>
          <a:prstGeom prst="rect">
            <a:avLst/>
          </a:prstGeom>
        </p:spPr>
      </p:pic>
    </p:spTree>
    <p:extLst>
      <p:ext uri="{BB962C8B-B14F-4D97-AF65-F5344CB8AC3E}">
        <p14:creationId xmlns:p14="http://schemas.microsoft.com/office/powerpoint/2010/main" val="9516564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BE" dirty="0" smtClean="0"/>
              <a:t>Panel 1: Visie van de </a:t>
            </a:r>
            <a:br>
              <a:rPr lang="nl-BE" dirty="0" smtClean="0"/>
            </a:br>
            <a:r>
              <a:rPr lang="nl-BE" dirty="0" smtClean="0"/>
              <a:t>sociale partners</a:t>
            </a:r>
            <a:endParaRPr lang="nl-BE" dirty="0"/>
          </a:p>
        </p:txBody>
      </p:sp>
      <p:sp>
        <p:nvSpPr>
          <p:cNvPr id="5" name="Rectangle 4"/>
          <p:cNvSpPr/>
          <p:nvPr/>
        </p:nvSpPr>
        <p:spPr>
          <a:xfrm>
            <a:off x="252483" y="1764390"/>
            <a:ext cx="2443416" cy="400110"/>
          </a:xfrm>
          <a:prstGeom prst="rect">
            <a:avLst/>
          </a:prstGeom>
        </p:spPr>
        <p:txBody>
          <a:bodyPr wrap="square">
            <a:spAutoFit/>
          </a:bodyPr>
          <a:lstStyle/>
          <a:p>
            <a:pPr fontAlgn="t"/>
            <a:r>
              <a:rPr lang="nl-BE" sz="1000" dirty="0"/>
              <a:t>Coördinator sociaal beleid </a:t>
            </a:r>
            <a:r>
              <a:rPr lang="nl-BE" sz="1000" dirty="0" smtClean="0"/>
              <a:t>UNIZO</a:t>
            </a:r>
          </a:p>
          <a:p>
            <a:pPr fontAlgn="t"/>
            <a:r>
              <a:rPr lang="fr-FR" sz="1000" dirty="0"/>
              <a:t>Coordinateur de la </a:t>
            </a:r>
            <a:r>
              <a:rPr lang="fr-FR" sz="1000" dirty="0" smtClean="0"/>
              <a:t>politique sociale UNIZO</a:t>
            </a:r>
            <a:endParaRPr lang="fr-FR" sz="1000" dirty="0">
              <a:solidFill>
                <a:srgbClr val="000000"/>
              </a:solidFill>
            </a:endParaRPr>
          </a:p>
        </p:txBody>
      </p:sp>
      <p:sp>
        <p:nvSpPr>
          <p:cNvPr id="10" name="Rectangle 9"/>
          <p:cNvSpPr/>
          <p:nvPr/>
        </p:nvSpPr>
        <p:spPr>
          <a:xfrm>
            <a:off x="121024" y="4272094"/>
            <a:ext cx="2447915" cy="523220"/>
          </a:xfrm>
          <a:prstGeom prst="rect">
            <a:avLst/>
          </a:prstGeom>
        </p:spPr>
        <p:txBody>
          <a:bodyPr wrap="square">
            <a:spAutoFit/>
          </a:bodyPr>
          <a:lstStyle/>
          <a:p>
            <a:pPr fontAlgn="t"/>
            <a:r>
              <a:rPr lang="nl-BE" sz="1000" dirty="0"/>
              <a:t>Gewezen federaal secretaris van het </a:t>
            </a:r>
            <a:r>
              <a:rPr lang="nl-BE" sz="1000" dirty="0" smtClean="0"/>
              <a:t>ABVV</a:t>
            </a:r>
          </a:p>
          <a:p>
            <a:pPr fontAlgn="t"/>
            <a:r>
              <a:rPr lang="fr-FR" sz="1000" dirty="0" smtClean="0"/>
              <a:t>Ancien </a:t>
            </a:r>
            <a:r>
              <a:rPr lang="fr-FR" sz="1000" dirty="0"/>
              <a:t>Secrétaire fédéral de la </a:t>
            </a:r>
            <a:r>
              <a:rPr lang="fr-FR" sz="1000" dirty="0" smtClean="0"/>
              <a:t>FGTB</a:t>
            </a:r>
            <a:endParaRPr lang="fr-FR" sz="1000" dirty="0">
              <a:solidFill>
                <a:srgbClr val="000000"/>
              </a:solidFill>
            </a:endParaRPr>
          </a:p>
          <a:p>
            <a:pPr fontAlgn="t"/>
            <a:endParaRPr lang="nl-BE" sz="800" dirty="0">
              <a:solidFill>
                <a:srgbClr val="000000"/>
              </a:solidFill>
            </a:endParaRPr>
          </a:p>
        </p:txBody>
      </p:sp>
      <p:sp>
        <p:nvSpPr>
          <p:cNvPr id="11" name="Rectangle 10"/>
          <p:cNvSpPr/>
          <p:nvPr/>
        </p:nvSpPr>
        <p:spPr>
          <a:xfrm>
            <a:off x="6371344" y="1821183"/>
            <a:ext cx="2487321" cy="523220"/>
          </a:xfrm>
          <a:prstGeom prst="rect">
            <a:avLst/>
          </a:prstGeom>
        </p:spPr>
        <p:txBody>
          <a:bodyPr wrap="square">
            <a:spAutoFit/>
          </a:bodyPr>
          <a:lstStyle/>
          <a:p>
            <a:pPr fontAlgn="t"/>
            <a:r>
              <a:rPr lang="nl-BE" sz="1000" dirty="0"/>
              <a:t>Nationaal secretaris van </a:t>
            </a:r>
            <a:r>
              <a:rPr lang="nl-BE" sz="1000" dirty="0" smtClean="0"/>
              <a:t>het ACLVB</a:t>
            </a:r>
          </a:p>
          <a:p>
            <a:pPr fontAlgn="t"/>
            <a:r>
              <a:rPr lang="fr-FR" sz="1000" dirty="0"/>
              <a:t>Secrétaire nationale </a:t>
            </a:r>
            <a:r>
              <a:rPr lang="fr-FR" sz="1000" dirty="0" smtClean="0"/>
              <a:t> CGSLB</a:t>
            </a:r>
            <a:endParaRPr lang="fr-FR" sz="1000" dirty="0">
              <a:solidFill>
                <a:srgbClr val="000000"/>
              </a:solidFill>
            </a:endParaRPr>
          </a:p>
          <a:p>
            <a:pPr fontAlgn="t"/>
            <a:endParaRPr lang="nl-BE" sz="800" dirty="0">
              <a:solidFill>
                <a:srgbClr val="000000"/>
              </a:solidFill>
            </a:endParaRPr>
          </a:p>
        </p:txBody>
      </p:sp>
      <p:sp>
        <p:nvSpPr>
          <p:cNvPr id="12" name="Rectangle 11"/>
          <p:cNvSpPr/>
          <p:nvPr/>
        </p:nvSpPr>
        <p:spPr>
          <a:xfrm>
            <a:off x="2830516" y="2845688"/>
            <a:ext cx="1957508" cy="400110"/>
          </a:xfrm>
          <a:prstGeom prst="rect">
            <a:avLst/>
          </a:prstGeom>
        </p:spPr>
        <p:txBody>
          <a:bodyPr wrap="square">
            <a:spAutoFit/>
          </a:bodyPr>
          <a:lstStyle/>
          <a:p>
            <a:pPr fontAlgn="t"/>
            <a:r>
              <a:rPr lang="nl-BE" sz="1000" dirty="0"/>
              <a:t>Nationaal secretaris </a:t>
            </a:r>
            <a:r>
              <a:rPr lang="nl-BE" sz="1000" dirty="0" smtClean="0"/>
              <a:t>ACV</a:t>
            </a:r>
          </a:p>
          <a:p>
            <a:pPr fontAlgn="t"/>
            <a:r>
              <a:rPr lang="fr-FR" sz="1000" dirty="0"/>
              <a:t>Secrétaire national de </a:t>
            </a:r>
            <a:r>
              <a:rPr lang="fr-FR" sz="1000" dirty="0" smtClean="0"/>
              <a:t>la CSC</a:t>
            </a:r>
            <a:endParaRPr lang="fr-FR" sz="1000" dirty="0">
              <a:solidFill>
                <a:srgbClr val="000000"/>
              </a:solidFill>
            </a:endParaRPr>
          </a:p>
        </p:txBody>
      </p:sp>
      <p:sp>
        <p:nvSpPr>
          <p:cNvPr id="13" name="Rectangle 12"/>
          <p:cNvSpPr/>
          <p:nvPr/>
        </p:nvSpPr>
        <p:spPr>
          <a:xfrm>
            <a:off x="4330932" y="4304827"/>
            <a:ext cx="3312369" cy="707886"/>
          </a:xfrm>
          <a:prstGeom prst="rect">
            <a:avLst/>
          </a:prstGeom>
        </p:spPr>
        <p:txBody>
          <a:bodyPr wrap="square">
            <a:spAutoFit/>
          </a:bodyPr>
          <a:lstStyle/>
          <a:p>
            <a:pPr fontAlgn="t"/>
            <a:r>
              <a:rPr lang="nl-BE" sz="1000" dirty="0"/>
              <a:t>Eerste adviseur, </a:t>
            </a:r>
            <a:r>
              <a:rPr lang="nl-BE" sz="1000" dirty="0" smtClean="0"/>
              <a:t>competentiecentrum Werk &amp; Sociale Zekerheid van het VBO </a:t>
            </a:r>
          </a:p>
          <a:p>
            <a:pPr fontAlgn="t"/>
            <a:r>
              <a:rPr lang="fr-FR" sz="1000" dirty="0" smtClean="0"/>
              <a:t>Premier </a:t>
            </a:r>
            <a:r>
              <a:rPr lang="fr-FR" sz="1000" dirty="0"/>
              <a:t>conseiller, </a:t>
            </a:r>
            <a:r>
              <a:rPr lang="fr-FR" sz="1000" dirty="0" smtClean="0"/>
              <a:t>centre de compétence Emploi &amp; Sécurité Sociale de la FEB</a:t>
            </a:r>
            <a:endParaRPr lang="fr-FR" sz="1000" dirty="0">
              <a:solidFill>
                <a:srgbClr val="000000"/>
              </a:solidFill>
            </a:endParaRPr>
          </a:p>
        </p:txBody>
      </p:sp>
      <p:sp>
        <p:nvSpPr>
          <p:cNvPr id="15" name="Rectangle 14"/>
          <p:cNvSpPr/>
          <p:nvPr/>
        </p:nvSpPr>
        <p:spPr>
          <a:xfrm>
            <a:off x="224035" y="1513406"/>
            <a:ext cx="2129750" cy="307777"/>
          </a:xfrm>
          <a:prstGeom prst="rect">
            <a:avLst/>
          </a:prstGeom>
        </p:spPr>
        <p:txBody>
          <a:bodyPr wrap="none">
            <a:spAutoFit/>
          </a:bodyPr>
          <a:lstStyle/>
          <a:p>
            <a:pPr fontAlgn="t"/>
            <a:r>
              <a:rPr lang="nl-BE" sz="1400" b="1" dirty="0"/>
              <a:t>Caroline </a:t>
            </a:r>
            <a:r>
              <a:rPr lang="nl-BE" sz="1400" b="1" dirty="0" err="1"/>
              <a:t>Deiteren</a:t>
            </a:r>
            <a:r>
              <a:rPr lang="nl-BE" sz="1400" b="1" dirty="0"/>
              <a:t> (UNIZO)</a:t>
            </a:r>
            <a:endParaRPr lang="nl-BE" sz="1400" b="1" dirty="0">
              <a:solidFill>
                <a:srgbClr val="000000"/>
              </a:solidFill>
            </a:endParaRPr>
          </a:p>
        </p:txBody>
      </p:sp>
      <p:sp>
        <p:nvSpPr>
          <p:cNvPr id="16" name="Rectangle 15"/>
          <p:cNvSpPr/>
          <p:nvPr/>
        </p:nvSpPr>
        <p:spPr>
          <a:xfrm>
            <a:off x="121368" y="4002425"/>
            <a:ext cx="2457724" cy="307777"/>
          </a:xfrm>
          <a:prstGeom prst="rect">
            <a:avLst/>
          </a:prstGeom>
        </p:spPr>
        <p:txBody>
          <a:bodyPr wrap="none">
            <a:spAutoFit/>
          </a:bodyPr>
          <a:lstStyle/>
          <a:p>
            <a:pPr fontAlgn="t"/>
            <a:r>
              <a:rPr lang="nl-BE" sz="1400" b="1" dirty="0"/>
              <a:t>Daniel Van Daele </a:t>
            </a:r>
            <a:r>
              <a:rPr lang="nl-BE" sz="1400" b="1" dirty="0" smtClean="0"/>
              <a:t>(ABVV-FGTB</a:t>
            </a:r>
            <a:r>
              <a:rPr lang="nl-BE" sz="1400" b="1" dirty="0"/>
              <a:t>)</a:t>
            </a:r>
            <a:endParaRPr lang="nl-BE" sz="1400" b="1" dirty="0">
              <a:solidFill>
                <a:srgbClr val="000000"/>
              </a:solidFill>
            </a:endParaRPr>
          </a:p>
        </p:txBody>
      </p:sp>
      <p:sp>
        <p:nvSpPr>
          <p:cNvPr id="17" name="Rectangle 16"/>
          <p:cNvSpPr/>
          <p:nvPr/>
        </p:nvSpPr>
        <p:spPr>
          <a:xfrm>
            <a:off x="4475378" y="4035158"/>
            <a:ext cx="2637004" cy="307777"/>
          </a:xfrm>
          <a:prstGeom prst="rect">
            <a:avLst/>
          </a:prstGeom>
        </p:spPr>
        <p:txBody>
          <a:bodyPr wrap="none">
            <a:spAutoFit/>
          </a:bodyPr>
          <a:lstStyle/>
          <a:p>
            <a:pPr fontAlgn="t"/>
            <a:r>
              <a:rPr lang="nl-BE" sz="1400" b="1" dirty="0"/>
              <a:t>Catherine Vermeersch (VBO-FEB)</a:t>
            </a:r>
            <a:endParaRPr lang="nl-BE" sz="1400" b="1" dirty="0">
              <a:solidFill>
                <a:srgbClr val="000000"/>
              </a:solidFill>
            </a:endParaRPr>
          </a:p>
        </p:txBody>
      </p:sp>
      <p:sp>
        <p:nvSpPr>
          <p:cNvPr id="18" name="Rectangle 17"/>
          <p:cNvSpPr/>
          <p:nvPr/>
        </p:nvSpPr>
        <p:spPr>
          <a:xfrm>
            <a:off x="6313661" y="1570199"/>
            <a:ext cx="2436116" cy="307777"/>
          </a:xfrm>
          <a:prstGeom prst="rect">
            <a:avLst/>
          </a:prstGeom>
        </p:spPr>
        <p:txBody>
          <a:bodyPr wrap="none">
            <a:spAutoFit/>
          </a:bodyPr>
          <a:lstStyle/>
          <a:p>
            <a:pPr fontAlgn="t"/>
            <a:r>
              <a:rPr lang="nl-BE" sz="1400" b="1" dirty="0"/>
              <a:t>Sabine </a:t>
            </a:r>
            <a:r>
              <a:rPr lang="nl-BE" sz="1400" b="1" dirty="0" err="1"/>
              <a:t>Slegers</a:t>
            </a:r>
            <a:r>
              <a:rPr lang="nl-BE" sz="1400" b="1" dirty="0"/>
              <a:t> (</a:t>
            </a:r>
            <a:r>
              <a:rPr lang="nl-BE" sz="1400" b="1" dirty="0" smtClean="0"/>
              <a:t>ACLVB-</a:t>
            </a:r>
            <a:r>
              <a:rPr lang="fr-FR" sz="1400" b="1" dirty="0" smtClean="0"/>
              <a:t>CGSLB</a:t>
            </a:r>
            <a:r>
              <a:rPr lang="nl-BE" sz="1400" b="1" dirty="0" smtClean="0"/>
              <a:t>) </a:t>
            </a:r>
            <a:endParaRPr lang="nl-BE" sz="1400" b="1" dirty="0">
              <a:solidFill>
                <a:srgbClr val="000000"/>
              </a:solidFill>
            </a:endParaRPr>
          </a:p>
        </p:txBody>
      </p:sp>
      <p:sp>
        <p:nvSpPr>
          <p:cNvPr id="19" name="Rectangle 18"/>
          <p:cNvSpPr/>
          <p:nvPr/>
        </p:nvSpPr>
        <p:spPr>
          <a:xfrm>
            <a:off x="2830516" y="2577877"/>
            <a:ext cx="2080891" cy="307777"/>
          </a:xfrm>
          <a:prstGeom prst="rect">
            <a:avLst/>
          </a:prstGeom>
        </p:spPr>
        <p:txBody>
          <a:bodyPr wrap="none">
            <a:spAutoFit/>
          </a:bodyPr>
          <a:lstStyle/>
          <a:p>
            <a:pPr fontAlgn="t"/>
            <a:r>
              <a:rPr lang="nl-BE" sz="1400" b="1" dirty="0"/>
              <a:t>Koen Meesters (</a:t>
            </a:r>
            <a:r>
              <a:rPr lang="nl-BE" sz="1400" b="1" dirty="0" smtClean="0"/>
              <a:t>ACV-CSC)</a:t>
            </a:r>
            <a:endParaRPr lang="nl-BE" sz="1400" b="1" dirty="0">
              <a:solidFill>
                <a:srgbClr val="000000"/>
              </a:solidFill>
            </a:endParaRPr>
          </a:p>
        </p:txBody>
      </p:sp>
      <p:pic>
        <p:nvPicPr>
          <p:cNvPr id="40" name="Afbeelding 21"/>
          <p:cNvPicPr>
            <a:picLocks noChangeAspect="1"/>
          </p:cNvPicPr>
          <p:nvPr/>
        </p:nvPicPr>
        <p:blipFill rotWithShape="1">
          <a:blip r:embed="rId2">
            <a:extLst>
              <a:ext uri="{28A0092B-C50C-407E-A947-70E740481C1C}">
                <a14:useLocalDpi xmlns:a14="http://schemas.microsoft.com/office/drawing/2010/main" val="0"/>
              </a:ext>
            </a:extLst>
          </a:blip>
          <a:srcRect r="12147"/>
          <a:stretch/>
        </p:blipFill>
        <p:spPr>
          <a:xfrm>
            <a:off x="888510" y="2710507"/>
            <a:ext cx="1044326" cy="1188720"/>
          </a:xfrm>
          <a:prstGeom prst="rect">
            <a:avLst/>
          </a:prstGeom>
        </p:spPr>
      </p:pic>
      <p:pic>
        <p:nvPicPr>
          <p:cNvPr id="42" name="Afbeelding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0464" y="2844184"/>
            <a:ext cx="944880" cy="1170432"/>
          </a:xfrm>
          <a:prstGeom prst="rect">
            <a:avLst/>
          </a:prstGeom>
        </p:spPr>
      </p:pic>
      <p:pic>
        <p:nvPicPr>
          <p:cNvPr id="43" name="irc_mi" descr="Afbeeldingsresultaat voor caroline deiteren functie unizo">
            <a:hlinkClick r:id="rId4"/>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975" r="18596"/>
          <a:stretch/>
        </p:blipFill>
        <p:spPr bwMode="auto">
          <a:xfrm>
            <a:off x="661903" y="439665"/>
            <a:ext cx="1270933" cy="1033439"/>
          </a:xfrm>
          <a:prstGeom prst="rect">
            <a:avLst/>
          </a:prstGeom>
          <a:noFill/>
          <a:extLst>
            <a:ext uri="{909E8E84-426E-40DD-AFC4-6F175D3DCCD1}">
              <a14:hiddenFill xmlns:a14="http://schemas.microsoft.com/office/drawing/2010/main">
                <a:solidFill>
                  <a:srgbClr val="FFFFFF"/>
                </a:solidFill>
              </a14:hiddenFill>
            </a:ext>
          </a:extLst>
        </p:spPr>
      </p:pic>
      <p:pic>
        <p:nvPicPr>
          <p:cNvPr id="44" name="Afbeelding 4"/>
          <p:cNvPicPr>
            <a:picLocks noGrp="1" noChangeAspect="1"/>
          </p:cNvPicPr>
          <p:nvPr>
            <p:ph idx="1"/>
          </p:nvPr>
        </p:nvPicPr>
        <p:blipFill rotWithShape="1">
          <a:blip r:embed="rId6" cstate="print">
            <a:extLst>
              <a:ext uri="{28A0092B-C50C-407E-A947-70E740481C1C}">
                <a14:useLocalDpi xmlns:a14="http://schemas.microsoft.com/office/drawing/2010/main" val="0"/>
              </a:ext>
            </a:extLst>
          </a:blip>
          <a:srcRect b="27622"/>
          <a:stretch/>
        </p:blipFill>
        <p:spPr>
          <a:xfrm>
            <a:off x="3203848" y="1388115"/>
            <a:ext cx="1036930" cy="1127031"/>
          </a:xfrm>
          <a:prstGeom prst="rect">
            <a:avLst/>
          </a:prstGeom>
        </p:spPr>
      </p:pic>
      <p:pic>
        <p:nvPicPr>
          <p:cNvPr id="3" name="Afbeelding 2"/>
          <p:cNvPicPr>
            <a:picLocks noChangeAspect="1"/>
          </p:cNvPicPr>
          <p:nvPr/>
        </p:nvPicPr>
        <p:blipFill rotWithShape="1">
          <a:blip r:embed="rId7" cstate="print">
            <a:extLst>
              <a:ext uri="{28A0092B-C50C-407E-A947-70E740481C1C}">
                <a14:useLocalDpi xmlns:a14="http://schemas.microsoft.com/office/drawing/2010/main" val="0"/>
              </a:ext>
            </a:extLst>
          </a:blip>
          <a:srcRect l="19730" t="7827" r="17506" b="20597"/>
          <a:stretch/>
        </p:blipFill>
        <p:spPr>
          <a:xfrm>
            <a:off x="6830892" y="393358"/>
            <a:ext cx="1065602" cy="1126052"/>
          </a:xfrm>
          <a:prstGeom prst="rect">
            <a:avLst/>
          </a:prstGeom>
        </p:spPr>
      </p:pic>
    </p:spTree>
    <p:extLst>
      <p:ext uri="{BB962C8B-B14F-4D97-AF65-F5344CB8AC3E}">
        <p14:creationId xmlns:p14="http://schemas.microsoft.com/office/powerpoint/2010/main" val="13617007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Panel 1: Statement n°1</a:t>
            </a:r>
            <a:endParaRPr lang="nl-BE" dirty="0"/>
          </a:p>
        </p:txBody>
      </p:sp>
      <p:sp>
        <p:nvSpPr>
          <p:cNvPr id="3" name="Content Placeholder 2"/>
          <p:cNvSpPr>
            <a:spLocks noGrp="1"/>
          </p:cNvSpPr>
          <p:nvPr>
            <p:ph idx="1"/>
          </p:nvPr>
        </p:nvSpPr>
        <p:spPr>
          <a:xfrm>
            <a:off x="653338" y="1203598"/>
            <a:ext cx="7200800" cy="3394472"/>
          </a:xfrm>
        </p:spPr>
        <p:txBody>
          <a:bodyPr>
            <a:normAutofit lnSpcReduction="10000"/>
          </a:bodyPr>
          <a:lstStyle/>
          <a:p>
            <a:pPr marL="0" indent="0" algn="ctr">
              <a:buNone/>
            </a:pPr>
            <a:r>
              <a:rPr lang="fr-BE" dirty="0"/>
              <a:t>Les contrats d’administration ont renforcé les relations entre l’Etat, les partenaires sociaux et les IPSS</a:t>
            </a:r>
            <a:r>
              <a:rPr lang="fr-BE" dirty="0" smtClean="0"/>
              <a:t>.</a:t>
            </a:r>
            <a:r>
              <a:rPr lang="nl-BE" dirty="0"/>
              <a:t> </a:t>
            </a:r>
            <a:r>
              <a:rPr lang="nl-BE" dirty="0" smtClean="0"/>
              <a:t>   </a:t>
            </a:r>
          </a:p>
          <a:p>
            <a:pPr marL="0" indent="0" algn="ctr">
              <a:buNone/>
            </a:pPr>
            <a:r>
              <a:rPr lang="nl-BE" dirty="0" smtClean="0"/>
              <a:t>        ***</a:t>
            </a:r>
          </a:p>
          <a:p>
            <a:pPr marL="0" indent="0" algn="ctr">
              <a:buNone/>
            </a:pPr>
            <a:r>
              <a:rPr lang="nl-BE" dirty="0" smtClean="0"/>
              <a:t>De </a:t>
            </a:r>
            <a:r>
              <a:rPr lang="nl-BE" dirty="0"/>
              <a:t>bestuursovereenkomsten hebben de relaties tussen de Staat en de sociale partners en de OISZ versterkt</a:t>
            </a:r>
            <a:r>
              <a:rPr lang="nl-BE" dirty="0" smtClean="0"/>
              <a:t>.</a:t>
            </a:r>
          </a:p>
        </p:txBody>
      </p:sp>
      <p:sp>
        <p:nvSpPr>
          <p:cNvPr id="4" name="Rectangle 3"/>
          <p:cNvSpPr/>
          <p:nvPr/>
        </p:nvSpPr>
        <p:spPr>
          <a:xfrm>
            <a:off x="-1" y="2355726"/>
            <a:ext cx="1513491" cy="707886"/>
          </a:xfrm>
          <a:prstGeom prst="rect">
            <a:avLst/>
          </a:prstGeom>
          <a:solidFill>
            <a:srgbClr val="00DA63"/>
          </a:solidFill>
        </p:spPr>
        <p:txBody>
          <a:bodyPr wrap="none">
            <a:spAutoFit/>
          </a:bodyPr>
          <a:lstStyle/>
          <a:p>
            <a:pPr algn="ctr"/>
            <a:r>
              <a:rPr lang="nl-BE" sz="2000" b="1" dirty="0">
                <a:solidFill>
                  <a:schemeClr val="bg1"/>
                </a:solidFill>
              </a:rPr>
              <a:t>Point de </a:t>
            </a:r>
            <a:r>
              <a:rPr lang="nl-BE" sz="2000" b="1" dirty="0" smtClean="0">
                <a:solidFill>
                  <a:schemeClr val="bg1"/>
                </a:solidFill>
              </a:rPr>
              <a:t>vue</a:t>
            </a:r>
          </a:p>
          <a:p>
            <a:pPr algn="ctr"/>
            <a:r>
              <a:rPr lang="nl-BE" sz="2000" b="1" dirty="0" smtClean="0">
                <a:solidFill>
                  <a:schemeClr val="bg1"/>
                </a:solidFill>
              </a:rPr>
              <a:t> </a:t>
            </a:r>
            <a:r>
              <a:rPr lang="nl-BE" sz="2000" b="1" dirty="0" err="1">
                <a:solidFill>
                  <a:schemeClr val="bg1"/>
                </a:solidFill>
              </a:rPr>
              <a:t>politique</a:t>
            </a:r>
            <a:endParaRPr lang="nl-BE" sz="2000" b="1" dirty="0">
              <a:solidFill>
                <a:schemeClr val="bg1"/>
              </a:solidFill>
            </a:endParaRPr>
          </a:p>
        </p:txBody>
      </p:sp>
      <p:sp>
        <p:nvSpPr>
          <p:cNvPr id="5" name="Rectangle 4"/>
          <p:cNvSpPr/>
          <p:nvPr/>
        </p:nvSpPr>
        <p:spPr>
          <a:xfrm>
            <a:off x="7584604" y="2139702"/>
            <a:ext cx="1559396" cy="1015663"/>
          </a:xfrm>
          <a:prstGeom prst="rect">
            <a:avLst/>
          </a:prstGeom>
          <a:solidFill>
            <a:srgbClr val="F8A11F"/>
          </a:solidFill>
        </p:spPr>
        <p:txBody>
          <a:bodyPr wrap="square">
            <a:spAutoFit/>
          </a:bodyPr>
          <a:lstStyle/>
          <a:p>
            <a:pPr algn="ctr"/>
            <a:r>
              <a:rPr lang="nl-BE" sz="2000" b="1" dirty="0">
                <a:solidFill>
                  <a:schemeClr val="bg1"/>
                </a:solidFill>
              </a:rPr>
              <a:t>Visie van de </a:t>
            </a:r>
            <a:endParaRPr lang="nl-BE" sz="2000" b="1" dirty="0" smtClean="0">
              <a:solidFill>
                <a:schemeClr val="bg1"/>
              </a:solidFill>
            </a:endParaRPr>
          </a:p>
          <a:p>
            <a:pPr algn="ctr"/>
            <a:r>
              <a:rPr lang="nl-BE" sz="2000" b="1" dirty="0" smtClean="0">
                <a:solidFill>
                  <a:schemeClr val="bg1"/>
                </a:solidFill>
              </a:rPr>
              <a:t>sociale </a:t>
            </a:r>
            <a:r>
              <a:rPr lang="nl-BE" sz="2000" b="1" dirty="0">
                <a:solidFill>
                  <a:schemeClr val="bg1"/>
                </a:solidFill>
              </a:rPr>
              <a:t>partners</a:t>
            </a:r>
          </a:p>
        </p:txBody>
      </p:sp>
      <p:pic>
        <p:nvPicPr>
          <p:cNvPr id="6" name="Picture 5" descr="Afbeeldingsresultaat voor debat">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7200"/>
            <a:ext cx="1326421" cy="1060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67149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Panel 1: </a:t>
            </a:r>
            <a:r>
              <a:rPr lang="nl-BE" dirty="0"/>
              <a:t>S</a:t>
            </a:r>
            <a:r>
              <a:rPr lang="nl-BE" dirty="0" smtClean="0"/>
              <a:t>tatement n°2</a:t>
            </a:r>
            <a:endParaRPr lang="nl-BE" dirty="0"/>
          </a:p>
        </p:txBody>
      </p:sp>
      <p:sp>
        <p:nvSpPr>
          <p:cNvPr id="3" name="Content Placeholder 2"/>
          <p:cNvSpPr>
            <a:spLocks noGrp="1"/>
          </p:cNvSpPr>
          <p:nvPr>
            <p:ph idx="1"/>
          </p:nvPr>
        </p:nvSpPr>
        <p:spPr/>
        <p:txBody>
          <a:bodyPr>
            <a:normAutofit fontScale="92500" lnSpcReduction="20000"/>
          </a:bodyPr>
          <a:lstStyle/>
          <a:p>
            <a:pPr marL="0" lvl="0" indent="0" algn="ctr">
              <a:buNone/>
            </a:pPr>
            <a:r>
              <a:rPr lang="fr-BE" dirty="0"/>
              <a:t>Il serait plus logique de faire coïncider la création et la négociation d’un nouveau contrat d’administration avec la période de législature. </a:t>
            </a:r>
            <a:endParaRPr lang="nl-BE" dirty="0"/>
          </a:p>
          <a:p>
            <a:pPr marL="0" indent="0" algn="ctr">
              <a:buNone/>
            </a:pPr>
            <a:r>
              <a:rPr lang="nl-BE" dirty="0" smtClean="0"/>
              <a:t>***</a:t>
            </a:r>
          </a:p>
          <a:p>
            <a:pPr marL="0" indent="0" algn="ctr">
              <a:buNone/>
            </a:pPr>
            <a:r>
              <a:rPr lang="nl-BE" dirty="0" smtClean="0"/>
              <a:t>Het </a:t>
            </a:r>
            <a:r>
              <a:rPr lang="nl-BE" dirty="0"/>
              <a:t>zou logischer zijn om de opmaak en de onderhandelingen van nieuwe bestuursovereenkomsten af te stemmen op de periode van de legislatuur.</a:t>
            </a:r>
          </a:p>
          <a:p>
            <a:pPr marL="514350" indent="-514350" algn="ctr">
              <a:buFont typeface="+mj-lt"/>
              <a:buAutoNum type="arabicPeriod"/>
            </a:pPr>
            <a:endParaRPr lang="nl-BE" dirty="0"/>
          </a:p>
        </p:txBody>
      </p:sp>
      <p:pic>
        <p:nvPicPr>
          <p:cNvPr id="6" name="Picture 5" descr="Afbeeldingsresultaat voor debat">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7200"/>
            <a:ext cx="1326421" cy="106033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 y="4435614"/>
            <a:ext cx="1513491" cy="707886"/>
          </a:xfrm>
          <a:prstGeom prst="rect">
            <a:avLst/>
          </a:prstGeom>
          <a:solidFill>
            <a:srgbClr val="00DA63"/>
          </a:solidFill>
        </p:spPr>
        <p:txBody>
          <a:bodyPr wrap="none">
            <a:spAutoFit/>
          </a:bodyPr>
          <a:lstStyle/>
          <a:p>
            <a:pPr algn="ctr"/>
            <a:r>
              <a:rPr lang="nl-BE" sz="2000" b="1" dirty="0">
                <a:solidFill>
                  <a:schemeClr val="bg1"/>
                </a:solidFill>
              </a:rPr>
              <a:t>Point de </a:t>
            </a:r>
            <a:r>
              <a:rPr lang="nl-BE" sz="2000" b="1" dirty="0" smtClean="0">
                <a:solidFill>
                  <a:schemeClr val="bg1"/>
                </a:solidFill>
              </a:rPr>
              <a:t>vue</a:t>
            </a:r>
          </a:p>
          <a:p>
            <a:pPr algn="ctr"/>
            <a:r>
              <a:rPr lang="nl-BE" sz="2000" b="1" dirty="0" smtClean="0">
                <a:solidFill>
                  <a:schemeClr val="bg1"/>
                </a:solidFill>
              </a:rPr>
              <a:t> </a:t>
            </a:r>
            <a:r>
              <a:rPr lang="nl-BE" sz="2000" b="1" dirty="0" err="1">
                <a:solidFill>
                  <a:schemeClr val="bg1"/>
                </a:solidFill>
              </a:rPr>
              <a:t>politique</a:t>
            </a:r>
            <a:endParaRPr lang="nl-BE" sz="2000" b="1" dirty="0">
              <a:solidFill>
                <a:schemeClr val="bg1"/>
              </a:solidFill>
            </a:endParaRPr>
          </a:p>
        </p:txBody>
      </p:sp>
      <p:sp>
        <p:nvSpPr>
          <p:cNvPr id="8" name="Rectangle 7"/>
          <p:cNvSpPr/>
          <p:nvPr/>
        </p:nvSpPr>
        <p:spPr>
          <a:xfrm>
            <a:off x="7584603" y="0"/>
            <a:ext cx="1559396" cy="1015663"/>
          </a:xfrm>
          <a:prstGeom prst="rect">
            <a:avLst/>
          </a:prstGeom>
          <a:solidFill>
            <a:srgbClr val="F8A11F"/>
          </a:solidFill>
        </p:spPr>
        <p:txBody>
          <a:bodyPr wrap="square">
            <a:spAutoFit/>
          </a:bodyPr>
          <a:lstStyle/>
          <a:p>
            <a:pPr algn="ctr"/>
            <a:r>
              <a:rPr lang="nl-BE" sz="2000" b="1" dirty="0">
                <a:solidFill>
                  <a:schemeClr val="bg1"/>
                </a:solidFill>
              </a:rPr>
              <a:t>Visie van de </a:t>
            </a:r>
            <a:endParaRPr lang="nl-BE" sz="2000" b="1" dirty="0" smtClean="0">
              <a:solidFill>
                <a:schemeClr val="bg1"/>
              </a:solidFill>
            </a:endParaRPr>
          </a:p>
          <a:p>
            <a:pPr algn="ctr"/>
            <a:r>
              <a:rPr lang="nl-BE" sz="2000" b="1" dirty="0" smtClean="0">
                <a:solidFill>
                  <a:schemeClr val="bg1"/>
                </a:solidFill>
              </a:rPr>
              <a:t>sociale </a:t>
            </a:r>
            <a:r>
              <a:rPr lang="nl-BE" sz="2000" b="1" dirty="0">
                <a:solidFill>
                  <a:schemeClr val="bg1"/>
                </a:solidFill>
              </a:rPr>
              <a:t>partners</a:t>
            </a:r>
          </a:p>
        </p:txBody>
      </p:sp>
    </p:spTree>
    <p:extLst>
      <p:ext uri="{BB962C8B-B14F-4D97-AF65-F5344CB8AC3E}">
        <p14:creationId xmlns:p14="http://schemas.microsoft.com/office/powerpoint/2010/main" val="19716681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Panel 1: Statement n°3</a:t>
            </a:r>
            <a:endParaRPr lang="nl-BE" dirty="0"/>
          </a:p>
        </p:txBody>
      </p:sp>
      <p:sp>
        <p:nvSpPr>
          <p:cNvPr id="3" name="Content Placeholder 2"/>
          <p:cNvSpPr>
            <a:spLocks noGrp="1"/>
          </p:cNvSpPr>
          <p:nvPr>
            <p:ph idx="1"/>
          </p:nvPr>
        </p:nvSpPr>
        <p:spPr/>
        <p:txBody>
          <a:bodyPr>
            <a:normAutofit/>
          </a:bodyPr>
          <a:lstStyle/>
          <a:p>
            <a:pPr marL="0" lvl="0" indent="0" algn="ctr">
              <a:buNone/>
            </a:pPr>
            <a:r>
              <a:rPr lang="fr-BE" dirty="0"/>
              <a:t>Les IPSS s’engagent pour trois ans sans garantie budgétaire pluriannuelle suffisante. </a:t>
            </a:r>
            <a:endParaRPr lang="fr-BE" dirty="0" smtClean="0"/>
          </a:p>
          <a:p>
            <a:pPr marL="0" lvl="0" indent="0" algn="ctr">
              <a:buNone/>
            </a:pPr>
            <a:r>
              <a:rPr lang="nl-BE" dirty="0" smtClean="0"/>
              <a:t>***</a:t>
            </a:r>
            <a:endParaRPr lang="nl-BE" dirty="0"/>
          </a:p>
          <a:p>
            <a:pPr marL="0" indent="0" algn="ctr">
              <a:buNone/>
            </a:pPr>
            <a:r>
              <a:rPr lang="nl-BE" dirty="0" smtClean="0"/>
              <a:t>De </a:t>
            </a:r>
            <a:r>
              <a:rPr lang="nl-BE" dirty="0"/>
              <a:t>OISZ gaan een engagement aan voor drie jaar met onvoldoende meerjarige budgettaire garantie. </a:t>
            </a:r>
          </a:p>
          <a:p>
            <a:pPr marL="514350" indent="-514350">
              <a:buFont typeface="+mj-lt"/>
              <a:buAutoNum type="arabicPeriod"/>
            </a:pPr>
            <a:endParaRPr lang="nl-BE" dirty="0"/>
          </a:p>
        </p:txBody>
      </p:sp>
      <p:pic>
        <p:nvPicPr>
          <p:cNvPr id="6" name="Picture 5" descr="Afbeeldingsresultaat voor debat">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7200"/>
            <a:ext cx="1326421" cy="106033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5168" y="2162628"/>
            <a:ext cx="1513491" cy="707886"/>
          </a:xfrm>
          <a:prstGeom prst="rect">
            <a:avLst/>
          </a:prstGeom>
          <a:solidFill>
            <a:srgbClr val="00DA63"/>
          </a:solidFill>
        </p:spPr>
        <p:txBody>
          <a:bodyPr wrap="none">
            <a:spAutoFit/>
          </a:bodyPr>
          <a:lstStyle/>
          <a:p>
            <a:pPr algn="ctr"/>
            <a:r>
              <a:rPr lang="nl-BE" sz="2000" b="1" dirty="0">
                <a:solidFill>
                  <a:schemeClr val="bg1"/>
                </a:solidFill>
              </a:rPr>
              <a:t>Point de </a:t>
            </a:r>
            <a:r>
              <a:rPr lang="nl-BE" sz="2000" b="1" dirty="0" smtClean="0">
                <a:solidFill>
                  <a:schemeClr val="bg1"/>
                </a:solidFill>
              </a:rPr>
              <a:t>vue</a:t>
            </a:r>
          </a:p>
          <a:p>
            <a:pPr algn="ctr"/>
            <a:r>
              <a:rPr lang="nl-BE" sz="2000" b="1" dirty="0" smtClean="0">
                <a:solidFill>
                  <a:schemeClr val="bg1"/>
                </a:solidFill>
              </a:rPr>
              <a:t> </a:t>
            </a:r>
            <a:r>
              <a:rPr lang="nl-BE" sz="2000" b="1" dirty="0" err="1">
                <a:solidFill>
                  <a:schemeClr val="bg1"/>
                </a:solidFill>
              </a:rPr>
              <a:t>politique</a:t>
            </a:r>
            <a:endParaRPr lang="nl-BE" sz="2000" b="1" dirty="0">
              <a:solidFill>
                <a:schemeClr val="bg1"/>
              </a:solidFill>
            </a:endParaRPr>
          </a:p>
        </p:txBody>
      </p:sp>
      <p:sp>
        <p:nvSpPr>
          <p:cNvPr id="8" name="Rectangle 7"/>
          <p:cNvSpPr/>
          <p:nvPr/>
        </p:nvSpPr>
        <p:spPr>
          <a:xfrm>
            <a:off x="7599004" y="210102"/>
            <a:ext cx="1559396" cy="1015663"/>
          </a:xfrm>
          <a:prstGeom prst="rect">
            <a:avLst/>
          </a:prstGeom>
          <a:solidFill>
            <a:srgbClr val="F8A11F"/>
          </a:solidFill>
        </p:spPr>
        <p:txBody>
          <a:bodyPr wrap="square">
            <a:spAutoFit/>
          </a:bodyPr>
          <a:lstStyle/>
          <a:p>
            <a:pPr algn="ctr"/>
            <a:r>
              <a:rPr lang="nl-BE" sz="2000" b="1" dirty="0">
                <a:solidFill>
                  <a:schemeClr val="bg1"/>
                </a:solidFill>
              </a:rPr>
              <a:t>Visie van de </a:t>
            </a:r>
            <a:endParaRPr lang="nl-BE" sz="2000" b="1" dirty="0" smtClean="0">
              <a:solidFill>
                <a:schemeClr val="bg1"/>
              </a:solidFill>
            </a:endParaRPr>
          </a:p>
          <a:p>
            <a:pPr algn="ctr"/>
            <a:r>
              <a:rPr lang="nl-BE" sz="2000" b="1" dirty="0" smtClean="0">
                <a:solidFill>
                  <a:schemeClr val="bg1"/>
                </a:solidFill>
              </a:rPr>
              <a:t>sociale </a:t>
            </a:r>
            <a:r>
              <a:rPr lang="nl-BE" sz="2000" b="1" dirty="0">
                <a:solidFill>
                  <a:schemeClr val="bg1"/>
                </a:solidFill>
              </a:rPr>
              <a:t>partners</a:t>
            </a:r>
          </a:p>
        </p:txBody>
      </p:sp>
    </p:spTree>
    <p:extLst>
      <p:ext uri="{BB962C8B-B14F-4D97-AF65-F5344CB8AC3E}">
        <p14:creationId xmlns:p14="http://schemas.microsoft.com/office/powerpoint/2010/main" val="4205697184"/>
      </p:ext>
    </p:extLst>
  </p:cSld>
  <p:clrMapOvr>
    <a:masterClrMapping/>
  </p:clrMapOvr>
  <p:timing>
    <p:tnLst>
      <p:par>
        <p:cTn id="1" dur="indefinite" restart="never" nodeType="tmRoot"/>
      </p:par>
    </p:tnLst>
  </p:timing>
</p:sld>
</file>

<file path=ppt/theme/theme1.xml><?xml version="1.0" encoding="utf-8"?>
<a:theme xmlns:a="http://schemas.openxmlformats.org/drawingml/2006/main" name="DébatMultipanel v0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BaseDocument" ma:contentTypeID="0x01010068B932EBA4214624B1E6C758B674AA3900878AE0BF14248048B0F623A599AB54C9" ma:contentTypeVersion="10" ma:contentTypeDescription="Crée un document." ma:contentTypeScope="" ma:versionID="0f806d5401a718c248ff851712977ef5">
  <xsd:schema xmlns:xsd="http://www.w3.org/2001/XMLSchema" xmlns:xs="http://www.w3.org/2001/XMLSchema" xmlns:p="http://schemas.microsoft.com/office/2006/metadata/properties" xmlns:ns1="http://schemas.microsoft.com/sharepoint/v3" xmlns:ns2="f15eea43-7fa7-45cf-8dc0-d5244e2cd467" xmlns:ns3="61fd8d87-ea47-44bb-afd6-b4d99b1d9c1f" targetNamespace="http://schemas.microsoft.com/office/2006/metadata/properties" ma:root="true" ma:fieldsID="3c46b631aa297e29475e1214a5361d70" ns1:_="" ns2:_="" ns3:_="">
    <xsd:import namespace="http://schemas.microsoft.com/sharepoint/v3"/>
    <xsd:import namespace="f15eea43-7fa7-45cf-8dc0-d5244e2cd467"/>
    <xsd:import namespace="61fd8d87-ea47-44bb-afd6-b4d99b1d9c1f"/>
    <xsd:element name="properties">
      <xsd:complexType>
        <xsd:sequence>
          <xsd:element name="documentManagement">
            <xsd:complexType>
              <xsd:all>
                <xsd:element ref="ns2:RIDocSummary" minOccurs="0"/>
                <xsd:element ref="ns2:RIDocInitialCreationDate" minOccurs="0"/>
                <xsd:element ref="ns2:RIDocTypeTaxHTField0" minOccurs="0"/>
                <xsd:element ref="ns2:RITargetGroupTaxHTField0" minOccurs="0"/>
                <xsd:element ref="ns2:RIThemeTaxHTField0" minOccurs="0"/>
                <xsd:element ref="ns2:RILanguageTaxHTField0" minOccurs="0"/>
                <xsd:element ref="ns3:TaxCatchAll" minOccurs="0"/>
                <xsd:element ref="ns3:gde733b7de1f426ba66c11d7c4a6ad8f" minOccurs="0"/>
                <xsd:element ref="ns3:TaxCatchAllLabel" minOccurs="0"/>
                <xsd:element ref="ns3:cc6d4d0f41a44532aeb7bee41b15f208" minOccurs="0"/>
                <xsd:element ref="ns1:PublishingExpirationDate" minOccurs="0"/>
                <xsd:element ref="ns1:PublishingStart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ExpirationDate" ma:index="25" nillable="true" ma:displayName="Date de fin de planification" ma:description="" ma:internalName="PublishingExpirationDate">
      <xsd:simpleType>
        <xsd:restriction base="dms:Unknown"/>
      </xsd:simpleType>
    </xsd:element>
    <xsd:element name="PublishingStartDate" ma:index="26" nillable="true" ma:displayName="Date de début de planification" ma:description="" ma:internalName="PublishingStart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15eea43-7fa7-45cf-8dc0-d5244e2cd467" elementFormDefault="qualified">
    <xsd:import namespace="http://schemas.microsoft.com/office/2006/documentManagement/types"/>
    <xsd:import namespace="http://schemas.microsoft.com/office/infopath/2007/PartnerControls"/>
    <xsd:element name="RIDocSummary" ma:index="8" nillable="true" ma:displayName="Résumé" ma:internalName="RIDocSummary">
      <xsd:simpleType>
        <xsd:restriction base="dms:Note">
          <xsd:maxLength value="255"/>
        </xsd:restriction>
      </xsd:simpleType>
    </xsd:element>
    <xsd:element name="RIDocInitialCreationDate" ma:index="13" nillable="true" ma:displayName="Initial creation date" ma:default="[Today]" ma:format="DateOnly" ma:indexed="true" ma:internalName="RIDocInitialCreationDate">
      <xsd:simpleType>
        <xsd:restriction base="dms:DateTime"/>
      </xsd:simpleType>
    </xsd:element>
    <xsd:element name="RIDocTypeTaxHTField0" ma:index="14" nillable="true" ma:taxonomy="true" ma:internalName="RIDocTypeTaxHTField0" ma:taxonomyFieldName="RIDocType" ma:displayName="Type" ma:fieldId="{e9c02295-779d-4904-9c2f-398eb8a46af6}" ma:taxonomyMulti="true" ma:sspId="0ef66dbe-9d4d-47c7-8094-97b828f68765" ma:termSetId="2b6f7e9b-72d8-4c39-9dd2-b382cdde65ef" ma:anchorId="bba49bfc-d79e-4d3d-8e99-da4cfe1bc359" ma:open="false" ma:isKeyword="false">
      <xsd:complexType>
        <xsd:sequence>
          <xsd:element ref="pc:Terms" minOccurs="0" maxOccurs="1"/>
        </xsd:sequence>
      </xsd:complexType>
    </xsd:element>
    <xsd:element name="RITargetGroupTaxHTField0" ma:index="15" nillable="true" ma:taxonomy="true" ma:internalName="RITargetGroupTaxHTField0" ma:taxonomyFieldName="RITargetGroup" ma:displayName="Groupe cible" ma:default="" ma:fieldId="{5ba84fff-5b48-41ff-a0ce-9cb6f56aeea2}" ma:taxonomyMulti="true" ma:sspId="0ef66dbe-9d4d-47c7-8094-97b828f68765" ma:termSetId="2b6f7e9b-72d8-4c39-9dd2-b382cdde65ef" ma:anchorId="93e5bace-bd47-4f95-bc09-82965b59cb06" ma:open="false" ma:isKeyword="false">
      <xsd:complexType>
        <xsd:sequence>
          <xsd:element ref="pc:Terms" minOccurs="0" maxOccurs="1"/>
        </xsd:sequence>
      </xsd:complexType>
    </xsd:element>
    <xsd:element name="RIThemeTaxHTField0" ma:index="16" nillable="true" ma:taxonomy="true" ma:internalName="RIThemeTaxHTField0" ma:taxonomyFieldName="RITheme" ma:displayName="Thème" ma:fieldId="{4da39f56-d3e0-4eda-b5a0-097d81b2f922}" ma:taxonomyMulti="true" ma:sspId="0ef66dbe-9d4d-47c7-8094-97b828f68765" ma:termSetId="2b6f7e9b-72d8-4c39-9dd2-b382cdde65ef" ma:anchorId="d3fdfad7-22a2-47aa-bc5b-de53bde139df" ma:open="false" ma:isKeyword="false">
      <xsd:complexType>
        <xsd:sequence>
          <xsd:element ref="pc:Terms" minOccurs="0" maxOccurs="1"/>
        </xsd:sequence>
      </xsd:complexType>
    </xsd:element>
    <xsd:element name="RILanguageTaxHTField0" ma:index="17" nillable="true" ma:taxonomy="true" ma:internalName="RILanguageTaxHTField0" ma:taxonomyFieldName="RILanguage" ma:displayName="Langue" ma:fieldId="{c7e3734e-a786-4652-bb98-6e7a4dc8cda4}" ma:taxonomyMulti="true" ma:sspId="0ef66dbe-9d4d-47c7-8094-97b828f68765" ma:termSetId="2b6f7e9b-72d8-4c39-9dd2-b382cdde65ef" ma:anchorId="216408cd-2d56-4fdf-a6f2-b407a6eb4657"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1fd8d87-ea47-44bb-afd6-b4d99b1d9c1f" elementFormDefault="qualified">
    <xsd:import namespace="http://schemas.microsoft.com/office/2006/documentManagement/types"/>
    <xsd:import namespace="http://schemas.microsoft.com/office/infopath/2007/PartnerControls"/>
    <xsd:element name="TaxCatchAll" ma:index="18" nillable="true" ma:displayName="Colonne Attraper tout de Taxonomie" ma:hidden="true" ma:list="{7dc22c6c-0b67-4097-b867-927b71770b39}" ma:internalName="TaxCatchAll" ma:showField="CatchAllData" ma:web="61fd8d87-ea47-44bb-afd6-b4d99b1d9c1f">
      <xsd:complexType>
        <xsd:complexContent>
          <xsd:extension base="dms:MultiChoiceLookup">
            <xsd:sequence>
              <xsd:element name="Value" type="dms:Lookup" maxOccurs="unbounded" minOccurs="0" nillable="true"/>
            </xsd:sequence>
          </xsd:extension>
        </xsd:complexContent>
      </xsd:complexType>
    </xsd:element>
    <xsd:element name="gde733b7de1f426ba66c11d7c4a6ad8f" ma:index="21" nillable="true" ma:displayName="Document Publicationtype_0" ma:hidden="true" ma:internalName="gde733b7de1f426ba66c11d7c4a6ad8f">
      <xsd:simpleType>
        <xsd:restriction base="dms:Note"/>
      </xsd:simpleType>
    </xsd:element>
    <xsd:element name="TaxCatchAllLabel" ma:index="22" nillable="true" ma:displayName="Colonne Attraper tout de Taxonomie1" ma:hidden="true" ma:list="{7dc22c6c-0b67-4097-b867-927b71770b39}" ma:internalName="TaxCatchAllLabel" ma:readOnly="true" ma:showField="CatchAllDataLabel" ma:web="61fd8d87-ea47-44bb-afd6-b4d99b1d9c1f">
      <xsd:complexType>
        <xsd:complexContent>
          <xsd:extension base="dms:MultiChoiceLookup">
            <xsd:sequence>
              <xsd:element name="Value" type="dms:Lookup" maxOccurs="unbounded" minOccurs="0" nillable="true"/>
            </xsd:sequence>
          </xsd:extension>
        </xsd:complexContent>
      </xsd:complexType>
    </xsd:element>
    <xsd:element name="cc6d4d0f41a44532aeb7bee41b15f208" ma:index="23" nillable="true" ma:taxonomy="true" ma:internalName="cc6d4d0f41a44532aeb7bee41b15f208" ma:taxonomyFieldName="Publication_x0020_type_x0020_for_x0020_documents" ma:displayName="Publication type for documents" ma:default="" ma:fieldId="{cc6d4d0f-41a4-4532-aeb7-bee41b15f208}" ma:taxonomyMulti="true" ma:sspId="0ef66dbe-9d4d-47c7-8094-97b828f68765" ma:termSetId="2b6f7e9b-72d8-4c39-9dd2-b382cdde65ef" ma:anchorId="22490f7c-4f41-43c8-a5b3-f62c4d13df9a"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IDocInitialCreationDate xmlns="f15eea43-7fa7-45cf-8dc0-d5244e2cd467">2018-10-15T22:00:00+00:00</RIDocInitialCreationDate>
    <RITargetGroupTaxHTField0 xmlns="f15eea43-7fa7-45cf-8dc0-d5244e2cd467">
      <Terms xmlns="http://schemas.microsoft.com/office/infopath/2007/PartnerControls">
        <TermInfo xmlns="http://schemas.microsoft.com/office/infopath/2007/PartnerControls">
          <TermName xmlns="http://schemas.microsoft.com/office/infopath/2007/PartnerControls">Citoyen</TermName>
          <TermId xmlns="http://schemas.microsoft.com/office/infopath/2007/PartnerControls">3d4050dd-0cb5-49a7-892e-7750ff79cdf8</TermId>
        </TermInfo>
        <TermInfo xmlns="http://schemas.microsoft.com/office/infopath/2007/PartnerControls">
          <TermName xmlns="http://schemas.microsoft.com/office/infopath/2007/PartnerControls">Professionnel de la santé</TermName>
          <TermId xmlns="http://schemas.microsoft.com/office/infopath/2007/PartnerControls">2ad223cb-5dec-4759-add4-b89b36632398</TermId>
        </TermInfo>
        <TermInfo xmlns="http://schemas.microsoft.com/office/infopath/2007/PartnerControls">
          <TermName xmlns="http://schemas.microsoft.com/office/infopath/2007/PartnerControls">Etablissements et services de soins</TermName>
          <TermId xmlns="http://schemas.microsoft.com/office/infopath/2007/PartnerControls">0da91f66-aff5-4716-a8aa-e753c394a07a</TermId>
        </TermInfo>
        <TermInfo xmlns="http://schemas.microsoft.com/office/infopath/2007/PartnerControls">
          <TermName xmlns="http://schemas.microsoft.com/office/infopath/2007/PartnerControls">Mutualités</TermName>
          <TermId xmlns="http://schemas.microsoft.com/office/infopath/2007/PartnerControls">a6cbed05-adf5-4226-bcb7-ef5cdc788bf2</TermId>
        </TermInfo>
        <TermInfo xmlns="http://schemas.microsoft.com/office/infopath/2007/PartnerControls">
          <TermName xmlns="http://schemas.microsoft.com/office/infopath/2007/PartnerControls">Offices de tarification</TermName>
          <TermId xmlns="http://schemas.microsoft.com/office/infopath/2007/PartnerControls">4bb33f56-03f5-4ba0-9463-66d4d20d6cd9</TermId>
        </TermInfo>
        <TermInfo xmlns="http://schemas.microsoft.com/office/infopath/2007/PartnerControls">
          <TermName xmlns="http://schemas.microsoft.com/office/infopath/2007/PartnerControls">Industrie</TermName>
          <TermId xmlns="http://schemas.microsoft.com/office/infopath/2007/PartnerControls">0fd8deda-8b7f-4d6b-995d-df45f6357d9a</TermId>
        </TermInfo>
        <TermInfo xmlns="http://schemas.microsoft.com/office/infopath/2007/PartnerControls">
          <TermName xmlns="http://schemas.microsoft.com/office/infopath/2007/PartnerControls">Compagnie d'assurance</TermName>
          <TermId xmlns="http://schemas.microsoft.com/office/infopath/2007/PartnerControls">1654d7dc-46d9-43de-859a-5bcbe1303e97</TermId>
        </TermInfo>
      </Terms>
    </RITargetGroupTaxHTField0>
    <RILanguageTaxHTField0 xmlns="f15eea43-7fa7-45cf-8dc0-d5244e2cd467">
      <Terms xmlns="http://schemas.microsoft.com/office/infopath/2007/PartnerControls">
        <TermInfo xmlns="http://schemas.microsoft.com/office/infopath/2007/PartnerControls">
          <TermName xmlns="http://schemas.microsoft.com/office/infopath/2007/PartnerControls">Français</TermName>
          <TermId xmlns="http://schemas.microsoft.com/office/infopath/2007/PartnerControls">aa2269b8-11bd-4cc9-9267-801806817e60</TermId>
        </TermInfo>
        <TermInfo xmlns="http://schemas.microsoft.com/office/infopath/2007/PartnerControls">
          <TermName xmlns="http://schemas.microsoft.com/office/infopath/2007/PartnerControls">Néerlandais</TermName>
          <TermId xmlns="http://schemas.microsoft.com/office/infopath/2007/PartnerControls">1daba039-17e6-4993-bb2c-50e1d16ef364</TermId>
        </TermInfo>
      </Terms>
    </RILanguageTaxHTField0>
    <cc6d4d0f41a44532aeb7bee41b15f208 xmlns="61fd8d87-ea47-44bb-afd6-b4d99b1d9c1f">
      <Terms xmlns="http://schemas.microsoft.com/office/infopath/2007/PartnerControls"/>
    </cc6d4d0f41a44532aeb7bee41b15f208>
    <TaxCatchAll xmlns="61fd8d87-ea47-44bb-afd6-b4d99b1d9c1f">
      <Value>22</Value>
      <Value>21</Value>
      <Value>20</Value>
      <Value>63</Value>
      <Value>12</Value>
      <Value>8</Value>
      <Value>25</Value>
      <Value>24</Value>
      <Value>23</Value>
    </TaxCatchAll>
    <RIDocSummary xmlns="f15eea43-7fa7-45cf-8dc0-d5244e2cd467">Deelnemers aan het multipaneldebat - Participants au débat multi panel</RIDocSummary>
    <RIThemeTaxHTField0 xmlns="f15eea43-7fa7-45cf-8dc0-d5244e2cd467">
      <Terms xmlns="http://schemas.microsoft.com/office/infopath/2007/PartnerControls"/>
    </RIThemeTaxHTField0>
    <PublishingExpirationDate xmlns="http://schemas.microsoft.com/sharepoint/v3" xsi:nil="true"/>
    <RIDocTypeTaxHTField0 xmlns="f15eea43-7fa7-45cf-8dc0-d5244e2cd467">
      <Terms xmlns="http://schemas.microsoft.com/office/infopath/2007/PartnerControls"/>
    </RIDocTypeTaxHTField0>
    <PublishingStartDate xmlns="http://schemas.microsoft.com/sharepoint/v3" xsi:nil="true"/>
    <gde733b7de1f426ba66c11d7c4a6ad8f xmlns="61fd8d87-ea47-44bb-afd6-b4d99b1d9c1f" xsi:nil="true"/>
  </documentManagement>
</p:properties>
</file>

<file path=customXml/itemProps1.xml><?xml version="1.0" encoding="utf-8"?>
<ds:datastoreItem xmlns:ds="http://schemas.openxmlformats.org/officeDocument/2006/customXml" ds:itemID="{A35B1297-E11E-4E8B-AD0F-2F743E4FD3CF}"/>
</file>

<file path=customXml/itemProps2.xml><?xml version="1.0" encoding="utf-8"?>
<ds:datastoreItem xmlns:ds="http://schemas.openxmlformats.org/officeDocument/2006/customXml" ds:itemID="{32714A86-235B-4182-9A75-02EB0125A160}"/>
</file>

<file path=customXml/itemProps3.xml><?xml version="1.0" encoding="utf-8"?>
<ds:datastoreItem xmlns:ds="http://schemas.openxmlformats.org/officeDocument/2006/customXml" ds:itemID="{073B6E0F-E543-4A46-9E4C-9EE8573298D3}"/>
</file>

<file path=docProps/app.xml><?xml version="1.0" encoding="utf-8"?>
<Properties xmlns="http://schemas.openxmlformats.org/officeDocument/2006/extended-properties" xmlns:vt="http://schemas.openxmlformats.org/officeDocument/2006/docPropsVTypes">
  <Template>DébatMultipanel v00</Template>
  <TotalTime>0</TotalTime>
  <Words>1164</Words>
  <Application>Microsoft Office PowerPoint</Application>
  <PresentationFormat>On-screen Show (16:9)</PresentationFormat>
  <Paragraphs>215</Paragraphs>
  <Slides>20</Slides>
  <Notes>3</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DébatMultipanel v00</vt:lpstr>
      <vt:lpstr>PowerPoint Presentation</vt:lpstr>
      <vt:lpstr>20 jaar « responsabilisering OISZ » Stakeholders Debat: Is de BO future proof?  Reflectie over een efficiënt  toekomstmodel </vt:lpstr>
      <vt:lpstr>Structuur &amp; samenstelling</vt:lpstr>
      <vt:lpstr>Structure &amp; Composition</vt:lpstr>
      <vt:lpstr>Panel 1: Point de vue  politique</vt:lpstr>
      <vt:lpstr>Panel 1: Visie van de  sociale partners</vt:lpstr>
      <vt:lpstr>Panel 1: Statement n°1</vt:lpstr>
      <vt:lpstr>Panel 1: Statement n°2</vt:lpstr>
      <vt:lpstr>Panel 1: Statement n°3</vt:lpstr>
      <vt:lpstr>Panel 1: Statement n°4 </vt:lpstr>
      <vt:lpstr>Panel 1: Statement n°5 </vt:lpstr>
      <vt:lpstr>PowerPoint Presentation</vt:lpstr>
      <vt:lpstr>Panel 2: Point de vue des administrateurs des IPSS</vt:lpstr>
      <vt:lpstr>Panel 2: Visie van de  controleorganen</vt:lpstr>
      <vt:lpstr>Panel 2: Statement n°1 </vt:lpstr>
      <vt:lpstr>Panel 2: Statement n°2 </vt:lpstr>
      <vt:lpstr>Panel 2: Statement n°3 </vt:lpstr>
      <vt:lpstr>Panel 2: Statement n°4 </vt:lpstr>
      <vt:lpstr>Panel 2: Statement n°5 </vt:lpstr>
      <vt:lpstr>PowerPoint Presentation</vt:lpstr>
    </vt:vector>
  </TitlesOfParts>
  <Company>R.I.Z.I.V. - I.N.A.M.I.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 jaar responsabilisering en autonomie van de OISZ / 20 ans de responsabilisation et d’autonomie des IPSS</dc:title>
  <dc:creator>Cindy Gillyns</dc:creator>
  <cp:lastModifiedBy>Nadia Amira</cp:lastModifiedBy>
  <cp:revision>42</cp:revision>
  <dcterms:created xsi:type="dcterms:W3CDTF">2018-05-24T13:49:12Z</dcterms:created>
  <dcterms:modified xsi:type="dcterms:W3CDTF">2018-06-06T08:33:26Z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0x01010068B932EBA4214624B1E6C758B674AA3900878AE0BF14248048B0F623A599AB54C9</vt:lpwstr>
  </property>
  <property fmtid="{D5CDD505-2E9C-101B-9397-08002B2CF9AE}" pid="3" name="RITargetGroup">
    <vt:lpwstr>20;#Citoyen|3d4050dd-0cb5-49a7-892e-7750ff79cdf8;#25;#Professionnel de la santé|2ad223cb-5dec-4759-add4-b89b36632398;#22;#Etablissements et services de soins|0da91f66-aff5-4716-a8aa-e753c394a07a;#24;#Mutualités|a6cbed05-adf5-4226-bcb7-ef5cdc788bf2;#63;#Offices de tarification|4bb33f56-03f5-4ba0-9463-66d4d20d6cd9;#23;#Industrie|0fd8deda-8b7f-4d6b-995d-df45f6357d9a;#21;#Compagnie d'assurance|1654d7dc-46d9-43de-859a-5bcbe1303e97</vt:lpwstr>
  </property>
  <property fmtid="{D5CDD505-2E9C-101B-9397-08002B2CF9AE}" pid="4" name="RITheme">
    <vt:lpwstr/>
  </property>
  <property fmtid="{D5CDD505-2E9C-101B-9397-08002B2CF9AE}" pid="5" name="RILanguage">
    <vt:lpwstr>8;#Français|aa2269b8-11bd-4cc9-9267-801806817e60;#12;#Néerlandais|1daba039-17e6-4993-bb2c-50e1d16ef364</vt:lpwstr>
  </property>
  <property fmtid="{D5CDD505-2E9C-101B-9397-08002B2CF9AE}" pid="6" name="RIDocType">
    <vt:lpwstr/>
  </property>
  <property fmtid="{D5CDD505-2E9C-101B-9397-08002B2CF9AE}" pid="7" name="Publication type for documents">
    <vt:lpwstr/>
  </property>
</Properties>
</file>