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15665-6AA3-4843-903A-423B62160B0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31AFF288-CC61-42A5-928B-DAFE05398CF6}">
      <dgm:prSet phldrT="[Texte]"/>
      <dgm:spPr/>
      <dgm:t>
        <a:bodyPr/>
        <a:lstStyle/>
        <a:p>
          <a:r>
            <a:rPr lang="fr-BE" dirty="0" smtClean="0"/>
            <a:t>Autonomie «  suffisante »</a:t>
          </a:r>
          <a:endParaRPr lang="fr-BE" dirty="0"/>
        </a:p>
      </dgm:t>
    </dgm:pt>
    <dgm:pt modelId="{32FA5E4B-9CA7-493F-93E4-6689FC8C209C}" type="parTrans" cxnId="{DB742494-365B-4877-A33C-6497990DFD80}">
      <dgm:prSet/>
      <dgm:spPr/>
      <dgm:t>
        <a:bodyPr/>
        <a:lstStyle/>
        <a:p>
          <a:endParaRPr lang="fr-BE"/>
        </a:p>
      </dgm:t>
    </dgm:pt>
    <dgm:pt modelId="{74D83536-068F-49D8-8C19-401A3CC8AE12}" type="sibTrans" cxnId="{DB742494-365B-4877-A33C-6497990DFD80}">
      <dgm:prSet/>
      <dgm:spPr/>
      <dgm:t>
        <a:bodyPr/>
        <a:lstStyle/>
        <a:p>
          <a:endParaRPr lang="fr-BE"/>
        </a:p>
      </dgm:t>
    </dgm:pt>
    <dgm:pt modelId="{444C414B-CD9C-4D29-9F69-DA429FBECF92}">
      <dgm:prSet phldrT="[Texte]"/>
      <dgm:spPr/>
      <dgm:t>
        <a:bodyPr/>
        <a:lstStyle/>
        <a:p>
          <a:r>
            <a:rPr lang="fr-BE" dirty="0" smtClean="0"/>
            <a:t>Capacités sociales</a:t>
          </a:r>
          <a:endParaRPr lang="fr-BE" dirty="0"/>
        </a:p>
      </dgm:t>
    </dgm:pt>
    <dgm:pt modelId="{C13E1602-F637-4336-BFEC-F1053AA0F9D2}" type="parTrans" cxnId="{691BE563-35F3-497C-A1AC-9FF37A58EDC8}">
      <dgm:prSet/>
      <dgm:spPr/>
      <dgm:t>
        <a:bodyPr/>
        <a:lstStyle/>
        <a:p>
          <a:endParaRPr lang="fr-BE"/>
        </a:p>
      </dgm:t>
    </dgm:pt>
    <dgm:pt modelId="{1C045279-A2BC-4B02-9B68-59D778A2A05F}" type="sibTrans" cxnId="{691BE563-35F3-497C-A1AC-9FF37A58EDC8}">
      <dgm:prSet/>
      <dgm:spPr/>
      <dgm:t>
        <a:bodyPr/>
        <a:lstStyle/>
        <a:p>
          <a:endParaRPr lang="fr-BE"/>
        </a:p>
      </dgm:t>
    </dgm:pt>
    <dgm:pt modelId="{AB8CADAB-271E-4877-9BCE-D5039D6D426B}">
      <dgm:prSet phldrT="[Texte]"/>
      <dgm:spPr/>
      <dgm:t>
        <a:bodyPr/>
        <a:lstStyle/>
        <a:p>
          <a:r>
            <a:rPr lang="fr-BE" dirty="0" smtClean="0"/>
            <a:t>Projet professionnel</a:t>
          </a:r>
          <a:endParaRPr lang="fr-BE" dirty="0"/>
        </a:p>
      </dgm:t>
    </dgm:pt>
    <dgm:pt modelId="{A83F3FAF-ECE1-4ACA-AED0-740FBF18DCFF}" type="parTrans" cxnId="{892E8C1E-CF66-428B-8316-F7F29B868C81}">
      <dgm:prSet/>
      <dgm:spPr/>
      <dgm:t>
        <a:bodyPr/>
        <a:lstStyle/>
        <a:p>
          <a:endParaRPr lang="fr-BE"/>
        </a:p>
      </dgm:t>
    </dgm:pt>
    <dgm:pt modelId="{20117CA2-F6D6-4003-856B-53A640F5BA8D}" type="sibTrans" cxnId="{892E8C1E-CF66-428B-8316-F7F29B868C81}">
      <dgm:prSet/>
      <dgm:spPr/>
      <dgm:t>
        <a:bodyPr/>
        <a:lstStyle/>
        <a:p>
          <a:endParaRPr lang="fr-BE"/>
        </a:p>
      </dgm:t>
    </dgm:pt>
    <dgm:pt modelId="{17A4FF8E-3F6E-4CC3-AFB1-7ED19EBC86D5}" type="pres">
      <dgm:prSet presAssocID="{C1215665-6AA3-4843-903A-423B62160B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003BCC7C-F109-49D9-8CFD-8C4AB49FB70E}" type="pres">
      <dgm:prSet presAssocID="{31AFF288-CC61-42A5-928B-DAFE05398CF6}" presName="dummy" presStyleCnt="0"/>
      <dgm:spPr/>
    </dgm:pt>
    <dgm:pt modelId="{68F72208-BBC2-416F-A00D-D2B3C1FB9F41}" type="pres">
      <dgm:prSet presAssocID="{31AFF288-CC61-42A5-928B-DAFE05398CF6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BB01152-2542-4F39-800C-B527EF1602A0}" type="pres">
      <dgm:prSet presAssocID="{74D83536-068F-49D8-8C19-401A3CC8AE12}" presName="sibTrans" presStyleLbl="node1" presStyleIdx="0" presStyleCnt="3"/>
      <dgm:spPr/>
      <dgm:t>
        <a:bodyPr/>
        <a:lstStyle/>
        <a:p>
          <a:endParaRPr lang="fr-BE"/>
        </a:p>
      </dgm:t>
    </dgm:pt>
    <dgm:pt modelId="{8E7604D4-0E59-499C-9E9E-CA6A71FE011D}" type="pres">
      <dgm:prSet presAssocID="{444C414B-CD9C-4D29-9F69-DA429FBECF92}" presName="dummy" presStyleCnt="0"/>
      <dgm:spPr/>
    </dgm:pt>
    <dgm:pt modelId="{584790AE-38FB-4E58-9D7E-58343E27656C}" type="pres">
      <dgm:prSet presAssocID="{444C414B-CD9C-4D29-9F69-DA429FBECF92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45BE901-41B4-4644-9C9D-A74D4A0F1EBB}" type="pres">
      <dgm:prSet presAssocID="{1C045279-A2BC-4B02-9B68-59D778A2A05F}" presName="sibTrans" presStyleLbl="node1" presStyleIdx="1" presStyleCnt="3"/>
      <dgm:spPr/>
      <dgm:t>
        <a:bodyPr/>
        <a:lstStyle/>
        <a:p>
          <a:endParaRPr lang="fr-BE"/>
        </a:p>
      </dgm:t>
    </dgm:pt>
    <dgm:pt modelId="{86DB1487-8203-467D-9047-17CFFE874130}" type="pres">
      <dgm:prSet presAssocID="{AB8CADAB-271E-4877-9BCE-D5039D6D426B}" presName="dummy" presStyleCnt="0"/>
      <dgm:spPr/>
    </dgm:pt>
    <dgm:pt modelId="{5A61E103-8C3D-418F-B622-CFD4EC1DA951}" type="pres">
      <dgm:prSet presAssocID="{AB8CADAB-271E-4877-9BCE-D5039D6D426B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77A1B91-FB25-47F8-811E-17955742AAB8}" type="pres">
      <dgm:prSet presAssocID="{20117CA2-F6D6-4003-856B-53A640F5BA8D}" presName="sibTrans" presStyleLbl="node1" presStyleIdx="2" presStyleCnt="3"/>
      <dgm:spPr/>
      <dgm:t>
        <a:bodyPr/>
        <a:lstStyle/>
        <a:p>
          <a:endParaRPr lang="fr-BE"/>
        </a:p>
      </dgm:t>
    </dgm:pt>
  </dgm:ptLst>
  <dgm:cxnLst>
    <dgm:cxn modelId="{15768638-79F0-4E46-BCF8-14FA2EB422DA}" type="presOf" srcId="{74D83536-068F-49D8-8C19-401A3CC8AE12}" destId="{4BB01152-2542-4F39-800C-B527EF1602A0}" srcOrd="0" destOrd="0" presId="urn:microsoft.com/office/officeart/2005/8/layout/cycle1"/>
    <dgm:cxn modelId="{490D8FB8-428C-41C0-BD37-EA19F9BEB95F}" type="presOf" srcId="{20117CA2-F6D6-4003-856B-53A640F5BA8D}" destId="{E77A1B91-FB25-47F8-811E-17955742AAB8}" srcOrd="0" destOrd="0" presId="urn:microsoft.com/office/officeart/2005/8/layout/cycle1"/>
    <dgm:cxn modelId="{207458C2-0599-4393-A7B0-B13E22F1B954}" type="presOf" srcId="{1C045279-A2BC-4B02-9B68-59D778A2A05F}" destId="{D45BE901-41B4-4644-9C9D-A74D4A0F1EBB}" srcOrd="0" destOrd="0" presId="urn:microsoft.com/office/officeart/2005/8/layout/cycle1"/>
    <dgm:cxn modelId="{002FD175-B65C-4D1F-90F1-34692D35D74C}" type="presOf" srcId="{AB8CADAB-271E-4877-9BCE-D5039D6D426B}" destId="{5A61E103-8C3D-418F-B622-CFD4EC1DA951}" srcOrd="0" destOrd="0" presId="urn:microsoft.com/office/officeart/2005/8/layout/cycle1"/>
    <dgm:cxn modelId="{E94B0D3F-06DB-4ECA-BCB0-7AF82343E33A}" type="presOf" srcId="{444C414B-CD9C-4D29-9F69-DA429FBECF92}" destId="{584790AE-38FB-4E58-9D7E-58343E27656C}" srcOrd="0" destOrd="0" presId="urn:microsoft.com/office/officeart/2005/8/layout/cycle1"/>
    <dgm:cxn modelId="{691BE563-35F3-497C-A1AC-9FF37A58EDC8}" srcId="{C1215665-6AA3-4843-903A-423B62160B09}" destId="{444C414B-CD9C-4D29-9F69-DA429FBECF92}" srcOrd="1" destOrd="0" parTransId="{C13E1602-F637-4336-BFEC-F1053AA0F9D2}" sibTransId="{1C045279-A2BC-4B02-9B68-59D778A2A05F}"/>
    <dgm:cxn modelId="{5A1C294A-E937-4EAA-8669-849407FDA8C7}" type="presOf" srcId="{C1215665-6AA3-4843-903A-423B62160B09}" destId="{17A4FF8E-3F6E-4CC3-AFB1-7ED19EBC86D5}" srcOrd="0" destOrd="0" presId="urn:microsoft.com/office/officeart/2005/8/layout/cycle1"/>
    <dgm:cxn modelId="{DA980DFA-59A4-4EA1-9805-3978282AEBD2}" type="presOf" srcId="{31AFF288-CC61-42A5-928B-DAFE05398CF6}" destId="{68F72208-BBC2-416F-A00D-D2B3C1FB9F41}" srcOrd="0" destOrd="0" presId="urn:microsoft.com/office/officeart/2005/8/layout/cycle1"/>
    <dgm:cxn modelId="{DB742494-365B-4877-A33C-6497990DFD80}" srcId="{C1215665-6AA3-4843-903A-423B62160B09}" destId="{31AFF288-CC61-42A5-928B-DAFE05398CF6}" srcOrd="0" destOrd="0" parTransId="{32FA5E4B-9CA7-493F-93E4-6689FC8C209C}" sibTransId="{74D83536-068F-49D8-8C19-401A3CC8AE12}"/>
    <dgm:cxn modelId="{892E8C1E-CF66-428B-8316-F7F29B868C81}" srcId="{C1215665-6AA3-4843-903A-423B62160B09}" destId="{AB8CADAB-271E-4877-9BCE-D5039D6D426B}" srcOrd="2" destOrd="0" parTransId="{A83F3FAF-ECE1-4ACA-AED0-740FBF18DCFF}" sibTransId="{20117CA2-F6D6-4003-856B-53A640F5BA8D}"/>
    <dgm:cxn modelId="{7F49163B-6841-49AD-B06E-EAA280231EF1}" type="presParOf" srcId="{17A4FF8E-3F6E-4CC3-AFB1-7ED19EBC86D5}" destId="{003BCC7C-F109-49D9-8CFD-8C4AB49FB70E}" srcOrd="0" destOrd="0" presId="urn:microsoft.com/office/officeart/2005/8/layout/cycle1"/>
    <dgm:cxn modelId="{590B11AC-AB1B-4C1B-A129-C4BD1184EE49}" type="presParOf" srcId="{17A4FF8E-3F6E-4CC3-AFB1-7ED19EBC86D5}" destId="{68F72208-BBC2-416F-A00D-D2B3C1FB9F41}" srcOrd="1" destOrd="0" presId="urn:microsoft.com/office/officeart/2005/8/layout/cycle1"/>
    <dgm:cxn modelId="{79F33640-F803-4389-81E5-E571F83D4767}" type="presParOf" srcId="{17A4FF8E-3F6E-4CC3-AFB1-7ED19EBC86D5}" destId="{4BB01152-2542-4F39-800C-B527EF1602A0}" srcOrd="2" destOrd="0" presId="urn:microsoft.com/office/officeart/2005/8/layout/cycle1"/>
    <dgm:cxn modelId="{7DA70EBB-01E7-4929-85E4-9623FB159CA2}" type="presParOf" srcId="{17A4FF8E-3F6E-4CC3-AFB1-7ED19EBC86D5}" destId="{8E7604D4-0E59-499C-9E9E-CA6A71FE011D}" srcOrd="3" destOrd="0" presId="urn:microsoft.com/office/officeart/2005/8/layout/cycle1"/>
    <dgm:cxn modelId="{CE5D1A52-D7D9-4D7E-8E17-7F078344A3FA}" type="presParOf" srcId="{17A4FF8E-3F6E-4CC3-AFB1-7ED19EBC86D5}" destId="{584790AE-38FB-4E58-9D7E-58343E27656C}" srcOrd="4" destOrd="0" presId="urn:microsoft.com/office/officeart/2005/8/layout/cycle1"/>
    <dgm:cxn modelId="{A837977C-A95D-49E4-9391-6E66114EF559}" type="presParOf" srcId="{17A4FF8E-3F6E-4CC3-AFB1-7ED19EBC86D5}" destId="{D45BE901-41B4-4644-9C9D-A74D4A0F1EBB}" srcOrd="5" destOrd="0" presId="urn:microsoft.com/office/officeart/2005/8/layout/cycle1"/>
    <dgm:cxn modelId="{1BDBAEB8-22B6-4234-9ADC-B83E23134465}" type="presParOf" srcId="{17A4FF8E-3F6E-4CC3-AFB1-7ED19EBC86D5}" destId="{86DB1487-8203-467D-9047-17CFFE874130}" srcOrd="6" destOrd="0" presId="urn:microsoft.com/office/officeart/2005/8/layout/cycle1"/>
    <dgm:cxn modelId="{6A25B5B7-6721-4E12-B3C7-AECA2E787AE8}" type="presParOf" srcId="{17A4FF8E-3F6E-4CC3-AFB1-7ED19EBC86D5}" destId="{5A61E103-8C3D-418F-B622-CFD4EC1DA951}" srcOrd="7" destOrd="0" presId="urn:microsoft.com/office/officeart/2005/8/layout/cycle1"/>
    <dgm:cxn modelId="{ABCB2A08-372B-47F7-98BF-4B071C426157}" type="presParOf" srcId="{17A4FF8E-3F6E-4CC3-AFB1-7ED19EBC86D5}" destId="{E77A1B91-FB25-47F8-811E-17955742AAB8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FF6CA1-F168-4BFC-AAF3-3446768B70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685848F6-A81E-46DC-84FB-2C74F4D6F1F9}">
      <dgm:prSet phldrT="[Texte]"/>
      <dgm:spPr/>
      <dgm:t>
        <a:bodyPr/>
        <a:lstStyle/>
        <a:p>
          <a:r>
            <a:rPr lang="fr-BE" dirty="0" smtClean="0"/>
            <a:t>2 grands secteurs + 1</a:t>
          </a:r>
          <a:endParaRPr lang="fr-BE" dirty="0"/>
        </a:p>
      </dgm:t>
    </dgm:pt>
    <dgm:pt modelId="{EFFDD1A6-8D61-4611-A1AE-58BEE7E8A38F}" type="parTrans" cxnId="{58A0A740-B98B-4995-97DC-EA757B935509}">
      <dgm:prSet/>
      <dgm:spPr/>
      <dgm:t>
        <a:bodyPr/>
        <a:lstStyle/>
        <a:p>
          <a:endParaRPr lang="fr-BE"/>
        </a:p>
      </dgm:t>
    </dgm:pt>
    <dgm:pt modelId="{6A026677-298E-44CB-9EE9-7756B508F50A}" type="sibTrans" cxnId="{58A0A740-B98B-4995-97DC-EA757B935509}">
      <dgm:prSet/>
      <dgm:spPr/>
      <dgm:t>
        <a:bodyPr/>
        <a:lstStyle/>
        <a:p>
          <a:endParaRPr lang="fr-BE"/>
        </a:p>
      </dgm:t>
    </dgm:pt>
    <dgm:pt modelId="{FE3943D9-8D9A-43D9-8438-B47B5246ED4C}">
      <dgm:prSet phldrT="[Texte]"/>
      <dgm:spPr/>
      <dgm:t>
        <a:bodyPr/>
        <a:lstStyle/>
        <a:p>
          <a:r>
            <a:rPr lang="fr-BE" dirty="0" smtClean="0"/>
            <a:t>Formation</a:t>
          </a:r>
          <a:endParaRPr lang="fr-BE" dirty="0"/>
        </a:p>
      </dgm:t>
    </dgm:pt>
    <dgm:pt modelId="{1F5C88C7-8EC8-43AC-A59D-D2AD483E946E}" type="parTrans" cxnId="{3CEE7F45-08B1-418A-96CB-A3A72E08DFAF}">
      <dgm:prSet/>
      <dgm:spPr/>
      <dgm:t>
        <a:bodyPr/>
        <a:lstStyle/>
        <a:p>
          <a:endParaRPr lang="fr-BE"/>
        </a:p>
      </dgm:t>
    </dgm:pt>
    <dgm:pt modelId="{5C0FE4B6-076A-4551-8C36-66FF7CEDBEC6}" type="sibTrans" cxnId="{3CEE7F45-08B1-418A-96CB-A3A72E08DFAF}">
      <dgm:prSet/>
      <dgm:spPr/>
      <dgm:t>
        <a:bodyPr/>
        <a:lstStyle/>
        <a:p>
          <a:endParaRPr lang="fr-BE"/>
        </a:p>
      </dgm:t>
    </dgm:pt>
    <dgm:pt modelId="{E7AD6EC7-05A6-4A50-B07A-4EFA215A7E91}">
      <dgm:prSet phldrT="[Texte]"/>
      <dgm:spPr/>
      <dgm:t>
        <a:bodyPr/>
        <a:lstStyle/>
        <a:p>
          <a:r>
            <a:rPr lang="fr-BE" dirty="0" smtClean="0"/>
            <a:t>Emploi</a:t>
          </a:r>
          <a:endParaRPr lang="fr-BE" dirty="0"/>
        </a:p>
      </dgm:t>
    </dgm:pt>
    <dgm:pt modelId="{4F36877A-03B3-4AC6-8694-DA69B5DC2B64}" type="parTrans" cxnId="{13BE7606-35BE-4B6A-A993-09346C155EE7}">
      <dgm:prSet/>
      <dgm:spPr/>
      <dgm:t>
        <a:bodyPr/>
        <a:lstStyle/>
        <a:p>
          <a:endParaRPr lang="fr-BE"/>
        </a:p>
      </dgm:t>
    </dgm:pt>
    <dgm:pt modelId="{5C94FCB6-4FAE-4101-BB41-431B257C3446}" type="sibTrans" cxnId="{13BE7606-35BE-4B6A-A993-09346C155EE7}">
      <dgm:prSet/>
      <dgm:spPr/>
      <dgm:t>
        <a:bodyPr/>
        <a:lstStyle/>
        <a:p>
          <a:endParaRPr lang="fr-BE"/>
        </a:p>
      </dgm:t>
    </dgm:pt>
    <dgm:pt modelId="{8C47233B-0699-424C-A7CF-599198044169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BE" sz="1800" dirty="0" smtClean="0">
              <a:solidFill>
                <a:schemeClr val="accent1">
                  <a:lumMod val="50000"/>
                </a:schemeClr>
              </a:solidFill>
            </a:rPr>
            <a:t>Volontariat</a:t>
          </a:r>
          <a:endParaRPr lang="fr-BE" sz="1800" dirty="0">
            <a:solidFill>
              <a:schemeClr val="accent1">
                <a:lumMod val="50000"/>
              </a:schemeClr>
            </a:solidFill>
          </a:endParaRPr>
        </a:p>
      </dgm:t>
    </dgm:pt>
    <dgm:pt modelId="{EBEEC147-A26C-453A-A773-690288CDC9A0}" type="parTrans" cxnId="{ACD33DE0-7EE4-4E91-9431-0AAC49E1AB7E}">
      <dgm:prSet/>
      <dgm:spPr/>
      <dgm:t>
        <a:bodyPr/>
        <a:lstStyle/>
        <a:p>
          <a:endParaRPr lang="fr-BE"/>
        </a:p>
      </dgm:t>
    </dgm:pt>
    <dgm:pt modelId="{FEF039A1-1B95-4E34-9A9A-463BEC429652}" type="sibTrans" cxnId="{ACD33DE0-7EE4-4E91-9431-0AAC49E1AB7E}">
      <dgm:prSet/>
      <dgm:spPr/>
      <dgm:t>
        <a:bodyPr/>
        <a:lstStyle/>
        <a:p>
          <a:endParaRPr lang="fr-BE"/>
        </a:p>
      </dgm:t>
    </dgm:pt>
    <dgm:pt modelId="{254FCE7A-1E5A-489E-8854-001DDF121ABD}" type="pres">
      <dgm:prSet presAssocID="{D2FF6CA1-F168-4BFC-AAF3-3446768B70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8D78BDF9-7632-45A7-931E-D6932881454F}" type="pres">
      <dgm:prSet presAssocID="{685848F6-A81E-46DC-84FB-2C74F4D6F1F9}" presName="hierRoot1" presStyleCnt="0">
        <dgm:presLayoutVars>
          <dgm:hierBranch val="init"/>
        </dgm:presLayoutVars>
      </dgm:prSet>
      <dgm:spPr/>
    </dgm:pt>
    <dgm:pt modelId="{D04DE99C-514A-4539-A700-4F7EF8917A38}" type="pres">
      <dgm:prSet presAssocID="{685848F6-A81E-46DC-84FB-2C74F4D6F1F9}" presName="rootComposite1" presStyleCnt="0"/>
      <dgm:spPr/>
    </dgm:pt>
    <dgm:pt modelId="{FD47AFA0-1BD9-4A0D-8C35-18BD0FC5D2F8}" type="pres">
      <dgm:prSet presAssocID="{685848F6-A81E-46DC-84FB-2C74F4D6F1F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6339B34-F4C9-4833-93BF-233F59DC49B0}" type="pres">
      <dgm:prSet presAssocID="{685848F6-A81E-46DC-84FB-2C74F4D6F1F9}" presName="rootConnector1" presStyleLbl="node1" presStyleIdx="0" presStyleCnt="0"/>
      <dgm:spPr/>
      <dgm:t>
        <a:bodyPr/>
        <a:lstStyle/>
        <a:p>
          <a:endParaRPr lang="fr-BE"/>
        </a:p>
      </dgm:t>
    </dgm:pt>
    <dgm:pt modelId="{091B8DC3-9CCA-4FF6-A3AE-CDCB76B4A81A}" type="pres">
      <dgm:prSet presAssocID="{685848F6-A81E-46DC-84FB-2C74F4D6F1F9}" presName="hierChild2" presStyleCnt="0"/>
      <dgm:spPr/>
    </dgm:pt>
    <dgm:pt modelId="{072F700D-1E11-4504-B460-BF83E4956112}" type="pres">
      <dgm:prSet presAssocID="{1F5C88C7-8EC8-43AC-A59D-D2AD483E946E}" presName="Name37" presStyleLbl="parChTrans1D2" presStyleIdx="0" presStyleCnt="3"/>
      <dgm:spPr/>
      <dgm:t>
        <a:bodyPr/>
        <a:lstStyle/>
        <a:p>
          <a:endParaRPr lang="fr-BE"/>
        </a:p>
      </dgm:t>
    </dgm:pt>
    <dgm:pt modelId="{F0BBA578-3794-4F7A-A1BD-321B1E01091F}" type="pres">
      <dgm:prSet presAssocID="{FE3943D9-8D9A-43D9-8438-B47B5246ED4C}" presName="hierRoot2" presStyleCnt="0">
        <dgm:presLayoutVars>
          <dgm:hierBranch val="init"/>
        </dgm:presLayoutVars>
      </dgm:prSet>
      <dgm:spPr/>
    </dgm:pt>
    <dgm:pt modelId="{044DB2A7-BB32-4920-B349-E8BAD1CD9B3D}" type="pres">
      <dgm:prSet presAssocID="{FE3943D9-8D9A-43D9-8438-B47B5246ED4C}" presName="rootComposite" presStyleCnt="0"/>
      <dgm:spPr/>
    </dgm:pt>
    <dgm:pt modelId="{22496478-9B22-49E0-B16F-7D5D8EB09012}" type="pres">
      <dgm:prSet presAssocID="{FE3943D9-8D9A-43D9-8438-B47B5246ED4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2C55CA84-DE50-4D6D-9C52-D127D06FB944}" type="pres">
      <dgm:prSet presAssocID="{FE3943D9-8D9A-43D9-8438-B47B5246ED4C}" presName="rootConnector" presStyleLbl="node2" presStyleIdx="0" presStyleCnt="3"/>
      <dgm:spPr/>
      <dgm:t>
        <a:bodyPr/>
        <a:lstStyle/>
        <a:p>
          <a:endParaRPr lang="fr-BE"/>
        </a:p>
      </dgm:t>
    </dgm:pt>
    <dgm:pt modelId="{E32DD6BA-30DB-4BAC-BAAC-06B531646F86}" type="pres">
      <dgm:prSet presAssocID="{FE3943D9-8D9A-43D9-8438-B47B5246ED4C}" presName="hierChild4" presStyleCnt="0"/>
      <dgm:spPr/>
    </dgm:pt>
    <dgm:pt modelId="{211DE9FB-7638-422D-B256-DD1B47598156}" type="pres">
      <dgm:prSet presAssocID="{FE3943D9-8D9A-43D9-8438-B47B5246ED4C}" presName="hierChild5" presStyleCnt="0"/>
      <dgm:spPr/>
    </dgm:pt>
    <dgm:pt modelId="{34E93C4A-8120-4E97-824F-52A58086DA8A}" type="pres">
      <dgm:prSet presAssocID="{4F36877A-03B3-4AC6-8694-DA69B5DC2B64}" presName="Name37" presStyleLbl="parChTrans1D2" presStyleIdx="1" presStyleCnt="3"/>
      <dgm:spPr/>
      <dgm:t>
        <a:bodyPr/>
        <a:lstStyle/>
        <a:p>
          <a:endParaRPr lang="fr-BE"/>
        </a:p>
      </dgm:t>
    </dgm:pt>
    <dgm:pt modelId="{B48FECEB-2CB6-4D4D-9781-A06618E09595}" type="pres">
      <dgm:prSet presAssocID="{E7AD6EC7-05A6-4A50-B07A-4EFA215A7E91}" presName="hierRoot2" presStyleCnt="0">
        <dgm:presLayoutVars>
          <dgm:hierBranch val="init"/>
        </dgm:presLayoutVars>
      </dgm:prSet>
      <dgm:spPr/>
    </dgm:pt>
    <dgm:pt modelId="{75DE77FF-0C9D-44A0-A518-5B257C704C40}" type="pres">
      <dgm:prSet presAssocID="{E7AD6EC7-05A6-4A50-B07A-4EFA215A7E91}" presName="rootComposite" presStyleCnt="0"/>
      <dgm:spPr/>
    </dgm:pt>
    <dgm:pt modelId="{1FD56AEA-1BDD-4565-9126-785EA0F14ABF}" type="pres">
      <dgm:prSet presAssocID="{E7AD6EC7-05A6-4A50-B07A-4EFA215A7E9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351A76F-A843-4E47-BE50-791778C3B344}" type="pres">
      <dgm:prSet presAssocID="{E7AD6EC7-05A6-4A50-B07A-4EFA215A7E91}" presName="rootConnector" presStyleLbl="node2" presStyleIdx="1" presStyleCnt="3"/>
      <dgm:spPr/>
      <dgm:t>
        <a:bodyPr/>
        <a:lstStyle/>
        <a:p>
          <a:endParaRPr lang="fr-BE"/>
        </a:p>
      </dgm:t>
    </dgm:pt>
    <dgm:pt modelId="{52854201-08A8-4A49-B93D-504F60F423C4}" type="pres">
      <dgm:prSet presAssocID="{E7AD6EC7-05A6-4A50-B07A-4EFA215A7E91}" presName="hierChild4" presStyleCnt="0"/>
      <dgm:spPr/>
    </dgm:pt>
    <dgm:pt modelId="{9B5E0D37-1008-4C7B-AA96-2A89CE4F9BF7}" type="pres">
      <dgm:prSet presAssocID="{E7AD6EC7-05A6-4A50-B07A-4EFA215A7E91}" presName="hierChild5" presStyleCnt="0"/>
      <dgm:spPr/>
    </dgm:pt>
    <dgm:pt modelId="{BF8068C6-64DA-4F70-8F56-C3391A0B628F}" type="pres">
      <dgm:prSet presAssocID="{EBEEC147-A26C-453A-A773-690288CDC9A0}" presName="Name37" presStyleLbl="parChTrans1D2" presStyleIdx="2" presStyleCnt="3"/>
      <dgm:spPr/>
      <dgm:t>
        <a:bodyPr/>
        <a:lstStyle/>
        <a:p>
          <a:endParaRPr lang="fr-BE"/>
        </a:p>
      </dgm:t>
    </dgm:pt>
    <dgm:pt modelId="{8958A2A5-D2BE-43C7-8013-8B7CF0EF67F6}" type="pres">
      <dgm:prSet presAssocID="{8C47233B-0699-424C-A7CF-599198044169}" presName="hierRoot2" presStyleCnt="0">
        <dgm:presLayoutVars>
          <dgm:hierBranch val="init"/>
        </dgm:presLayoutVars>
      </dgm:prSet>
      <dgm:spPr/>
    </dgm:pt>
    <dgm:pt modelId="{72348542-5AF3-457B-9655-E7036B3E8171}" type="pres">
      <dgm:prSet presAssocID="{8C47233B-0699-424C-A7CF-599198044169}" presName="rootComposite" presStyleCnt="0"/>
      <dgm:spPr/>
    </dgm:pt>
    <dgm:pt modelId="{934ACBF0-11D1-4596-8B26-1688D18F54EE}" type="pres">
      <dgm:prSet presAssocID="{8C47233B-0699-424C-A7CF-59919804416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C0DFE3CB-836E-4E0E-AB68-00E99EF18AC6}" type="pres">
      <dgm:prSet presAssocID="{8C47233B-0699-424C-A7CF-599198044169}" presName="rootConnector" presStyleLbl="node2" presStyleIdx="2" presStyleCnt="3"/>
      <dgm:spPr/>
      <dgm:t>
        <a:bodyPr/>
        <a:lstStyle/>
        <a:p>
          <a:endParaRPr lang="fr-BE"/>
        </a:p>
      </dgm:t>
    </dgm:pt>
    <dgm:pt modelId="{4B6621E1-315F-4353-A35F-60AF37139834}" type="pres">
      <dgm:prSet presAssocID="{8C47233B-0699-424C-A7CF-599198044169}" presName="hierChild4" presStyleCnt="0"/>
      <dgm:spPr/>
    </dgm:pt>
    <dgm:pt modelId="{ADF15098-3BD6-4217-BCC0-24AD11F99D8E}" type="pres">
      <dgm:prSet presAssocID="{8C47233B-0699-424C-A7CF-599198044169}" presName="hierChild5" presStyleCnt="0"/>
      <dgm:spPr/>
    </dgm:pt>
    <dgm:pt modelId="{69F89C64-1B6E-49D1-910F-5D7F08EA928D}" type="pres">
      <dgm:prSet presAssocID="{685848F6-A81E-46DC-84FB-2C74F4D6F1F9}" presName="hierChild3" presStyleCnt="0"/>
      <dgm:spPr/>
    </dgm:pt>
  </dgm:ptLst>
  <dgm:cxnLst>
    <dgm:cxn modelId="{E66D7585-BC3A-48E1-9D66-C1D0B3A6709E}" type="presOf" srcId="{8C47233B-0699-424C-A7CF-599198044169}" destId="{C0DFE3CB-836E-4E0E-AB68-00E99EF18AC6}" srcOrd="1" destOrd="0" presId="urn:microsoft.com/office/officeart/2005/8/layout/orgChart1"/>
    <dgm:cxn modelId="{ACD33DE0-7EE4-4E91-9431-0AAC49E1AB7E}" srcId="{685848F6-A81E-46DC-84FB-2C74F4D6F1F9}" destId="{8C47233B-0699-424C-A7CF-599198044169}" srcOrd="2" destOrd="0" parTransId="{EBEEC147-A26C-453A-A773-690288CDC9A0}" sibTransId="{FEF039A1-1B95-4E34-9A9A-463BEC429652}"/>
    <dgm:cxn modelId="{9F73FD4E-F1C7-4F9E-BF86-921AA59830C2}" type="presOf" srcId="{685848F6-A81E-46DC-84FB-2C74F4D6F1F9}" destId="{F6339B34-F4C9-4833-93BF-233F59DC49B0}" srcOrd="1" destOrd="0" presId="urn:microsoft.com/office/officeart/2005/8/layout/orgChart1"/>
    <dgm:cxn modelId="{9BEB8B45-5698-4902-9247-6D84367A4D66}" type="presOf" srcId="{685848F6-A81E-46DC-84FB-2C74F4D6F1F9}" destId="{FD47AFA0-1BD9-4A0D-8C35-18BD0FC5D2F8}" srcOrd="0" destOrd="0" presId="urn:microsoft.com/office/officeart/2005/8/layout/orgChart1"/>
    <dgm:cxn modelId="{58A0A740-B98B-4995-97DC-EA757B935509}" srcId="{D2FF6CA1-F168-4BFC-AAF3-3446768B7061}" destId="{685848F6-A81E-46DC-84FB-2C74F4D6F1F9}" srcOrd="0" destOrd="0" parTransId="{EFFDD1A6-8D61-4611-A1AE-58BEE7E8A38F}" sibTransId="{6A026677-298E-44CB-9EE9-7756B508F50A}"/>
    <dgm:cxn modelId="{C66C8C1A-BC62-4077-80A3-0E60AA1FE082}" type="presOf" srcId="{E7AD6EC7-05A6-4A50-B07A-4EFA215A7E91}" destId="{8351A76F-A843-4E47-BE50-791778C3B344}" srcOrd="1" destOrd="0" presId="urn:microsoft.com/office/officeart/2005/8/layout/orgChart1"/>
    <dgm:cxn modelId="{622B5B7D-8126-4019-94C4-5E517CAFE6F0}" type="presOf" srcId="{E7AD6EC7-05A6-4A50-B07A-4EFA215A7E91}" destId="{1FD56AEA-1BDD-4565-9126-785EA0F14ABF}" srcOrd="0" destOrd="0" presId="urn:microsoft.com/office/officeart/2005/8/layout/orgChart1"/>
    <dgm:cxn modelId="{F32061B7-8E9A-467A-B987-6C7917B95796}" type="presOf" srcId="{D2FF6CA1-F168-4BFC-AAF3-3446768B7061}" destId="{254FCE7A-1E5A-489E-8854-001DDF121ABD}" srcOrd="0" destOrd="0" presId="urn:microsoft.com/office/officeart/2005/8/layout/orgChart1"/>
    <dgm:cxn modelId="{D6B8F649-866A-4A68-AA1F-ED93CE2A5F8A}" type="presOf" srcId="{4F36877A-03B3-4AC6-8694-DA69B5DC2B64}" destId="{34E93C4A-8120-4E97-824F-52A58086DA8A}" srcOrd="0" destOrd="0" presId="urn:microsoft.com/office/officeart/2005/8/layout/orgChart1"/>
    <dgm:cxn modelId="{61C06B4D-3108-4EA9-ACD9-11258890A09F}" type="presOf" srcId="{FE3943D9-8D9A-43D9-8438-B47B5246ED4C}" destId="{2C55CA84-DE50-4D6D-9C52-D127D06FB944}" srcOrd="1" destOrd="0" presId="urn:microsoft.com/office/officeart/2005/8/layout/orgChart1"/>
    <dgm:cxn modelId="{3CEE7F45-08B1-418A-96CB-A3A72E08DFAF}" srcId="{685848F6-A81E-46DC-84FB-2C74F4D6F1F9}" destId="{FE3943D9-8D9A-43D9-8438-B47B5246ED4C}" srcOrd="0" destOrd="0" parTransId="{1F5C88C7-8EC8-43AC-A59D-D2AD483E946E}" sibTransId="{5C0FE4B6-076A-4551-8C36-66FF7CEDBEC6}"/>
    <dgm:cxn modelId="{33848E6C-BDF5-495B-80A7-C56F882EDFF6}" type="presOf" srcId="{FE3943D9-8D9A-43D9-8438-B47B5246ED4C}" destId="{22496478-9B22-49E0-B16F-7D5D8EB09012}" srcOrd="0" destOrd="0" presId="urn:microsoft.com/office/officeart/2005/8/layout/orgChart1"/>
    <dgm:cxn modelId="{1DF4C9CF-F47E-48C5-B304-E9D6E6E11EFA}" type="presOf" srcId="{1F5C88C7-8EC8-43AC-A59D-D2AD483E946E}" destId="{072F700D-1E11-4504-B460-BF83E4956112}" srcOrd="0" destOrd="0" presId="urn:microsoft.com/office/officeart/2005/8/layout/orgChart1"/>
    <dgm:cxn modelId="{CC622CF3-7FBC-43CB-A634-D41BCCBE2BEE}" type="presOf" srcId="{8C47233B-0699-424C-A7CF-599198044169}" destId="{934ACBF0-11D1-4596-8B26-1688D18F54EE}" srcOrd="0" destOrd="0" presId="urn:microsoft.com/office/officeart/2005/8/layout/orgChart1"/>
    <dgm:cxn modelId="{13BE7606-35BE-4B6A-A993-09346C155EE7}" srcId="{685848F6-A81E-46DC-84FB-2C74F4D6F1F9}" destId="{E7AD6EC7-05A6-4A50-B07A-4EFA215A7E91}" srcOrd="1" destOrd="0" parTransId="{4F36877A-03B3-4AC6-8694-DA69B5DC2B64}" sibTransId="{5C94FCB6-4FAE-4101-BB41-431B257C3446}"/>
    <dgm:cxn modelId="{583BA919-F9B6-4643-A7ED-6E38A0B890CF}" type="presOf" srcId="{EBEEC147-A26C-453A-A773-690288CDC9A0}" destId="{BF8068C6-64DA-4F70-8F56-C3391A0B628F}" srcOrd="0" destOrd="0" presId="urn:microsoft.com/office/officeart/2005/8/layout/orgChart1"/>
    <dgm:cxn modelId="{D301D254-E346-4274-9351-7C92AF86281F}" type="presParOf" srcId="{254FCE7A-1E5A-489E-8854-001DDF121ABD}" destId="{8D78BDF9-7632-45A7-931E-D6932881454F}" srcOrd="0" destOrd="0" presId="urn:microsoft.com/office/officeart/2005/8/layout/orgChart1"/>
    <dgm:cxn modelId="{D58A5B7F-5B83-42E9-B83F-50CA87CC37B1}" type="presParOf" srcId="{8D78BDF9-7632-45A7-931E-D6932881454F}" destId="{D04DE99C-514A-4539-A700-4F7EF8917A38}" srcOrd="0" destOrd="0" presId="urn:microsoft.com/office/officeart/2005/8/layout/orgChart1"/>
    <dgm:cxn modelId="{6576ADD9-CBA8-4A65-8B06-50EEEF3ABDD0}" type="presParOf" srcId="{D04DE99C-514A-4539-A700-4F7EF8917A38}" destId="{FD47AFA0-1BD9-4A0D-8C35-18BD0FC5D2F8}" srcOrd="0" destOrd="0" presId="urn:microsoft.com/office/officeart/2005/8/layout/orgChart1"/>
    <dgm:cxn modelId="{871E2052-86F0-4F4A-847C-275376FF9372}" type="presParOf" srcId="{D04DE99C-514A-4539-A700-4F7EF8917A38}" destId="{F6339B34-F4C9-4833-93BF-233F59DC49B0}" srcOrd="1" destOrd="0" presId="urn:microsoft.com/office/officeart/2005/8/layout/orgChart1"/>
    <dgm:cxn modelId="{602EF528-D096-45EC-9A0F-7516393F681E}" type="presParOf" srcId="{8D78BDF9-7632-45A7-931E-D6932881454F}" destId="{091B8DC3-9CCA-4FF6-A3AE-CDCB76B4A81A}" srcOrd="1" destOrd="0" presId="urn:microsoft.com/office/officeart/2005/8/layout/orgChart1"/>
    <dgm:cxn modelId="{E41C3815-47FE-439D-A316-E94582E4EBAD}" type="presParOf" srcId="{091B8DC3-9CCA-4FF6-A3AE-CDCB76B4A81A}" destId="{072F700D-1E11-4504-B460-BF83E4956112}" srcOrd="0" destOrd="0" presId="urn:microsoft.com/office/officeart/2005/8/layout/orgChart1"/>
    <dgm:cxn modelId="{4F5CA5C5-670F-439E-B41B-5B3E5CA5A975}" type="presParOf" srcId="{091B8DC3-9CCA-4FF6-A3AE-CDCB76B4A81A}" destId="{F0BBA578-3794-4F7A-A1BD-321B1E01091F}" srcOrd="1" destOrd="0" presId="urn:microsoft.com/office/officeart/2005/8/layout/orgChart1"/>
    <dgm:cxn modelId="{5E90C162-85A7-4076-A6B3-22DEBA03AF2D}" type="presParOf" srcId="{F0BBA578-3794-4F7A-A1BD-321B1E01091F}" destId="{044DB2A7-BB32-4920-B349-E8BAD1CD9B3D}" srcOrd="0" destOrd="0" presId="urn:microsoft.com/office/officeart/2005/8/layout/orgChart1"/>
    <dgm:cxn modelId="{B05F5C36-5AAC-4665-949E-FA09E4C5F4B0}" type="presParOf" srcId="{044DB2A7-BB32-4920-B349-E8BAD1CD9B3D}" destId="{22496478-9B22-49E0-B16F-7D5D8EB09012}" srcOrd="0" destOrd="0" presId="urn:microsoft.com/office/officeart/2005/8/layout/orgChart1"/>
    <dgm:cxn modelId="{0BE31A4B-8D0D-4D02-89BC-6654D2252691}" type="presParOf" srcId="{044DB2A7-BB32-4920-B349-E8BAD1CD9B3D}" destId="{2C55CA84-DE50-4D6D-9C52-D127D06FB944}" srcOrd="1" destOrd="0" presId="urn:microsoft.com/office/officeart/2005/8/layout/orgChart1"/>
    <dgm:cxn modelId="{21A51865-F8A4-4D18-BFA3-0574A1B3050F}" type="presParOf" srcId="{F0BBA578-3794-4F7A-A1BD-321B1E01091F}" destId="{E32DD6BA-30DB-4BAC-BAAC-06B531646F86}" srcOrd="1" destOrd="0" presId="urn:microsoft.com/office/officeart/2005/8/layout/orgChart1"/>
    <dgm:cxn modelId="{73331E12-302A-402A-9385-B7B6A579A555}" type="presParOf" srcId="{F0BBA578-3794-4F7A-A1BD-321B1E01091F}" destId="{211DE9FB-7638-422D-B256-DD1B47598156}" srcOrd="2" destOrd="0" presId="urn:microsoft.com/office/officeart/2005/8/layout/orgChart1"/>
    <dgm:cxn modelId="{F9997AEE-5CA8-4DEA-BFF1-2E91AAF1566A}" type="presParOf" srcId="{091B8DC3-9CCA-4FF6-A3AE-CDCB76B4A81A}" destId="{34E93C4A-8120-4E97-824F-52A58086DA8A}" srcOrd="2" destOrd="0" presId="urn:microsoft.com/office/officeart/2005/8/layout/orgChart1"/>
    <dgm:cxn modelId="{1684033C-6EAA-47D2-B088-2F6CA3BBFAAC}" type="presParOf" srcId="{091B8DC3-9CCA-4FF6-A3AE-CDCB76B4A81A}" destId="{B48FECEB-2CB6-4D4D-9781-A06618E09595}" srcOrd="3" destOrd="0" presId="urn:microsoft.com/office/officeart/2005/8/layout/orgChart1"/>
    <dgm:cxn modelId="{2E8E79D7-C5F1-4373-9826-C276569DC290}" type="presParOf" srcId="{B48FECEB-2CB6-4D4D-9781-A06618E09595}" destId="{75DE77FF-0C9D-44A0-A518-5B257C704C40}" srcOrd="0" destOrd="0" presId="urn:microsoft.com/office/officeart/2005/8/layout/orgChart1"/>
    <dgm:cxn modelId="{216CCC60-0C85-4F4F-B302-47CB10027985}" type="presParOf" srcId="{75DE77FF-0C9D-44A0-A518-5B257C704C40}" destId="{1FD56AEA-1BDD-4565-9126-785EA0F14ABF}" srcOrd="0" destOrd="0" presId="urn:microsoft.com/office/officeart/2005/8/layout/orgChart1"/>
    <dgm:cxn modelId="{7195CEBB-87C3-494F-8222-2C3AF9F3C900}" type="presParOf" srcId="{75DE77FF-0C9D-44A0-A518-5B257C704C40}" destId="{8351A76F-A843-4E47-BE50-791778C3B344}" srcOrd="1" destOrd="0" presId="urn:microsoft.com/office/officeart/2005/8/layout/orgChart1"/>
    <dgm:cxn modelId="{A5364BBE-C73F-4402-98D0-35326E6FDF7B}" type="presParOf" srcId="{B48FECEB-2CB6-4D4D-9781-A06618E09595}" destId="{52854201-08A8-4A49-B93D-504F60F423C4}" srcOrd="1" destOrd="0" presId="urn:microsoft.com/office/officeart/2005/8/layout/orgChart1"/>
    <dgm:cxn modelId="{55A18789-006C-4642-911C-F4DC88C4AA6B}" type="presParOf" srcId="{B48FECEB-2CB6-4D4D-9781-A06618E09595}" destId="{9B5E0D37-1008-4C7B-AA96-2A89CE4F9BF7}" srcOrd="2" destOrd="0" presId="urn:microsoft.com/office/officeart/2005/8/layout/orgChart1"/>
    <dgm:cxn modelId="{0582E2AC-72E0-4224-9C18-C77947008D6A}" type="presParOf" srcId="{091B8DC3-9CCA-4FF6-A3AE-CDCB76B4A81A}" destId="{BF8068C6-64DA-4F70-8F56-C3391A0B628F}" srcOrd="4" destOrd="0" presId="urn:microsoft.com/office/officeart/2005/8/layout/orgChart1"/>
    <dgm:cxn modelId="{F50900FC-2581-4623-9996-94E5C7068179}" type="presParOf" srcId="{091B8DC3-9CCA-4FF6-A3AE-CDCB76B4A81A}" destId="{8958A2A5-D2BE-43C7-8013-8B7CF0EF67F6}" srcOrd="5" destOrd="0" presId="urn:microsoft.com/office/officeart/2005/8/layout/orgChart1"/>
    <dgm:cxn modelId="{8F9CA3A8-0B52-41E2-80BE-7E44366EDAE9}" type="presParOf" srcId="{8958A2A5-D2BE-43C7-8013-8B7CF0EF67F6}" destId="{72348542-5AF3-457B-9655-E7036B3E8171}" srcOrd="0" destOrd="0" presId="urn:microsoft.com/office/officeart/2005/8/layout/orgChart1"/>
    <dgm:cxn modelId="{9556B79D-7465-4574-9C64-53C34DCADF6D}" type="presParOf" srcId="{72348542-5AF3-457B-9655-E7036B3E8171}" destId="{934ACBF0-11D1-4596-8B26-1688D18F54EE}" srcOrd="0" destOrd="0" presId="urn:microsoft.com/office/officeart/2005/8/layout/orgChart1"/>
    <dgm:cxn modelId="{83026D36-DDD1-4011-9F8F-5F4DC233E507}" type="presParOf" srcId="{72348542-5AF3-457B-9655-E7036B3E8171}" destId="{C0DFE3CB-836E-4E0E-AB68-00E99EF18AC6}" srcOrd="1" destOrd="0" presId="urn:microsoft.com/office/officeart/2005/8/layout/orgChart1"/>
    <dgm:cxn modelId="{F491B024-F046-43F3-88FB-F1FCE27553A5}" type="presParOf" srcId="{8958A2A5-D2BE-43C7-8013-8B7CF0EF67F6}" destId="{4B6621E1-315F-4353-A35F-60AF37139834}" srcOrd="1" destOrd="0" presId="urn:microsoft.com/office/officeart/2005/8/layout/orgChart1"/>
    <dgm:cxn modelId="{C3D60730-EA5C-4A08-BA09-20BD3C3CED00}" type="presParOf" srcId="{8958A2A5-D2BE-43C7-8013-8B7CF0EF67F6}" destId="{ADF15098-3BD6-4217-BCC0-24AD11F99D8E}" srcOrd="2" destOrd="0" presId="urn:microsoft.com/office/officeart/2005/8/layout/orgChart1"/>
    <dgm:cxn modelId="{9C5280E2-6BF2-4329-B2ED-5CEBA9C4AB2A}" type="presParOf" srcId="{8D78BDF9-7632-45A7-931E-D6932881454F}" destId="{69F89C64-1B6E-49D1-910F-5D7F08EA92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72208-BBC2-416F-A00D-D2B3C1FB9F41}">
      <dsp:nvSpPr>
        <dsp:cNvPr id="0" name=""/>
        <dsp:cNvSpPr/>
      </dsp:nvSpPr>
      <dsp:spPr>
        <a:xfrm>
          <a:off x="4360161" y="359339"/>
          <a:ext cx="1837729" cy="183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Autonomie «  suffisante »</a:t>
          </a:r>
          <a:endParaRPr lang="fr-BE" sz="2200" kern="1200" dirty="0"/>
        </a:p>
      </dsp:txBody>
      <dsp:txXfrm>
        <a:off x="4360161" y="359339"/>
        <a:ext cx="1837729" cy="1837729"/>
      </dsp:txXfrm>
    </dsp:sp>
    <dsp:sp modelId="{4BB01152-2542-4F39-800C-B527EF1602A0}">
      <dsp:nvSpPr>
        <dsp:cNvPr id="0" name=""/>
        <dsp:cNvSpPr/>
      </dsp:nvSpPr>
      <dsp:spPr>
        <a:xfrm>
          <a:off x="1561305" y="-2152"/>
          <a:ext cx="4344988" cy="4344988"/>
        </a:xfrm>
        <a:prstGeom prst="circularArrow">
          <a:avLst>
            <a:gd name="adj1" fmla="val 8248"/>
            <a:gd name="adj2" fmla="val 576044"/>
            <a:gd name="adj3" fmla="val 2964190"/>
            <a:gd name="adj4" fmla="val 51499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790AE-38FB-4E58-9D7E-58343E27656C}">
      <dsp:nvSpPr>
        <dsp:cNvPr id="0" name=""/>
        <dsp:cNvSpPr/>
      </dsp:nvSpPr>
      <dsp:spPr>
        <a:xfrm>
          <a:off x="2814935" y="3035750"/>
          <a:ext cx="1837729" cy="183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Capacités sociales</a:t>
          </a:r>
          <a:endParaRPr lang="fr-BE" sz="2200" kern="1200" dirty="0"/>
        </a:p>
      </dsp:txBody>
      <dsp:txXfrm>
        <a:off x="2814935" y="3035750"/>
        <a:ext cx="1837729" cy="1837729"/>
      </dsp:txXfrm>
    </dsp:sp>
    <dsp:sp modelId="{D45BE901-41B4-4644-9C9D-A74D4A0F1EBB}">
      <dsp:nvSpPr>
        <dsp:cNvPr id="0" name=""/>
        <dsp:cNvSpPr/>
      </dsp:nvSpPr>
      <dsp:spPr>
        <a:xfrm>
          <a:off x="1561305" y="-2152"/>
          <a:ext cx="4344988" cy="4344988"/>
        </a:xfrm>
        <a:prstGeom prst="circularArrow">
          <a:avLst>
            <a:gd name="adj1" fmla="val 8248"/>
            <a:gd name="adj2" fmla="val 576044"/>
            <a:gd name="adj3" fmla="val 10172458"/>
            <a:gd name="adj4" fmla="val 7259766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61E103-8C3D-418F-B622-CFD4EC1DA951}">
      <dsp:nvSpPr>
        <dsp:cNvPr id="0" name=""/>
        <dsp:cNvSpPr/>
      </dsp:nvSpPr>
      <dsp:spPr>
        <a:xfrm>
          <a:off x="1269708" y="359339"/>
          <a:ext cx="1837729" cy="183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Projet professionnel</a:t>
          </a:r>
          <a:endParaRPr lang="fr-BE" sz="2200" kern="1200" dirty="0"/>
        </a:p>
      </dsp:txBody>
      <dsp:txXfrm>
        <a:off x="1269708" y="359339"/>
        <a:ext cx="1837729" cy="1837729"/>
      </dsp:txXfrm>
    </dsp:sp>
    <dsp:sp modelId="{E77A1B91-FB25-47F8-811E-17955742AAB8}">
      <dsp:nvSpPr>
        <dsp:cNvPr id="0" name=""/>
        <dsp:cNvSpPr/>
      </dsp:nvSpPr>
      <dsp:spPr>
        <a:xfrm>
          <a:off x="1561305" y="-2152"/>
          <a:ext cx="4344988" cy="4344988"/>
        </a:xfrm>
        <a:prstGeom prst="circularArrow">
          <a:avLst>
            <a:gd name="adj1" fmla="val 8248"/>
            <a:gd name="adj2" fmla="val 576044"/>
            <a:gd name="adj3" fmla="val 16857033"/>
            <a:gd name="adj4" fmla="val 14966923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068C6-64DA-4F70-8F56-C3391A0B628F}">
      <dsp:nvSpPr>
        <dsp:cNvPr id="0" name=""/>
        <dsp:cNvSpPr/>
      </dsp:nvSpPr>
      <dsp:spPr>
        <a:xfrm>
          <a:off x="3733800" y="2207574"/>
          <a:ext cx="2641690" cy="45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37"/>
              </a:lnTo>
              <a:lnTo>
                <a:pt x="2641690" y="229237"/>
              </a:lnTo>
              <a:lnTo>
                <a:pt x="2641690" y="458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E93C4A-8120-4E97-824F-52A58086DA8A}">
      <dsp:nvSpPr>
        <dsp:cNvPr id="0" name=""/>
        <dsp:cNvSpPr/>
      </dsp:nvSpPr>
      <dsp:spPr>
        <a:xfrm>
          <a:off x="3688080" y="2207574"/>
          <a:ext cx="91440" cy="458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F700D-1E11-4504-B460-BF83E4956112}">
      <dsp:nvSpPr>
        <dsp:cNvPr id="0" name=""/>
        <dsp:cNvSpPr/>
      </dsp:nvSpPr>
      <dsp:spPr>
        <a:xfrm>
          <a:off x="1092109" y="2207574"/>
          <a:ext cx="2641690" cy="458475"/>
        </a:xfrm>
        <a:custGeom>
          <a:avLst/>
          <a:gdLst/>
          <a:ahLst/>
          <a:cxnLst/>
          <a:rect l="0" t="0" r="0" b="0"/>
          <a:pathLst>
            <a:path>
              <a:moveTo>
                <a:pt x="2641690" y="0"/>
              </a:moveTo>
              <a:lnTo>
                <a:pt x="2641690" y="229237"/>
              </a:lnTo>
              <a:lnTo>
                <a:pt x="0" y="229237"/>
              </a:lnTo>
              <a:lnTo>
                <a:pt x="0" y="458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7AFA0-1BD9-4A0D-8C35-18BD0FC5D2F8}">
      <dsp:nvSpPr>
        <dsp:cNvPr id="0" name=""/>
        <dsp:cNvSpPr/>
      </dsp:nvSpPr>
      <dsp:spPr>
        <a:xfrm>
          <a:off x="2642192" y="1115967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2 grands secteurs + 1</a:t>
          </a:r>
          <a:endParaRPr lang="fr-BE" sz="3000" kern="1200" dirty="0"/>
        </a:p>
      </dsp:txBody>
      <dsp:txXfrm>
        <a:off x="2642192" y="1115967"/>
        <a:ext cx="2183215" cy="1091607"/>
      </dsp:txXfrm>
    </dsp:sp>
    <dsp:sp modelId="{22496478-9B22-49E0-B16F-7D5D8EB09012}">
      <dsp:nvSpPr>
        <dsp:cNvPr id="0" name=""/>
        <dsp:cNvSpPr/>
      </dsp:nvSpPr>
      <dsp:spPr>
        <a:xfrm>
          <a:off x="501" y="2666050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Formation</a:t>
          </a:r>
          <a:endParaRPr lang="fr-BE" sz="3000" kern="1200" dirty="0"/>
        </a:p>
      </dsp:txBody>
      <dsp:txXfrm>
        <a:off x="501" y="2666050"/>
        <a:ext cx="2183215" cy="1091607"/>
      </dsp:txXfrm>
    </dsp:sp>
    <dsp:sp modelId="{1FD56AEA-1BDD-4565-9126-785EA0F14ABF}">
      <dsp:nvSpPr>
        <dsp:cNvPr id="0" name=""/>
        <dsp:cNvSpPr/>
      </dsp:nvSpPr>
      <dsp:spPr>
        <a:xfrm>
          <a:off x="2642192" y="2666050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Emploi</a:t>
          </a:r>
          <a:endParaRPr lang="fr-BE" sz="3000" kern="1200" dirty="0"/>
        </a:p>
      </dsp:txBody>
      <dsp:txXfrm>
        <a:off x="2642192" y="2666050"/>
        <a:ext cx="2183215" cy="1091607"/>
      </dsp:txXfrm>
    </dsp:sp>
    <dsp:sp modelId="{934ACBF0-11D1-4596-8B26-1688D18F54EE}">
      <dsp:nvSpPr>
        <dsp:cNvPr id="0" name=""/>
        <dsp:cNvSpPr/>
      </dsp:nvSpPr>
      <dsp:spPr>
        <a:xfrm>
          <a:off x="5283883" y="2666050"/>
          <a:ext cx="2183215" cy="109160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>
              <a:solidFill>
                <a:schemeClr val="accent1">
                  <a:lumMod val="50000"/>
                </a:schemeClr>
              </a:solidFill>
            </a:rPr>
            <a:t>Volontariat</a:t>
          </a:r>
          <a:endParaRPr lang="fr-BE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283883" y="2666050"/>
        <a:ext cx="2183215" cy="1091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C31B0-0464-47D4-AED0-2B0FB38074B8}" type="datetimeFigureOut">
              <a:rPr lang="fr-BE" smtClean="0"/>
              <a:t>15/04/2014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1B906-F90F-42C8-B343-C00563D855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55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EF0A77-06F4-410A-8283-11FA42E77451}" type="datetimeFigureOut">
              <a:rPr lang="fr-BE" smtClean="0"/>
              <a:pPr/>
              <a:t>15/04/2014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BC3D10-5581-48AC-B41A-B0555187380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La réhabilitation psychosociale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Un focus sur l’insertion professionnelle</a:t>
            </a:r>
            <a:endParaRPr lang="fr-BE" dirty="0"/>
          </a:p>
        </p:txBody>
      </p:sp>
      <p:pic>
        <p:nvPicPr>
          <p:cNvPr id="4" name="Image 3" descr="aig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334541"/>
            <a:ext cx="1428750" cy="143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Méthodologies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Méthodologie d’évaluation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873752"/>
          </a:xfrm>
        </p:spPr>
        <p:txBody>
          <a:bodyPr/>
          <a:lstStyle/>
          <a:p>
            <a:r>
              <a:rPr lang="fr-BE" dirty="0" smtClean="0"/>
              <a:t>Outils d’évaluation</a:t>
            </a:r>
          </a:p>
          <a:p>
            <a:pPr lvl="1"/>
            <a:r>
              <a:rPr lang="fr-BE" dirty="0" smtClean="0"/>
              <a:t>Anamnèse sociale ;</a:t>
            </a:r>
          </a:p>
          <a:p>
            <a:pPr lvl="1"/>
            <a:r>
              <a:rPr lang="fr-BE" dirty="0" smtClean="0"/>
              <a:t>Bilan psychologique et autres bilans si nécessaire ;</a:t>
            </a:r>
          </a:p>
          <a:p>
            <a:pPr lvl="1"/>
            <a:r>
              <a:rPr lang="fr-FR" dirty="0" smtClean="0"/>
              <a:t>Bilan médical : synthèse </a:t>
            </a:r>
            <a:r>
              <a:rPr lang="fr-FR" b="1" u="sng" dirty="0" smtClean="0"/>
              <a:t>transdisciplinaire</a:t>
            </a:r>
            <a:r>
              <a:rPr lang="fr-FR" dirty="0" smtClean="0"/>
              <a:t> des troubles somatiques et psychiatriques présentés par l’usager ;</a:t>
            </a:r>
          </a:p>
          <a:p>
            <a:pPr lvl="1"/>
            <a:r>
              <a:rPr lang="fr-FR" dirty="0" smtClean="0"/>
              <a:t>Grille d’Evaluation (GECS) ;</a:t>
            </a:r>
          </a:p>
          <a:p>
            <a:pPr lvl="1"/>
            <a:r>
              <a:rPr lang="fr-FR" dirty="0" smtClean="0"/>
              <a:t>Echelles d’auto-évaluation  (→ </a:t>
            </a:r>
            <a:r>
              <a:rPr lang="fr-FR" b="1" u="sng" dirty="0" smtClean="0"/>
              <a:t>implication</a:t>
            </a:r>
            <a:r>
              <a:rPr lang="fr-FR" dirty="0" smtClean="0"/>
              <a:t>).</a:t>
            </a:r>
            <a:endParaRPr lang="fr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Mise en place du programme :</a:t>
            </a:r>
            <a:br>
              <a:rPr lang="fr-BE" dirty="0" smtClean="0"/>
            </a:br>
            <a:r>
              <a:rPr lang="fr-BE" dirty="0" smtClean="0"/>
              <a:t>Plan de Programme Individualisé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b="1" dirty="0" smtClean="0"/>
              <a:t>Le Plan de Programme Individualisé </a:t>
            </a:r>
          </a:p>
          <a:p>
            <a:pPr lvl="1">
              <a:lnSpc>
                <a:spcPct val="150000"/>
              </a:lnSpc>
            </a:pPr>
            <a:r>
              <a:rPr lang="fr-BE" sz="2000" dirty="0"/>
              <a:t>Outil méthodologique, transdisciplinaire </a:t>
            </a:r>
            <a:r>
              <a:rPr lang="fr-BE" sz="1700" dirty="0" smtClean="0"/>
              <a:t>;</a:t>
            </a:r>
          </a:p>
          <a:p>
            <a:pPr lvl="1">
              <a:lnSpc>
                <a:spcPct val="150000"/>
              </a:lnSpc>
            </a:pPr>
            <a:r>
              <a:rPr lang="fr-BE" sz="2000" dirty="0" smtClean="0"/>
              <a:t>Partenariat </a:t>
            </a:r>
            <a:r>
              <a:rPr lang="fr-BE" sz="2000" u="sng" dirty="0" smtClean="0"/>
              <a:t>avec l’usager</a:t>
            </a:r>
            <a:r>
              <a:rPr lang="fr-BE" sz="2000" dirty="0" smtClean="0"/>
              <a:t> afin de définir la finalité et les objectifs poursuivis par l’usager dans le programme</a:t>
            </a:r>
            <a:r>
              <a:rPr lang="fr-BE" sz="2000" dirty="0"/>
              <a:t>;</a:t>
            </a:r>
            <a:endParaRPr lang="fr-BE" sz="2000" dirty="0" smtClean="0"/>
          </a:p>
          <a:p>
            <a:pPr lvl="1">
              <a:lnSpc>
                <a:spcPct val="150000"/>
              </a:lnSpc>
            </a:pPr>
            <a:r>
              <a:rPr lang="fr-BE" sz="2000" dirty="0" smtClean="0"/>
              <a:t>Place </a:t>
            </a:r>
            <a:r>
              <a:rPr lang="fr-BE" sz="2000" u="sng" dirty="0" smtClean="0"/>
              <a:t>centrale et active à l’usager</a:t>
            </a:r>
            <a:r>
              <a:rPr lang="fr-BE" sz="2000" dirty="0" smtClean="0"/>
              <a:t> ;</a:t>
            </a:r>
          </a:p>
          <a:p>
            <a:pPr lvl="1">
              <a:lnSpc>
                <a:spcPct val="150000"/>
              </a:lnSpc>
            </a:pPr>
            <a:r>
              <a:rPr lang="fr-BE" sz="2000" dirty="0" smtClean="0"/>
              <a:t>Coordonne et planifie les actions des intervenants du service qui  participent au programme de 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fr-BE" sz="2000" dirty="0"/>
              <a:t> </a:t>
            </a:r>
            <a:r>
              <a:rPr lang="fr-BE" sz="2000" dirty="0" smtClean="0"/>
              <a:t>   l’usager.</a:t>
            </a:r>
            <a:endParaRPr lang="fr-BE" dirty="0"/>
          </a:p>
        </p:txBody>
      </p:sp>
      <p:pic>
        <p:nvPicPr>
          <p:cNvPr id="4" name="Picture 7" descr="http://www.alguonat.com/img/partenariat.gif"/>
          <p:cNvPicPr>
            <a:picLocks noChangeAspect="1" noChangeArrowheads="1"/>
          </p:cNvPicPr>
          <p:nvPr/>
        </p:nvPicPr>
        <p:blipFill>
          <a:blip r:embed="rId2" cstate="print"/>
          <a:srcRect l="21664" r="17408"/>
          <a:stretch>
            <a:fillRect/>
          </a:stretch>
        </p:blipFill>
        <p:spPr bwMode="auto">
          <a:xfrm>
            <a:off x="6804248" y="4725145"/>
            <a:ext cx="1907992" cy="15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Contenu d’un programme de réadaptation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Equipe de réadaptation</a:t>
            </a:r>
          </a:p>
          <a:p>
            <a:pPr lvl="1"/>
            <a:r>
              <a:rPr lang="fr-BE" sz="2000" dirty="0" smtClean="0"/>
              <a:t>Une équipe pluridisciplinaire d’intervenants (médecin psychiatre, médecin généraliste, psychologue, assistant social, etc.)  au sein de laquelle s’est  développé un pôle d’agents d’insertion professionnelle.</a:t>
            </a:r>
          </a:p>
          <a:p>
            <a:pPr lvl="1"/>
            <a:endParaRPr lang="fr-BE" sz="2000" dirty="0" smtClean="0"/>
          </a:p>
          <a:p>
            <a:r>
              <a:rPr lang="fr-BE" dirty="0" smtClean="0"/>
              <a:t>Programme ayant un caractère </a:t>
            </a:r>
            <a:r>
              <a:rPr lang="fr-BE" u="sng" dirty="0" smtClean="0"/>
              <a:t>intensif</a:t>
            </a:r>
            <a:r>
              <a:rPr lang="fr-BE" dirty="0" smtClean="0"/>
              <a:t> et </a:t>
            </a:r>
            <a:r>
              <a:rPr lang="fr-BE" u="sng" dirty="0" smtClean="0"/>
              <a:t>régulier</a:t>
            </a:r>
            <a:r>
              <a:rPr lang="fr-BE" dirty="0" smtClean="0"/>
              <a:t> comprenant :</a:t>
            </a:r>
          </a:p>
          <a:p>
            <a:pPr lvl="1"/>
            <a:r>
              <a:rPr lang="fr-BE" dirty="0" smtClean="0"/>
              <a:t>Des séances individuelles ;</a:t>
            </a:r>
          </a:p>
          <a:p>
            <a:pPr lvl="1"/>
            <a:r>
              <a:rPr lang="fr-BE" dirty="0" smtClean="0"/>
              <a:t>Des séances collectives.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Focus sur la réhabilitation professionnelle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Freins à l’emploi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Exprimés par les usagers :</a:t>
            </a:r>
          </a:p>
          <a:p>
            <a:pPr lvl="1"/>
            <a:r>
              <a:rPr lang="fr-BE" sz="2000" dirty="0" smtClean="0"/>
              <a:t>Instabilité de l’état de santé, anxiété majeure et perte de dynamisme ;</a:t>
            </a:r>
          </a:p>
          <a:p>
            <a:pPr lvl="1"/>
            <a:r>
              <a:rPr lang="fr-BE" sz="2000" dirty="0" smtClean="0"/>
              <a:t>Perte de confiance et d’estime de soi avec une absence d’expériences de travail positives ;</a:t>
            </a:r>
          </a:p>
          <a:p>
            <a:pPr lvl="1"/>
            <a:r>
              <a:rPr lang="fr-BE" sz="2000" dirty="0" smtClean="0"/>
              <a:t>Difficultés relationnelles et isolement social ;</a:t>
            </a:r>
          </a:p>
          <a:p>
            <a:pPr lvl="1"/>
            <a:r>
              <a:rPr lang="fr-BE" sz="2000" dirty="0" smtClean="0"/>
              <a:t>Troubles cognitifs et instrumentaux ;</a:t>
            </a:r>
          </a:p>
          <a:p>
            <a:pPr lvl="1"/>
            <a:r>
              <a:rPr lang="fr-BE" sz="2000" dirty="0" smtClean="0"/>
              <a:t>Peurs et méconnaissances du milieu professionnel et des employeurs ;</a:t>
            </a:r>
          </a:p>
          <a:p>
            <a:pPr lvl="1"/>
            <a:r>
              <a:rPr lang="fr-BE" sz="2000" dirty="0" smtClean="0"/>
              <a:t>Manque d’information sur les carrières possibles ;</a:t>
            </a:r>
          </a:p>
          <a:p>
            <a:pPr lvl="1"/>
            <a:r>
              <a:rPr lang="fr-BE" sz="2000" dirty="0" smtClean="0"/>
              <a:t>Manque de coordination des différents acteurs ;</a:t>
            </a:r>
          </a:p>
          <a:p>
            <a:pPr lvl="1"/>
            <a:r>
              <a:rPr lang="fr-BE" sz="2000" dirty="0" smtClean="0"/>
              <a:t>…</a:t>
            </a:r>
            <a:endParaRPr lang="fr-B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Freins à l’emploi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Exprimés par les employeurs :</a:t>
            </a:r>
          </a:p>
          <a:p>
            <a:pPr lvl="1"/>
            <a:r>
              <a:rPr lang="fr-BE" sz="2000" dirty="0" smtClean="0"/>
              <a:t>Difficultés d’autonomie : régularité, réactivité, gestion du temps, etc.</a:t>
            </a:r>
          </a:p>
          <a:p>
            <a:pPr lvl="1"/>
            <a:r>
              <a:rPr lang="fr-BE" sz="2000" dirty="0" smtClean="0"/>
              <a:t>Difficultés de communication et d’intégration : s’affirmer, prendre la parole, gestion du stress, etc.</a:t>
            </a:r>
          </a:p>
          <a:p>
            <a:pPr lvl="1"/>
            <a:r>
              <a:rPr lang="fr-BE" sz="2000" dirty="0" smtClean="0"/>
              <a:t>Difficultés d’application : rigueur, méthode, participation, etc.</a:t>
            </a:r>
          </a:p>
          <a:p>
            <a:pPr lvl="1"/>
            <a:r>
              <a:rPr lang="fr-BE" sz="2000" dirty="0" smtClean="0"/>
              <a:t>Difficultés face aux codes : respect hiérarchie, habitudes, etc.</a:t>
            </a:r>
          </a:p>
          <a:p>
            <a:pPr lvl="1"/>
            <a:r>
              <a:rPr lang="fr-BE" sz="2000" dirty="0" smtClean="0"/>
              <a:t>Difficultés face aux personnels en « </a:t>
            </a:r>
            <a:r>
              <a:rPr lang="fr-BE" sz="2000" dirty="0" err="1" smtClean="0"/>
              <a:t>burn</a:t>
            </a:r>
            <a:r>
              <a:rPr lang="fr-BE" sz="2000" dirty="0" smtClean="0"/>
              <a:t> out » ou en invalidité </a:t>
            </a:r>
            <a:endParaRPr lang="fr-B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Finalité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La réhabilitation professionnelle a aussi pour but d’augmenter les capacités et les compétences des personnes en vue d’une réinsertion professionnelle, tout en les aidant à faire leur propre choix</a:t>
            </a:r>
            <a:endParaRPr lang="fr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pôle insertion</a:t>
            </a:r>
            <a:endParaRPr lang="fr-BE" dirty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/>
        </p:nvGraphicFramePr>
        <p:xfrm>
          <a:off x="177800" y="1338263"/>
          <a:ext cx="8434388" cy="551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3" imgW="9495367" imgH="6224406" progId="Word.Document.8">
                  <p:embed/>
                </p:oleObj>
              </mc:Choice>
              <mc:Fallback>
                <p:oleObj name="Document" r:id="rId3" imgW="9495367" imgH="6224406" progId="Word.Documen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338263"/>
                        <a:ext cx="8434388" cy="551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Soutien en emploi</a:t>
            </a:r>
            <a:endParaRPr lang="fr-BE" dirty="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03126768"/>
              </p:ext>
            </p:extLst>
          </p:nvPr>
        </p:nvGraphicFramePr>
        <p:xfrm>
          <a:off x="193474" y="1333500"/>
          <a:ext cx="8482982" cy="511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Document" r:id="rId3" imgW="9281878" imgH="5791541" progId="Word.Document.8">
                  <p:embed/>
                </p:oleObj>
              </mc:Choice>
              <mc:Fallback>
                <p:oleObj name="Document" r:id="rId3" imgW="9281878" imgH="5791541" progId="Word.Documen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74" y="1333500"/>
                        <a:ext cx="8482982" cy="5119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rte districts-electoraux_inter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5321" y="2880966"/>
            <a:ext cx="4973143" cy="386040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Services pris en référence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Les Centres de Réadaptation professionnelle (convention INAMI 7.72) de l’AIGS</a:t>
            </a:r>
          </a:p>
          <a:p>
            <a:pPr lvl="1"/>
            <a:r>
              <a:rPr lang="fr-BE" dirty="0" smtClean="0"/>
              <a:t>CRF L’Intervalle</a:t>
            </a:r>
          </a:p>
          <a:p>
            <a:pPr lvl="2"/>
            <a:r>
              <a:rPr lang="fr-BE" dirty="0" err="1" smtClean="0"/>
              <a:t>Vottem</a:t>
            </a:r>
            <a:endParaRPr lang="fr-BE" dirty="0" smtClean="0"/>
          </a:p>
          <a:p>
            <a:pPr lvl="1"/>
            <a:r>
              <a:rPr lang="fr-BE" dirty="0" smtClean="0"/>
              <a:t>CRF Le Maillet</a:t>
            </a:r>
          </a:p>
          <a:p>
            <a:pPr lvl="2"/>
            <a:r>
              <a:rPr lang="fr-BE" dirty="0" smtClean="0"/>
              <a:t>Beyne-Heusay</a:t>
            </a:r>
          </a:p>
          <a:p>
            <a:pPr lvl="1"/>
            <a:r>
              <a:rPr lang="fr-BE" dirty="0" smtClean="0"/>
              <a:t>CRF Le Sablier </a:t>
            </a:r>
          </a:p>
          <a:p>
            <a:pPr lvl="2"/>
            <a:r>
              <a:rPr lang="fr-BE" dirty="0" err="1" smtClean="0"/>
              <a:t>Eben</a:t>
            </a:r>
            <a:r>
              <a:rPr lang="fr-BE" dirty="0" smtClean="0"/>
              <a:t>-</a:t>
            </a:r>
            <a:r>
              <a:rPr lang="fr-BE" dirty="0" err="1" smtClean="0"/>
              <a:t>Emael</a:t>
            </a:r>
            <a:endParaRPr lang="fr-BE" dirty="0" smtClean="0"/>
          </a:p>
          <a:p>
            <a:pPr lvl="1">
              <a:buFont typeface="Wingdings" pitchFamily="2" charset="2"/>
              <a:buChar char="Ø"/>
            </a:pPr>
            <a:endParaRPr lang="fr-BE" dirty="0" smtClean="0"/>
          </a:p>
          <a:p>
            <a:pPr lvl="1">
              <a:buFont typeface="Wingdings" pitchFamily="2" charset="2"/>
              <a:buChar char="Ø"/>
            </a:pPr>
            <a:r>
              <a:rPr lang="fr-BE" dirty="0" smtClean="0"/>
              <a:t>Région Liégeoise</a:t>
            </a:r>
            <a:endParaRPr lang="fr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Etapes indispensables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Liaison avec le médecin généraliste, tout au long du processus ;</a:t>
            </a:r>
          </a:p>
          <a:p>
            <a:r>
              <a:rPr lang="fr-BE" dirty="0" smtClean="0"/>
              <a:t>Liaison avec le médecin conseil;</a:t>
            </a:r>
            <a:endParaRPr lang="fr-BE" dirty="0"/>
          </a:p>
          <a:p>
            <a:pPr marL="0" indent="0">
              <a:buNone/>
            </a:pPr>
            <a:r>
              <a:rPr lang="fr-BE" dirty="0" smtClean="0"/>
              <a:t> 		       </a:t>
            </a:r>
            <a:r>
              <a:rPr lang="fr-BE" sz="1100" dirty="0" smtClean="0"/>
              <a:t>Médecin Conseil </a:t>
            </a: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smtClean="0"/>
              <a:t> 		</a:t>
            </a:r>
            <a:r>
              <a:rPr lang="fr-BE" sz="1100" dirty="0" smtClean="0"/>
              <a:t>agent </a:t>
            </a:r>
            <a:r>
              <a:rPr lang="fr-BE" sz="1100" dirty="0"/>
              <a:t>d’insertion </a:t>
            </a:r>
            <a:r>
              <a:rPr lang="fr-BE" dirty="0"/>
              <a:t> </a:t>
            </a:r>
            <a:r>
              <a:rPr lang="fr-BE" dirty="0" smtClean="0"/>
              <a:t>      </a:t>
            </a:r>
            <a:r>
              <a:rPr lang="fr-BE" sz="1200" dirty="0" smtClean="0"/>
              <a:t>usager</a:t>
            </a:r>
            <a:endParaRPr lang="fr-BE" sz="1200" dirty="0"/>
          </a:p>
          <a:p>
            <a:r>
              <a:rPr lang="fr-BE" dirty="0" smtClean="0"/>
              <a:t>Accompagnement sur le lieu du travail ;</a:t>
            </a:r>
          </a:p>
          <a:p>
            <a:r>
              <a:rPr lang="fr-BE" dirty="0" smtClean="0"/>
              <a:t>Contacts et soutien de l’employeur ;</a:t>
            </a:r>
          </a:p>
          <a:p>
            <a:r>
              <a:rPr lang="fr-BE" dirty="0" smtClean="0"/>
              <a:t>Contacts et soutien des collègues de travail sur le lieu de travail.</a:t>
            </a:r>
          </a:p>
          <a:p>
            <a:pPr marL="0" indent="0" algn="ctr">
              <a:buNone/>
            </a:pPr>
            <a:r>
              <a:rPr lang="fr-BE" dirty="0"/>
              <a:t>	</a:t>
            </a:r>
            <a:r>
              <a:rPr lang="fr-BE" b="1" dirty="0" smtClean="0">
                <a:sym typeface="Wingdings" pitchFamily="2" charset="2"/>
              </a:rPr>
              <a:t> sur la durée </a:t>
            </a:r>
            <a:endParaRPr lang="fr-BE" b="1" dirty="0"/>
          </a:p>
        </p:txBody>
      </p:sp>
      <p:sp>
        <p:nvSpPr>
          <p:cNvPr id="4" name="Triangle isocèle 3"/>
          <p:cNvSpPr/>
          <p:nvPr/>
        </p:nvSpPr>
        <p:spPr>
          <a:xfrm>
            <a:off x="2987824" y="3284984"/>
            <a:ext cx="1060704" cy="720080"/>
          </a:xfrm>
          <a:prstGeom prst="triangle">
            <a:avLst>
              <a:gd name="adj" fmla="val 48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2843808" y="5877272"/>
            <a:ext cx="338437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Rôle de l’agent d’insertion (job coach), en résumé…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Toujours dans une dynamique de prise en charge pluridisciplinaire, l’agent d’insertion suggérera, encouragera, stimulera, motivera, accompagnera … la personne afin que celle-ci puisse activer, développer ou acquérir les habiletés, aptitudes et attitudes professionnelles exigées par le monde du travail.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Aperçu global en terme d’insertion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En termes de résultats, ont atteint leur objectif d’insertion professionnelle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8302430"/>
              </p:ext>
            </p:extLst>
          </p:nvPr>
        </p:nvGraphicFramePr>
        <p:xfrm>
          <a:off x="457200" y="2348880"/>
          <a:ext cx="746760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1080120">
                <a:tc>
                  <a:txBody>
                    <a:bodyPr/>
                    <a:lstStyle/>
                    <a:p>
                      <a:pPr algn="l"/>
                      <a:r>
                        <a:rPr lang="fr-BE" dirty="0" smtClean="0"/>
                        <a:t>Total pour les 3 services </a:t>
                      </a:r>
                    </a:p>
                    <a:p>
                      <a:pPr algn="l"/>
                      <a:r>
                        <a:rPr lang="fr-BE" dirty="0" smtClean="0"/>
                        <a:t>réunis (sur 6 années)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618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D9CE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/>
                      <a:r>
                        <a:rPr lang="fr-BE" b="1" dirty="0" smtClean="0">
                          <a:solidFill>
                            <a:schemeClr val="bg1"/>
                          </a:solidFill>
                        </a:rPr>
                        <a:t>Pourcentage total pour les 3</a:t>
                      </a:r>
                      <a:r>
                        <a:rPr lang="fr-BE" b="1" baseline="0" dirty="0" smtClean="0">
                          <a:solidFill>
                            <a:schemeClr val="bg1"/>
                          </a:solidFill>
                        </a:rPr>
                        <a:t> services réunis</a:t>
                      </a:r>
                      <a:endParaRPr lang="fr-B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72%</a:t>
                      </a:r>
                      <a:endParaRPr lang="fr-B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3 grands secteurs d’insertion professionnelle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4872088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3 services réunis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7467600" cy="262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2108448"/>
                <a:gridCol w="2108448"/>
              </a:tblGrid>
              <a:tr h="524178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Chiffres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Pourcentages</a:t>
                      </a:r>
                      <a:endParaRPr lang="fr-BE" dirty="0"/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fr-BE" dirty="0" smtClean="0"/>
                        <a:t>Emploi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158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26,4%</a:t>
                      </a:r>
                      <a:endParaRPr lang="fr-BE" dirty="0"/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fr-BE" dirty="0" smtClean="0"/>
                        <a:t>Formation</a:t>
                      </a:r>
                      <a:r>
                        <a:rPr lang="fr-BE" baseline="0" dirty="0" smtClean="0"/>
                        <a:t> qualifiante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347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56,1%</a:t>
                      </a:r>
                      <a:endParaRPr lang="fr-BE" dirty="0"/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fr-BE" dirty="0" smtClean="0"/>
                        <a:t>Recherche active d’emploi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24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3,9%</a:t>
                      </a:r>
                      <a:endParaRPr lang="fr-BE" dirty="0"/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fr-BE" dirty="0" smtClean="0"/>
                        <a:t>Volontariat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97</a:t>
                      </a:r>
                      <a:endParaRPr lang="fr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15,7%</a:t>
                      </a:r>
                      <a:endParaRPr lang="fr-B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Secteurs de travail / métiers visés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9554478"/>
              </p:ext>
            </p:extLst>
          </p:nvPr>
        </p:nvGraphicFramePr>
        <p:xfrm>
          <a:off x="457200" y="1600200"/>
          <a:ext cx="7467600" cy="406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48"/>
                <a:gridCol w="2920752"/>
              </a:tblGrid>
              <a:tr h="720693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Pourcentages des 3</a:t>
                      </a:r>
                      <a:r>
                        <a:rPr lang="fr-BE" baseline="0" dirty="0" smtClean="0"/>
                        <a:t> services réunis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Ouvrier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/>
                        <a:t>37,5%</a:t>
                      </a:r>
                      <a:endParaRPr lang="fr-BE" b="1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Secteur vente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/>
                        <a:t>18,75%</a:t>
                      </a:r>
                      <a:endParaRPr lang="fr-BE" b="1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Secteur</a:t>
                      </a:r>
                      <a:r>
                        <a:rPr lang="fr-BE" baseline="0" dirty="0" smtClean="0"/>
                        <a:t> s</a:t>
                      </a:r>
                      <a:r>
                        <a:rPr lang="fr-BE" dirty="0" smtClean="0"/>
                        <a:t>ecrétariat, bureautique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/>
                        <a:t>18,75%</a:t>
                      </a:r>
                      <a:endParaRPr lang="fr-BE" b="1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Aide familiale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6,25%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Infirmière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6,25%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Enseignant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6,25%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Magasinier</a:t>
                      </a:r>
                      <a:endParaRPr lang="fr-B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6,25%</a:t>
                      </a:r>
                      <a:endParaRPr lang="fr-BE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Total</a:t>
                      </a:r>
                      <a:endParaRPr lang="fr-B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100%</a:t>
                      </a:r>
                      <a:endParaRPr lang="fr-BE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Secteurs de formation visés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4280866"/>
              </p:ext>
            </p:extLst>
          </p:nvPr>
        </p:nvGraphicFramePr>
        <p:xfrm>
          <a:off x="457200" y="1600200"/>
          <a:ext cx="7467600" cy="431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48"/>
                <a:gridCol w="2920752"/>
              </a:tblGrid>
              <a:tr h="720693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Pourcentages des 3</a:t>
                      </a:r>
                      <a:r>
                        <a:rPr lang="fr-BE" baseline="0" dirty="0" smtClean="0"/>
                        <a:t> services réunis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Centre de Formation de l’AWIPH </a:t>
                      </a:r>
                    </a:p>
                    <a:p>
                      <a:r>
                        <a:rPr lang="fr-BE" dirty="0" smtClean="0"/>
                        <a:t>(CFP)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/>
                        <a:t>67,8%</a:t>
                      </a:r>
                      <a:endParaRPr lang="fr-BE" b="1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Cours de </a:t>
                      </a:r>
                      <a:r>
                        <a:rPr lang="fr-BE" smtClean="0"/>
                        <a:t>Promotion Sociale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/>
                        <a:t>14,3%</a:t>
                      </a:r>
                      <a:endParaRPr lang="fr-BE" b="1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Autres écoles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/>
                        <a:t>5,4%</a:t>
                      </a:r>
                      <a:endParaRPr lang="fr-BE" b="0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Entreprise</a:t>
                      </a:r>
                      <a:r>
                        <a:rPr lang="fr-BE" baseline="0" dirty="0" smtClean="0"/>
                        <a:t> de Formation par le Travail (EFT)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5,3%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Organisme d’Insertion</a:t>
                      </a:r>
                      <a:r>
                        <a:rPr lang="fr-BE" baseline="0" dirty="0" smtClean="0"/>
                        <a:t> Professionnelle (</a:t>
                      </a:r>
                      <a:r>
                        <a:rPr lang="fr-BE" dirty="0" smtClean="0"/>
                        <a:t>OISP)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5,3%</a:t>
                      </a:r>
                      <a:endParaRPr lang="fr-BE" dirty="0"/>
                    </a:p>
                  </a:txBody>
                  <a:tcPr anchor="ctr"/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Formations du FOREM</a:t>
                      </a:r>
                      <a:endParaRPr lang="fr-B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1,8%</a:t>
                      </a:r>
                      <a:endParaRPr lang="fr-BE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44">
                <a:tc>
                  <a:txBody>
                    <a:bodyPr/>
                    <a:lstStyle/>
                    <a:p>
                      <a:r>
                        <a:rPr lang="fr-BE" dirty="0" smtClean="0"/>
                        <a:t>Total</a:t>
                      </a:r>
                      <a:endParaRPr lang="fr-B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100%</a:t>
                      </a:r>
                      <a:endParaRPr lang="fr-BE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Merci de votre attention !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de la présentation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buts, le public, les demandes</a:t>
            </a:r>
          </a:p>
          <a:p>
            <a:pPr marL="457200" indent="-457200">
              <a:buFont typeface="+mj-lt"/>
              <a:buAutoNum type="arabicPeriod"/>
            </a:pPr>
            <a:endParaRPr lang="fr-BE" dirty="0" smtClean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méthodologies</a:t>
            </a:r>
          </a:p>
          <a:p>
            <a:pPr marL="457200" indent="-457200">
              <a:buFont typeface="+mj-lt"/>
              <a:buAutoNum type="arabicPeriod"/>
            </a:pPr>
            <a:endParaRPr lang="fr-BE" dirty="0" smtClean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Focus sur la réhabilitation professionnelle</a:t>
            </a:r>
          </a:p>
          <a:p>
            <a:pPr marL="457200" indent="-457200">
              <a:buFont typeface="+mj-lt"/>
              <a:buAutoNum type="arabicPeriod"/>
            </a:pPr>
            <a:endParaRPr lang="fr-BE" dirty="0" smtClean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Aperçu global en termes de résultats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buts, le public et les demandes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buts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« … </a:t>
            </a:r>
            <a:r>
              <a:rPr lang="fr-BE" i="1" dirty="0" smtClean="0"/>
              <a:t>résultats </a:t>
            </a:r>
            <a:r>
              <a:rPr lang="fr-BE" b="1" i="1" dirty="0" smtClean="0"/>
              <a:t>tangibles</a:t>
            </a:r>
            <a:r>
              <a:rPr lang="fr-BE" i="1" dirty="0" smtClean="0"/>
              <a:t> et </a:t>
            </a:r>
            <a:r>
              <a:rPr lang="fr-BE" b="1" i="1" dirty="0" smtClean="0"/>
              <a:t>durables</a:t>
            </a:r>
            <a:r>
              <a:rPr lang="fr-BE" i="1" dirty="0" smtClean="0"/>
              <a:t> dans au moins un des deux domaines suivants :</a:t>
            </a:r>
          </a:p>
          <a:p>
            <a:endParaRPr lang="fr-BE" i="1" dirty="0" smtClean="0"/>
          </a:p>
          <a:p>
            <a:pPr lvl="1"/>
            <a:r>
              <a:rPr lang="fr-BE" b="1" i="1" dirty="0" smtClean="0"/>
              <a:t>Le domaine des activités professionnelles </a:t>
            </a:r>
            <a:r>
              <a:rPr lang="fr-BE" i="1" dirty="0" smtClean="0"/>
              <a:t>;</a:t>
            </a:r>
          </a:p>
          <a:p>
            <a:pPr lvl="1"/>
            <a:endParaRPr lang="fr-BE" i="1" dirty="0" smtClean="0"/>
          </a:p>
          <a:p>
            <a:pPr lvl="1"/>
            <a:r>
              <a:rPr lang="fr-BE" i="1" dirty="0" smtClean="0"/>
              <a:t>Le domaine de l’autonomie personnelle et de la situation d’habitation. » </a:t>
            </a:r>
          </a:p>
          <a:p>
            <a:pPr lvl="1">
              <a:buNone/>
            </a:pPr>
            <a:r>
              <a:rPr lang="fr-BE" dirty="0" smtClean="0"/>
              <a:t>(extrait de la convention)</a:t>
            </a:r>
          </a:p>
        </p:txBody>
      </p:sp>
      <p:pic>
        <p:nvPicPr>
          <p:cNvPr id="6" name="Picture 6" descr="Fotolia_10393903_X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085184"/>
            <a:ext cx="18351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buts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Mais les programmes sont articulés autour de </a:t>
            </a:r>
            <a:r>
              <a:rPr lang="fr-BE" b="1" dirty="0" smtClean="0"/>
              <a:t>plusieurs axes </a:t>
            </a:r>
            <a:r>
              <a:rPr lang="fr-BE" dirty="0" smtClean="0"/>
              <a:t>:</a:t>
            </a:r>
          </a:p>
          <a:p>
            <a:pPr marL="822960" lvl="1" indent="-457200">
              <a:buFont typeface="+mj-lt"/>
              <a:buAutoNum type="arabicPeriod"/>
            </a:pPr>
            <a:r>
              <a:rPr lang="fr-BE" dirty="0" smtClean="0"/>
              <a:t>L’élaboration d’un </a:t>
            </a:r>
            <a:r>
              <a:rPr lang="fr-BE" u="sng" dirty="0" smtClean="0"/>
              <a:t>projet professionnel</a:t>
            </a:r>
            <a:r>
              <a:rPr lang="fr-BE" dirty="0" smtClean="0"/>
              <a:t>, l’insertion dans une situation de travail réelle, l’adaptation à un poste de travail.</a:t>
            </a:r>
          </a:p>
          <a:p>
            <a:pPr marL="822960" lvl="1" indent="-457200">
              <a:buFont typeface="+mj-lt"/>
              <a:buAutoNum type="arabicPeriod"/>
            </a:pPr>
            <a:r>
              <a:rPr lang="fr-BE" dirty="0" smtClean="0"/>
              <a:t>Le développement des capacités permettant une </a:t>
            </a:r>
            <a:r>
              <a:rPr lang="fr-BE" u="sng" dirty="0" smtClean="0"/>
              <a:t>autonomie suffisante </a:t>
            </a:r>
            <a:r>
              <a:rPr lang="fr-BE" dirty="0" smtClean="0"/>
              <a:t>dans la vie journalière.</a:t>
            </a:r>
          </a:p>
          <a:p>
            <a:pPr marL="822960" lvl="1" indent="-457200">
              <a:buFont typeface="+mj-lt"/>
              <a:buAutoNum type="arabicPeriod"/>
            </a:pPr>
            <a:r>
              <a:rPr lang="fr-BE" dirty="0" smtClean="0"/>
              <a:t>Le développement des </a:t>
            </a:r>
            <a:r>
              <a:rPr lang="fr-BE" u="sng" dirty="0" smtClean="0"/>
              <a:t>capacités sociales</a:t>
            </a:r>
            <a:r>
              <a:rPr lang="fr-BE" dirty="0" smtClean="0"/>
              <a:t> par la participation à une vie communautaire.</a:t>
            </a: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Interaction permanente entre ces trois domaines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66717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llipse 6"/>
          <p:cNvSpPr/>
          <p:nvPr/>
        </p:nvSpPr>
        <p:spPr>
          <a:xfrm>
            <a:off x="3419872" y="3140968"/>
            <a:ext cx="165618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Usager</a:t>
            </a:r>
            <a:endParaRPr lang="fr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Public cible - Psychopathologies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Public accueilli (</a:t>
            </a:r>
            <a:r>
              <a:rPr lang="fr-BE" sz="2000" dirty="0" smtClean="0"/>
              <a:t>sous l’angle des psychopathologies)</a:t>
            </a:r>
            <a:endParaRPr lang="fr-BE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93366"/>
              </p:ext>
            </p:extLst>
          </p:nvPr>
        </p:nvGraphicFramePr>
        <p:xfrm>
          <a:off x="179512" y="2276872"/>
          <a:ext cx="8496944" cy="226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3168352"/>
              </a:tblGrid>
              <a:tr h="39599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Les 3 services réunis</a:t>
                      </a:r>
                    </a:p>
                  </a:txBody>
                  <a:tcPr anchor="ctr"/>
                </a:tc>
              </a:tr>
              <a:tr h="683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Troubles</a:t>
                      </a:r>
                      <a:r>
                        <a:rPr lang="fr-BE" sz="1800" baseline="0" dirty="0" smtClean="0">
                          <a:solidFill>
                            <a:schemeClr val="bg1"/>
                          </a:solidFill>
                        </a:rPr>
                        <a:t> dépressifs, bipolaires et autres troubles de l’humeur</a:t>
                      </a:r>
                      <a:endParaRPr lang="fr-BE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54,4%</a:t>
                      </a:r>
                      <a:endParaRPr lang="fr-BE" dirty="0"/>
                    </a:p>
                  </a:txBody>
                  <a:tcPr anchor="ctr"/>
                </a:tc>
              </a:tr>
              <a:tr h="395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Troubles anxieux et de l’adaptation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22,7%</a:t>
                      </a:r>
                      <a:endParaRPr lang="fr-BE" dirty="0"/>
                    </a:p>
                  </a:txBody>
                  <a:tcPr anchor="ctr"/>
                </a:tc>
              </a:tr>
              <a:tr h="395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Schizophrénie et autres</a:t>
                      </a:r>
                      <a:r>
                        <a:rPr lang="fr-BE" sz="1800" baseline="0" dirty="0" smtClean="0">
                          <a:solidFill>
                            <a:schemeClr val="bg1"/>
                          </a:solidFill>
                        </a:rPr>
                        <a:t> troubles psychotiques</a:t>
                      </a:r>
                      <a:endParaRPr lang="fr-BE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6,63%</a:t>
                      </a:r>
                      <a:endParaRPr lang="fr-BE" dirty="0"/>
                    </a:p>
                  </a:txBody>
                  <a:tcPr anchor="ctr"/>
                </a:tc>
              </a:tr>
              <a:tr h="395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Codes additionnels et autres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14,61%</a:t>
                      </a:r>
                      <a:endParaRPr lang="fr-B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08720" y="5203719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u="sng" dirty="0" smtClean="0"/>
              <a:t>MAIS</a:t>
            </a:r>
            <a:r>
              <a:rPr lang="fr-BE" dirty="0" smtClean="0"/>
              <a:t>   diagnostic (complexe) 		  prédictif </a:t>
            </a:r>
            <a:endParaRPr lang="fr-BE" dirty="0"/>
          </a:p>
        </p:txBody>
      </p:sp>
      <p:sp>
        <p:nvSpPr>
          <p:cNvPr id="12" name="Différent de 11"/>
          <p:cNvSpPr/>
          <p:nvPr/>
        </p:nvSpPr>
        <p:spPr>
          <a:xfrm>
            <a:off x="4264604" y="5211895"/>
            <a:ext cx="914400" cy="4572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Origines des demandes</a:t>
            </a: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2483768" y="4005064"/>
            <a:ext cx="185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Inverser texte ?</a:t>
            </a:r>
          </a:p>
          <a:p>
            <a:endParaRPr lang="fr-BE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9512" y="1945640"/>
          <a:ext cx="84969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3168352"/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Les 3 services réunis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Santé mentale</a:t>
                      </a:r>
                      <a:r>
                        <a:rPr lang="fr-BE" sz="1800" baseline="0" dirty="0" smtClean="0">
                          <a:solidFill>
                            <a:schemeClr val="bg1"/>
                          </a:solidFill>
                        </a:rPr>
                        <a:t> ambulatoire</a:t>
                      </a:r>
                      <a:endParaRPr lang="fr-BE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44,88%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Santé mentale intra-muros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27,91%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Secteur professionnel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14,16%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Soins santé ambulatoire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4,72%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Entourage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4,67%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Services sociaux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2,26%</a:t>
                      </a:r>
                      <a:endParaRPr lang="fr-B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bg1"/>
                          </a:solidFill>
                        </a:rPr>
                        <a:t>Autres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0,28%</a:t>
                      </a:r>
                      <a:endParaRPr lang="fr-B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2014-04-24T22:00:00+00:00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Professionnel de la santé</TermName>
          <TermId xmlns="http://schemas.microsoft.com/office/infopath/2007/PartnerControls">2ad223cb-5dec-4759-add4-b89b36632398</TermId>
        </TermInfo>
        <TermInfo xmlns="http://schemas.microsoft.com/office/infopath/2007/PartnerControls">
          <TermName xmlns="http://schemas.microsoft.com/office/infopath/2007/PartnerControls">Patient</TermName>
          <TermId xmlns="http://schemas.microsoft.com/office/infopath/2007/PartnerControls">2ebaf0cf-7353-4273-b1af-236262c84494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  <TermInfo xmlns="http://schemas.microsoft.com/office/infopath/2007/PartnerControls">
          <TermName xmlns="http://schemas.microsoft.com/office/infopath/2007/PartnerControls">Néerlandais</TermName>
          <TermId xmlns="http://schemas.microsoft.com/office/infopath/2007/PartnerControls">1daba039-17e6-4993-bb2c-50e1d16ef364</TermId>
        </TermInfo>
      </Terms>
    </RILanguageTaxHTField0>
    <TaxCatchAll xmlns="61fd8d87-ea47-44bb-afd6-b4d99b1d9c1f">
      <Value>8</Value>
      <Value>58</Value>
      <Value>37</Value>
      <Value>25</Value>
      <Value>12</Value>
    </TaxCatchAll>
    <RIDocSummary xmlns="f15eea43-7fa7-45cf-8dc0-d5244e2cd467">La réhabilitation psychosociale : focus sur un modèle d’insertion professionnelle - Psychosociale rehabilitatie: focus op een model van professionele integratie 
Mevr P. Jacquet</RIDocSummary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Qualité des soins</TermName>
          <TermId xmlns="http://schemas.microsoft.com/office/infopath/2007/PartnerControls">11f87e63-cebe-492a-ad11-b522d99c5c3f</TermId>
        </TermInfo>
      </Terms>
    </RIThemeTaxHTField0>
    <RIDocTypeTaxHTField0 xmlns="f15eea43-7fa7-45cf-8dc0-d5244e2cd467">
      <Terms xmlns="http://schemas.microsoft.com/office/infopath/2007/PartnerControls"/>
    </RIDocTypeTaxHTField0>
    <cc6d4d0f41a44532aeb7bee41b15f208 xmlns="61fd8d87-ea47-44bb-afd6-b4d99b1d9c1f">
      <Terms xmlns="http://schemas.microsoft.com/office/infopath/2007/PartnerControls"/>
    </cc6d4d0f41a44532aeb7bee41b15f208>
    <PublishingExpirationDate xmlns="http://schemas.microsoft.com/sharepoint/v3" xsi:nil="true"/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36D33BE6-C86C-44FF-9550-E648CA592BAF}"/>
</file>

<file path=customXml/itemProps2.xml><?xml version="1.0" encoding="utf-8"?>
<ds:datastoreItem xmlns:ds="http://schemas.openxmlformats.org/officeDocument/2006/customXml" ds:itemID="{E938D055-23DD-44B5-BB87-41B6FA06EC13}"/>
</file>

<file path=customXml/itemProps3.xml><?xml version="1.0" encoding="utf-8"?>
<ds:datastoreItem xmlns:ds="http://schemas.openxmlformats.org/officeDocument/2006/customXml" ds:itemID="{AC8B62D9-FA09-4CF2-9D15-DC25A59FDFE8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413</TotalTime>
  <Words>770</Words>
  <Application>Microsoft Office PowerPoint</Application>
  <PresentationFormat>Affichage à l'écran (4:3)</PresentationFormat>
  <Paragraphs>186</Paragraphs>
  <Slides>28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0" baseType="lpstr">
      <vt:lpstr>Oriel</vt:lpstr>
      <vt:lpstr>Document</vt:lpstr>
      <vt:lpstr>La réhabilitation psychosociale</vt:lpstr>
      <vt:lpstr>Services pris en référence</vt:lpstr>
      <vt:lpstr>Plan de la présentation</vt:lpstr>
      <vt:lpstr>Les buts, le public et les demandes</vt:lpstr>
      <vt:lpstr>Les buts</vt:lpstr>
      <vt:lpstr>Les buts</vt:lpstr>
      <vt:lpstr>Interaction permanente entre ces trois domaines</vt:lpstr>
      <vt:lpstr>Public cible - Psychopathologies</vt:lpstr>
      <vt:lpstr>Origines des demandes</vt:lpstr>
      <vt:lpstr>Méthodologies</vt:lpstr>
      <vt:lpstr>Méthodologie d’évaluation</vt:lpstr>
      <vt:lpstr>Mise en place du programme : Plan de Programme Individualisé</vt:lpstr>
      <vt:lpstr>Contenu d’un programme de réadaptation</vt:lpstr>
      <vt:lpstr>Focus sur la réhabilitation professionnelle</vt:lpstr>
      <vt:lpstr>Freins à l’emploi</vt:lpstr>
      <vt:lpstr>Freins à l’emploi</vt:lpstr>
      <vt:lpstr>Finalité</vt:lpstr>
      <vt:lpstr>Le pôle insertion</vt:lpstr>
      <vt:lpstr>Soutien en emploi</vt:lpstr>
      <vt:lpstr>Etapes indispensables</vt:lpstr>
      <vt:lpstr>Rôle de l’agent d’insertion (job coach), en résumé…</vt:lpstr>
      <vt:lpstr>Aperçu global en terme d’insertion</vt:lpstr>
      <vt:lpstr>En termes de résultats, ont atteint leur objectif d’insertion professionnelle</vt:lpstr>
      <vt:lpstr>Les 3 grands secteurs d’insertion professionnelle</vt:lpstr>
      <vt:lpstr>Les 3 services réunis</vt:lpstr>
      <vt:lpstr>Secteurs de travail / métiers visés</vt:lpstr>
      <vt:lpstr>Secteurs de formation visés</vt:lpstr>
      <vt:lpstr>Merci de votre attention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Colloque « Invalidité et travail, santé mentale » - Colloquium “Invaliditeit en werk, geestelijke gezondheid”</dc:title>
  <dc:creator>McBright</dc:creator>
  <cp:lastModifiedBy>cservice</cp:lastModifiedBy>
  <cp:revision>67</cp:revision>
  <cp:lastPrinted>2014-04-14T14:41:42Z</cp:lastPrinted>
  <dcterms:created xsi:type="dcterms:W3CDTF">2014-03-18T09:53:08Z</dcterms:created>
  <dcterms:modified xsi:type="dcterms:W3CDTF">2014-04-15T07:17:59Z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25;#Professionnel de la santé|2ad223cb-5dec-4759-add4-b89b36632398;#58;#Patient|2ebaf0cf-7353-4273-b1af-236262c84494</vt:lpwstr>
  </property>
  <property fmtid="{D5CDD505-2E9C-101B-9397-08002B2CF9AE}" pid="4" name="RITheme">
    <vt:lpwstr>37;#Qualité des soins|11f87e63-cebe-492a-ad11-b522d99c5c3f</vt:lpwstr>
  </property>
  <property fmtid="{D5CDD505-2E9C-101B-9397-08002B2CF9AE}" pid="5" name="RILanguage">
    <vt:lpwstr>8;#Français|aa2269b8-11bd-4cc9-9267-801806817e60;#12;#Néerlandais|1daba039-17e6-4993-bb2c-50e1d16ef364</vt:lpwstr>
  </property>
  <property fmtid="{D5CDD505-2E9C-101B-9397-08002B2CF9AE}" pid="6" name="RIDocType">
    <vt:lpwstr/>
  </property>
</Properties>
</file>