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9" r:id="rId12"/>
    <p:sldId id="271" r:id="rId13"/>
    <p:sldId id="272" r:id="rId14"/>
    <p:sldId id="268" r:id="rId15"/>
    <p:sldId id="267" r:id="rId16"/>
    <p:sldId id="265" r:id="rId17"/>
    <p:sldId id="266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9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6BD93-6BC8-46B6-BCE9-825505EA7BF4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95122-D4D0-4244-A066-82FF2420B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339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328CB-F0CA-48AD-A2DC-8CDC8D7788A7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6FF7-3BF3-412B-B42C-7E6787DA2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59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6FF7-3BF3-412B-B42C-7E6787DA22B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42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6FF7-3BF3-412B-B42C-7E6787DA22B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21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Proactieve aanvraag dan x-2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6FF7-3BF3-412B-B42C-7E6787DA22B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292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In de meeste voordelen het gezamenlijk</a:t>
            </a:r>
            <a:r>
              <a:rPr lang="nl-BE" baseline="0" dirty="0" smtClean="0"/>
              <a:t> en afzonderlijk bruto belastbaar inkomen dat terug te vinden is op het aanslagbiljet, zeer zelden het vermogen (zowel roerend als onroerend)</a:t>
            </a:r>
          </a:p>
          <a:p>
            <a:r>
              <a:rPr lang="nl-BE" baseline="0" dirty="0" smtClean="0"/>
              <a:t>Bij VT de bruto belastbare inkomens: geen reden om dit drastisch te veranderen, wel te verfijnen</a:t>
            </a:r>
          </a:p>
          <a:p>
            <a:r>
              <a:rPr lang="nl-BE" baseline="0" dirty="0" smtClean="0"/>
              <a:t>Het is van belang dat rekening gehouden wordt met alle types inkomens: VT beoogt de gehele bevolking dus men kan zich bv niet enkel baseren op de professionele inkomens zoals bij kinderbijslag (wel te </a:t>
            </a:r>
            <a:r>
              <a:rPr lang="nl-BE" baseline="0" dirty="0" err="1" smtClean="0"/>
              <a:t>vgl</a:t>
            </a:r>
            <a:r>
              <a:rPr lang="nl-BE" baseline="0" dirty="0" smtClean="0"/>
              <a:t> met IGO)</a:t>
            </a:r>
          </a:p>
          <a:p>
            <a:endParaRPr lang="nl-BE" baseline="0" dirty="0" smtClean="0"/>
          </a:p>
          <a:p>
            <a:r>
              <a:rPr lang="nl-BE" baseline="0" dirty="0" smtClean="0"/>
              <a:t>Er moet meer rekening gehouden met het onroerend patrimonium om de </a:t>
            </a:r>
            <a:r>
              <a:rPr lang="nl-BE" baseline="0" dirty="0" err="1" smtClean="0"/>
              <a:t>financiele</a:t>
            </a:r>
            <a:r>
              <a:rPr lang="nl-BE" baseline="0" dirty="0" smtClean="0"/>
              <a:t> situatie correct te kunnen evalueren,</a:t>
            </a:r>
          </a:p>
          <a:p>
            <a:r>
              <a:rPr lang="nl-BE" baseline="0" dirty="0" smtClean="0"/>
              <a:t>Nood aan kadaster (</a:t>
            </a:r>
            <a:r>
              <a:rPr lang="nl-BE" baseline="0" dirty="0" err="1" smtClean="0"/>
              <a:t>cadnet</a:t>
            </a:r>
            <a:r>
              <a:rPr lang="nl-BE" baseline="0" dirty="0" smtClean="0"/>
              <a:t>) voor de ziekenfondsen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6FF7-3BF3-412B-B42C-7E6787DA22B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912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Onderhoudsgeld: er wordt tweemaal rekening gehouden met onderhoudsgelden: bij de ontvanger en bij diegene die het stort,</a:t>
            </a:r>
            <a:r>
              <a:rPr lang="nl-BE" baseline="0" dirty="0" smtClean="0"/>
              <a:t> dit is nooit het geval bij de andere </a:t>
            </a:r>
            <a:r>
              <a:rPr lang="nl-BE" baseline="0" dirty="0" err="1" smtClean="0"/>
              <a:t>inkomensgerelateerde</a:t>
            </a:r>
            <a:r>
              <a:rPr lang="nl-BE" baseline="0" dirty="0" smtClean="0"/>
              <a:t> voordelen uit de studie</a:t>
            </a:r>
          </a:p>
          <a:p>
            <a:r>
              <a:rPr lang="nl-BE" baseline="0" dirty="0" smtClean="0"/>
              <a:t>Oplossing: onderhoudsgeld aftrekken of grensbedrag verhogen</a:t>
            </a:r>
          </a:p>
          <a:p>
            <a:endParaRPr lang="nl-BE" baseline="0" dirty="0" smtClean="0"/>
          </a:p>
          <a:p>
            <a:r>
              <a:rPr lang="nl-BE" baseline="0" dirty="0" smtClean="0"/>
              <a:t>Keuze om fiscale logica te volgen omdat dit achteraf gemakkelijk en automatisch gecontroleerd kan worden maar sociale logica is niet fiscale logica: sommige inkomens worden niet belast maar wel </a:t>
            </a:r>
            <a:r>
              <a:rPr lang="nl-BE" baseline="0" dirty="0" err="1" smtClean="0"/>
              <a:t>indiactie</a:t>
            </a:r>
            <a:r>
              <a:rPr lang="nl-BE" baseline="0" dirty="0" smtClean="0"/>
              <a:t> van de bestaansmiddelen van een persoon</a:t>
            </a:r>
          </a:p>
          <a:p>
            <a:endParaRPr lang="nl-BE" baseline="0" dirty="0" smtClean="0"/>
          </a:p>
          <a:p>
            <a:r>
              <a:rPr lang="nl-BE" baseline="0" dirty="0" smtClean="0"/>
              <a:t>Eenvoudiger en duidelijker om netto-inkomen in aanmerking te nemen? 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6FF7-3BF3-412B-B42C-7E6787DA22B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56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Retroactieve intrekking zelfs in niet-fraude gevallen? Neen</a:t>
            </a:r>
          </a:p>
          <a:p>
            <a:endParaRPr lang="nl-BE" dirty="0" smtClean="0"/>
          </a:p>
          <a:p>
            <a:r>
              <a:rPr lang="nl-BE" dirty="0" smtClean="0"/>
              <a:t>Boete opleggen bij onterecht verkrijgen van VT? Bv bij verlies recht na systematische controle een boete opleggen: geen regularisaties,</a:t>
            </a:r>
            <a:r>
              <a:rPr lang="nl-BE" baseline="0" dirty="0" smtClean="0"/>
              <a:t> gelijkheid tussen de rechthebbenden (de zieken en de gezonden) maar </a:t>
            </a:r>
            <a:r>
              <a:rPr lang="nl-BE" baseline="0" dirty="0" err="1" smtClean="0"/>
              <a:t>kwestbaarheid</a:t>
            </a:r>
            <a:r>
              <a:rPr lang="nl-BE" baseline="0" dirty="0" smtClean="0"/>
              <a:t> doelgroep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6FF7-3BF3-412B-B42C-7E6787DA22B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541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Andere gegevensbanken bestaan en misschien is toegang vereist voor de ziekenfondsen in kader van vereenvoudiging</a:t>
            </a:r>
            <a:r>
              <a:rPr lang="nl-BE" baseline="0" dirty="0" smtClean="0"/>
              <a:t> VT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6FF7-3BF3-412B-B42C-7E6787DA22B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975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6FF7-3BF3-412B-B42C-7E6787DA22B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88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6FF7-3BF3-412B-B42C-7E6787DA22B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41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6FF7-3BF3-412B-B42C-7E6787DA22B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575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6FF7-3BF3-412B-B42C-7E6787DA22B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391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Sociale voordelen toegekend na inkomensonderzoek</a:t>
            </a:r>
            <a:r>
              <a:rPr lang="nl-BE" baseline="0" dirty="0" smtClean="0"/>
              <a:t> </a:t>
            </a:r>
          </a:p>
          <a:p>
            <a:r>
              <a:rPr lang="nl-BE" dirty="0" smtClean="0"/>
              <a:t>Leefloon, sociale huisvesting en woonkredieten, sociaal mazoutfonds</a:t>
            </a:r>
          </a:p>
          <a:p>
            <a:r>
              <a:rPr lang="nl-BE" dirty="0" smtClean="0"/>
              <a:t>Overlegmomenten</a:t>
            </a:r>
            <a:r>
              <a:rPr lang="nl-BE" baseline="0" dirty="0" smtClean="0"/>
              <a:t> met de bevoegde instanties</a:t>
            </a:r>
            <a:endParaRPr lang="en-US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6FF7-3BF3-412B-B42C-7E6787DA22B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729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6FF7-3BF3-412B-B42C-7E6787DA22B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352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/>
              <a:t>Confrontatie</a:t>
            </a:r>
            <a:r>
              <a:rPr lang="nl-BE" baseline="0" dirty="0" smtClean="0"/>
              <a:t> van de best </a:t>
            </a:r>
            <a:r>
              <a:rPr lang="nl-BE" baseline="0" dirty="0" err="1" smtClean="0"/>
              <a:t>practices</a:t>
            </a:r>
            <a:r>
              <a:rPr lang="nl-BE" baseline="0" dirty="0" smtClean="0"/>
              <a:t> met de VT na inkomensonderzoek</a:t>
            </a:r>
            <a:endParaRPr lang="en-US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6FF7-3BF3-412B-B42C-7E6787DA22B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775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6FF7-3BF3-412B-B42C-7E6787DA22B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85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6FF7-3BF3-412B-B42C-7E6787DA22B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475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6FF7-3BF3-412B-B42C-7E6787DA22B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71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D556-CB4E-4B49-A9D1-3338CCFA060F}" type="datetime1">
              <a:rPr lang="en-GB" smtClean="0"/>
              <a:t>14/06/2019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61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4833-F0F3-4A3B-B0B5-54E4CFCD7F39}" type="datetime1">
              <a:rPr lang="en-GB" smtClean="0"/>
              <a:t>14/06/2019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7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1DEA-3931-4045-9EDD-D9DFB47E7F37}" type="datetime1">
              <a:rPr lang="en-GB" smtClean="0"/>
              <a:t>14/06/2019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31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A304F-FCC5-4E39-B2E1-C533E1B2FA3F}" type="datetime1">
              <a:rPr lang="en-GB" smtClean="0"/>
              <a:t>14/06/2019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14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2AFD-46C4-49C1-9725-3AE6911C79C2}" type="datetime1">
              <a:rPr lang="en-GB" smtClean="0"/>
              <a:t>14/06/2019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61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79B5-261D-4989-BA91-0C9BEEBE94F4}" type="datetime1">
              <a:rPr lang="en-GB" smtClean="0"/>
              <a:t>14/06/2019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3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C6D6-39D8-475B-B136-857D0B6AB1B5}" type="datetime1">
              <a:rPr lang="en-GB" smtClean="0"/>
              <a:t>14/06/2019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11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793C-24CD-4C9C-883F-EEA4E7268B3D}" type="datetime1">
              <a:rPr lang="en-GB" smtClean="0"/>
              <a:t>14/06/2019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02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B016-CC7C-4459-BB9D-7C3DF2772B9B}" type="datetime1">
              <a:rPr lang="en-GB" smtClean="0"/>
              <a:t>14/06/2019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32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A742-EAA5-4090-8CE2-E1CA2202B608}" type="datetime1">
              <a:rPr lang="en-GB" smtClean="0"/>
              <a:t>14/06/2019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73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F549-187D-4437-928F-DDACE65D19EA}" type="datetime1">
              <a:rPr lang="en-GB" smtClean="0"/>
              <a:t>14/06/2019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24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A06D9-5A4A-411E-AAE0-3FCF8F289ABF}" type="datetime1">
              <a:rPr lang="en-GB" smtClean="0"/>
              <a:t>14/06/2019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008EF-D27F-4B4F-AC8A-C2D3D95EC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86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975721"/>
            <a:ext cx="9144000" cy="1767486"/>
          </a:xfrm>
        </p:spPr>
        <p:txBody>
          <a:bodyPr>
            <a:normAutofit/>
          </a:bodyPr>
          <a:lstStyle/>
          <a:p>
            <a:r>
              <a:rPr kumimoji="0" lang="nl-BE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ETUDE COMPARATIVE DES AVANTAGES </a:t>
            </a:r>
            <a:r>
              <a:rPr lang="nl-BE" sz="3600" b="1" kern="0" dirty="0">
                <a:solidFill>
                  <a:srgbClr val="007C92"/>
                </a:solidFill>
                <a:latin typeface="Verdana"/>
              </a:rPr>
              <a:t>SOCIAUX LIÉS </a:t>
            </a:r>
            <a:r>
              <a:rPr kumimoji="0" lang="nl-BE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AUX REVENUS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886058"/>
            <a:ext cx="9144000" cy="555894"/>
          </a:xfrm>
        </p:spPr>
        <p:txBody>
          <a:bodyPr/>
          <a:lstStyle/>
          <a:p>
            <a:r>
              <a:rPr lang="nl-BE" sz="3200" b="1" dirty="0" smtClean="0">
                <a:solidFill>
                  <a:schemeClr val="accent5"/>
                </a:solidFill>
              </a:rPr>
              <a:t>MEILLEURES PRATIQUES</a:t>
            </a:r>
            <a:endParaRPr lang="nl-BE" sz="3200" b="1" dirty="0">
              <a:solidFill>
                <a:schemeClr val="accent5"/>
              </a:solidFill>
            </a:endParaRPr>
          </a:p>
          <a:p>
            <a:endParaRPr lang="en-GB" dirty="0"/>
          </a:p>
        </p:txBody>
      </p:sp>
      <p:sp>
        <p:nvSpPr>
          <p:cNvPr id="4" name="Rectangle 1"/>
          <p:cNvSpPr/>
          <p:nvPr/>
        </p:nvSpPr>
        <p:spPr>
          <a:xfrm>
            <a:off x="2335881" y="5454166"/>
            <a:ext cx="75202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/>
              <a:t>Jennifer Hernould </a:t>
            </a:r>
            <a:r>
              <a:rPr lang="nl-NL" dirty="0" smtClean="0"/>
              <a:t>et </a:t>
            </a:r>
            <a:r>
              <a:rPr lang="nl-NL" dirty="0"/>
              <a:t>Dorothée Nevens, </a:t>
            </a:r>
            <a:endParaRPr lang="nl-NL" dirty="0" smtClean="0"/>
          </a:p>
          <a:p>
            <a:pPr algn="ctr"/>
            <a:r>
              <a:rPr lang="nl-NL" dirty="0" smtClean="0"/>
              <a:t>Attachés de la </a:t>
            </a:r>
            <a:r>
              <a:rPr lang="nl-NL" dirty="0" err="1" smtClean="0"/>
              <a:t>Direction</a:t>
            </a:r>
            <a:r>
              <a:rPr lang="nl-NL" dirty="0" smtClean="0"/>
              <a:t> </a:t>
            </a:r>
            <a:r>
              <a:rPr lang="nl-NL" dirty="0" err="1" smtClean="0"/>
              <a:t>juridique</a:t>
            </a:r>
            <a:r>
              <a:rPr lang="nl-NL" dirty="0" smtClean="0"/>
              <a:t> et </a:t>
            </a:r>
            <a:r>
              <a:rPr lang="nl-NL" dirty="0" err="1" smtClean="0"/>
              <a:t>accessibilité</a:t>
            </a:r>
            <a:r>
              <a:rPr lang="nl-NL" dirty="0" smtClean="0"/>
              <a:t> du Service des </a:t>
            </a:r>
            <a:r>
              <a:rPr lang="nl-NL" dirty="0" err="1" smtClean="0"/>
              <a:t>soins</a:t>
            </a:r>
            <a:r>
              <a:rPr lang="nl-NL" dirty="0" smtClean="0"/>
              <a:t> de santé de </a:t>
            </a:r>
            <a:r>
              <a:rPr lang="nl-NL" dirty="0" err="1" smtClean="0"/>
              <a:t>l’INAMI</a:t>
            </a:r>
            <a:endParaRPr lang="nl-NL" dirty="0" smtClean="0"/>
          </a:p>
          <a:p>
            <a:pPr algn="ctr"/>
            <a:endParaRPr lang="en-GB" dirty="0"/>
          </a:p>
        </p:txBody>
      </p:sp>
      <p:pic>
        <p:nvPicPr>
          <p:cNvPr id="1026" name="Image 2" descr="image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737" y="3441952"/>
            <a:ext cx="19145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1</a:t>
            </a:fld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11550" y="411061"/>
            <a:ext cx="1381146" cy="1224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31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79500" indent="-742950">
              <a:buFont typeface="+mj-lt"/>
              <a:buAutoNum type="arabicPeriod" startAt="2"/>
            </a:pPr>
            <a:r>
              <a:rPr lang="nl-NL" sz="4000" b="1" dirty="0" smtClean="0">
                <a:solidFill>
                  <a:schemeClr val="accent5"/>
                </a:solidFill>
              </a:rPr>
              <a:t>La </a:t>
            </a:r>
            <a:r>
              <a:rPr lang="nl-NL" sz="4000" b="1" dirty="0" err="1" smtClean="0">
                <a:solidFill>
                  <a:schemeClr val="accent5"/>
                </a:solidFill>
              </a:rPr>
              <a:t>notion</a:t>
            </a:r>
            <a:r>
              <a:rPr lang="nl-NL" sz="4000" b="1" dirty="0" smtClean="0">
                <a:solidFill>
                  <a:schemeClr val="accent5"/>
                </a:solidFill>
              </a:rPr>
              <a:t> de ménage</a:t>
            </a:r>
            <a:endParaRPr lang="en-GB" sz="4000" b="1" dirty="0">
              <a:solidFill>
                <a:schemeClr val="accent5"/>
              </a:solidFill>
            </a:endParaRPr>
          </a:p>
        </p:txBody>
      </p:sp>
      <p:sp>
        <p:nvSpPr>
          <p:cNvPr id="16" name="Tijdelijke aanduiding voor inhoud 15"/>
          <p:cNvSpPr>
            <a:spLocks noGrp="1"/>
          </p:cNvSpPr>
          <p:nvPr>
            <p:ph idx="1"/>
          </p:nvPr>
        </p:nvSpPr>
        <p:spPr>
          <a:xfrm>
            <a:off x="838200" y="1909291"/>
            <a:ext cx="10515600" cy="515239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GB" b="1" dirty="0" err="1" smtClean="0">
                <a:solidFill>
                  <a:schemeClr val="bg1"/>
                </a:solidFill>
              </a:rPr>
              <a:t>Futur</a:t>
            </a:r>
            <a:r>
              <a:rPr lang="en-GB" b="1" dirty="0" smtClean="0">
                <a:solidFill>
                  <a:schemeClr val="bg1"/>
                </a:solidFill>
              </a:rPr>
              <a:t>?</a:t>
            </a:r>
            <a:endParaRPr lang="en-GB" b="1" dirty="0">
              <a:solidFill>
                <a:schemeClr val="bg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18" name="Tekstvak 17"/>
          <p:cNvSpPr txBox="1"/>
          <p:nvPr/>
        </p:nvSpPr>
        <p:spPr>
          <a:xfrm>
            <a:off x="838200" y="2693976"/>
            <a:ext cx="10515600" cy="430887"/>
          </a:xfrm>
          <a:prstGeom prst="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square" rtlCol="0">
            <a:spAutoFit/>
          </a:bodyPr>
          <a:lstStyle/>
          <a:p>
            <a:r>
              <a:rPr lang="en-GB" sz="2200" dirty="0" err="1" smtClean="0">
                <a:solidFill>
                  <a:schemeClr val="tx1"/>
                </a:solidFill>
              </a:rPr>
              <a:t>Dans</a:t>
            </a:r>
            <a:r>
              <a:rPr lang="en-GB" sz="2200" dirty="0" smtClean="0">
                <a:solidFill>
                  <a:schemeClr val="tx1"/>
                </a:solidFill>
              </a:rPr>
              <a:t> le cadre de </a:t>
            </a:r>
            <a:r>
              <a:rPr lang="en-GB" sz="2200" dirty="0" err="1" smtClean="0">
                <a:solidFill>
                  <a:schemeClr val="tx1"/>
                </a:solidFill>
              </a:rPr>
              <a:t>l’intervention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</a:rPr>
              <a:t>majorée</a:t>
            </a:r>
            <a:r>
              <a:rPr lang="en-GB" sz="2200" dirty="0" smtClean="0">
                <a:solidFill>
                  <a:schemeClr val="tx1"/>
                </a:solidFill>
              </a:rPr>
              <a:t>, </a:t>
            </a:r>
            <a:r>
              <a:rPr lang="en-GB" sz="2200" dirty="0" err="1" smtClean="0">
                <a:solidFill>
                  <a:schemeClr val="tx1"/>
                </a:solidFill>
              </a:rPr>
              <a:t>doit</a:t>
            </a:r>
            <a:r>
              <a:rPr lang="en-GB" sz="2200" dirty="0" smtClean="0">
                <a:solidFill>
                  <a:schemeClr val="tx1"/>
                </a:solidFill>
              </a:rPr>
              <a:t>-on </a:t>
            </a:r>
            <a:r>
              <a:rPr lang="en-GB" sz="2200" dirty="0" err="1" smtClean="0">
                <a:solidFill>
                  <a:schemeClr val="tx1"/>
                </a:solidFill>
              </a:rPr>
              <a:t>aussi</a:t>
            </a:r>
            <a:r>
              <a:rPr lang="en-GB" sz="2200" dirty="0" smtClean="0">
                <a:solidFill>
                  <a:schemeClr val="tx1"/>
                </a:solidFill>
              </a:rPr>
              <a:t> utiliser le ménage </a:t>
            </a:r>
            <a:r>
              <a:rPr lang="en-GB" sz="2200" dirty="0" err="1" smtClean="0">
                <a:solidFill>
                  <a:schemeClr val="tx1"/>
                </a:solidFill>
              </a:rPr>
              <a:t>Registre</a:t>
            </a:r>
            <a:r>
              <a:rPr lang="en-GB" sz="2200" dirty="0" smtClean="0">
                <a:solidFill>
                  <a:schemeClr val="tx1"/>
                </a:solidFill>
              </a:rPr>
              <a:t> National?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779585" y="4341812"/>
            <a:ext cx="10515600" cy="64633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                       →  </a:t>
            </a:r>
            <a:r>
              <a:rPr lang="en-GB" dirty="0" err="1" smtClean="0">
                <a:solidFill>
                  <a:schemeClr val="tx1"/>
                </a:solidFill>
              </a:rPr>
              <a:t>Travailler</a:t>
            </a:r>
            <a:r>
              <a:rPr lang="en-GB" dirty="0" smtClean="0">
                <a:solidFill>
                  <a:schemeClr val="tx1"/>
                </a:solidFill>
              </a:rPr>
              <a:t> avec </a:t>
            </a:r>
            <a:r>
              <a:rPr lang="en-GB" dirty="0" err="1" smtClean="0">
                <a:solidFill>
                  <a:schemeClr val="tx1"/>
                </a:solidFill>
              </a:rPr>
              <a:t>une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présomption</a:t>
            </a:r>
            <a:r>
              <a:rPr lang="en-GB" dirty="0" smtClean="0">
                <a:solidFill>
                  <a:schemeClr val="tx1"/>
                </a:solidFill>
              </a:rPr>
              <a:t> qui </a:t>
            </a:r>
            <a:r>
              <a:rPr lang="en-GB" dirty="0" err="1" smtClean="0">
                <a:solidFill>
                  <a:schemeClr val="tx1"/>
                </a:solidFill>
              </a:rPr>
              <a:t>peut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être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renversée</a:t>
            </a:r>
            <a:r>
              <a:rPr lang="en-GB" dirty="0" smtClean="0">
                <a:solidFill>
                  <a:schemeClr val="tx1"/>
                </a:solidFill>
              </a:rPr>
              <a:t> pour </a:t>
            </a:r>
            <a:r>
              <a:rPr lang="en-GB" dirty="0" err="1" smtClean="0">
                <a:solidFill>
                  <a:schemeClr val="tx1"/>
                </a:solidFill>
              </a:rPr>
              <a:t>tenir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compte</a:t>
            </a:r>
            <a:r>
              <a:rPr lang="en-GB" dirty="0" smtClean="0">
                <a:solidFill>
                  <a:schemeClr val="tx1"/>
                </a:solidFill>
              </a:rPr>
              <a:t> de la situation </a:t>
            </a:r>
            <a:r>
              <a:rPr lang="en-GB" dirty="0" err="1" smtClean="0">
                <a:solidFill>
                  <a:schemeClr val="tx1"/>
                </a:solidFill>
              </a:rPr>
              <a:t>réelle</a:t>
            </a:r>
            <a:r>
              <a:rPr lang="en-GB" dirty="0" smtClean="0">
                <a:solidFill>
                  <a:schemeClr val="tx1"/>
                </a:solidFill>
              </a:rPr>
              <a:t> du ménage?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908539" y="5464366"/>
            <a:ext cx="6321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→</a:t>
            </a:r>
            <a:r>
              <a:rPr lang="en-GB" sz="2000" dirty="0"/>
              <a:t> </a:t>
            </a:r>
            <a:r>
              <a:rPr lang="en-GB" sz="2000" dirty="0" smtClean="0"/>
              <a:t>Quid pour les </a:t>
            </a:r>
            <a:r>
              <a:rPr lang="en-GB" sz="2000" dirty="0" err="1" smtClean="0"/>
              <a:t>personnes</a:t>
            </a:r>
            <a:r>
              <a:rPr lang="en-GB" sz="2000" dirty="0" smtClean="0"/>
              <a:t> à </a:t>
            </a:r>
            <a:r>
              <a:rPr lang="en-GB" sz="2000" dirty="0" smtClean="0"/>
              <a:t>charge du conjoint/cohabitant </a:t>
            </a:r>
            <a:r>
              <a:rPr lang="en-GB" sz="2000" dirty="0" err="1" smtClean="0"/>
              <a:t>dans</a:t>
            </a:r>
            <a:r>
              <a:rPr lang="en-GB" sz="2000" dirty="0" smtClean="0"/>
              <a:t> les ménages </a:t>
            </a:r>
            <a:r>
              <a:rPr lang="en-GB" sz="2000" dirty="0" err="1" smtClean="0"/>
              <a:t>intermutualistes</a:t>
            </a:r>
            <a:r>
              <a:rPr lang="en-GB" sz="2000" dirty="0" smtClean="0"/>
              <a:t>? </a:t>
            </a:r>
            <a:endParaRPr lang="en-GB" sz="2000" dirty="0"/>
          </a:p>
        </p:txBody>
      </p:sp>
      <p:sp>
        <p:nvSpPr>
          <p:cNvPr id="22" name="Tekstvak 21"/>
          <p:cNvSpPr txBox="1"/>
          <p:nvPr/>
        </p:nvSpPr>
        <p:spPr>
          <a:xfrm>
            <a:off x="838200" y="3749869"/>
            <a:ext cx="6321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→</a:t>
            </a:r>
            <a:r>
              <a:rPr lang="en-GB" dirty="0" smtClean="0"/>
              <a:t> </a:t>
            </a:r>
            <a:r>
              <a:rPr lang="en-GB" sz="2000" dirty="0" smtClean="0"/>
              <a:t>Quid de la notion de cohabitant? </a:t>
            </a:r>
            <a:endParaRPr lang="en-GB" sz="20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10</a:t>
            </a:fld>
            <a:endParaRPr lang="en-GB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49713" y="414508"/>
            <a:ext cx="1439096" cy="1276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7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79500" indent="-742950">
              <a:buFont typeface="+mj-lt"/>
              <a:buAutoNum type="arabicPeriod" startAt="3"/>
            </a:pPr>
            <a:r>
              <a:rPr lang="en-GB" sz="4000" b="1" dirty="0" err="1" smtClean="0">
                <a:solidFill>
                  <a:schemeClr val="accent5"/>
                </a:solidFill>
              </a:rPr>
              <a:t>L’année</a:t>
            </a:r>
            <a:r>
              <a:rPr lang="en-GB" sz="4000" b="1" dirty="0" smtClean="0">
                <a:solidFill>
                  <a:schemeClr val="accent5"/>
                </a:solidFill>
              </a:rPr>
              <a:t> de </a:t>
            </a:r>
            <a:r>
              <a:rPr lang="en-GB" sz="4000" b="1" dirty="0" err="1" smtClean="0">
                <a:solidFill>
                  <a:schemeClr val="accent5"/>
                </a:solidFill>
              </a:rPr>
              <a:t>référence</a:t>
            </a:r>
            <a:endParaRPr lang="en-GB" sz="4000" b="1" dirty="0">
              <a:solidFill>
                <a:schemeClr val="accent5"/>
              </a:solidFill>
            </a:endParaRP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560504"/>
              </p:ext>
            </p:extLst>
          </p:nvPr>
        </p:nvGraphicFramePr>
        <p:xfrm>
          <a:off x="838200" y="1825625"/>
          <a:ext cx="10515902" cy="373665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257951">
                  <a:extLst>
                    <a:ext uri="{9D8B030D-6E8A-4147-A177-3AD203B41FA5}">
                      <a16:colId xmlns:a16="http://schemas.microsoft.com/office/drawing/2014/main" val="4032799474"/>
                    </a:ext>
                  </a:extLst>
                </a:gridCol>
                <a:gridCol w="5257951">
                  <a:extLst>
                    <a:ext uri="{9D8B030D-6E8A-4147-A177-3AD203B41FA5}">
                      <a16:colId xmlns:a16="http://schemas.microsoft.com/office/drawing/2014/main" val="3980751916"/>
                    </a:ext>
                  </a:extLst>
                </a:gridCol>
              </a:tblGrid>
              <a:tr h="45130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Réglementation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actuelle</a:t>
                      </a:r>
                      <a:r>
                        <a:rPr lang="en-GB" sz="2400" baseline="0" dirty="0" smtClean="0"/>
                        <a:t> 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87302" marR="87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Futur</a:t>
                      </a:r>
                      <a:r>
                        <a:rPr lang="en-GB" sz="2400" dirty="0" smtClean="0"/>
                        <a:t>?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87302" marR="87302"/>
                </a:tc>
                <a:extLst>
                  <a:ext uri="{0D108BD9-81ED-4DB2-BD59-A6C34878D82A}">
                    <a16:rowId xmlns:a16="http://schemas.microsoft.com/office/drawing/2014/main" val="3428811629"/>
                  </a:ext>
                </a:extLst>
              </a:tr>
              <a:tr h="3279451">
                <a:tc>
                  <a:txBody>
                    <a:bodyPr/>
                    <a:lstStyle/>
                    <a:p>
                      <a:endParaRPr lang="en-GB" sz="2400" dirty="0" smtClean="0"/>
                    </a:p>
                    <a:p>
                      <a:pPr algn="just"/>
                      <a:r>
                        <a:rPr lang="en-GB" sz="2200" u="sng" dirty="0" err="1" smtClean="0"/>
                        <a:t>Stabilité</a:t>
                      </a:r>
                      <a:r>
                        <a:rPr lang="en-GB" sz="2200" u="sng" dirty="0" smtClean="0"/>
                        <a:t> de </a:t>
                      </a:r>
                      <a:r>
                        <a:rPr lang="en-GB" sz="2200" u="sng" dirty="0" err="1" smtClean="0"/>
                        <a:t>revenus</a:t>
                      </a:r>
                      <a:r>
                        <a:rPr lang="en-GB" sz="2200" u="sng" dirty="0" smtClean="0"/>
                        <a:t> </a:t>
                      </a:r>
                      <a:r>
                        <a:rPr lang="en-GB" sz="2200" u="sng" dirty="0" err="1" smtClean="0"/>
                        <a:t>modestes</a:t>
                      </a:r>
                      <a:endParaRPr lang="en-GB" sz="2200" u="sng" baseline="0" dirty="0" smtClean="0"/>
                    </a:p>
                    <a:p>
                      <a:pPr algn="just"/>
                      <a:endParaRPr lang="en-GB" sz="2400" baseline="0" dirty="0" smtClean="0"/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err="1" smtClean="0"/>
                        <a:t>Revenus</a:t>
                      </a:r>
                      <a:r>
                        <a:rPr lang="en-GB" sz="2000" baseline="0" dirty="0" smtClean="0"/>
                        <a:t> de </a:t>
                      </a:r>
                      <a:r>
                        <a:rPr lang="en-GB" sz="2000" baseline="0" dirty="0" err="1" smtClean="0"/>
                        <a:t>l’année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précédente</a:t>
                      </a:r>
                      <a:endParaRPr lang="en-GB" sz="2000" baseline="0" dirty="0" smtClean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GB" sz="2000" baseline="0" dirty="0" smtClean="0"/>
                        <a:t>                </a:t>
                      </a:r>
                      <a:r>
                        <a:rPr lang="en-GB" sz="2000" baseline="0" dirty="0" err="1" smtClean="0"/>
                        <a:t>ou</a:t>
                      </a:r>
                      <a:endParaRPr lang="en-GB" sz="2000" baseline="0" dirty="0" smtClean="0"/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err="1" smtClean="0"/>
                        <a:t>Revenus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actuels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lorsqu’un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membre</a:t>
                      </a:r>
                      <a:r>
                        <a:rPr lang="en-GB" sz="2000" baseline="0" dirty="0" smtClean="0"/>
                        <a:t> du ménage se </a:t>
                      </a:r>
                      <a:r>
                        <a:rPr lang="en-GB" sz="2000" baseline="0" dirty="0" err="1" smtClean="0"/>
                        <a:t>trouve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dans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une</a:t>
                      </a:r>
                      <a:r>
                        <a:rPr lang="en-GB" sz="2000" baseline="0" dirty="0" smtClean="0"/>
                        <a:t> situation qui </a:t>
                      </a:r>
                      <a:r>
                        <a:rPr lang="en-GB" sz="2000" baseline="0" dirty="0" err="1" smtClean="0"/>
                        <a:t>témoigne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d’une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stabilité</a:t>
                      </a:r>
                      <a:r>
                        <a:rPr lang="en-GB" sz="2000" baseline="0" dirty="0" smtClean="0"/>
                        <a:t> de </a:t>
                      </a:r>
                      <a:r>
                        <a:rPr lang="en-GB" sz="2000" baseline="0" dirty="0" err="1" smtClean="0"/>
                        <a:t>revenus</a:t>
                      </a:r>
                      <a:r>
                        <a:rPr lang="en-GB" sz="2000" baseline="0" dirty="0" smtClean="0"/>
                        <a:t> (par ex. </a:t>
                      </a:r>
                      <a:r>
                        <a:rPr lang="en-GB" sz="2000" baseline="0" dirty="0" err="1" smtClean="0"/>
                        <a:t>être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pensionné</a:t>
                      </a:r>
                      <a:r>
                        <a:rPr lang="en-GB" sz="2000" baseline="0" dirty="0" smtClean="0"/>
                        <a:t>)</a:t>
                      </a:r>
                      <a:endParaRPr lang="en-GB" sz="2000" dirty="0"/>
                    </a:p>
                  </a:txBody>
                  <a:tcPr marL="87302" marR="87302"/>
                </a:tc>
                <a:tc>
                  <a:txBody>
                    <a:bodyPr/>
                    <a:lstStyle/>
                    <a:p>
                      <a:endParaRPr lang="en-GB" sz="2400" dirty="0" smtClean="0"/>
                    </a:p>
                    <a:p>
                      <a:pPr algn="just"/>
                      <a:r>
                        <a:rPr lang="en-GB" sz="2200" u="sng" dirty="0" smtClean="0"/>
                        <a:t>Plus </a:t>
                      </a:r>
                      <a:r>
                        <a:rPr lang="en-GB" sz="2200" u="sng" dirty="0" err="1" smtClean="0"/>
                        <a:t>d’automatisation</a:t>
                      </a:r>
                      <a:r>
                        <a:rPr lang="en-GB" sz="2200" u="sng" baseline="0" dirty="0" smtClean="0"/>
                        <a:t> et de </a:t>
                      </a:r>
                      <a:r>
                        <a:rPr lang="en-GB" sz="2200" u="sng" dirty="0" err="1" smtClean="0"/>
                        <a:t>proactivité</a:t>
                      </a:r>
                      <a:r>
                        <a:rPr lang="en-GB" sz="2200" u="sng" dirty="0" smtClean="0"/>
                        <a:t>?</a:t>
                      </a:r>
                    </a:p>
                    <a:p>
                      <a:pPr algn="just"/>
                      <a:endParaRPr lang="en-GB" sz="2400" u="sng" dirty="0" smtClean="0"/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2000" u="none" dirty="0" err="1" smtClean="0"/>
                        <a:t>Revenus</a:t>
                      </a:r>
                      <a:r>
                        <a:rPr lang="en-GB" sz="2000" u="none" dirty="0" smtClean="0"/>
                        <a:t> de la </a:t>
                      </a:r>
                      <a:r>
                        <a:rPr lang="en-GB" sz="2000" u="none" dirty="0" err="1" smtClean="0"/>
                        <a:t>deuxième</a:t>
                      </a:r>
                      <a:r>
                        <a:rPr lang="en-GB" sz="2000" u="none" dirty="0" smtClean="0"/>
                        <a:t> </a:t>
                      </a:r>
                      <a:r>
                        <a:rPr lang="en-GB" sz="2000" u="none" dirty="0" err="1" smtClean="0"/>
                        <a:t>année</a:t>
                      </a:r>
                      <a:r>
                        <a:rPr lang="en-GB" sz="2000" u="none" dirty="0" smtClean="0"/>
                        <a:t> </a:t>
                      </a:r>
                      <a:r>
                        <a:rPr lang="en-GB" sz="2000" u="none" dirty="0" err="1" smtClean="0"/>
                        <a:t>précédente</a:t>
                      </a:r>
                      <a:r>
                        <a:rPr lang="en-GB" sz="2000" u="none" baseline="0" dirty="0" smtClean="0"/>
                        <a:t> 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endParaRPr lang="en-GB" sz="2000" u="none" baseline="0" dirty="0" smtClean="0"/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u="none" baseline="0" dirty="0" smtClean="0"/>
                        <a:t>C</a:t>
                      </a:r>
                      <a:r>
                        <a:rPr lang="nl-BE" sz="2000" dirty="0" err="1" smtClean="0"/>
                        <a:t>orrections</a:t>
                      </a:r>
                      <a:r>
                        <a:rPr lang="nl-BE" sz="2000" dirty="0" smtClean="0"/>
                        <a:t> </a:t>
                      </a:r>
                      <a:r>
                        <a:rPr lang="nl-BE" sz="2000" dirty="0" err="1" smtClean="0"/>
                        <a:t>sont</a:t>
                      </a:r>
                      <a:r>
                        <a:rPr lang="nl-BE" sz="2000" dirty="0" smtClean="0"/>
                        <a:t> </a:t>
                      </a:r>
                      <a:r>
                        <a:rPr lang="nl-BE" sz="2000" dirty="0" err="1" smtClean="0"/>
                        <a:t>possibles</a:t>
                      </a:r>
                      <a:r>
                        <a:rPr lang="nl-BE" sz="2000" baseline="0" dirty="0" smtClean="0"/>
                        <a:t> pour </a:t>
                      </a:r>
                      <a:r>
                        <a:rPr lang="nl-BE" sz="2000" baseline="0" dirty="0" err="1" smtClean="0"/>
                        <a:t>tenir</a:t>
                      </a:r>
                      <a:r>
                        <a:rPr lang="nl-BE" sz="2000" baseline="0" dirty="0" smtClean="0"/>
                        <a:t> </a:t>
                      </a:r>
                      <a:r>
                        <a:rPr lang="nl-BE" sz="2000" baseline="0" dirty="0" err="1" smtClean="0"/>
                        <a:t>compte</a:t>
                      </a:r>
                      <a:r>
                        <a:rPr lang="nl-BE" sz="2000" baseline="0" dirty="0" smtClean="0"/>
                        <a:t> de la </a:t>
                      </a:r>
                      <a:r>
                        <a:rPr lang="nl-BE" sz="2000" baseline="0" dirty="0" err="1" smtClean="0"/>
                        <a:t>situation</a:t>
                      </a:r>
                      <a:r>
                        <a:rPr lang="nl-BE" sz="2000" baseline="0" dirty="0" smtClean="0"/>
                        <a:t> du ménage la plus </a:t>
                      </a:r>
                      <a:r>
                        <a:rPr lang="nl-BE" sz="2000" baseline="0" dirty="0" err="1" smtClean="0"/>
                        <a:t>actuelle</a:t>
                      </a:r>
                      <a:endParaRPr lang="nl-BE" sz="20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u="none" baseline="0" dirty="0" smtClean="0"/>
                        <a:t> </a:t>
                      </a:r>
                      <a:endParaRPr lang="en-GB" sz="2000" u="none" dirty="0" smtClean="0"/>
                    </a:p>
                  </a:txBody>
                  <a:tcPr marL="87302" marR="87302"/>
                </a:tc>
                <a:extLst>
                  <a:ext uri="{0D108BD9-81ED-4DB2-BD59-A6C34878D82A}">
                    <a16:rowId xmlns:a16="http://schemas.microsoft.com/office/drawing/2014/main" val="1482032160"/>
                  </a:ext>
                </a:extLst>
              </a:tr>
            </a:tbl>
          </a:graphicData>
        </a:graphic>
      </p:graphicFrame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11</a:t>
            </a:fld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0468" y="414508"/>
            <a:ext cx="1358341" cy="120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71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79500" indent="-742950">
              <a:buFont typeface="+mj-lt"/>
              <a:buAutoNum type="arabicPeriod" startAt="4"/>
            </a:pPr>
            <a:r>
              <a:rPr lang="nl-NL" sz="4000" b="1" dirty="0" smtClean="0">
                <a:solidFill>
                  <a:schemeClr val="accent5"/>
                </a:solidFill>
              </a:rPr>
              <a:t>La nature des </a:t>
            </a:r>
            <a:r>
              <a:rPr lang="nl-NL" sz="4000" b="1" dirty="0" err="1" smtClean="0">
                <a:solidFill>
                  <a:schemeClr val="accent5"/>
                </a:solidFill>
              </a:rPr>
              <a:t>revenus</a:t>
            </a:r>
            <a:endParaRPr lang="en-GB" sz="4000" b="1" dirty="0">
              <a:solidFill>
                <a:schemeClr val="accent5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3527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nl-BE" b="1" dirty="0" err="1" smtClean="0"/>
              <a:t>Réglementation</a:t>
            </a:r>
            <a:r>
              <a:rPr lang="nl-BE" b="1" dirty="0" smtClean="0"/>
              <a:t> </a:t>
            </a:r>
            <a:r>
              <a:rPr lang="nl-BE" b="1" dirty="0" err="1" smtClean="0"/>
              <a:t>actuelle</a:t>
            </a:r>
            <a:endParaRPr lang="en-GB" b="1" dirty="0"/>
          </a:p>
        </p:txBody>
      </p:sp>
      <p:sp>
        <p:nvSpPr>
          <p:cNvPr id="4" name="Rechthoek 3"/>
          <p:cNvSpPr/>
          <p:nvPr/>
        </p:nvSpPr>
        <p:spPr>
          <a:xfrm>
            <a:off x="838200" y="2610787"/>
            <a:ext cx="1051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BE" sz="2400" dirty="0" smtClean="0"/>
              <a:t>Les </a:t>
            </a:r>
            <a:r>
              <a:rPr lang="nl-BE" sz="2400" b="1" dirty="0" err="1" smtClean="0">
                <a:solidFill>
                  <a:schemeClr val="accent5">
                    <a:lumMod val="75000"/>
                  </a:schemeClr>
                </a:solidFill>
              </a:rPr>
              <a:t>revenus</a:t>
            </a:r>
            <a:r>
              <a:rPr lang="nl-BE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nl-BE" sz="2400" b="1" dirty="0" err="1" smtClean="0">
                <a:solidFill>
                  <a:schemeClr val="accent5">
                    <a:lumMod val="75000"/>
                  </a:schemeClr>
                </a:solidFill>
              </a:rPr>
              <a:t>bruts</a:t>
            </a:r>
            <a:r>
              <a:rPr lang="nl-BE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nl-BE" sz="2400" b="1" dirty="0" err="1" smtClean="0">
                <a:solidFill>
                  <a:schemeClr val="accent5">
                    <a:lumMod val="75000"/>
                  </a:schemeClr>
                </a:solidFill>
              </a:rPr>
              <a:t>imposables</a:t>
            </a:r>
            <a:r>
              <a:rPr lang="nl-BE" sz="2400" dirty="0" smtClean="0"/>
              <a:t>, c-à-d les </a:t>
            </a:r>
            <a:r>
              <a:rPr lang="nl-BE" sz="2400" dirty="0" err="1" smtClean="0"/>
              <a:t>revenus</a:t>
            </a:r>
            <a:r>
              <a:rPr lang="nl-BE" sz="2400" dirty="0" smtClean="0"/>
              <a:t> </a:t>
            </a:r>
            <a:r>
              <a:rPr lang="nl-BE" sz="2400" dirty="0" err="1" smtClean="0"/>
              <a:t>susceptibles</a:t>
            </a:r>
            <a:r>
              <a:rPr lang="nl-BE" sz="2400" dirty="0" smtClean="0"/>
              <a:t> </a:t>
            </a:r>
            <a:r>
              <a:rPr lang="nl-BE" sz="2400" dirty="0" err="1" smtClean="0"/>
              <a:t>d’être</a:t>
            </a:r>
            <a:r>
              <a:rPr lang="nl-BE" sz="2400" dirty="0" smtClean="0"/>
              <a:t> </a:t>
            </a:r>
            <a:r>
              <a:rPr lang="nl-BE" sz="2400" dirty="0" err="1" smtClean="0"/>
              <a:t>pris</a:t>
            </a:r>
            <a:r>
              <a:rPr lang="nl-BE" sz="2400" dirty="0" smtClean="0"/>
              <a:t> en </a:t>
            </a:r>
            <a:r>
              <a:rPr lang="nl-BE" sz="2400" dirty="0" err="1" smtClean="0"/>
              <a:t>compte</a:t>
            </a:r>
            <a:r>
              <a:rPr lang="nl-BE" sz="2400" dirty="0" smtClean="0"/>
              <a:t> dans la base </a:t>
            </a:r>
            <a:r>
              <a:rPr lang="nl-BE" sz="2400" dirty="0" err="1" smtClean="0"/>
              <a:t>imposable</a:t>
            </a:r>
            <a:r>
              <a:rPr lang="nl-BE" sz="2400" dirty="0" smtClean="0"/>
              <a:t>, </a:t>
            </a:r>
            <a:r>
              <a:rPr lang="nl-BE" sz="2400" dirty="0" err="1" smtClean="0"/>
              <a:t>même</a:t>
            </a:r>
            <a:r>
              <a:rPr lang="nl-BE" sz="2400" dirty="0" smtClean="0"/>
              <a:t> </a:t>
            </a:r>
            <a:r>
              <a:rPr lang="nl-BE" sz="2400" dirty="0" err="1" smtClean="0"/>
              <a:t>s’ils</a:t>
            </a:r>
            <a:r>
              <a:rPr lang="nl-BE" sz="2400" dirty="0" smtClean="0"/>
              <a:t> ne </a:t>
            </a:r>
            <a:r>
              <a:rPr lang="nl-BE" sz="2400" dirty="0" err="1" smtClean="0"/>
              <a:t>sont</a:t>
            </a:r>
            <a:r>
              <a:rPr lang="nl-BE" sz="2400" dirty="0" smtClean="0"/>
              <a:t> pas </a:t>
            </a:r>
            <a:r>
              <a:rPr lang="nl-BE" sz="2400" dirty="0" err="1" smtClean="0"/>
              <a:t>taxés</a:t>
            </a:r>
            <a:r>
              <a:rPr lang="nl-BE" sz="2400" dirty="0" smtClean="0"/>
              <a:t> pour </a:t>
            </a:r>
            <a:r>
              <a:rPr lang="nl-BE" sz="2400" dirty="0" err="1" smtClean="0"/>
              <a:t>une</a:t>
            </a:r>
            <a:r>
              <a:rPr lang="nl-BE" sz="2400" dirty="0" smtClean="0"/>
              <a:t> raison </a:t>
            </a:r>
            <a:r>
              <a:rPr lang="nl-BE" sz="2400" dirty="0" err="1" smtClean="0"/>
              <a:t>ou</a:t>
            </a:r>
            <a:r>
              <a:rPr lang="nl-BE" sz="2400" dirty="0" smtClean="0"/>
              <a:t> </a:t>
            </a:r>
            <a:r>
              <a:rPr lang="nl-BE" sz="2400" dirty="0" err="1" smtClean="0"/>
              <a:t>une</a:t>
            </a:r>
            <a:r>
              <a:rPr lang="nl-BE" sz="2400" dirty="0" smtClean="0"/>
              <a:t> </a:t>
            </a:r>
            <a:r>
              <a:rPr lang="nl-BE" sz="2400" dirty="0" err="1" smtClean="0"/>
              <a:t>autre</a:t>
            </a:r>
            <a:r>
              <a:rPr lang="nl-BE" sz="2400" dirty="0" smtClean="0"/>
              <a:t>, et </a:t>
            </a:r>
            <a:r>
              <a:rPr lang="nl-BE" sz="2400" dirty="0" err="1" smtClean="0"/>
              <a:t>tels</a:t>
            </a:r>
            <a:r>
              <a:rPr lang="nl-BE" sz="2400" dirty="0" smtClean="0"/>
              <a:t> </a:t>
            </a:r>
            <a:r>
              <a:rPr lang="nl-BE" sz="2400" dirty="0" err="1" smtClean="0"/>
              <a:t>qu’ils</a:t>
            </a:r>
            <a:r>
              <a:rPr lang="nl-BE" sz="2400" dirty="0" smtClean="0"/>
              <a:t> </a:t>
            </a:r>
            <a:r>
              <a:rPr lang="nl-BE" sz="2400" dirty="0" err="1" smtClean="0"/>
              <a:t>sont</a:t>
            </a:r>
            <a:r>
              <a:rPr lang="nl-BE" sz="2400" dirty="0" smtClean="0"/>
              <a:t> </a:t>
            </a:r>
            <a:r>
              <a:rPr lang="nl-BE" sz="2400" dirty="0" err="1" smtClean="0"/>
              <a:t>fixés</a:t>
            </a:r>
            <a:r>
              <a:rPr lang="nl-BE" sz="2400" dirty="0" smtClean="0"/>
              <a:t> </a:t>
            </a:r>
            <a:r>
              <a:rPr lang="nl-BE" sz="2400" dirty="0" err="1" smtClean="0"/>
              <a:t>avant</a:t>
            </a:r>
            <a:r>
              <a:rPr lang="nl-BE" sz="2400" dirty="0" smtClean="0"/>
              <a:t> </a:t>
            </a:r>
            <a:r>
              <a:rPr lang="nl-BE" sz="2400" dirty="0" err="1" smtClean="0"/>
              <a:t>toute</a:t>
            </a:r>
            <a:r>
              <a:rPr lang="nl-BE" sz="2400" dirty="0" smtClean="0"/>
              <a:t> </a:t>
            </a:r>
            <a:r>
              <a:rPr lang="nl-BE" sz="2400" dirty="0" err="1" smtClean="0"/>
              <a:t>déduction</a:t>
            </a:r>
            <a:r>
              <a:rPr lang="nl-BE" sz="2400" dirty="0" smtClean="0"/>
              <a:t>, </a:t>
            </a:r>
            <a:r>
              <a:rPr lang="nl-BE" sz="2400" dirty="0" err="1" smtClean="0"/>
              <a:t>réduction</a:t>
            </a:r>
            <a:r>
              <a:rPr lang="nl-BE" sz="2400" dirty="0" smtClean="0"/>
              <a:t>, </a:t>
            </a:r>
            <a:r>
              <a:rPr lang="nl-BE" sz="2400" dirty="0" err="1" smtClean="0"/>
              <a:t>exonération</a:t>
            </a:r>
            <a:r>
              <a:rPr lang="nl-BE" sz="2400" dirty="0" smtClean="0"/>
              <a:t> et </a:t>
            </a:r>
            <a:r>
              <a:rPr lang="nl-BE" sz="2400" dirty="0" err="1" smtClean="0"/>
              <a:t>immunisation</a:t>
            </a:r>
            <a:r>
              <a:rPr lang="nl-BE" sz="2400" dirty="0" smtClean="0"/>
              <a:t>.</a:t>
            </a:r>
          </a:p>
        </p:txBody>
      </p:sp>
      <p:sp>
        <p:nvSpPr>
          <p:cNvPr id="5" name="Rechthoek 4"/>
          <p:cNvSpPr/>
          <p:nvPr/>
        </p:nvSpPr>
        <p:spPr>
          <a:xfrm>
            <a:off x="838200" y="5064532"/>
            <a:ext cx="1051560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nl-NL" sz="2400" dirty="0" err="1" smtClean="0"/>
              <a:t>Intérêt</a:t>
            </a:r>
            <a:r>
              <a:rPr lang="nl-NL" sz="2400" dirty="0" smtClean="0"/>
              <a:t> de </a:t>
            </a:r>
            <a:r>
              <a:rPr lang="nl-NL" sz="2400" dirty="0" err="1" smtClean="0"/>
              <a:t>tenir</a:t>
            </a:r>
            <a:r>
              <a:rPr lang="nl-NL" sz="2400" dirty="0" smtClean="0"/>
              <a:t> </a:t>
            </a:r>
            <a:r>
              <a:rPr lang="nl-NL" sz="2400" dirty="0" err="1" smtClean="0"/>
              <a:t>compte</a:t>
            </a:r>
            <a:r>
              <a:rPr lang="nl-NL" sz="2400" dirty="0" smtClean="0"/>
              <a:t> de </a:t>
            </a:r>
            <a:r>
              <a:rPr lang="nl-NL" sz="2400" dirty="0" err="1" smtClean="0">
                <a:solidFill>
                  <a:schemeClr val="accent5">
                    <a:lumMod val="75000"/>
                  </a:schemeClr>
                </a:solidFill>
              </a:rPr>
              <a:t>tous</a:t>
            </a:r>
            <a:r>
              <a:rPr lang="nl-NL" sz="2400" dirty="0" smtClean="0">
                <a:solidFill>
                  <a:schemeClr val="accent5">
                    <a:lumMod val="75000"/>
                  </a:schemeClr>
                </a:solidFill>
              </a:rPr>
              <a:t> types de </a:t>
            </a:r>
            <a:r>
              <a:rPr lang="nl-NL" sz="2400" dirty="0" err="1" smtClean="0">
                <a:solidFill>
                  <a:schemeClr val="accent5">
                    <a:lumMod val="75000"/>
                  </a:schemeClr>
                </a:solidFill>
              </a:rPr>
              <a:t>revenus</a:t>
            </a:r>
            <a:endParaRPr lang="nl-BE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Pijl-omlaag 5"/>
          <p:cNvSpPr/>
          <p:nvPr/>
        </p:nvSpPr>
        <p:spPr>
          <a:xfrm>
            <a:off x="5839968" y="4311593"/>
            <a:ext cx="512064" cy="52120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12</a:t>
            </a:fld>
            <a:endParaRPr lang="en-GB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81309" y="414508"/>
            <a:ext cx="1307500" cy="115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79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79500" indent="-742950">
              <a:buFont typeface="+mj-lt"/>
              <a:buAutoNum type="arabicPeriod" startAt="4"/>
            </a:pPr>
            <a:r>
              <a:rPr lang="nl-NL" sz="4000" b="1" dirty="0" smtClean="0">
                <a:solidFill>
                  <a:schemeClr val="accent5"/>
                </a:solidFill>
              </a:rPr>
              <a:t>La nature des </a:t>
            </a:r>
            <a:r>
              <a:rPr lang="nl-NL" sz="4000" b="1" dirty="0" err="1" smtClean="0">
                <a:solidFill>
                  <a:schemeClr val="accent5"/>
                </a:solidFill>
              </a:rPr>
              <a:t>revenus</a:t>
            </a:r>
            <a:r>
              <a:rPr lang="nl-NL" sz="4000" b="1" dirty="0" smtClean="0">
                <a:solidFill>
                  <a:schemeClr val="accent5"/>
                </a:solidFill>
              </a:rPr>
              <a:t> </a:t>
            </a:r>
            <a:endParaRPr lang="en-GB" sz="4000" b="1" dirty="0">
              <a:solidFill>
                <a:schemeClr val="accent5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3527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GB" b="1" dirty="0" err="1" smtClean="0"/>
              <a:t>Futur</a:t>
            </a:r>
            <a:r>
              <a:rPr lang="en-GB" b="1" dirty="0" smtClean="0"/>
              <a:t>?</a:t>
            </a:r>
          </a:p>
        </p:txBody>
      </p:sp>
      <p:sp>
        <p:nvSpPr>
          <p:cNvPr id="7" name="Rechthoek 6"/>
          <p:cNvSpPr/>
          <p:nvPr/>
        </p:nvSpPr>
        <p:spPr>
          <a:xfrm>
            <a:off x="838200" y="2466636"/>
            <a:ext cx="105156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1" algn="just"/>
            <a:r>
              <a:rPr lang="nl-BE" sz="2200" dirty="0" smtClean="0"/>
              <a:t>1) </a:t>
            </a:r>
            <a:r>
              <a:rPr lang="nl-BE" sz="2200" dirty="0" err="1" smtClean="0"/>
              <a:t>Prendre</a:t>
            </a:r>
            <a:r>
              <a:rPr lang="nl-BE" sz="2200" dirty="0" smtClean="0"/>
              <a:t> en </a:t>
            </a:r>
            <a:r>
              <a:rPr lang="nl-BE" sz="2200" dirty="0" err="1" smtClean="0"/>
              <a:t>compte</a:t>
            </a:r>
            <a:r>
              <a:rPr lang="nl-BE" sz="2200" dirty="0" smtClean="0"/>
              <a:t> </a:t>
            </a:r>
            <a:r>
              <a:rPr lang="nl-BE" sz="2200" dirty="0" err="1" smtClean="0"/>
              <a:t>le</a:t>
            </a:r>
            <a:r>
              <a:rPr lang="nl-BE" sz="2200" dirty="0" smtClean="0"/>
              <a:t> </a:t>
            </a:r>
            <a:r>
              <a:rPr lang="nl-BE" sz="2200" b="1" dirty="0" err="1" smtClean="0">
                <a:solidFill>
                  <a:schemeClr val="accent5"/>
                </a:solidFill>
              </a:rPr>
              <a:t>patrimoine</a:t>
            </a:r>
            <a:r>
              <a:rPr lang="nl-BE" sz="2200" b="1" dirty="0" smtClean="0">
                <a:solidFill>
                  <a:schemeClr val="accent5"/>
                </a:solidFill>
              </a:rPr>
              <a:t> </a:t>
            </a:r>
            <a:r>
              <a:rPr lang="nl-BE" sz="2200" b="1" dirty="0" err="1" smtClean="0">
                <a:solidFill>
                  <a:schemeClr val="accent5"/>
                </a:solidFill>
              </a:rPr>
              <a:t>immobilier</a:t>
            </a:r>
            <a:r>
              <a:rPr lang="nl-BE" sz="2200" dirty="0" smtClean="0"/>
              <a:t> par </a:t>
            </a:r>
            <a:r>
              <a:rPr lang="nl-BE" sz="2200" dirty="0" err="1" smtClean="0"/>
              <a:t>le</a:t>
            </a:r>
            <a:r>
              <a:rPr lang="nl-BE" sz="2200" dirty="0" smtClean="0"/>
              <a:t> </a:t>
            </a:r>
            <a:r>
              <a:rPr lang="nl-BE" sz="2200" dirty="0" err="1" smtClean="0"/>
              <a:t>biais</a:t>
            </a:r>
            <a:r>
              <a:rPr lang="nl-BE" sz="2200" dirty="0" smtClean="0"/>
              <a:t> de différents </a:t>
            </a:r>
            <a:r>
              <a:rPr lang="nl-BE" sz="2200" dirty="0" err="1" smtClean="0"/>
              <a:t>mécanismes</a:t>
            </a:r>
            <a:r>
              <a:rPr lang="nl-BE" sz="2200" dirty="0" smtClean="0"/>
              <a:t>:</a:t>
            </a:r>
          </a:p>
          <a:p>
            <a:pPr marL="1079500" lvl="1" indent="-255588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nl-BE" sz="2000" dirty="0" err="1" smtClean="0"/>
              <a:t>Tenir</a:t>
            </a:r>
            <a:r>
              <a:rPr lang="nl-BE" sz="2000" dirty="0" smtClean="0"/>
              <a:t> </a:t>
            </a:r>
            <a:r>
              <a:rPr lang="nl-BE" sz="2000" dirty="0" err="1" smtClean="0"/>
              <a:t>compte</a:t>
            </a:r>
            <a:r>
              <a:rPr lang="nl-BE" sz="2000" dirty="0" smtClean="0"/>
              <a:t> </a:t>
            </a:r>
            <a:r>
              <a:rPr lang="nl-BE" sz="2000" dirty="0" err="1" smtClean="0"/>
              <a:t>d’un</a:t>
            </a:r>
            <a:r>
              <a:rPr lang="nl-BE" sz="2000" dirty="0" smtClean="0"/>
              <a:t> </a:t>
            </a:r>
            <a:r>
              <a:rPr lang="nl-BE" sz="2000" dirty="0" err="1" smtClean="0"/>
              <a:t>coëfficient</a:t>
            </a:r>
            <a:r>
              <a:rPr lang="nl-BE" sz="2000" dirty="0" smtClean="0"/>
              <a:t>/</a:t>
            </a:r>
            <a:r>
              <a:rPr lang="nl-BE" sz="2000" dirty="0" err="1" smtClean="0"/>
              <a:t>pourcentage</a:t>
            </a:r>
            <a:r>
              <a:rPr lang="nl-BE" sz="2000" dirty="0" smtClean="0"/>
              <a:t> </a:t>
            </a:r>
            <a:r>
              <a:rPr lang="nl-BE" sz="2000" dirty="0" err="1" smtClean="0"/>
              <a:t>déterminé</a:t>
            </a:r>
            <a:r>
              <a:rPr lang="nl-BE" sz="2000" dirty="0" smtClean="0"/>
              <a:t> du revenu </a:t>
            </a:r>
            <a:r>
              <a:rPr lang="nl-BE" sz="2000" dirty="0" err="1" smtClean="0"/>
              <a:t>cadastral</a:t>
            </a:r>
            <a:endParaRPr lang="nl-BE" sz="2000" dirty="0" smtClean="0"/>
          </a:p>
          <a:p>
            <a:pPr marL="1079500" lvl="1" indent="-255588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nl-BE" sz="2000" dirty="0" err="1" smtClean="0"/>
              <a:t>Comparer</a:t>
            </a:r>
            <a:r>
              <a:rPr lang="nl-BE" sz="2000" dirty="0" smtClean="0"/>
              <a:t> </a:t>
            </a:r>
            <a:r>
              <a:rPr lang="nl-BE" sz="2000" dirty="0" err="1" smtClean="0"/>
              <a:t>le</a:t>
            </a:r>
            <a:r>
              <a:rPr lang="nl-BE" sz="2000" dirty="0" smtClean="0"/>
              <a:t> revenu </a:t>
            </a:r>
            <a:r>
              <a:rPr lang="nl-BE" sz="2000" dirty="0" err="1" smtClean="0"/>
              <a:t>cadastral</a:t>
            </a:r>
            <a:r>
              <a:rPr lang="nl-BE" sz="2000" dirty="0" smtClean="0"/>
              <a:t> </a:t>
            </a:r>
            <a:r>
              <a:rPr lang="nl-BE" sz="2000" dirty="0" err="1" smtClean="0"/>
              <a:t>avec</a:t>
            </a:r>
            <a:r>
              <a:rPr lang="nl-BE" sz="2000" dirty="0" smtClean="0"/>
              <a:t> les </a:t>
            </a:r>
            <a:r>
              <a:rPr lang="nl-BE" sz="2000" dirty="0" err="1" smtClean="0"/>
              <a:t>autres</a:t>
            </a:r>
            <a:r>
              <a:rPr lang="nl-BE" sz="2000" dirty="0" smtClean="0"/>
              <a:t> </a:t>
            </a:r>
            <a:r>
              <a:rPr lang="nl-BE" sz="2000" dirty="0" err="1" smtClean="0"/>
              <a:t>revenus</a:t>
            </a:r>
            <a:endParaRPr lang="nl-BE" sz="2000" dirty="0" smtClean="0"/>
          </a:p>
          <a:p>
            <a:pPr marL="1079500" lvl="1" indent="-255588"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nl-BE" sz="2000" dirty="0" err="1" smtClean="0"/>
              <a:t>Exclure</a:t>
            </a:r>
            <a:r>
              <a:rPr lang="nl-BE" sz="2000" dirty="0" smtClean="0"/>
              <a:t> du </a:t>
            </a:r>
            <a:r>
              <a:rPr lang="nl-BE" sz="2000" dirty="0" err="1" smtClean="0"/>
              <a:t>droit</a:t>
            </a:r>
            <a:r>
              <a:rPr lang="nl-BE" sz="2000" dirty="0" smtClean="0"/>
              <a:t> si </a:t>
            </a:r>
            <a:r>
              <a:rPr lang="nl-BE" sz="2000" dirty="0" err="1" smtClean="0"/>
              <a:t>propriétaire</a:t>
            </a:r>
            <a:r>
              <a:rPr lang="nl-BE" sz="2000" dirty="0" smtClean="0"/>
              <a:t> </a:t>
            </a:r>
            <a:r>
              <a:rPr lang="nl-BE" sz="2000" dirty="0" err="1" smtClean="0"/>
              <a:t>d’une</a:t>
            </a:r>
            <a:r>
              <a:rPr lang="nl-BE" sz="2000" dirty="0" smtClean="0"/>
              <a:t> seconde </a:t>
            </a:r>
            <a:r>
              <a:rPr lang="nl-BE" sz="2000" dirty="0" err="1" smtClean="0"/>
              <a:t>résidence</a:t>
            </a:r>
            <a:endParaRPr lang="nl-BE" sz="2000" dirty="0" smtClean="0"/>
          </a:p>
          <a:p>
            <a:endParaRPr lang="nl-BE" sz="800" dirty="0"/>
          </a:p>
          <a:p>
            <a:pPr marL="804863"/>
            <a:r>
              <a:rPr lang="nl-BE" sz="20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</a:t>
            </a:r>
            <a:r>
              <a:rPr lang="nl-BE" sz="2000" dirty="0" smtClean="0">
                <a:sym typeface="Wingdings" panose="05000000000000000000" pitchFamily="2" charset="2"/>
              </a:rPr>
              <a:t> </a:t>
            </a:r>
            <a:r>
              <a:rPr lang="nl-BE" sz="2000" b="1" dirty="0" err="1" smtClean="0">
                <a:sym typeface="Wingdings" panose="05000000000000000000" pitchFamily="2" charset="2"/>
              </a:rPr>
              <a:t>Appliquer</a:t>
            </a:r>
            <a:r>
              <a:rPr lang="nl-BE" sz="2000" b="1" dirty="0" smtClean="0">
                <a:sym typeface="Wingdings" panose="05000000000000000000" pitchFamily="2" charset="2"/>
              </a:rPr>
              <a:t> </a:t>
            </a:r>
            <a:r>
              <a:rPr lang="nl-BE" sz="2000" b="1" dirty="0" err="1" smtClean="0">
                <a:sym typeface="Wingdings" panose="05000000000000000000" pitchFamily="2" charset="2"/>
              </a:rPr>
              <a:t>une</a:t>
            </a:r>
            <a:r>
              <a:rPr lang="nl-BE" sz="2000" b="1" dirty="0" smtClean="0">
                <a:sym typeface="Wingdings" panose="05000000000000000000" pitchFamily="2" charset="2"/>
              </a:rPr>
              <a:t> </a:t>
            </a:r>
            <a:r>
              <a:rPr lang="nl-BE" sz="2000" b="1" dirty="0" err="1" smtClean="0">
                <a:sym typeface="Wingdings" panose="05000000000000000000" pitchFamily="2" charset="2"/>
              </a:rPr>
              <a:t>règle</a:t>
            </a:r>
            <a:r>
              <a:rPr lang="nl-BE" sz="2000" b="1" dirty="0" smtClean="0">
                <a:sym typeface="Wingdings" panose="05000000000000000000" pitchFamily="2" charset="2"/>
              </a:rPr>
              <a:t> </a:t>
            </a:r>
            <a:r>
              <a:rPr lang="nl-BE" sz="2000" b="1" dirty="0" err="1" smtClean="0">
                <a:sym typeface="Wingdings" panose="05000000000000000000" pitchFamily="2" charset="2"/>
              </a:rPr>
              <a:t>particulière</a:t>
            </a:r>
            <a:r>
              <a:rPr lang="nl-BE" sz="2000" b="1" dirty="0" smtClean="0">
                <a:sym typeface="Wingdings" panose="05000000000000000000" pitchFamily="2" charset="2"/>
              </a:rPr>
              <a:t> à </a:t>
            </a:r>
            <a:r>
              <a:rPr lang="nl-BE" sz="2000" b="1" dirty="0" err="1" smtClean="0">
                <a:sym typeface="Wingdings" panose="05000000000000000000" pitchFamily="2" charset="2"/>
              </a:rPr>
              <a:t>l’habitation</a:t>
            </a:r>
            <a:r>
              <a:rPr lang="nl-BE" sz="2000" b="1" dirty="0" smtClean="0">
                <a:sym typeface="Wingdings" panose="05000000000000000000" pitchFamily="2" charset="2"/>
              </a:rPr>
              <a:t> </a:t>
            </a:r>
            <a:r>
              <a:rPr lang="nl-BE" sz="2000" b="1" dirty="0" err="1" smtClean="0">
                <a:sym typeface="Wingdings" panose="05000000000000000000" pitchFamily="2" charset="2"/>
              </a:rPr>
              <a:t>propre</a:t>
            </a:r>
            <a:r>
              <a:rPr lang="nl-BE" sz="2000" b="1" dirty="0" smtClean="0">
                <a:sym typeface="Wingdings" panose="05000000000000000000" pitchFamily="2" charset="2"/>
              </a:rPr>
              <a:t>?</a:t>
            </a:r>
            <a:endParaRPr lang="nl-BE" sz="2000" b="1" dirty="0" smtClean="0"/>
          </a:p>
          <a:p>
            <a:endParaRPr lang="nl-BE" sz="800" b="1" dirty="0" smtClean="0"/>
          </a:p>
          <a:p>
            <a:pPr marL="539750" lvl="1" indent="-357188" algn="just">
              <a:buFont typeface="+mj-lt"/>
              <a:buAutoNum type="arabicParenR" startAt="2"/>
            </a:pPr>
            <a:r>
              <a:rPr lang="nl-BE" sz="2200" dirty="0" err="1" smtClean="0"/>
              <a:t>Prendre</a:t>
            </a:r>
            <a:r>
              <a:rPr lang="nl-BE" sz="2200" dirty="0" smtClean="0"/>
              <a:t> en </a:t>
            </a:r>
            <a:r>
              <a:rPr lang="nl-BE" sz="2200" dirty="0" err="1" smtClean="0"/>
              <a:t>compte</a:t>
            </a:r>
            <a:r>
              <a:rPr lang="nl-BE" sz="2200" dirty="0" smtClean="0"/>
              <a:t> </a:t>
            </a:r>
            <a:r>
              <a:rPr lang="nl-BE" sz="2200" dirty="0" err="1" smtClean="0"/>
              <a:t>le</a:t>
            </a:r>
            <a:r>
              <a:rPr lang="nl-BE" sz="2200" dirty="0" smtClean="0"/>
              <a:t> </a:t>
            </a:r>
            <a:r>
              <a:rPr lang="nl-BE" sz="2200" b="1" dirty="0" err="1" smtClean="0">
                <a:solidFill>
                  <a:schemeClr val="accent5"/>
                </a:solidFill>
              </a:rPr>
              <a:t>patrimoine</a:t>
            </a:r>
            <a:r>
              <a:rPr lang="nl-BE" sz="2200" b="1" dirty="0" smtClean="0">
                <a:solidFill>
                  <a:schemeClr val="accent5"/>
                </a:solidFill>
              </a:rPr>
              <a:t> </a:t>
            </a:r>
            <a:r>
              <a:rPr lang="nl-BE" sz="2200" b="1" dirty="0" err="1" smtClean="0">
                <a:solidFill>
                  <a:schemeClr val="accent5"/>
                </a:solidFill>
              </a:rPr>
              <a:t>mobilier</a:t>
            </a:r>
            <a:r>
              <a:rPr lang="nl-BE" sz="2200" b="1" dirty="0" smtClean="0">
                <a:solidFill>
                  <a:schemeClr val="accent5"/>
                </a:solidFill>
              </a:rPr>
              <a:t> </a:t>
            </a:r>
            <a:r>
              <a:rPr lang="nl-BE" sz="2200" dirty="0" smtClean="0"/>
              <a:t>en </a:t>
            </a:r>
            <a:r>
              <a:rPr lang="nl-BE" sz="2200" dirty="0" err="1" smtClean="0"/>
              <a:t>le</a:t>
            </a:r>
            <a:r>
              <a:rPr lang="nl-BE" sz="2200" dirty="0" smtClean="0"/>
              <a:t> </a:t>
            </a:r>
            <a:r>
              <a:rPr lang="nl-BE" sz="2200" dirty="0" err="1" smtClean="0"/>
              <a:t>demandant</a:t>
            </a:r>
            <a:r>
              <a:rPr lang="nl-BE" sz="2200" dirty="0" smtClean="0"/>
              <a:t> </a:t>
            </a:r>
            <a:r>
              <a:rPr lang="nl-BE" sz="2200" dirty="0" err="1" smtClean="0"/>
              <a:t>explicitement</a:t>
            </a:r>
            <a:r>
              <a:rPr lang="nl-BE" sz="2200" dirty="0" smtClean="0"/>
              <a:t> </a:t>
            </a:r>
            <a:r>
              <a:rPr lang="nl-BE" sz="2200" dirty="0"/>
              <a:t>dans la </a:t>
            </a:r>
            <a:r>
              <a:rPr lang="nl-BE" sz="2200" dirty="0" err="1"/>
              <a:t>déclaration</a:t>
            </a:r>
            <a:r>
              <a:rPr lang="nl-BE" sz="2200" dirty="0"/>
              <a:t> </a:t>
            </a:r>
            <a:r>
              <a:rPr lang="nl-BE" sz="2200" dirty="0" err="1"/>
              <a:t>sur</a:t>
            </a:r>
            <a:r>
              <a:rPr lang="nl-BE" sz="2200" dirty="0"/>
              <a:t> </a:t>
            </a:r>
            <a:r>
              <a:rPr lang="nl-BE" sz="2200" dirty="0" err="1" smtClean="0"/>
              <a:t>l’honneur</a:t>
            </a:r>
            <a:r>
              <a:rPr lang="nl-BE" sz="2200" dirty="0" smtClean="0"/>
              <a:t> </a:t>
            </a:r>
          </a:p>
          <a:p>
            <a:pPr marL="539750" lvl="1" indent="-357188" algn="just">
              <a:buFont typeface="+mj-lt"/>
              <a:buAutoNum type="arabicParenR" startAt="2"/>
            </a:pPr>
            <a:endParaRPr lang="nl-BE" sz="800" dirty="0" smtClean="0"/>
          </a:p>
          <a:p>
            <a:pPr marL="539750" lvl="1" indent="-357188" algn="just">
              <a:buFont typeface="+mj-lt"/>
              <a:buAutoNum type="arabicParenR" startAt="2"/>
            </a:pPr>
            <a:r>
              <a:rPr lang="nl-BE" sz="2200" dirty="0" err="1" smtClean="0"/>
              <a:t>Déduire</a:t>
            </a:r>
            <a:r>
              <a:rPr lang="nl-BE" sz="2200" b="1" dirty="0" smtClean="0">
                <a:solidFill>
                  <a:schemeClr val="accent5"/>
                </a:solidFill>
              </a:rPr>
              <a:t> </a:t>
            </a:r>
            <a:r>
              <a:rPr lang="nl-BE" sz="2200" dirty="0" smtClean="0"/>
              <a:t>la</a:t>
            </a:r>
            <a:r>
              <a:rPr lang="nl-BE" sz="2200" b="1" dirty="0" smtClean="0">
                <a:solidFill>
                  <a:schemeClr val="accent5"/>
                </a:solidFill>
              </a:rPr>
              <a:t> pension alimentaire </a:t>
            </a:r>
            <a:r>
              <a:rPr lang="nl-BE" sz="2200" dirty="0" smtClean="0"/>
              <a:t>des </a:t>
            </a:r>
            <a:r>
              <a:rPr lang="nl-BE" sz="2200" dirty="0" err="1" smtClean="0"/>
              <a:t>revenus</a:t>
            </a:r>
            <a:r>
              <a:rPr lang="nl-BE" sz="2200" dirty="0" smtClean="0"/>
              <a:t> à </a:t>
            </a:r>
            <a:r>
              <a:rPr lang="nl-BE" sz="2200" dirty="0" err="1" smtClean="0"/>
              <a:t>prendre</a:t>
            </a:r>
            <a:r>
              <a:rPr lang="nl-BE" sz="2200" dirty="0" smtClean="0"/>
              <a:t> en </a:t>
            </a:r>
            <a:r>
              <a:rPr lang="nl-BE" sz="2200" dirty="0" err="1" smtClean="0"/>
              <a:t>compte</a:t>
            </a:r>
            <a:r>
              <a:rPr lang="nl-BE" sz="2200" dirty="0" smtClean="0"/>
              <a:t> </a:t>
            </a:r>
            <a:r>
              <a:rPr lang="nl-BE" sz="2200" dirty="0" err="1" smtClean="0"/>
              <a:t>chez</a:t>
            </a:r>
            <a:r>
              <a:rPr lang="nl-BE" sz="2200" dirty="0" smtClean="0"/>
              <a:t> la </a:t>
            </a:r>
            <a:r>
              <a:rPr lang="nl-BE" sz="2200" dirty="0" err="1" smtClean="0"/>
              <a:t>personne</a:t>
            </a:r>
            <a:r>
              <a:rPr lang="nl-BE" sz="2200" dirty="0" smtClean="0"/>
              <a:t> </a:t>
            </a:r>
            <a:r>
              <a:rPr lang="nl-BE" sz="2200" dirty="0" err="1" smtClean="0"/>
              <a:t>qui</a:t>
            </a:r>
            <a:r>
              <a:rPr lang="nl-BE" sz="2200" dirty="0" smtClean="0"/>
              <a:t> la </a:t>
            </a:r>
            <a:r>
              <a:rPr lang="nl-BE" sz="2200" dirty="0" err="1" smtClean="0"/>
              <a:t>paie</a:t>
            </a:r>
            <a:r>
              <a:rPr lang="nl-BE" sz="2200" dirty="0" smtClean="0"/>
              <a:t> </a:t>
            </a:r>
            <a:r>
              <a:rPr lang="nl-BE" sz="2200" dirty="0" err="1" smtClean="0"/>
              <a:t>ou</a:t>
            </a:r>
            <a:r>
              <a:rPr lang="nl-BE" sz="2200" dirty="0" smtClean="0"/>
              <a:t> </a:t>
            </a:r>
            <a:r>
              <a:rPr lang="nl-BE" sz="2200" dirty="0" err="1" smtClean="0"/>
              <a:t>chez</a:t>
            </a:r>
            <a:r>
              <a:rPr lang="nl-BE" sz="2200" dirty="0" smtClean="0"/>
              <a:t> la </a:t>
            </a:r>
            <a:r>
              <a:rPr lang="nl-BE" sz="2200" dirty="0" err="1" smtClean="0"/>
              <a:t>personne</a:t>
            </a:r>
            <a:r>
              <a:rPr lang="nl-BE" sz="2200" dirty="0" smtClean="0"/>
              <a:t> </a:t>
            </a:r>
            <a:r>
              <a:rPr lang="nl-BE" sz="2200" dirty="0" err="1" smtClean="0"/>
              <a:t>qui</a:t>
            </a:r>
            <a:r>
              <a:rPr lang="nl-BE" sz="2200" dirty="0" smtClean="0"/>
              <a:t> la </a:t>
            </a:r>
            <a:r>
              <a:rPr lang="nl-BE" sz="2200" smtClean="0"/>
              <a:t>reçoit</a:t>
            </a:r>
            <a:endParaRPr lang="nl-BE" sz="2200" dirty="0" smtClean="0"/>
          </a:p>
          <a:p>
            <a:pPr marL="539750" lvl="1" indent="-357188" algn="just">
              <a:buFont typeface="+mj-lt"/>
              <a:buAutoNum type="arabicParenR" startAt="2"/>
            </a:pPr>
            <a:endParaRPr lang="nl-BE" sz="800" dirty="0" smtClean="0"/>
          </a:p>
          <a:p>
            <a:pPr marL="539750" lvl="1" indent="-357188" algn="just">
              <a:buFont typeface="+mj-lt"/>
              <a:buAutoNum type="arabicParenR" startAt="2"/>
            </a:pPr>
            <a:r>
              <a:rPr lang="nl-BE" sz="2200" b="1" dirty="0" err="1" smtClean="0">
                <a:solidFill>
                  <a:schemeClr val="accent5"/>
                </a:solidFill>
              </a:rPr>
              <a:t>Imposabilité</a:t>
            </a:r>
            <a:r>
              <a:rPr lang="nl-BE" sz="2200" b="1" dirty="0" smtClean="0">
                <a:solidFill>
                  <a:schemeClr val="accent5"/>
                </a:solidFill>
              </a:rPr>
              <a:t> des </a:t>
            </a:r>
            <a:r>
              <a:rPr lang="nl-BE" sz="2200" b="1" dirty="0" err="1" smtClean="0">
                <a:solidFill>
                  <a:schemeClr val="accent5"/>
                </a:solidFill>
              </a:rPr>
              <a:t>revenus</a:t>
            </a:r>
            <a:r>
              <a:rPr lang="nl-BE" sz="2200" dirty="0" smtClean="0">
                <a:solidFill>
                  <a:schemeClr val="accent5"/>
                </a:solidFill>
              </a:rPr>
              <a:t>: </a:t>
            </a:r>
            <a:r>
              <a:rPr lang="nl-BE" sz="2200" dirty="0" err="1" smtClean="0"/>
              <a:t>toujours</a:t>
            </a:r>
            <a:r>
              <a:rPr lang="nl-BE" sz="2200" dirty="0" smtClean="0"/>
              <a:t> </a:t>
            </a:r>
            <a:r>
              <a:rPr lang="nl-BE" sz="2200" dirty="0" err="1" smtClean="0"/>
              <a:t>suivre</a:t>
            </a:r>
            <a:r>
              <a:rPr lang="nl-BE" sz="2200" dirty="0" smtClean="0"/>
              <a:t> la </a:t>
            </a:r>
            <a:r>
              <a:rPr lang="nl-BE" sz="2200" dirty="0" err="1" smtClean="0"/>
              <a:t>logique</a:t>
            </a:r>
            <a:r>
              <a:rPr lang="nl-BE" sz="2200" dirty="0" smtClean="0"/>
              <a:t> fiscale? </a:t>
            </a:r>
            <a:r>
              <a:rPr lang="nl-BE" sz="2200" dirty="0" err="1" smtClean="0"/>
              <a:t>Eventuellement</a:t>
            </a:r>
            <a:r>
              <a:rPr lang="nl-BE" sz="2200" dirty="0" smtClean="0"/>
              <a:t> </a:t>
            </a:r>
            <a:r>
              <a:rPr lang="nl-BE" sz="2200" dirty="0" err="1" smtClean="0"/>
              <a:t>travailler</a:t>
            </a:r>
            <a:r>
              <a:rPr lang="nl-BE" sz="2200" dirty="0" smtClean="0"/>
              <a:t> </a:t>
            </a:r>
            <a:r>
              <a:rPr lang="nl-BE" sz="2200" dirty="0" err="1" smtClean="0"/>
              <a:t>avec</a:t>
            </a:r>
            <a:r>
              <a:rPr lang="nl-BE" sz="2200" dirty="0" smtClean="0"/>
              <a:t> les </a:t>
            </a:r>
            <a:r>
              <a:rPr lang="nl-BE" sz="2200" dirty="0" err="1" smtClean="0"/>
              <a:t>revenus</a:t>
            </a:r>
            <a:r>
              <a:rPr lang="nl-BE" sz="2200" dirty="0" smtClean="0"/>
              <a:t> nets </a:t>
            </a:r>
            <a:r>
              <a:rPr lang="nl-BE" sz="2200" dirty="0" err="1" smtClean="0"/>
              <a:t>imposables</a:t>
            </a:r>
            <a:r>
              <a:rPr lang="nl-BE" sz="2200" dirty="0" smtClean="0"/>
              <a:t> des ménages?</a:t>
            </a:r>
            <a:endParaRPr lang="nl-BE" sz="22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13</a:t>
            </a:fld>
            <a:endParaRPr lang="en-GB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49713" y="414508"/>
            <a:ext cx="1439095" cy="1276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1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79500" indent="-742950">
              <a:buFont typeface="+mj-lt"/>
              <a:buAutoNum type="arabicPeriod" startAt="5"/>
            </a:pPr>
            <a:r>
              <a:rPr lang="nl-NL" sz="4000" b="1" dirty="0" smtClean="0">
                <a:solidFill>
                  <a:schemeClr val="accent5"/>
                </a:solidFill>
              </a:rPr>
              <a:t>Le </a:t>
            </a:r>
            <a:r>
              <a:rPr lang="nl-NL" sz="4000" b="1" dirty="0" err="1" smtClean="0">
                <a:solidFill>
                  <a:schemeClr val="accent5"/>
                </a:solidFill>
              </a:rPr>
              <a:t>retrait</a:t>
            </a:r>
            <a:r>
              <a:rPr lang="nl-NL" sz="4000" b="1" dirty="0" smtClean="0">
                <a:solidFill>
                  <a:schemeClr val="accent5"/>
                </a:solidFill>
              </a:rPr>
              <a:t> du </a:t>
            </a:r>
            <a:r>
              <a:rPr lang="nl-NL" sz="4000" b="1" dirty="0" err="1" smtClean="0">
                <a:solidFill>
                  <a:schemeClr val="accent5"/>
                </a:solidFill>
              </a:rPr>
              <a:t>droit</a:t>
            </a:r>
            <a:r>
              <a:rPr lang="nl-NL" sz="4000" b="1" dirty="0" smtClean="0">
                <a:solidFill>
                  <a:schemeClr val="accent5"/>
                </a:solidFill>
              </a:rPr>
              <a:t> + les </a:t>
            </a:r>
            <a:r>
              <a:rPr lang="nl-NL" sz="4000" b="1" dirty="0" err="1" smtClean="0">
                <a:solidFill>
                  <a:schemeClr val="accent5"/>
                </a:solidFill>
              </a:rPr>
              <a:t>conséquences</a:t>
            </a:r>
            <a:endParaRPr lang="en-GB" sz="4000" b="1" dirty="0">
              <a:solidFill>
                <a:schemeClr val="accent5"/>
              </a:solidFill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1078993" y="1651889"/>
            <a:ext cx="10759900" cy="12741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err="1" smtClean="0"/>
              <a:t>Actuellement</a:t>
            </a:r>
            <a:r>
              <a:rPr lang="en-GB" dirty="0" smtClean="0"/>
              <a:t>, le droit à </a:t>
            </a:r>
            <a:r>
              <a:rPr lang="en-GB" dirty="0" err="1" smtClean="0"/>
              <a:t>l’intervention</a:t>
            </a:r>
            <a:r>
              <a:rPr lang="en-GB" dirty="0" smtClean="0"/>
              <a:t> </a:t>
            </a:r>
            <a:r>
              <a:rPr lang="en-GB" dirty="0" err="1" smtClean="0"/>
              <a:t>majorée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retiré</a:t>
            </a:r>
            <a:r>
              <a:rPr lang="en-GB" dirty="0" smtClean="0"/>
              <a:t> au 31 </a:t>
            </a:r>
            <a:r>
              <a:rPr lang="en-GB" dirty="0" err="1" smtClean="0"/>
              <a:t>décembre</a:t>
            </a:r>
            <a:r>
              <a:rPr lang="en-GB" dirty="0" smtClean="0"/>
              <a:t> de </a:t>
            </a:r>
            <a:r>
              <a:rPr lang="en-GB" dirty="0" err="1" smtClean="0"/>
              <a:t>l’année</a:t>
            </a:r>
            <a:r>
              <a:rPr lang="en-GB" dirty="0" smtClean="0"/>
              <a:t> du </a:t>
            </a:r>
            <a:r>
              <a:rPr lang="en-GB" dirty="0" err="1" smtClean="0"/>
              <a:t>contrôle</a:t>
            </a:r>
            <a:r>
              <a:rPr lang="en-GB" dirty="0" smtClean="0"/>
              <a:t> </a:t>
            </a:r>
            <a:r>
              <a:rPr lang="en-GB" dirty="0" err="1" smtClean="0"/>
              <a:t>systématique</a:t>
            </a:r>
            <a:r>
              <a:rPr lang="en-GB" dirty="0" smtClean="0"/>
              <a:t> </a:t>
            </a:r>
            <a:r>
              <a:rPr lang="en-GB" dirty="0" err="1" smtClean="0"/>
              <a:t>s’il</a:t>
            </a:r>
            <a:r>
              <a:rPr lang="en-GB" dirty="0" smtClean="0"/>
              <a:t> </a:t>
            </a:r>
            <a:r>
              <a:rPr lang="en-GB" dirty="0" err="1" smtClean="0"/>
              <a:t>apparait</a:t>
            </a:r>
            <a:r>
              <a:rPr lang="en-GB" dirty="0" smtClean="0"/>
              <a:t> que le ménage </a:t>
            </a:r>
            <a:r>
              <a:rPr lang="en-GB" dirty="0" err="1" smtClean="0"/>
              <a:t>dépasse</a:t>
            </a:r>
            <a:r>
              <a:rPr lang="en-GB" dirty="0" smtClean="0"/>
              <a:t> le plafond.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479521"/>
              </p:ext>
            </p:extLst>
          </p:nvPr>
        </p:nvGraphicFramePr>
        <p:xfrm>
          <a:off x="1197863" y="2926080"/>
          <a:ext cx="10641030" cy="388460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320515">
                  <a:extLst>
                    <a:ext uri="{9D8B030D-6E8A-4147-A177-3AD203B41FA5}">
                      <a16:colId xmlns:a16="http://schemas.microsoft.com/office/drawing/2014/main" val="3424612388"/>
                    </a:ext>
                  </a:extLst>
                </a:gridCol>
                <a:gridCol w="5320515">
                  <a:extLst>
                    <a:ext uri="{9D8B030D-6E8A-4147-A177-3AD203B41FA5}">
                      <a16:colId xmlns:a16="http://schemas.microsoft.com/office/drawing/2014/main" val="3553641727"/>
                    </a:ext>
                  </a:extLst>
                </a:gridCol>
              </a:tblGrid>
              <a:tr h="431105">
                <a:tc>
                  <a:txBody>
                    <a:bodyPr/>
                    <a:lstStyle/>
                    <a:p>
                      <a:r>
                        <a:rPr lang="en-GB" sz="2800" dirty="0" err="1" smtClean="0">
                          <a:solidFill>
                            <a:schemeClr val="lt1"/>
                          </a:solidFill>
                        </a:rPr>
                        <a:t>Possibilités</a:t>
                      </a:r>
                      <a:endParaRPr lang="en-GB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err="1" smtClean="0">
                          <a:solidFill>
                            <a:schemeClr val="lt1"/>
                          </a:solidFill>
                        </a:rPr>
                        <a:t>Conséquences</a:t>
                      </a:r>
                      <a:endParaRPr lang="en-GB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214836"/>
                  </a:ext>
                </a:extLst>
              </a:tr>
              <a:tr h="989007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Suspension </a:t>
                      </a:r>
                      <a:r>
                        <a:rPr lang="nl-NL" sz="2000" dirty="0" err="1" smtClean="0"/>
                        <a:t>immédiate</a:t>
                      </a:r>
                      <a:r>
                        <a:rPr lang="nl-NL" sz="2000" dirty="0" smtClean="0"/>
                        <a:t> du </a:t>
                      </a:r>
                      <a:r>
                        <a:rPr lang="nl-NL" sz="2000" dirty="0" err="1" smtClean="0"/>
                        <a:t>droit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nl-NL" dirty="0" smtClean="0"/>
                        <a:t>Discriminatoire,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parce</a:t>
                      </a:r>
                      <a:r>
                        <a:rPr lang="nl-NL" baseline="0" dirty="0" smtClean="0"/>
                        <a:t> que </a:t>
                      </a:r>
                      <a:r>
                        <a:rPr lang="nl-NL" baseline="0" dirty="0" err="1" smtClean="0"/>
                        <a:t>le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contrôle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systématique</a:t>
                      </a:r>
                      <a:r>
                        <a:rPr lang="nl-NL" baseline="0" dirty="0" smtClean="0"/>
                        <a:t> </a:t>
                      </a:r>
                      <a:r>
                        <a:rPr lang="fr-FR" dirty="0" smtClean="0"/>
                        <a:t>n’a pas lieu en même temps pour tous les bénéficiaires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920546"/>
                  </a:ext>
                </a:extLst>
              </a:tr>
              <a:tr h="989007">
                <a:tc>
                  <a:txBody>
                    <a:bodyPr/>
                    <a:lstStyle/>
                    <a:p>
                      <a:r>
                        <a:rPr lang="nl-NL" sz="2000" dirty="0" err="1" smtClean="0"/>
                        <a:t>Retrait</a:t>
                      </a:r>
                      <a:r>
                        <a:rPr lang="nl-NL" sz="2000" dirty="0" smtClean="0"/>
                        <a:t> </a:t>
                      </a:r>
                      <a:r>
                        <a:rPr lang="nl-NL" sz="2000" dirty="0" err="1" smtClean="0"/>
                        <a:t>rétroactif</a:t>
                      </a:r>
                      <a:r>
                        <a:rPr lang="nl-NL" sz="2000" baseline="0" dirty="0" smtClean="0"/>
                        <a:t> du </a:t>
                      </a:r>
                      <a:r>
                        <a:rPr lang="nl-NL" sz="2000" baseline="0" dirty="0" err="1" smtClean="0"/>
                        <a:t>droit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Les récupérations ne sont pas souhaitables étant donné qu’il s’agit d’un groupe cible vulnérable et compte tenu des régularisations nécessaires en ce qui concerne d’autres mesures au sein de l’AMI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150622"/>
                  </a:ext>
                </a:extLst>
              </a:tr>
              <a:tr h="760775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Imposer des </a:t>
                      </a:r>
                      <a:r>
                        <a:rPr lang="en-GB" sz="2000" dirty="0" err="1" smtClean="0"/>
                        <a:t>dommages</a:t>
                      </a:r>
                      <a:r>
                        <a:rPr lang="en-GB" sz="2000" baseline="0" dirty="0" smtClean="0"/>
                        <a:t> et </a:t>
                      </a:r>
                      <a:r>
                        <a:rPr lang="en-GB" sz="2000" baseline="0" dirty="0" err="1" smtClean="0"/>
                        <a:t>intérêts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Egalité entre tous les bénéficiaires, mais non souhaitable étant donné qu’il s’agit d’un groupe cible vulnérable</a:t>
                      </a:r>
                    </a:p>
                    <a:p>
                      <a:pPr algn="just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240136"/>
                  </a:ext>
                </a:extLst>
              </a:tr>
            </a:tbl>
          </a:graphicData>
        </a:graphic>
      </p:graphicFrame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14</a:t>
            </a:fld>
            <a:endParaRPr lang="en-GB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93465" y="414508"/>
            <a:ext cx="1395344" cy="123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79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79500" indent="-742950">
              <a:buFont typeface="+mj-lt"/>
              <a:buAutoNum type="arabicPeriod" startAt="6"/>
            </a:pPr>
            <a:r>
              <a:rPr lang="nl-NL" sz="4000" b="1" dirty="0" err="1" smtClean="0">
                <a:solidFill>
                  <a:schemeClr val="accent5"/>
                </a:solidFill>
              </a:rPr>
              <a:t>L’échange</a:t>
            </a:r>
            <a:r>
              <a:rPr lang="nl-NL" sz="4000" b="1" dirty="0" smtClean="0">
                <a:solidFill>
                  <a:schemeClr val="accent5"/>
                </a:solidFill>
              </a:rPr>
              <a:t> de </a:t>
            </a:r>
            <a:r>
              <a:rPr lang="nl-NL" sz="4000" b="1" dirty="0" err="1" smtClean="0">
                <a:solidFill>
                  <a:schemeClr val="accent5"/>
                </a:solidFill>
              </a:rPr>
              <a:t>données</a:t>
            </a:r>
            <a:endParaRPr lang="en-GB" sz="4000" b="1" dirty="0">
              <a:solidFill>
                <a:schemeClr val="accent5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57188" indent="-357188" algn="just">
              <a:buClr>
                <a:schemeClr val="accent5"/>
              </a:buClr>
              <a:buFont typeface="+mj-lt"/>
              <a:buAutoNum type="arabicParenR"/>
            </a:pPr>
            <a:r>
              <a:rPr lang="nl-BE" sz="2600" dirty="0" err="1" smtClean="0"/>
              <a:t>Possibilité</a:t>
            </a:r>
            <a:r>
              <a:rPr lang="nl-BE" sz="2600" dirty="0" smtClean="0"/>
              <a:t> pour les </a:t>
            </a:r>
            <a:r>
              <a:rPr lang="nl-BE" sz="2600" dirty="0" err="1" smtClean="0"/>
              <a:t>mutualités</a:t>
            </a:r>
            <a:r>
              <a:rPr lang="nl-BE" sz="2600" dirty="0" smtClean="0"/>
              <a:t> </a:t>
            </a:r>
            <a:r>
              <a:rPr lang="nl-BE" sz="2600" dirty="0" err="1" smtClean="0"/>
              <a:t>d’accéder</a:t>
            </a:r>
            <a:r>
              <a:rPr lang="nl-BE" sz="2600" dirty="0" smtClean="0"/>
              <a:t> à </a:t>
            </a:r>
            <a:r>
              <a:rPr lang="nl-BE" sz="2600" dirty="0" err="1" smtClean="0"/>
              <a:t>d’</a:t>
            </a:r>
            <a:r>
              <a:rPr lang="nl-BE" sz="2600" b="1" dirty="0" err="1" smtClean="0">
                <a:solidFill>
                  <a:schemeClr val="accent5"/>
                </a:solidFill>
              </a:rPr>
              <a:t>autres</a:t>
            </a:r>
            <a:r>
              <a:rPr lang="nl-BE" sz="2600" b="1" dirty="0" smtClean="0">
                <a:solidFill>
                  <a:schemeClr val="accent5"/>
                </a:solidFill>
              </a:rPr>
              <a:t> bases de </a:t>
            </a:r>
            <a:r>
              <a:rPr lang="nl-BE" sz="2600" b="1" dirty="0" err="1" smtClean="0">
                <a:solidFill>
                  <a:schemeClr val="accent5"/>
                </a:solidFill>
              </a:rPr>
              <a:t>données</a:t>
            </a:r>
            <a:r>
              <a:rPr lang="nl-BE" sz="2600" dirty="0" smtClean="0"/>
              <a:t>:</a:t>
            </a:r>
          </a:p>
          <a:p>
            <a:pPr marL="895350" indent="-357188">
              <a:buClr>
                <a:schemeClr val="accent5"/>
              </a:buClr>
            </a:pPr>
            <a:r>
              <a:rPr lang="nl-BE" sz="2600" dirty="0" smtClean="0"/>
              <a:t>PATRIS</a:t>
            </a:r>
            <a:endParaRPr lang="nl-BE" sz="2600" dirty="0"/>
          </a:p>
          <a:p>
            <a:pPr marL="895350" indent="-357188">
              <a:buClr>
                <a:schemeClr val="accent5"/>
              </a:buClr>
            </a:pPr>
            <a:r>
              <a:rPr lang="nl-BE" sz="2600" dirty="0" err="1"/>
              <a:t>DmfA</a:t>
            </a:r>
            <a:endParaRPr lang="nl-BE" sz="2600" dirty="0"/>
          </a:p>
          <a:p>
            <a:pPr marL="895350" indent="-357188">
              <a:buClr>
                <a:schemeClr val="accent5"/>
              </a:buClr>
            </a:pPr>
            <a:r>
              <a:rPr lang="nl-BE" sz="2600" dirty="0" smtClean="0"/>
              <a:t>La base de </a:t>
            </a:r>
            <a:r>
              <a:rPr lang="nl-BE" sz="2600" dirty="0" err="1" smtClean="0"/>
              <a:t>données</a:t>
            </a:r>
            <a:r>
              <a:rPr lang="nl-BE" sz="2600" dirty="0" smtClean="0"/>
              <a:t> de </a:t>
            </a:r>
            <a:r>
              <a:rPr lang="nl-BE" sz="2600" dirty="0"/>
              <a:t>VLABEL</a:t>
            </a:r>
          </a:p>
          <a:p>
            <a:pPr marL="895350" indent="-357188">
              <a:buClr>
                <a:schemeClr val="accent5"/>
              </a:buClr>
            </a:pPr>
            <a:r>
              <a:rPr lang="nl-BE" sz="2600" dirty="0"/>
              <a:t> …</a:t>
            </a:r>
          </a:p>
          <a:p>
            <a:pPr marL="0" indent="0">
              <a:buNone/>
            </a:pPr>
            <a:endParaRPr lang="nl-BE" sz="900" dirty="0" smtClean="0"/>
          </a:p>
          <a:p>
            <a:pPr marL="895350" indent="-538163">
              <a:buFont typeface="Wingdings" panose="05000000000000000000" pitchFamily="2" charset="2"/>
              <a:buChar char="à"/>
            </a:pPr>
            <a:r>
              <a:rPr lang="nl-BE" sz="2600" b="1" dirty="0" smtClean="0">
                <a:solidFill>
                  <a:schemeClr val="accent5"/>
                </a:solidFill>
              </a:rPr>
              <a:t>But?</a:t>
            </a:r>
            <a:r>
              <a:rPr lang="nl-BE" sz="2600" dirty="0" smtClean="0">
                <a:solidFill>
                  <a:schemeClr val="accent5"/>
                </a:solidFill>
              </a:rPr>
              <a:t> </a:t>
            </a:r>
            <a:r>
              <a:rPr lang="nl-BE" sz="2600" dirty="0" err="1" smtClean="0"/>
              <a:t>le</a:t>
            </a:r>
            <a:r>
              <a:rPr lang="nl-BE" sz="2600" dirty="0" smtClean="0"/>
              <a:t> pré-</a:t>
            </a:r>
            <a:r>
              <a:rPr lang="nl-BE" sz="2600" dirty="0" err="1" smtClean="0"/>
              <a:t>remplissage</a:t>
            </a:r>
            <a:r>
              <a:rPr lang="nl-BE" sz="2600" dirty="0" smtClean="0"/>
              <a:t> de la </a:t>
            </a:r>
            <a:r>
              <a:rPr lang="nl-BE" sz="2600" dirty="0" err="1" smtClean="0"/>
              <a:t>déclaration</a:t>
            </a:r>
            <a:r>
              <a:rPr lang="nl-BE" sz="2600" dirty="0" smtClean="0"/>
              <a:t> </a:t>
            </a:r>
            <a:r>
              <a:rPr lang="nl-BE" sz="2600" dirty="0" err="1" smtClean="0"/>
              <a:t>sur</a:t>
            </a:r>
            <a:r>
              <a:rPr lang="nl-BE" sz="2600" dirty="0" smtClean="0"/>
              <a:t> </a:t>
            </a:r>
            <a:r>
              <a:rPr lang="nl-BE" sz="2600" dirty="0" err="1" smtClean="0"/>
              <a:t>l’honneur</a:t>
            </a:r>
            <a:r>
              <a:rPr lang="nl-BE" sz="2600" dirty="0" smtClean="0"/>
              <a:t> par la </a:t>
            </a:r>
            <a:r>
              <a:rPr lang="nl-BE" sz="2600" dirty="0" err="1" smtClean="0"/>
              <a:t>mutualité</a:t>
            </a:r>
            <a:r>
              <a:rPr lang="nl-BE" sz="2600" dirty="0" smtClean="0"/>
              <a:t> elle-</a:t>
            </a:r>
            <a:r>
              <a:rPr lang="nl-BE" sz="2600" dirty="0" err="1" smtClean="0"/>
              <a:t>même</a:t>
            </a:r>
            <a:endParaRPr lang="nl-BE" sz="2600" dirty="0" smtClean="0"/>
          </a:p>
          <a:p>
            <a:pPr marL="357187" indent="0" algn="just">
              <a:buNone/>
              <a:tabLst>
                <a:tab pos="182563" algn="l"/>
              </a:tabLst>
            </a:pPr>
            <a:endParaRPr lang="nl-BE" sz="900" dirty="0" smtClean="0"/>
          </a:p>
          <a:p>
            <a:pPr marL="357188" indent="-357188" algn="just">
              <a:buClr>
                <a:schemeClr val="accent5"/>
              </a:buClr>
              <a:buFont typeface="+mj-lt"/>
              <a:buAutoNum type="arabicParenR" startAt="2"/>
            </a:pPr>
            <a:r>
              <a:rPr lang="en-GB" sz="2600" dirty="0" err="1" smtClean="0"/>
              <a:t>Possibilité</a:t>
            </a:r>
            <a:r>
              <a:rPr lang="en-GB" sz="2600" dirty="0" smtClean="0"/>
              <a:t> </a:t>
            </a:r>
            <a:r>
              <a:rPr lang="en-GB" sz="2600" b="1" dirty="0" smtClean="0">
                <a:solidFill>
                  <a:schemeClr val="accent5"/>
                </a:solidFill>
              </a:rPr>
              <a:t>de </a:t>
            </a:r>
            <a:r>
              <a:rPr lang="en-GB" sz="2600" b="1" dirty="0" err="1" smtClean="0">
                <a:solidFill>
                  <a:schemeClr val="accent5"/>
                </a:solidFill>
              </a:rPr>
              <a:t>mise</a:t>
            </a:r>
            <a:r>
              <a:rPr lang="en-GB" sz="2600" b="1" dirty="0" smtClean="0">
                <a:solidFill>
                  <a:schemeClr val="accent5"/>
                </a:solidFill>
              </a:rPr>
              <a:t> à disposition </a:t>
            </a:r>
            <a:r>
              <a:rPr lang="en-GB" sz="2600" dirty="0" smtClean="0"/>
              <a:t>de documents </a:t>
            </a:r>
            <a:r>
              <a:rPr lang="en-GB" sz="2600" dirty="0" err="1" smtClean="0"/>
              <a:t>justificatifs</a:t>
            </a:r>
            <a:r>
              <a:rPr lang="en-GB" sz="2600" dirty="0" smtClean="0"/>
              <a:t> </a:t>
            </a:r>
            <a:r>
              <a:rPr lang="en-GB" sz="2600" dirty="0" err="1" smtClean="0"/>
              <a:t>reçus</a:t>
            </a:r>
            <a:r>
              <a:rPr lang="en-GB" sz="2600" dirty="0" smtClean="0"/>
              <a:t> par </a:t>
            </a:r>
            <a:r>
              <a:rPr lang="en-GB" sz="2600" dirty="0" err="1" smtClean="0"/>
              <a:t>d’autres</a:t>
            </a:r>
            <a:r>
              <a:rPr lang="en-GB" sz="2600" dirty="0" smtClean="0"/>
              <a:t> </a:t>
            </a:r>
            <a:r>
              <a:rPr lang="en-GB" sz="2600" dirty="0" err="1" smtClean="0"/>
              <a:t>autorités</a:t>
            </a:r>
            <a:endParaRPr lang="en-GB" sz="2600" dirty="0"/>
          </a:p>
          <a:p>
            <a:pPr marL="0" indent="0">
              <a:buNone/>
            </a:pPr>
            <a:endParaRPr lang="en-GB" sz="900" dirty="0"/>
          </a:p>
          <a:p>
            <a:pPr marL="895350" indent="-538163">
              <a:buNone/>
            </a:pPr>
            <a:r>
              <a:rPr lang="en-GB" sz="2400" b="1" dirty="0">
                <a:solidFill>
                  <a:schemeClr val="accent5"/>
                </a:solidFill>
              </a:rPr>
              <a:t>→</a:t>
            </a:r>
            <a:r>
              <a:rPr lang="en-GB" sz="2400" dirty="0"/>
              <a:t> </a:t>
            </a:r>
            <a:r>
              <a:rPr lang="en-GB" sz="2400" dirty="0" smtClean="0"/>
              <a:t>	</a:t>
            </a:r>
            <a:r>
              <a:rPr lang="en-GB" sz="2400" dirty="0" err="1" smtClean="0"/>
              <a:t>Législation</a:t>
            </a:r>
            <a:r>
              <a:rPr lang="en-GB" sz="2400" dirty="0" smtClean="0"/>
              <a:t> only once</a:t>
            </a:r>
            <a:endParaRPr lang="en-GB" sz="2400" dirty="0"/>
          </a:p>
          <a:p>
            <a:pPr marL="0" indent="0" algn="just">
              <a:buNone/>
            </a:pPr>
            <a:endParaRPr lang="nl-BE" sz="2600" dirty="0"/>
          </a:p>
          <a:p>
            <a:pPr marL="0" indent="0" algn="just">
              <a:buNone/>
            </a:pPr>
            <a:endParaRPr lang="nl-BE" sz="26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15</a:t>
            </a:fld>
            <a:endParaRPr lang="en-GB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99837" y="414508"/>
            <a:ext cx="1388971" cy="1231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29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solidFill>
                  <a:srgbClr val="007C92"/>
                </a:solidFill>
              </a:rPr>
              <a:t>Pistes</a:t>
            </a:r>
            <a:endParaRPr lang="en-GB" b="1" dirty="0">
              <a:solidFill>
                <a:srgbClr val="007C9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90543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Clr>
                <a:srgbClr val="007C92"/>
              </a:buClr>
              <a:buFont typeface="+mj-lt"/>
              <a:buAutoNum type="arabicPeriod"/>
            </a:pPr>
            <a:r>
              <a:rPr lang="fr-FR" dirty="0" smtClean="0"/>
              <a:t>Examiner un octroi </a:t>
            </a:r>
            <a:r>
              <a:rPr lang="fr-FR" dirty="0"/>
              <a:t>automatique </a:t>
            </a:r>
            <a:r>
              <a:rPr lang="fr-FR" dirty="0" smtClean="0"/>
              <a:t>à des groupes-cibles déterminés pour </a:t>
            </a:r>
            <a:r>
              <a:rPr lang="fr-FR" dirty="0"/>
              <a:t>apporter une solution au problème de l’introduction de la DSH et du transfert des documents justificatifs nécessaires</a:t>
            </a:r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endParaRPr lang="nl-BE" sz="900" dirty="0" smtClean="0"/>
          </a:p>
          <a:p>
            <a:pPr marL="514350" indent="-514350" algn="just">
              <a:buClr>
                <a:srgbClr val="007C92"/>
              </a:buClr>
              <a:buFont typeface="+mj-lt"/>
              <a:buAutoNum type="arabicPeriod"/>
            </a:pPr>
            <a:r>
              <a:rPr lang="nl-BE" dirty="0" err="1" smtClean="0"/>
              <a:t>Poursuivre</a:t>
            </a:r>
            <a:r>
              <a:rPr lang="nl-BE" dirty="0" smtClean="0"/>
              <a:t> </a:t>
            </a:r>
            <a:r>
              <a:rPr lang="nl-BE" dirty="0" err="1" smtClean="0"/>
              <a:t>l’échange</a:t>
            </a:r>
            <a:r>
              <a:rPr lang="nl-BE" dirty="0" smtClean="0"/>
              <a:t> de </a:t>
            </a:r>
            <a:r>
              <a:rPr lang="nl-BE" dirty="0" err="1" smtClean="0"/>
              <a:t>données</a:t>
            </a:r>
            <a:r>
              <a:rPr lang="nl-BE" dirty="0" smtClean="0"/>
              <a:t> et </a:t>
            </a:r>
            <a:r>
              <a:rPr lang="nl-BE" dirty="0" err="1" smtClean="0"/>
              <a:t>évaluer</a:t>
            </a:r>
            <a:r>
              <a:rPr lang="nl-BE" dirty="0" smtClean="0"/>
              <a:t> </a:t>
            </a:r>
            <a:r>
              <a:rPr lang="nl-BE" dirty="0" err="1" smtClean="0"/>
              <a:t>l’utilisation</a:t>
            </a:r>
            <a:r>
              <a:rPr lang="nl-BE" dirty="0" smtClean="0"/>
              <a:t> des bases de </a:t>
            </a:r>
            <a:r>
              <a:rPr lang="nl-BE" dirty="0" err="1" smtClean="0"/>
              <a:t>données</a:t>
            </a:r>
            <a:endParaRPr lang="nl-BE" dirty="0"/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endParaRPr lang="nl-BE" sz="900" dirty="0" smtClean="0"/>
          </a:p>
          <a:p>
            <a:pPr marL="514350" indent="-514350" algn="just">
              <a:buClr>
                <a:srgbClr val="007C92"/>
              </a:buClr>
              <a:buFont typeface="+mj-lt"/>
              <a:buAutoNum type="arabicPeriod"/>
            </a:pPr>
            <a:r>
              <a:rPr lang="nl-BE" dirty="0" err="1" smtClean="0"/>
              <a:t>Utiliser</a:t>
            </a:r>
            <a:r>
              <a:rPr lang="nl-BE" dirty="0" smtClean="0"/>
              <a:t> </a:t>
            </a:r>
            <a:r>
              <a:rPr lang="nl-BE" dirty="0" err="1" smtClean="0"/>
              <a:t>le</a:t>
            </a:r>
            <a:r>
              <a:rPr lang="nl-BE" dirty="0" smtClean="0"/>
              <a:t> ménage </a:t>
            </a:r>
            <a:r>
              <a:rPr lang="nl-BE" dirty="0" err="1" smtClean="0"/>
              <a:t>registre</a:t>
            </a:r>
            <a:r>
              <a:rPr lang="nl-BE" dirty="0" smtClean="0"/>
              <a:t> </a:t>
            </a:r>
            <a:r>
              <a:rPr lang="nl-BE" dirty="0" err="1" smtClean="0"/>
              <a:t>national</a:t>
            </a:r>
            <a:r>
              <a:rPr lang="nl-BE" dirty="0" smtClean="0"/>
              <a:t> pour </a:t>
            </a:r>
            <a:r>
              <a:rPr lang="nl-BE" dirty="0" err="1" smtClean="0"/>
              <a:t>permettre</a:t>
            </a:r>
            <a:r>
              <a:rPr lang="nl-BE" dirty="0" smtClean="0"/>
              <a:t> la </a:t>
            </a:r>
            <a:r>
              <a:rPr lang="nl-BE" dirty="0" err="1" smtClean="0"/>
              <a:t>composition</a:t>
            </a:r>
            <a:r>
              <a:rPr lang="nl-BE" dirty="0" smtClean="0"/>
              <a:t> </a:t>
            </a:r>
            <a:r>
              <a:rPr lang="nl-BE" dirty="0" err="1" smtClean="0"/>
              <a:t>automatique</a:t>
            </a:r>
            <a:r>
              <a:rPr lang="nl-BE" dirty="0" smtClean="0"/>
              <a:t> du ménage</a:t>
            </a:r>
            <a:endParaRPr lang="nl-BE" dirty="0"/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endParaRPr lang="nl-BE" sz="900" dirty="0" smtClean="0"/>
          </a:p>
          <a:p>
            <a:pPr marL="514350" indent="-514350" algn="just">
              <a:buClr>
                <a:srgbClr val="007C92"/>
              </a:buClr>
              <a:buFont typeface="+mj-lt"/>
              <a:buAutoNum type="arabicPeriod"/>
            </a:pPr>
            <a:r>
              <a:rPr lang="nl-BE" dirty="0" err="1" smtClean="0"/>
              <a:t>Augmenter</a:t>
            </a:r>
            <a:r>
              <a:rPr lang="nl-BE" dirty="0" smtClean="0"/>
              <a:t> la </a:t>
            </a:r>
            <a:r>
              <a:rPr lang="nl-BE" dirty="0" err="1" smtClean="0"/>
              <a:t>rétroactivité</a:t>
            </a:r>
            <a:r>
              <a:rPr lang="nl-BE" dirty="0" smtClean="0"/>
              <a:t> du </a:t>
            </a:r>
            <a:r>
              <a:rPr lang="nl-BE" dirty="0" err="1" smtClean="0"/>
              <a:t>droit</a:t>
            </a:r>
            <a:r>
              <a:rPr lang="nl-BE" dirty="0" smtClean="0"/>
              <a:t> à </a:t>
            </a:r>
            <a:r>
              <a:rPr lang="nl-BE" dirty="0" err="1" smtClean="0"/>
              <a:t>l’intervention</a:t>
            </a:r>
            <a:r>
              <a:rPr lang="nl-BE" dirty="0" smtClean="0"/>
              <a:t> </a:t>
            </a:r>
            <a:r>
              <a:rPr lang="nl-BE" dirty="0" err="1" smtClean="0"/>
              <a:t>majorée</a:t>
            </a:r>
            <a:endParaRPr lang="nl-BE" dirty="0"/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endParaRPr lang="nl-BE" sz="900" dirty="0" smtClean="0"/>
          </a:p>
          <a:p>
            <a:pPr marL="514350" indent="-514350" algn="just">
              <a:buClr>
                <a:srgbClr val="007C92"/>
              </a:buClr>
              <a:buFont typeface="+mj-lt"/>
              <a:buAutoNum type="arabicPeriod"/>
            </a:pPr>
            <a:r>
              <a:rPr lang="nl-BE" dirty="0" err="1" smtClean="0"/>
              <a:t>Poursuivre</a:t>
            </a:r>
            <a:r>
              <a:rPr lang="nl-BE" dirty="0" smtClean="0"/>
              <a:t> </a:t>
            </a:r>
            <a:r>
              <a:rPr lang="nl-BE" dirty="0" err="1" smtClean="0"/>
              <a:t>l’élargissement</a:t>
            </a:r>
            <a:r>
              <a:rPr lang="nl-BE" dirty="0" smtClean="0"/>
              <a:t> du flux </a:t>
            </a:r>
            <a:r>
              <a:rPr lang="nl-BE" dirty="0" err="1" smtClean="0"/>
              <a:t>proactif</a:t>
            </a:r>
            <a:r>
              <a:rPr lang="nl-BE" dirty="0" smtClean="0"/>
              <a:t> (</a:t>
            </a:r>
            <a:r>
              <a:rPr lang="fr-FR" dirty="0"/>
              <a:t>également </a:t>
            </a:r>
            <a:r>
              <a:rPr lang="fr-FR" dirty="0" smtClean="0"/>
              <a:t>contacter les ménages </a:t>
            </a:r>
            <a:r>
              <a:rPr lang="fr-FR" dirty="0"/>
              <a:t>dont le revenu se situe juste au-dessus du </a:t>
            </a:r>
            <a:r>
              <a:rPr lang="fr-FR" dirty="0" smtClean="0"/>
              <a:t>plafond</a:t>
            </a:r>
            <a:r>
              <a:rPr lang="nl-BE" dirty="0" smtClean="0"/>
              <a:t>)</a:t>
            </a:r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16</a:t>
            </a:fld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06147" y="414508"/>
            <a:ext cx="1282661" cy="1137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87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430512" cy="1325563"/>
          </a:xfrm>
        </p:spPr>
        <p:txBody>
          <a:bodyPr/>
          <a:lstStyle/>
          <a:p>
            <a:r>
              <a:rPr lang="nl-BE" b="1" dirty="0" smtClean="0">
                <a:solidFill>
                  <a:srgbClr val="007C92"/>
                </a:solidFill>
              </a:rPr>
              <a:t>Pistes</a:t>
            </a:r>
            <a:endParaRPr lang="en-GB" b="1" dirty="0">
              <a:solidFill>
                <a:srgbClr val="007C9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90543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Clr>
                <a:srgbClr val="007C92"/>
              </a:buClr>
              <a:buFont typeface="+mj-lt"/>
              <a:buAutoNum type="arabicPeriod" startAt="6"/>
            </a:pPr>
            <a:r>
              <a:rPr lang="fr-FR" dirty="0" smtClean="0"/>
              <a:t>Examiner la </a:t>
            </a:r>
            <a:r>
              <a:rPr lang="fr-FR" dirty="0"/>
              <a:t>possibilité pour la mutualité de déterminer le revenu net pendant l’enquête sur </a:t>
            </a:r>
            <a:r>
              <a:rPr lang="fr-FR" dirty="0" smtClean="0"/>
              <a:t>les revenus</a:t>
            </a:r>
            <a:endParaRPr lang="fr-FR" dirty="0"/>
          </a:p>
          <a:p>
            <a:pPr marL="514350" indent="-514350" algn="just">
              <a:buClr>
                <a:srgbClr val="007C92"/>
              </a:buClr>
              <a:buFont typeface="+mj-lt"/>
              <a:buAutoNum type="arabicPeriod" startAt="6"/>
            </a:pPr>
            <a:endParaRPr lang="nl-BE" sz="900" dirty="0" smtClean="0"/>
          </a:p>
          <a:p>
            <a:pPr marL="514350" indent="-514350" algn="just">
              <a:buClr>
                <a:srgbClr val="007C92"/>
              </a:buClr>
              <a:buFont typeface="+mj-lt"/>
              <a:buAutoNum type="arabicPeriod" startAt="6"/>
            </a:pPr>
            <a:r>
              <a:rPr lang="fr-FR" dirty="0" smtClean="0"/>
              <a:t>Prendre en compte le patrimoine </a:t>
            </a:r>
            <a:r>
              <a:rPr lang="fr-FR" dirty="0"/>
              <a:t>(mobilier et immobilier</a:t>
            </a:r>
            <a:r>
              <a:rPr lang="fr-FR" dirty="0" smtClean="0"/>
              <a:t>)</a:t>
            </a:r>
          </a:p>
          <a:p>
            <a:pPr marL="514350" indent="-514350" algn="just">
              <a:buClr>
                <a:srgbClr val="007C92"/>
              </a:buClr>
              <a:buFont typeface="+mj-lt"/>
              <a:buAutoNum type="arabicPeriod" startAt="6"/>
            </a:pPr>
            <a:endParaRPr lang="fr-FR" dirty="0"/>
          </a:p>
          <a:p>
            <a:pPr marL="514350" indent="-514350" algn="just">
              <a:buClr>
                <a:srgbClr val="007C92"/>
              </a:buClr>
              <a:buFont typeface="+mj-lt"/>
              <a:buAutoNum type="arabicPeriod" startAt="6"/>
            </a:pPr>
            <a:r>
              <a:rPr lang="fr-FR" dirty="0" smtClean="0"/>
              <a:t>Examiner de quelle manière ne pas prendre en compte la </a:t>
            </a:r>
            <a:r>
              <a:rPr lang="fr-FR" dirty="0"/>
              <a:t>pension alimentaire payée </a:t>
            </a:r>
          </a:p>
          <a:p>
            <a:pPr marL="514350" indent="-514350" algn="just">
              <a:buClr>
                <a:srgbClr val="007C92"/>
              </a:buClr>
              <a:buFont typeface="+mj-lt"/>
              <a:buAutoNum type="arabicPeriod" startAt="6"/>
            </a:pPr>
            <a:endParaRPr lang="nl-BE" sz="900" dirty="0" smtClean="0"/>
          </a:p>
          <a:p>
            <a:pPr marL="514350" indent="-514350" algn="just">
              <a:buClr>
                <a:srgbClr val="007C92"/>
              </a:buClr>
              <a:buFont typeface="+mj-lt"/>
              <a:buAutoNum type="arabicPeriod" startAt="6"/>
            </a:pPr>
            <a:r>
              <a:rPr lang="fr-FR" dirty="0" smtClean="0"/>
              <a:t>Examiner la </a:t>
            </a:r>
            <a:r>
              <a:rPr lang="fr-FR" dirty="0"/>
              <a:t>prise en compte des revenus de la deuxième année précédant l’octroi, moyennant des </a:t>
            </a:r>
            <a:r>
              <a:rPr lang="fr-FR" dirty="0" smtClean="0"/>
              <a:t>corrections sur base des informations dont les mutualités disposent (ex. bons de cotisations) ou via un contact avec le ménage même</a:t>
            </a:r>
            <a:endParaRPr lang="fr-FR" dirty="0"/>
          </a:p>
          <a:p>
            <a:pPr marL="514350" indent="-514350" algn="just">
              <a:buClr>
                <a:srgbClr val="007C92"/>
              </a:buClr>
              <a:buFont typeface="+mj-lt"/>
              <a:buAutoNum type="arabicPeriod" startAt="6"/>
            </a:pPr>
            <a:r>
              <a:rPr lang="nl-BE" dirty="0" smtClean="0"/>
              <a:t>Donner suite à </a:t>
            </a:r>
            <a:r>
              <a:rPr lang="nl-BE" dirty="0" err="1" smtClean="0"/>
              <a:t>un</a:t>
            </a:r>
            <a:r>
              <a:rPr lang="nl-BE" dirty="0" smtClean="0"/>
              <a:t> </a:t>
            </a:r>
            <a:r>
              <a:rPr lang="nl-BE" dirty="0" err="1" smtClean="0"/>
              <a:t>octroi</a:t>
            </a:r>
            <a:r>
              <a:rPr lang="nl-BE" dirty="0" smtClean="0"/>
              <a:t> </a:t>
            </a:r>
            <a:r>
              <a:rPr lang="nl-BE" dirty="0" err="1" smtClean="0"/>
              <a:t>indû</a:t>
            </a:r>
            <a:r>
              <a:rPr lang="nl-BE" dirty="0" smtClean="0"/>
              <a:t> de </a:t>
            </a:r>
            <a:r>
              <a:rPr lang="nl-BE" dirty="0" err="1" smtClean="0"/>
              <a:t>l’intervention</a:t>
            </a:r>
            <a:r>
              <a:rPr lang="nl-BE" dirty="0" smtClean="0"/>
              <a:t> </a:t>
            </a:r>
            <a:r>
              <a:rPr lang="nl-BE" dirty="0" err="1" smtClean="0"/>
              <a:t>majorée</a:t>
            </a:r>
            <a:endParaRPr lang="nl-BE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17</a:t>
            </a:fld>
            <a:endParaRPr lang="en-GB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68308" y="414507"/>
            <a:ext cx="1320501" cy="117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30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err="1" smtClean="0">
                <a:solidFill>
                  <a:srgbClr val="007C92"/>
                </a:solidFill>
              </a:rPr>
              <a:t>Contenu</a:t>
            </a:r>
            <a:endParaRPr lang="en-GB" b="1" dirty="0">
              <a:solidFill>
                <a:srgbClr val="007C92"/>
              </a:solidFill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4988" indent="-276225">
              <a:buClr>
                <a:srgbClr val="007C92"/>
              </a:buClr>
            </a:pPr>
            <a:r>
              <a:rPr lang="en-GB" dirty="0" smtClean="0"/>
              <a:t>Introduction</a:t>
            </a:r>
          </a:p>
          <a:p>
            <a:pPr marL="534988" indent="-276225">
              <a:buClr>
                <a:srgbClr val="007C92"/>
              </a:buClr>
            </a:pPr>
            <a:endParaRPr lang="en-GB" sz="800" dirty="0" smtClean="0"/>
          </a:p>
          <a:p>
            <a:pPr marL="534988" indent="-276225">
              <a:buClr>
                <a:srgbClr val="007C92"/>
              </a:buClr>
            </a:pPr>
            <a:r>
              <a:rPr lang="en-GB" dirty="0" err="1" smtClean="0"/>
              <a:t>Méthodologie</a:t>
            </a:r>
            <a:endParaRPr lang="en-GB" dirty="0" smtClean="0"/>
          </a:p>
          <a:p>
            <a:pPr marL="534988" indent="-276225">
              <a:buClr>
                <a:srgbClr val="007C92"/>
              </a:buClr>
            </a:pPr>
            <a:endParaRPr lang="en-GB" sz="800" dirty="0" smtClean="0"/>
          </a:p>
          <a:p>
            <a:pPr marL="534988" indent="-276225">
              <a:buClr>
                <a:srgbClr val="007C92"/>
              </a:buClr>
            </a:pPr>
            <a:r>
              <a:rPr lang="nl-NL" dirty="0" err="1" smtClean="0"/>
              <a:t>Pertinence</a:t>
            </a:r>
            <a:r>
              <a:rPr lang="nl-NL" dirty="0" smtClean="0"/>
              <a:t> des </a:t>
            </a:r>
            <a:r>
              <a:rPr lang="nl-NL" dirty="0" err="1" smtClean="0"/>
              <a:t>meilleures</a:t>
            </a:r>
            <a:r>
              <a:rPr lang="nl-NL" dirty="0" smtClean="0"/>
              <a:t> </a:t>
            </a:r>
            <a:r>
              <a:rPr lang="nl-NL" dirty="0" err="1" smtClean="0"/>
              <a:t>pratiques</a:t>
            </a:r>
            <a:r>
              <a:rPr lang="nl-NL" dirty="0" smtClean="0"/>
              <a:t> des </a:t>
            </a:r>
            <a:r>
              <a:rPr lang="nl-NL" dirty="0" err="1" smtClean="0"/>
              <a:t>autres</a:t>
            </a:r>
            <a:r>
              <a:rPr lang="nl-NL" dirty="0" smtClean="0"/>
              <a:t> </a:t>
            </a:r>
            <a:r>
              <a:rPr lang="nl-NL" dirty="0" err="1" smtClean="0"/>
              <a:t>avantages</a:t>
            </a:r>
            <a:r>
              <a:rPr lang="nl-NL" dirty="0" smtClean="0"/>
              <a:t> pour </a:t>
            </a:r>
            <a:r>
              <a:rPr lang="nl-NL" dirty="0" err="1" smtClean="0"/>
              <a:t>l’intervention</a:t>
            </a:r>
            <a:r>
              <a:rPr lang="nl-NL" dirty="0" smtClean="0"/>
              <a:t> </a:t>
            </a:r>
            <a:r>
              <a:rPr lang="nl-NL" dirty="0" err="1" smtClean="0"/>
              <a:t>majorée</a:t>
            </a:r>
            <a:r>
              <a:rPr lang="nl-NL" dirty="0" smtClean="0"/>
              <a:t> </a:t>
            </a:r>
            <a:r>
              <a:rPr lang="nl-NL" dirty="0" err="1" smtClean="0"/>
              <a:t>après</a:t>
            </a:r>
            <a:r>
              <a:rPr lang="nl-NL" dirty="0" smtClean="0"/>
              <a:t> enquête </a:t>
            </a:r>
            <a:r>
              <a:rPr lang="nl-NL" dirty="0" err="1" smtClean="0"/>
              <a:t>sur</a:t>
            </a:r>
            <a:r>
              <a:rPr lang="nl-NL" dirty="0" smtClean="0"/>
              <a:t> les </a:t>
            </a:r>
            <a:r>
              <a:rPr lang="nl-NL" dirty="0" err="1" smtClean="0"/>
              <a:t>revenus</a:t>
            </a:r>
            <a:r>
              <a:rPr lang="nl-NL" dirty="0" smtClean="0"/>
              <a:t> </a:t>
            </a:r>
          </a:p>
          <a:p>
            <a:pPr marL="534988" indent="-276225">
              <a:buClr>
                <a:srgbClr val="007C92"/>
              </a:buClr>
            </a:pPr>
            <a:endParaRPr lang="nl-NL" sz="800" dirty="0" smtClean="0"/>
          </a:p>
          <a:p>
            <a:pPr marL="534988" indent="-276225">
              <a:buClr>
                <a:srgbClr val="007C92"/>
              </a:buClr>
            </a:pPr>
            <a:r>
              <a:rPr lang="nl-BE" dirty="0" smtClean="0"/>
              <a:t>Pistes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2</a:t>
            </a:fld>
            <a:endParaRPr lang="en-GB"/>
          </a:p>
        </p:txBody>
      </p:sp>
      <p:pic>
        <p:nvPicPr>
          <p:cNvPr id="20" name="Picture 2" descr="Welk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025" y="414508"/>
            <a:ext cx="9715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62906" y="297497"/>
            <a:ext cx="1357849" cy="120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2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err="1" smtClean="0">
                <a:solidFill>
                  <a:srgbClr val="007C92"/>
                </a:solidFill>
              </a:rPr>
              <a:t>Introduction</a:t>
            </a:r>
            <a:endParaRPr lang="en-GB" b="1" dirty="0">
              <a:solidFill>
                <a:srgbClr val="007C92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sz="2200" dirty="0" err="1" smtClean="0">
                <a:solidFill>
                  <a:schemeClr val="accent5"/>
                </a:solidFill>
              </a:rPr>
              <a:t>Contrat</a:t>
            </a:r>
            <a:r>
              <a:rPr lang="nl-BE" sz="2200" dirty="0" smtClean="0">
                <a:solidFill>
                  <a:schemeClr val="accent5"/>
                </a:solidFill>
              </a:rPr>
              <a:t> </a:t>
            </a:r>
            <a:r>
              <a:rPr lang="nl-BE" sz="2200" dirty="0" err="1" smtClean="0">
                <a:solidFill>
                  <a:schemeClr val="accent5"/>
                </a:solidFill>
              </a:rPr>
              <a:t>d’administration</a:t>
            </a:r>
            <a:r>
              <a:rPr lang="nl-BE" sz="2200" dirty="0" smtClean="0">
                <a:solidFill>
                  <a:schemeClr val="accent5"/>
                </a:solidFill>
              </a:rPr>
              <a:t> INAMI </a:t>
            </a:r>
            <a:r>
              <a:rPr lang="nl-BE" sz="2200" dirty="0">
                <a:solidFill>
                  <a:schemeClr val="accent5"/>
                </a:solidFill>
              </a:rPr>
              <a:t>2016-2018</a:t>
            </a:r>
            <a:endParaRPr lang="en-GB" sz="2200" dirty="0">
              <a:solidFill>
                <a:schemeClr val="accent5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/>
              <a:t>Evaluation </a:t>
            </a:r>
            <a:r>
              <a:rPr lang="fr-FR" dirty="0"/>
              <a:t>et ajustement de la réglementation en vue de renforcer les initiatives visant à améliorer l’accès aux soins des populations </a:t>
            </a:r>
            <a:r>
              <a:rPr lang="fr-FR" dirty="0" smtClean="0"/>
              <a:t>vulnérables</a:t>
            </a:r>
            <a:endParaRPr lang="nl-BE" dirty="0" smtClean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nl-BE" sz="2200" dirty="0" err="1" smtClean="0">
                <a:solidFill>
                  <a:schemeClr val="accent5"/>
                </a:solidFill>
              </a:rPr>
              <a:t>Objectif</a:t>
            </a:r>
            <a:r>
              <a:rPr lang="nl-BE" sz="2200" dirty="0" smtClean="0">
                <a:solidFill>
                  <a:schemeClr val="accent5"/>
                </a:solidFill>
              </a:rPr>
              <a:t> du rapport</a:t>
            </a:r>
            <a:endParaRPr lang="en-GB" sz="2200" dirty="0">
              <a:solidFill>
                <a:schemeClr val="accent5"/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/>
              <a:t>Identifier </a:t>
            </a:r>
            <a:r>
              <a:rPr lang="fr-FR" dirty="0"/>
              <a:t>les </a:t>
            </a:r>
            <a:r>
              <a:rPr lang="fr-FR" dirty="0" smtClean="0"/>
              <a:t>meilleures pratiques </a:t>
            </a:r>
            <a:r>
              <a:rPr lang="fr-FR" dirty="0"/>
              <a:t>parmi d’autres </a:t>
            </a:r>
            <a:r>
              <a:rPr lang="fr-FR" dirty="0" smtClean="0"/>
              <a:t>avantages </a:t>
            </a:r>
            <a:r>
              <a:rPr lang="fr-FR" dirty="0"/>
              <a:t>sociaux pour contribuer à une plus grande automatisation de </a:t>
            </a:r>
            <a:r>
              <a:rPr lang="fr-FR" dirty="0" smtClean="0"/>
              <a:t>l’IM</a:t>
            </a:r>
            <a:endParaRPr lang="nl-NL" dirty="0" smtClean="0"/>
          </a:p>
          <a:p>
            <a:pPr marL="534988" algn="just">
              <a:buClr>
                <a:srgbClr val="007C92"/>
              </a:buClr>
            </a:pPr>
            <a:r>
              <a:rPr lang="nl-NL" dirty="0" err="1" smtClean="0"/>
              <a:t>Simplifier</a:t>
            </a:r>
            <a:endParaRPr lang="nl-NL" dirty="0" smtClean="0"/>
          </a:p>
          <a:p>
            <a:pPr marL="534988" algn="just">
              <a:buClr>
                <a:srgbClr val="007C92"/>
              </a:buClr>
            </a:pPr>
            <a:r>
              <a:rPr lang="fr-FR" dirty="0" smtClean="0"/>
              <a:t>Plus grande efficacité (</a:t>
            </a:r>
            <a:r>
              <a:rPr lang="fr-FR" dirty="0"/>
              <a:t>en ce qui concerne l’IM après une enquête sur </a:t>
            </a:r>
            <a:r>
              <a:rPr lang="fr-FR" dirty="0" smtClean="0"/>
              <a:t>les revenus) </a:t>
            </a:r>
            <a:endParaRPr lang="fr-FR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3</a:t>
            </a:fld>
            <a:endParaRPr lang="en-GB"/>
          </a:p>
        </p:txBody>
      </p:sp>
      <p:pic>
        <p:nvPicPr>
          <p:cNvPr id="9" name="Picture 2" descr="Welk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025" y="414508"/>
            <a:ext cx="9715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48422" y="365126"/>
            <a:ext cx="1296074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solidFill>
                  <a:srgbClr val="007C92"/>
                </a:solidFill>
              </a:rPr>
              <a:t>Méthodologie</a:t>
            </a:r>
            <a:endParaRPr lang="en-GB" b="1" dirty="0">
              <a:solidFill>
                <a:srgbClr val="007C9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18601"/>
            <a:ext cx="10515600" cy="952081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nl-BE" b="1" dirty="0" err="1" smtClean="0"/>
              <a:t>Sélection</a:t>
            </a:r>
            <a:r>
              <a:rPr lang="nl-BE" b="1" dirty="0" smtClean="0"/>
              <a:t> des </a:t>
            </a:r>
            <a:r>
              <a:rPr lang="nl-BE" b="1" dirty="0" err="1" smtClean="0"/>
              <a:t>avantages</a:t>
            </a:r>
            <a:r>
              <a:rPr lang="nl-BE" b="1" dirty="0" smtClean="0"/>
              <a:t> </a:t>
            </a:r>
            <a:r>
              <a:rPr lang="nl-BE" b="1" dirty="0" err="1" smtClean="0"/>
              <a:t>sociaux</a:t>
            </a:r>
            <a:r>
              <a:rPr lang="nl-BE" b="1" dirty="0" smtClean="0"/>
              <a:t> </a:t>
            </a:r>
            <a:r>
              <a:rPr lang="nl-BE" b="1" dirty="0" err="1" smtClean="0"/>
              <a:t>qui</a:t>
            </a:r>
            <a:r>
              <a:rPr lang="nl-BE" b="1" dirty="0" smtClean="0"/>
              <a:t>, comme </a:t>
            </a:r>
            <a:r>
              <a:rPr lang="nl-BE" b="1" dirty="0" err="1" smtClean="0"/>
              <a:t>l’intervention</a:t>
            </a:r>
            <a:r>
              <a:rPr lang="nl-BE" b="1" dirty="0" smtClean="0"/>
              <a:t> </a:t>
            </a:r>
            <a:r>
              <a:rPr lang="nl-BE" b="1" dirty="0" err="1" smtClean="0"/>
              <a:t>majorée</a:t>
            </a:r>
            <a:r>
              <a:rPr lang="nl-BE" b="1" dirty="0" smtClean="0"/>
              <a:t>, font </a:t>
            </a:r>
            <a:r>
              <a:rPr lang="nl-BE" b="1" dirty="0" err="1" smtClean="0"/>
              <a:t>l’objet</a:t>
            </a:r>
            <a:r>
              <a:rPr lang="nl-BE" b="1" dirty="0" smtClean="0"/>
              <a:t> </a:t>
            </a:r>
            <a:r>
              <a:rPr lang="nl-BE" b="1" dirty="0" err="1" smtClean="0"/>
              <a:t>d’une</a:t>
            </a:r>
            <a:r>
              <a:rPr lang="nl-BE" b="1" dirty="0" smtClean="0"/>
              <a:t> enquête </a:t>
            </a:r>
            <a:r>
              <a:rPr lang="nl-BE" b="1" dirty="0" err="1" smtClean="0"/>
              <a:t>sur</a:t>
            </a:r>
            <a:r>
              <a:rPr lang="nl-BE" b="1" dirty="0" smtClean="0"/>
              <a:t> les </a:t>
            </a:r>
            <a:r>
              <a:rPr lang="nl-BE" b="1" dirty="0" err="1" smtClean="0"/>
              <a:t>revenus</a:t>
            </a:r>
            <a:endParaRPr lang="nl-BE" b="1" dirty="0" smtClean="0"/>
          </a:p>
          <a:p>
            <a:endParaRPr lang="en-GB" dirty="0"/>
          </a:p>
        </p:txBody>
      </p:sp>
      <p:sp>
        <p:nvSpPr>
          <p:cNvPr id="5" name="Rechthoek 4"/>
          <p:cNvSpPr/>
          <p:nvPr/>
        </p:nvSpPr>
        <p:spPr>
          <a:xfrm>
            <a:off x="2493033" y="3013796"/>
            <a:ext cx="7263441" cy="3539430"/>
          </a:xfrm>
          <a:prstGeom prst="rect">
            <a:avLst/>
          </a:prstGeom>
          <a:ln w="38100">
            <a:solidFill>
              <a:srgbClr val="007C9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nl-BE" sz="2400" dirty="0"/>
              <a:t>F</a:t>
            </a:r>
            <a:r>
              <a:rPr lang="nl-BE" sz="2400" dirty="0" smtClean="0"/>
              <a:t>ocus </a:t>
            </a:r>
            <a:r>
              <a:rPr lang="nl-BE" sz="2400" dirty="0" err="1" smtClean="0"/>
              <a:t>sur</a:t>
            </a:r>
            <a:r>
              <a:rPr lang="nl-BE" sz="2400" dirty="0" smtClean="0"/>
              <a:t> </a:t>
            </a:r>
            <a:r>
              <a:rPr lang="nl-BE" sz="2400" b="1" dirty="0" smtClean="0">
                <a:solidFill>
                  <a:schemeClr val="accent5"/>
                </a:solidFill>
              </a:rPr>
              <a:t>4 </a:t>
            </a:r>
            <a:r>
              <a:rPr lang="nl-BE" sz="2400" b="1" dirty="0" err="1" smtClean="0">
                <a:solidFill>
                  <a:schemeClr val="accent5"/>
                </a:solidFill>
              </a:rPr>
              <a:t>avantages</a:t>
            </a:r>
            <a:r>
              <a:rPr lang="nl-BE" sz="2400" b="1" dirty="0" smtClean="0">
                <a:solidFill>
                  <a:schemeClr val="accent5"/>
                </a:solidFill>
              </a:rPr>
              <a:t> intéressants </a:t>
            </a:r>
            <a:r>
              <a:rPr lang="nl-BE" sz="2400" dirty="0" smtClean="0"/>
              <a:t>en </a:t>
            </a:r>
            <a:r>
              <a:rPr lang="nl-BE" sz="2400" dirty="0" err="1" smtClean="0"/>
              <a:t>matière</a:t>
            </a:r>
            <a:r>
              <a:rPr lang="nl-BE" sz="2400" dirty="0" smtClean="0"/>
              <a:t> </a:t>
            </a:r>
            <a:r>
              <a:rPr lang="nl-BE" sz="2400" dirty="0" err="1" smtClean="0"/>
              <a:t>d’automatisation</a:t>
            </a:r>
            <a:r>
              <a:rPr lang="nl-BE" sz="2400" dirty="0" smtClean="0"/>
              <a:t>:</a:t>
            </a:r>
          </a:p>
          <a:p>
            <a:pPr algn="just"/>
            <a:endParaRPr lang="nl-BE" sz="800" dirty="0" smtClean="0"/>
          </a:p>
          <a:p>
            <a:pPr marL="1200150" lvl="2" indent="-285750" algn="just">
              <a:buClr>
                <a:srgbClr val="007C92"/>
              </a:buClr>
              <a:buFont typeface="Arial" panose="020B0604020202020204" pitchFamily="34" charset="0"/>
              <a:buChar char="•"/>
            </a:pPr>
            <a:r>
              <a:rPr lang="nl-BE" sz="2400" dirty="0" smtClean="0"/>
              <a:t>Le </a:t>
            </a:r>
            <a:r>
              <a:rPr lang="nl-BE" sz="2400" dirty="0" err="1" smtClean="0"/>
              <a:t>tarif</a:t>
            </a:r>
            <a:r>
              <a:rPr lang="nl-BE" sz="2400" dirty="0" smtClean="0"/>
              <a:t> des gardes </a:t>
            </a:r>
            <a:r>
              <a:rPr lang="nl-BE" sz="2400" dirty="0" err="1" smtClean="0"/>
              <a:t>d’enfants</a:t>
            </a:r>
            <a:r>
              <a:rPr lang="nl-BE" sz="2400" dirty="0" smtClean="0"/>
              <a:t> en </a:t>
            </a:r>
            <a:r>
              <a:rPr lang="nl-BE" sz="2400" dirty="0" err="1" smtClean="0"/>
              <a:t>Communauté</a:t>
            </a:r>
            <a:r>
              <a:rPr lang="nl-BE" sz="2400" dirty="0" smtClean="0"/>
              <a:t> </a:t>
            </a:r>
            <a:r>
              <a:rPr lang="nl-BE" sz="2400" dirty="0" err="1" smtClean="0"/>
              <a:t>flamande</a:t>
            </a:r>
            <a:endParaRPr lang="nl-BE" sz="2400" dirty="0" smtClean="0"/>
          </a:p>
          <a:p>
            <a:pPr marL="1200150" lvl="2" indent="-285750" algn="just">
              <a:buClr>
                <a:srgbClr val="007C92"/>
              </a:buClr>
              <a:buFont typeface="Arial" panose="020B0604020202020204" pitchFamily="34" charset="0"/>
              <a:buChar char="•"/>
            </a:pPr>
            <a:r>
              <a:rPr lang="nl-BE" sz="2400" dirty="0" smtClean="0"/>
              <a:t>Les </a:t>
            </a:r>
            <a:r>
              <a:rPr lang="nl-BE" sz="2400" dirty="0" err="1" smtClean="0"/>
              <a:t>bourses</a:t>
            </a:r>
            <a:r>
              <a:rPr lang="nl-BE" sz="2400" dirty="0" smtClean="0"/>
              <a:t> </a:t>
            </a:r>
            <a:r>
              <a:rPr lang="nl-BE" sz="2400" dirty="0" err="1" smtClean="0"/>
              <a:t>d’études</a:t>
            </a:r>
            <a:r>
              <a:rPr lang="nl-BE" sz="2400" dirty="0" smtClean="0"/>
              <a:t> en </a:t>
            </a:r>
            <a:r>
              <a:rPr lang="nl-BE" sz="2400" dirty="0" err="1" smtClean="0"/>
              <a:t>Communautés</a:t>
            </a:r>
            <a:r>
              <a:rPr lang="nl-BE" sz="2400" dirty="0" smtClean="0"/>
              <a:t> </a:t>
            </a:r>
            <a:r>
              <a:rPr lang="nl-BE" sz="2400" dirty="0" err="1" smtClean="0"/>
              <a:t>flamande</a:t>
            </a:r>
            <a:r>
              <a:rPr lang="nl-BE" sz="2400" dirty="0" smtClean="0"/>
              <a:t> et </a:t>
            </a:r>
            <a:r>
              <a:rPr lang="nl-BE" sz="2400" dirty="0" err="1" smtClean="0"/>
              <a:t>française</a:t>
            </a:r>
            <a:endParaRPr lang="nl-BE" sz="2400" dirty="0" smtClean="0"/>
          </a:p>
          <a:p>
            <a:pPr marL="1200150" lvl="2" indent="-285750" algn="just">
              <a:buClr>
                <a:srgbClr val="007C92"/>
              </a:buClr>
              <a:buFont typeface="Arial" panose="020B0604020202020204" pitchFamily="34" charset="0"/>
              <a:buChar char="•"/>
            </a:pPr>
            <a:r>
              <a:rPr lang="nl-BE" sz="2400" dirty="0" smtClean="0"/>
              <a:t>Le </a:t>
            </a:r>
            <a:r>
              <a:rPr lang="nl-BE" sz="2400" dirty="0" err="1" smtClean="0"/>
              <a:t>système</a:t>
            </a:r>
            <a:r>
              <a:rPr lang="nl-BE" sz="2400" dirty="0" smtClean="0"/>
              <a:t> des </a:t>
            </a:r>
            <a:r>
              <a:rPr lang="nl-BE" sz="2400" dirty="0" err="1" smtClean="0"/>
              <a:t>suppléments</a:t>
            </a:r>
            <a:r>
              <a:rPr lang="nl-BE" sz="2400" dirty="0" smtClean="0"/>
              <a:t> </a:t>
            </a:r>
            <a:r>
              <a:rPr lang="nl-BE" sz="2400" dirty="0" err="1" smtClean="0"/>
              <a:t>aux</a:t>
            </a:r>
            <a:r>
              <a:rPr lang="nl-BE" sz="2400" dirty="0" smtClean="0"/>
              <a:t> </a:t>
            </a:r>
            <a:r>
              <a:rPr lang="nl-BE" sz="2400" dirty="0" err="1" smtClean="0"/>
              <a:t>allocations</a:t>
            </a:r>
            <a:r>
              <a:rPr lang="nl-BE" sz="2400" dirty="0" smtClean="0"/>
              <a:t> familiales </a:t>
            </a:r>
          </a:p>
          <a:p>
            <a:pPr marL="1200150" lvl="2" indent="-285750" algn="just">
              <a:buClr>
                <a:srgbClr val="007C92"/>
              </a:buClr>
              <a:buFont typeface="Arial" panose="020B0604020202020204" pitchFamily="34" charset="0"/>
              <a:buChar char="•"/>
            </a:pPr>
            <a:r>
              <a:rPr lang="nl-BE" sz="2400" dirty="0" smtClean="0"/>
              <a:t>La garantie de </a:t>
            </a:r>
            <a:r>
              <a:rPr lang="nl-BE" sz="2400" dirty="0" err="1" smtClean="0"/>
              <a:t>revenus</a:t>
            </a:r>
            <a:r>
              <a:rPr lang="nl-BE" sz="2400" dirty="0" smtClean="0"/>
              <a:t> </a:t>
            </a:r>
            <a:r>
              <a:rPr lang="nl-BE" sz="2400" dirty="0" err="1" smtClean="0"/>
              <a:t>aux</a:t>
            </a:r>
            <a:r>
              <a:rPr lang="nl-BE" sz="2400" dirty="0" smtClean="0"/>
              <a:t> </a:t>
            </a:r>
            <a:r>
              <a:rPr lang="nl-BE" sz="2400" dirty="0" err="1" smtClean="0"/>
              <a:t>personnes</a:t>
            </a:r>
            <a:r>
              <a:rPr lang="nl-BE" sz="2400" dirty="0" smtClean="0"/>
              <a:t> </a:t>
            </a:r>
            <a:r>
              <a:rPr lang="nl-BE" sz="2400" dirty="0" err="1" smtClean="0"/>
              <a:t>âgées</a:t>
            </a:r>
            <a:endParaRPr lang="nl-BE" sz="2400" dirty="0" smtClean="0"/>
          </a:p>
        </p:txBody>
      </p:sp>
      <p:sp>
        <p:nvSpPr>
          <p:cNvPr id="4" name="Pijl-rechts 3"/>
          <p:cNvSpPr/>
          <p:nvPr/>
        </p:nvSpPr>
        <p:spPr>
          <a:xfrm rot="5400000">
            <a:off x="5746630" y="2564369"/>
            <a:ext cx="698739" cy="490268"/>
          </a:xfrm>
          <a:prstGeom prst="rightArrow">
            <a:avLst/>
          </a:prstGeom>
          <a:solidFill>
            <a:srgbClr val="007C9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4</a:t>
            </a:fld>
            <a:endParaRPr lang="en-GB"/>
          </a:p>
        </p:txBody>
      </p:sp>
      <p:pic>
        <p:nvPicPr>
          <p:cNvPr id="8" name="Picture 2" descr="Welk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025" y="414508"/>
            <a:ext cx="9715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15607" y="369489"/>
            <a:ext cx="1323968" cy="117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11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solidFill>
                  <a:srgbClr val="007C92"/>
                </a:solidFill>
              </a:rPr>
              <a:t>Méthodologie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4988" algn="just">
              <a:buClr>
                <a:srgbClr val="007C92"/>
              </a:buClr>
            </a:pPr>
            <a:r>
              <a:rPr lang="nl-BE" dirty="0" smtClean="0"/>
              <a:t>Analyse de la </a:t>
            </a:r>
            <a:r>
              <a:rPr lang="nl-BE" dirty="0" err="1" smtClean="0"/>
              <a:t>réglementation</a:t>
            </a:r>
            <a:r>
              <a:rPr lang="nl-BE" dirty="0" smtClean="0"/>
              <a:t> </a:t>
            </a:r>
            <a:r>
              <a:rPr lang="nl-BE" b="1" dirty="0" smtClean="0">
                <a:solidFill>
                  <a:schemeClr val="accent5"/>
                </a:solidFill>
              </a:rPr>
              <a:t>(théorie)</a:t>
            </a:r>
            <a:r>
              <a:rPr lang="nl-BE" dirty="0" smtClean="0">
                <a:solidFill>
                  <a:schemeClr val="accent5"/>
                </a:solidFill>
              </a:rPr>
              <a:t> </a:t>
            </a:r>
            <a:r>
              <a:rPr lang="nl-BE" dirty="0" smtClean="0"/>
              <a:t>+ visite des </a:t>
            </a:r>
            <a:r>
              <a:rPr lang="nl-BE" dirty="0" err="1" smtClean="0"/>
              <a:t>instances</a:t>
            </a:r>
            <a:r>
              <a:rPr lang="nl-BE" dirty="0" smtClean="0"/>
              <a:t> </a:t>
            </a:r>
            <a:r>
              <a:rPr lang="nl-BE" dirty="0" err="1" smtClean="0"/>
              <a:t>compétentes</a:t>
            </a:r>
            <a:r>
              <a:rPr lang="nl-BE" dirty="0" smtClean="0"/>
              <a:t> pour ces </a:t>
            </a:r>
            <a:r>
              <a:rPr lang="nl-BE" dirty="0" err="1" smtClean="0"/>
              <a:t>avantages</a:t>
            </a:r>
            <a:r>
              <a:rPr lang="nl-BE" dirty="0" smtClean="0"/>
              <a:t> </a:t>
            </a:r>
            <a:r>
              <a:rPr lang="nl-BE" b="1" dirty="0" smtClean="0">
                <a:solidFill>
                  <a:schemeClr val="accent5"/>
                </a:solidFill>
              </a:rPr>
              <a:t>(</a:t>
            </a:r>
            <a:r>
              <a:rPr lang="nl-BE" b="1" dirty="0" err="1" smtClean="0">
                <a:solidFill>
                  <a:schemeClr val="accent5"/>
                </a:solidFill>
              </a:rPr>
              <a:t>pratique</a:t>
            </a:r>
            <a:r>
              <a:rPr lang="nl-BE" b="1" dirty="0" smtClean="0">
                <a:solidFill>
                  <a:schemeClr val="accent5"/>
                </a:solidFill>
              </a:rPr>
              <a:t>)</a:t>
            </a:r>
          </a:p>
          <a:p>
            <a:pPr marL="534988" algn="just">
              <a:buClr>
                <a:srgbClr val="007C92"/>
              </a:buClr>
            </a:pPr>
            <a:endParaRPr lang="nl-BE" sz="800" dirty="0" smtClean="0"/>
          </a:p>
          <a:p>
            <a:pPr marL="534988" algn="just">
              <a:buClr>
                <a:srgbClr val="007C92"/>
              </a:buClr>
            </a:pPr>
            <a:r>
              <a:rPr lang="nl-BE" dirty="0" err="1" smtClean="0"/>
              <a:t>Détection</a:t>
            </a:r>
            <a:r>
              <a:rPr lang="nl-BE" dirty="0" smtClean="0"/>
              <a:t> des </a:t>
            </a:r>
            <a:r>
              <a:rPr lang="nl-BE" b="1" dirty="0" err="1" smtClean="0">
                <a:solidFill>
                  <a:schemeClr val="accent5"/>
                </a:solidFill>
              </a:rPr>
              <a:t>meilleures</a:t>
            </a:r>
            <a:r>
              <a:rPr lang="nl-BE" b="1" dirty="0" smtClean="0">
                <a:solidFill>
                  <a:schemeClr val="accent5"/>
                </a:solidFill>
              </a:rPr>
              <a:t> </a:t>
            </a:r>
            <a:r>
              <a:rPr lang="nl-BE" b="1" dirty="0" err="1" smtClean="0">
                <a:solidFill>
                  <a:schemeClr val="accent5"/>
                </a:solidFill>
              </a:rPr>
              <a:t>pratiques</a:t>
            </a:r>
            <a:r>
              <a:rPr lang="nl-BE" dirty="0" smtClean="0">
                <a:solidFill>
                  <a:schemeClr val="accent5"/>
                </a:solidFill>
              </a:rPr>
              <a:t> </a:t>
            </a:r>
            <a:r>
              <a:rPr lang="nl-BE" dirty="0" smtClean="0"/>
              <a:t>et </a:t>
            </a:r>
            <a:r>
              <a:rPr lang="nl-BE" dirty="0" err="1" smtClean="0"/>
              <a:t>détermination</a:t>
            </a:r>
            <a:r>
              <a:rPr lang="nl-BE" dirty="0" smtClean="0"/>
              <a:t> du </a:t>
            </a:r>
            <a:r>
              <a:rPr lang="nl-BE" dirty="0" err="1" smtClean="0"/>
              <a:t>degré</a:t>
            </a:r>
            <a:r>
              <a:rPr lang="nl-BE" dirty="0" smtClean="0"/>
              <a:t> </a:t>
            </a:r>
            <a:r>
              <a:rPr lang="nl-BE" dirty="0" err="1" smtClean="0"/>
              <a:t>d’automatisation</a:t>
            </a:r>
            <a:r>
              <a:rPr lang="nl-BE" dirty="0" smtClean="0"/>
              <a:t> </a:t>
            </a:r>
            <a:r>
              <a:rPr lang="nl-BE" dirty="0" err="1" smtClean="0"/>
              <a:t>atteint</a:t>
            </a:r>
            <a:r>
              <a:rPr lang="nl-BE" dirty="0" smtClean="0"/>
              <a:t> </a:t>
            </a:r>
          </a:p>
          <a:p>
            <a:pPr marL="534988" algn="just">
              <a:buClr>
                <a:srgbClr val="007C92"/>
              </a:buClr>
            </a:pPr>
            <a:endParaRPr lang="nl-BE" sz="800" dirty="0" smtClean="0"/>
          </a:p>
          <a:p>
            <a:pPr marL="534988" algn="just">
              <a:buClr>
                <a:srgbClr val="007C92"/>
              </a:buClr>
            </a:pPr>
            <a:r>
              <a:rPr lang="nl-BE" b="1" dirty="0" err="1" smtClean="0">
                <a:solidFill>
                  <a:schemeClr val="accent5"/>
                </a:solidFill>
              </a:rPr>
              <a:t>Comparaison</a:t>
            </a:r>
            <a:r>
              <a:rPr lang="nl-BE" b="1" dirty="0" smtClean="0">
                <a:solidFill>
                  <a:schemeClr val="accent5"/>
                </a:solidFill>
              </a:rPr>
              <a:t> </a:t>
            </a:r>
            <a:r>
              <a:rPr lang="nl-BE" b="1" dirty="0" err="1" smtClean="0">
                <a:solidFill>
                  <a:schemeClr val="accent5"/>
                </a:solidFill>
              </a:rPr>
              <a:t>avec</a:t>
            </a:r>
            <a:r>
              <a:rPr lang="nl-BE" b="1" dirty="0" smtClean="0">
                <a:solidFill>
                  <a:schemeClr val="accent5"/>
                </a:solidFill>
              </a:rPr>
              <a:t> </a:t>
            </a:r>
            <a:r>
              <a:rPr lang="nl-BE" b="1" dirty="0" err="1" smtClean="0">
                <a:solidFill>
                  <a:schemeClr val="accent5"/>
                </a:solidFill>
              </a:rPr>
              <a:t>l’intervention</a:t>
            </a:r>
            <a:r>
              <a:rPr lang="nl-BE" b="1" dirty="0" smtClean="0">
                <a:solidFill>
                  <a:schemeClr val="accent5"/>
                </a:solidFill>
              </a:rPr>
              <a:t> </a:t>
            </a:r>
            <a:r>
              <a:rPr lang="nl-BE" b="1" dirty="0" err="1" smtClean="0">
                <a:solidFill>
                  <a:schemeClr val="accent5"/>
                </a:solidFill>
              </a:rPr>
              <a:t>majorée</a:t>
            </a:r>
            <a:r>
              <a:rPr lang="nl-BE" dirty="0" smtClean="0"/>
              <a:t> des points </a:t>
            </a:r>
            <a:r>
              <a:rPr lang="nl-BE" dirty="0" err="1" smtClean="0"/>
              <a:t>qui</a:t>
            </a:r>
            <a:r>
              <a:rPr lang="nl-BE" dirty="0" smtClean="0"/>
              <a:t> </a:t>
            </a:r>
            <a:r>
              <a:rPr lang="nl-BE" dirty="0" err="1" smtClean="0"/>
              <a:t>conduisent</a:t>
            </a:r>
            <a:r>
              <a:rPr lang="nl-BE" dirty="0" smtClean="0"/>
              <a:t> à </a:t>
            </a:r>
            <a:r>
              <a:rPr lang="nl-BE" dirty="0" err="1" smtClean="0"/>
              <a:t>une</a:t>
            </a:r>
            <a:r>
              <a:rPr lang="nl-BE" dirty="0" smtClean="0"/>
              <a:t> </a:t>
            </a:r>
            <a:r>
              <a:rPr lang="nl-BE" dirty="0" err="1" smtClean="0"/>
              <a:t>simplification</a:t>
            </a:r>
            <a:r>
              <a:rPr lang="nl-BE" dirty="0" smtClean="0"/>
              <a:t> et </a:t>
            </a:r>
            <a:r>
              <a:rPr lang="nl-BE" dirty="0" err="1" smtClean="0"/>
              <a:t>une</a:t>
            </a:r>
            <a:r>
              <a:rPr lang="nl-BE" dirty="0" smtClean="0"/>
              <a:t> </a:t>
            </a:r>
            <a:r>
              <a:rPr lang="nl-BE" dirty="0" err="1" smtClean="0"/>
              <a:t>automatisation</a:t>
            </a:r>
            <a:r>
              <a:rPr lang="nl-BE" dirty="0" smtClean="0"/>
              <a:t> plus </a:t>
            </a:r>
            <a:r>
              <a:rPr lang="nl-BE" dirty="0" err="1" smtClean="0"/>
              <a:t>poussées</a:t>
            </a:r>
            <a:r>
              <a:rPr lang="nl-BE" dirty="0" smtClean="0"/>
              <a:t> </a:t>
            </a:r>
            <a:endParaRPr lang="nl-BE" b="1" dirty="0" smtClean="0">
              <a:solidFill>
                <a:schemeClr val="accent5"/>
              </a:solidFill>
            </a:endParaRPr>
          </a:p>
          <a:p>
            <a:pPr marL="534988" algn="just">
              <a:buClr>
                <a:srgbClr val="007C92"/>
              </a:buClr>
            </a:pPr>
            <a:endParaRPr lang="nl-BE" sz="800" dirty="0" smtClean="0"/>
          </a:p>
          <a:p>
            <a:pPr marL="534988" algn="just">
              <a:buClr>
                <a:srgbClr val="007C92"/>
              </a:buClr>
            </a:pPr>
            <a:r>
              <a:rPr lang="nl-BE" dirty="0" err="1" smtClean="0"/>
              <a:t>Formulation</a:t>
            </a:r>
            <a:r>
              <a:rPr lang="nl-BE" dirty="0" smtClean="0"/>
              <a:t> de </a:t>
            </a:r>
            <a:r>
              <a:rPr lang="nl-BE" dirty="0" err="1" smtClean="0"/>
              <a:t>quelques</a:t>
            </a:r>
            <a:r>
              <a:rPr lang="nl-BE" dirty="0" smtClean="0"/>
              <a:t> </a:t>
            </a:r>
            <a:r>
              <a:rPr lang="nl-BE" b="1" dirty="0" smtClean="0">
                <a:solidFill>
                  <a:schemeClr val="accent5"/>
                </a:solidFill>
              </a:rPr>
              <a:t>pistes</a:t>
            </a:r>
            <a:r>
              <a:rPr lang="nl-BE" dirty="0" smtClean="0"/>
              <a:t> pour </a:t>
            </a:r>
            <a:r>
              <a:rPr lang="nl-BE" dirty="0" err="1" smtClean="0"/>
              <a:t>un</a:t>
            </a:r>
            <a:r>
              <a:rPr lang="nl-BE" dirty="0" smtClean="0"/>
              <a:t> </a:t>
            </a:r>
            <a:r>
              <a:rPr lang="nl-BE" dirty="0" err="1" smtClean="0"/>
              <a:t>futur</a:t>
            </a:r>
            <a:r>
              <a:rPr lang="nl-BE" dirty="0" smtClean="0"/>
              <a:t> </a:t>
            </a:r>
            <a:r>
              <a:rPr lang="nl-BE" dirty="0" err="1" smtClean="0"/>
              <a:t>affinement</a:t>
            </a:r>
            <a:r>
              <a:rPr lang="nl-BE" dirty="0" smtClean="0"/>
              <a:t> de </a:t>
            </a:r>
            <a:r>
              <a:rPr lang="nl-BE" dirty="0" err="1" smtClean="0"/>
              <a:t>l’intervention</a:t>
            </a:r>
            <a:r>
              <a:rPr lang="nl-BE" dirty="0" smtClean="0"/>
              <a:t> </a:t>
            </a:r>
            <a:r>
              <a:rPr lang="nl-BE" dirty="0" err="1" smtClean="0"/>
              <a:t>majorée</a:t>
            </a:r>
            <a:endParaRPr lang="nl-BE" dirty="0" smtClean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5</a:t>
            </a:fld>
            <a:endParaRPr lang="en-GB"/>
          </a:p>
        </p:txBody>
      </p:sp>
      <p:pic>
        <p:nvPicPr>
          <p:cNvPr id="6" name="Picture 2" descr="Welk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025" y="414508"/>
            <a:ext cx="9715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57506" y="282620"/>
            <a:ext cx="1280027" cy="1135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97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60864" cy="1325563"/>
          </a:xfrm>
        </p:spPr>
        <p:txBody>
          <a:bodyPr>
            <a:noAutofit/>
          </a:bodyPr>
          <a:lstStyle/>
          <a:p>
            <a:pPr algn="just"/>
            <a:r>
              <a:rPr kumimoji="0" lang="nl-BE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Pertinence</a:t>
            </a:r>
            <a:r>
              <a:rPr kumimoji="0" lang="nl-BE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 des </a:t>
            </a:r>
            <a:r>
              <a:rPr kumimoji="0" lang="nl-BE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meilleures</a:t>
            </a:r>
            <a:r>
              <a:rPr kumimoji="0" lang="nl-BE" sz="3600" b="1" i="0" u="none" strike="noStrike" kern="0" cap="none" spc="0" normalizeH="0" noProof="0" dirty="0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 </a:t>
            </a:r>
            <a:r>
              <a:rPr kumimoji="0" lang="nl-BE" sz="3600" b="1" i="0" u="none" strike="noStrike" kern="0" cap="none" spc="0" normalizeH="0" noProof="0" dirty="0" err="1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pratiques</a:t>
            </a:r>
            <a:r>
              <a:rPr kumimoji="0" lang="nl-BE" sz="3600" b="1" i="0" u="none" strike="noStrike" kern="0" cap="none" spc="0" normalizeH="0" noProof="0" dirty="0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 des </a:t>
            </a:r>
            <a:r>
              <a:rPr kumimoji="0" lang="nl-BE" sz="3600" b="1" i="0" u="none" strike="noStrike" kern="0" cap="none" spc="0" normalizeH="0" noProof="0" dirty="0" err="1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autres</a:t>
            </a:r>
            <a:r>
              <a:rPr kumimoji="0" lang="nl-BE" sz="3600" b="1" i="0" u="none" strike="noStrike" kern="0" cap="none" spc="0" normalizeH="0" noProof="0" dirty="0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 </a:t>
            </a:r>
            <a:r>
              <a:rPr kumimoji="0" lang="nl-BE" sz="3600" b="1" i="0" u="none" strike="noStrike" kern="0" cap="none" spc="0" normalizeH="0" noProof="0" dirty="0" err="1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avantages</a:t>
            </a:r>
            <a:r>
              <a:rPr kumimoji="0" lang="nl-BE" sz="3600" b="1" i="0" u="none" strike="noStrike" kern="0" cap="none" spc="0" normalizeH="0" noProof="0" dirty="0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 pour </a:t>
            </a:r>
            <a:r>
              <a:rPr kumimoji="0" lang="nl-BE" sz="3600" b="1" i="0" u="none" strike="noStrike" kern="0" cap="none" spc="0" normalizeH="0" noProof="0" dirty="0" err="1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l’intervention</a:t>
            </a:r>
            <a:r>
              <a:rPr kumimoji="0" lang="nl-BE" sz="3600" b="1" i="0" u="none" strike="noStrike" kern="0" cap="none" spc="0" normalizeH="0" noProof="0" dirty="0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 </a:t>
            </a:r>
            <a:r>
              <a:rPr kumimoji="0" lang="nl-BE" sz="3600" b="1" i="0" u="none" strike="noStrike" kern="0" cap="none" spc="0" normalizeH="0" noProof="0" dirty="0" err="1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majorée</a:t>
            </a:r>
            <a:r>
              <a:rPr kumimoji="0" lang="nl-BE" sz="3600" b="1" i="0" u="none" strike="noStrike" kern="0" cap="none" spc="0" normalizeH="0" noProof="0" dirty="0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 </a:t>
            </a:r>
            <a:r>
              <a:rPr kumimoji="0" lang="nl-BE" sz="3600" b="1" i="0" u="none" strike="noStrike" kern="0" cap="none" spc="0" normalizeH="0" noProof="0" dirty="0" err="1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après</a:t>
            </a:r>
            <a:r>
              <a:rPr kumimoji="0" lang="nl-BE" sz="3600" b="1" i="0" u="none" strike="noStrike" kern="0" cap="none" spc="0" normalizeH="0" noProof="0" dirty="0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 enquête </a:t>
            </a:r>
            <a:r>
              <a:rPr kumimoji="0" lang="nl-BE" sz="3600" b="1" i="0" u="none" strike="noStrike" kern="0" cap="none" spc="0" normalizeH="0" noProof="0" dirty="0" err="1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sur</a:t>
            </a:r>
            <a:r>
              <a:rPr kumimoji="0" lang="nl-BE" sz="3600" b="1" i="0" u="none" strike="noStrike" kern="0" cap="none" spc="0" normalizeH="0" noProof="0" dirty="0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 les </a:t>
            </a:r>
            <a:r>
              <a:rPr kumimoji="0" lang="nl-BE" sz="3600" b="1" i="0" u="none" strike="noStrike" kern="0" cap="none" spc="0" normalizeH="0" noProof="0" dirty="0" err="1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revenus</a:t>
            </a:r>
            <a:r>
              <a:rPr kumimoji="0" lang="nl-BE" sz="3600" b="1" i="0" u="none" strike="noStrike" kern="0" cap="none" spc="0" normalizeH="0" noProof="0" dirty="0" smtClean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</a:rPr>
              <a:t> </a:t>
            </a:r>
            <a:endParaRPr lang="en-GB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82663" indent="-514350" algn="just">
              <a:buClr>
                <a:srgbClr val="007C92"/>
              </a:buClr>
              <a:buFont typeface="+mj-lt"/>
              <a:buAutoNum type="arabicPeriod"/>
            </a:pPr>
            <a:r>
              <a:rPr lang="nl-BE" dirty="0" err="1" smtClean="0"/>
              <a:t>L’automatisation</a:t>
            </a:r>
            <a:r>
              <a:rPr lang="nl-BE" dirty="0" smtClean="0"/>
              <a:t> du </a:t>
            </a:r>
            <a:r>
              <a:rPr lang="nl-BE" dirty="0" err="1" smtClean="0"/>
              <a:t>droit</a:t>
            </a:r>
            <a:r>
              <a:rPr lang="nl-BE" dirty="0" smtClean="0"/>
              <a:t> (et en particulier </a:t>
            </a:r>
            <a:r>
              <a:rPr lang="nl-BE" dirty="0" err="1" smtClean="0"/>
              <a:t>l’ouverture</a:t>
            </a:r>
            <a:r>
              <a:rPr lang="nl-BE" dirty="0" smtClean="0"/>
              <a:t> </a:t>
            </a:r>
            <a:r>
              <a:rPr lang="nl-BE" dirty="0" err="1" smtClean="0"/>
              <a:t>automatique</a:t>
            </a:r>
            <a:r>
              <a:rPr lang="nl-BE" dirty="0" smtClean="0"/>
              <a:t>)</a:t>
            </a:r>
          </a:p>
          <a:p>
            <a:pPr marL="982663" indent="-514350" algn="just">
              <a:buClr>
                <a:srgbClr val="007C92"/>
              </a:buClr>
              <a:buFont typeface="+mj-lt"/>
              <a:buAutoNum type="arabicPeriod"/>
            </a:pPr>
            <a:endParaRPr lang="nl-BE" sz="800" dirty="0" smtClean="0"/>
          </a:p>
          <a:p>
            <a:pPr marL="982663" indent="-514350" algn="just">
              <a:buClr>
                <a:srgbClr val="007C92"/>
              </a:buClr>
              <a:buFont typeface="+mj-lt"/>
              <a:buAutoNum type="arabicPeriod"/>
            </a:pPr>
            <a:r>
              <a:rPr lang="nl-BE" dirty="0" smtClean="0"/>
              <a:t>La </a:t>
            </a:r>
            <a:r>
              <a:rPr lang="nl-BE" dirty="0" err="1" smtClean="0"/>
              <a:t>notion</a:t>
            </a:r>
            <a:r>
              <a:rPr lang="nl-BE" dirty="0" smtClean="0"/>
              <a:t> de ménage </a:t>
            </a:r>
          </a:p>
          <a:p>
            <a:pPr marL="982663" indent="-514350" algn="just">
              <a:buClr>
                <a:srgbClr val="007C92"/>
              </a:buClr>
              <a:buFont typeface="+mj-lt"/>
              <a:buAutoNum type="arabicPeriod"/>
            </a:pPr>
            <a:endParaRPr lang="nl-BE" sz="800" dirty="0" smtClean="0"/>
          </a:p>
          <a:p>
            <a:pPr marL="982663" indent="-514350" algn="just">
              <a:buClr>
                <a:srgbClr val="007C92"/>
              </a:buClr>
              <a:buFont typeface="+mj-lt"/>
              <a:buAutoNum type="arabicPeriod"/>
            </a:pPr>
            <a:r>
              <a:rPr lang="nl-BE" dirty="0" err="1" smtClean="0"/>
              <a:t>L’année</a:t>
            </a:r>
            <a:r>
              <a:rPr lang="nl-BE" dirty="0" smtClean="0"/>
              <a:t> de </a:t>
            </a:r>
            <a:r>
              <a:rPr lang="nl-BE" dirty="0" err="1" smtClean="0"/>
              <a:t>référence</a:t>
            </a:r>
            <a:endParaRPr lang="nl-BE" dirty="0" smtClean="0"/>
          </a:p>
          <a:p>
            <a:pPr marL="982663" indent="-514350" algn="just">
              <a:buClr>
                <a:srgbClr val="007C92"/>
              </a:buClr>
              <a:buFont typeface="+mj-lt"/>
              <a:buAutoNum type="arabicPeriod"/>
            </a:pPr>
            <a:endParaRPr lang="nl-BE" sz="800" dirty="0" smtClean="0"/>
          </a:p>
          <a:p>
            <a:pPr marL="982663" indent="-514350" algn="just">
              <a:buClr>
                <a:srgbClr val="007C92"/>
              </a:buClr>
              <a:buFont typeface="+mj-lt"/>
              <a:buAutoNum type="arabicPeriod"/>
            </a:pPr>
            <a:r>
              <a:rPr lang="nl-BE" dirty="0" smtClean="0"/>
              <a:t>La nature des </a:t>
            </a:r>
            <a:r>
              <a:rPr lang="nl-BE" dirty="0" err="1" smtClean="0"/>
              <a:t>revenus</a:t>
            </a:r>
            <a:r>
              <a:rPr lang="nl-BE" dirty="0" smtClean="0"/>
              <a:t> </a:t>
            </a:r>
          </a:p>
          <a:p>
            <a:pPr marL="982663" indent="-514350" algn="just">
              <a:buClr>
                <a:srgbClr val="007C92"/>
              </a:buClr>
              <a:buFont typeface="+mj-lt"/>
              <a:buAutoNum type="arabicPeriod"/>
            </a:pPr>
            <a:endParaRPr lang="nl-BE" sz="800" dirty="0" smtClean="0"/>
          </a:p>
          <a:p>
            <a:pPr marL="982663" indent="-514350" algn="just">
              <a:buClr>
                <a:srgbClr val="007C92"/>
              </a:buClr>
              <a:buFont typeface="+mj-lt"/>
              <a:buAutoNum type="arabicPeriod"/>
            </a:pPr>
            <a:r>
              <a:rPr lang="nl-BE" dirty="0" smtClean="0"/>
              <a:t>Le </a:t>
            </a:r>
            <a:r>
              <a:rPr lang="nl-BE" dirty="0" err="1" smtClean="0"/>
              <a:t>retrait</a:t>
            </a:r>
            <a:r>
              <a:rPr lang="nl-BE" dirty="0" smtClean="0"/>
              <a:t> du </a:t>
            </a:r>
            <a:r>
              <a:rPr lang="nl-BE" dirty="0" err="1" smtClean="0"/>
              <a:t>droit</a:t>
            </a:r>
            <a:r>
              <a:rPr lang="nl-BE" dirty="0" smtClean="0"/>
              <a:t> </a:t>
            </a:r>
          </a:p>
          <a:p>
            <a:pPr marL="982663" indent="-514350" algn="just">
              <a:buClr>
                <a:srgbClr val="007C92"/>
              </a:buClr>
              <a:buFont typeface="+mj-lt"/>
              <a:buAutoNum type="arabicPeriod"/>
            </a:pPr>
            <a:endParaRPr lang="nl-BE" sz="800" dirty="0" smtClean="0"/>
          </a:p>
          <a:p>
            <a:pPr marL="982663" indent="-514350" algn="just">
              <a:buClr>
                <a:srgbClr val="007C92"/>
              </a:buClr>
              <a:buFont typeface="+mj-lt"/>
              <a:buAutoNum type="arabicPeriod"/>
            </a:pPr>
            <a:r>
              <a:rPr lang="nl-BE" dirty="0" err="1" smtClean="0"/>
              <a:t>L’échange</a:t>
            </a:r>
            <a:r>
              <a:rPr lang="nl-BE" dirty="0" smtClean="0"/>
              <a:t> de </a:t>
            </a:r>
            <a:r>
              <a:rPr lang="nl-BE" dirty="0" err="1" smtClean="0"/>
              <a:t>données</a:t>
            </a:r>
            <a:endParaRPr lang="nl-BE" dirty="0" smtClean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6</a:t>
            </a:fld>
            <a:endParaRPr lang="en-GB"/>
          </a:p>
        </p:txBody>
      </p:sp>
      <p:pic>
        <p:nvPicPr>
          <p:cNvPr id="6" name="Picture 2" descr="Welk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025" y="414508"/>
            <a:ext cx="9715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28052" y="230188"/>
            <a:ext cx="1149953" cy="101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97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79500" indent="-742950">
              <a:buFont typeface="+mj-lt"/>
              <a:buAutoNum type="arabicPeriod"/>
            </a:pPr>
            <a:r>
              <a:rPr lang="nl-NL" sz="4000" b="1" dirty="0" err="1" smtClean="0">
                <a:solidFill>
                  <a:schemeClr val="accent5"/>
                </a:solidFill>
              </a:rPr>
              <a:t>L’automatisation</a:t>
            </a:r>
            <a:r>
              <a:rPr lang="nl-NL" sz="4000" b="1" dirty="0" smtClean="0">
                <a:solidFill>
                  <a:schemeClr val="accent5"/>
                </a:solidFill>
              </a:rPr>
              <a:t> du </a:t>
            </a:r>
            <a:r>
              <a:rPr lang="nl-NL" sz="4000" b="1" dirty="0" err="1" smtClean="0">
                <a:solidFill>
                  <a:schemeClr val="accent5"/>
                </a:solidFill>
              </a:rPr>
              <a:t>droit</a:t>
            </a:r>
            <a:endParaRPr lang="en-GB" sz="4000" b="1" dirty="0">
              <a:solidFill>
                <a:schemeClr val="accent5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028581" y="1699459"/>
            <a:ext cx="3200400" cy="95410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BE" sz="2800" dirty="0" err="1" smtClean="0">
                <a:solidFill>
                  <a:schemeClr val="tx1"/>
                </a:solidFill>
              </a:rPr>
              <a:t>Composition</a:t>
            </a:r>
            <a:r>
              <a:rPr lang="nl-BE" sz="2800" dirty="0" smtClean="0">
                <a:solidFill>
                  <a:schemeClr val="tx1"/>
                </a:solidFill>
              </a:rPr>
              <a:t> de ménage </a:t>
            </a:r>
            <a:r>
              <a:rPr lang="nl-BE" sz="2800" dirty="0" err="1" smtClean="0">
                <a:solidFill>
                  <a:schemeClr val="tx1"/>
                </a:solidFill>
              </a:rPr>
              <a:t>réelle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TextBox 10"/>
          <p:cNvSpPr txBox="1"/>
          <p:nvPr/>
        </p:nvSpPr>
        <p:spPr>
          <a:xfrm>
            <a:off x="2028581" y="5146135"/>
            <a:ext cx="3200400" cy="83099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Intérêt</a:t>
            </a:r>
            <a:r>
              <a:rPr lang="en-GB" sz="2400" dirty="0" smtClean="0"/>
              <a:t> du </a:t>
            </a:r>
            <a:r>
              <a:rPr lang="en-GB" sz="2400" dirty="0" err="1" smtClean="0"/>
              <a:t>critère</a:t>
            </a:r>
            <a:r>
              <a:rPr lang="en-GB" sz="2400" dirty="0" smtClean="0"/>
              <a:t> de </a:t>
            </a:r>
            <a:r>
              <a:rPr lang="en-GB" sz="2400" dirty="0" err="1" smtClean="0"/>
              <a:t>revenus</a:t>
            </a:r>
            <a:endParaRPr lang="en-GB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7162937" y="1699459"/>
            <a:ext cx="3200400" cy="5232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BE" sz="2800" dirty="0" smtClean="0">
                <a:solidFill>
                  <a:schemeClr val="tx1"/>
                </a:solidFill>
              </a:rPr>
              <a:t>But de </a:t>
            </a:r>
            <a:r>
              <a:rPr lang="nl-BE" sz="2800" dirty="0" err="1" smtClean="0">
                <a:solidFill>
                  <a:schemeClr val="tx1"/>
                </a:solidFill>
              </a:rPr>
              <a:t>l’IM</a:t>
            </a:r>
            <a:r>
              <a:rPr lang="nl-BE" sz="28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TextBox 11"/>
          <p:cNvSpPr txBox="1"/>
          <p:nvPr/>
        </p:nvSpPr>
        <p:spPr>
          <a:xfrm>
            <a:off x="7162937" y="5195117"/>
            <a:ext cx="3200400" cy="83099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/>
              <a:t>Accès</a:t>
            </a:r>
            <a:r>
              <a:rPr lang="en-GB" sz="2400" dirty="0" smtClean="0"/>
              <a:t> à des bases de </a:t>
            </a:r>
            <a:r>
              <a:rPr lang="en-GB" sz="2400" dirty="0" err="1" smtClean="0"/>
              <a:t>données</a:t>
            </a:r>
            <a:r>
              <a:rPr lang="en-GB" sz="2400" dirty="0" smtClean="0"/>
              <a:t> de </a:t>
            </a:r>
            <a:r>
              <a:rPr lang="en-GB" sz="2400" dirty="0" err="1" smtClean="0"/>
              <a:t>qualité</a:t>
            </a:r>
            <a:endParaRPr lang="en-GB" sz="2400" dirty="0"/>
          </a:p>
        </p:txBody>
      </p:sp>
      <p:cxnSp>
        <p:nvCxnSpPr>
          <p:cNvPr id="13" name="Rechte verbindingslijn 12"/>
          <p:cNvCxnSpPr>
            <a:endCxn id="7" idx="2"/>
          </p:cNvCxnSpPr>
          <p:nvPr/>
        </p:nvCxnSpPr>
        <p:spPr>
          <a:xfrm flipH="1" flipV="1">
            <a:off x="3628781" y="2653566"/>
            <a:ext cx="1738816" cy="80641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>
            <a:endCxn id="9" idx="2"/>
          </p:cNvCxnSpPr>
          <p:nvPr/>
        </p:nvCxnSpPr>
        <p:spPr>
          <a:xfrm flipV="1">
            <a:off x="6829181" y="2222679"/>
            <a:ext cx="1933956" cy="1237303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>
            <a:endCxn id="8" idx="0"/>
          </p:cNvCxnSpPr>
          <p:nvPr/>
        </p:nvCxnSpPr>
        <p:spPr>
          <a:xfrm flipH="1">
            <a:off x="3628781" y="4401395"/>
            <a:ext cx="1738816" cy="74474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>
            <a:endCxn id="10" idx="0"/>
          </p:cNvCxnSpPr>
          <p:nvPr/>
        </p:nvCxnSpPr>
        <p:spPr>
          <a:xfrm>
            <a:off x="6829181" y="4429461"/>
            <a:ext cx="1933956" cy="76565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7</a:t>
            </a:fld>
            <a:endParaRPr lang="en-GB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44455" y="414508"/>
            <a:ext cx="1225902" cy="108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Placeholder 2"/>
          <p:cNvSpPr txBox="1">
            <a:spLocks/>
          </p:cNvSpPr>
          <p:nvPr/>
        </p:nvSpPr>
        <p:spPr>
          <a:xfrm>
            <a:off x="3669283" y="3671895"/>
            <a:ext cx="4941317" cy="893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  <a:scene3d>
              <a:camera prst="isometricOffAxis2Left"/>
              <a:lightRig rig="threePt" dir="t"/>
            </a:scene3d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ln>
                  <a:solidFill>
                    <a:srgbClr val="008080"/>
                  </a:solidFill>
                </a:ln>
                <a:solidFill>
                  <a:schemeClr val="accent5"/>
                </a:solidFill>
              </a:rPr>
              <a:t>Droit </a:t>
            </a:r>
            <a:r>
              <a:rPr lang="en-GB" dirty="0" err="1" smtClean="0">
                <a:ln>
                  <a:solidFill>
                    <a:srgbClr val="008080"/>
                  </a:solidFill>
                </a:ln>
                <a:solidFill>
                  <a:schemeClr val="accent5"/>
                </a:solidFill>
              </a:rPr>
              <a:t>entièrement</a:t>
            </a:r>
            <a:r>
              <a:rPr lang="en-GB" dirty="0" smtClean="0">
                <a:ln>
                  <a:solidFill>
                    <a:srgbClr val="008080"/>
                  </a:solidFill>
                </a:ln>
                <a:solidFill>
                  <a:schemeClr val="accent5"/>
                </a:solidFill>
              </a:rPr>
              <a:t> </a:t>
            </a:r>
            <a:r>
              <a:rPr lang="en-GB" dirty="0" err="1" smtClean="0">
                <a:ln>
                  <a:solidFill>
                    <a:srgbClr val="008080"/>
                  </a:solidFill>
                </a:ln>
                <a:solidFill>
                  <a:schemeClr val="accent5"/>
                </a:solidFill>
              </a:rPr>
              <a:t>automatisé</a:t>
            </a:r>
            <a:r>
              <a:rPr lang="en-GB" dirty="0" smtClean="0">
                <a:ln>
                  <a:solidFill>
                    <a:srgbClr val="008080"/>
                  </a:solidFill>
                </a:ln>
                <a:solidFill>
                  <a:schemeClr val="accent5"/>
                </a:solidFill>
              </a:rPr>
              <a:t>?</a:t>
            </a:r>
            <a:endParaRPr lang="en-GB" dirty="0">
              <a:ln>
                <a:solidFill>
                  <a:srgbClr val="008080"/>
                </a:solidFill>
              </a:ln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29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79500" indent="-742950">
              <a:buFont typeface="+mj-lt"/>
              <a:buAutoNum type="arabicPeriod"/>
            </a:pPr>
            <a:r>
              <a:rPr lang="en-GB" sz="4000" b="1" dirty="0" err="1" smtClean="0">
                <a:solidFill>
                  <a:schemeClr val="accent5"/>
                </a:solidFill>
              </a:rPr>
              <a:t>L’automatisation</a:t>
            </a:r>
            <a:r>
              <a:rPr lang="en-GB" sz="4000" b="1" dirty="0" smtClean="0">
                <a:solidFill>
                  <a:schemeClr val="accent5"/>
                </a:solidFill>
              </a:rPr>
              <a:t> du droit</a:t>
            </a:r>
            <a:endParaRPr lang="en-GB" sz="4000" b="1" dirty="0">
              <a:solidFill>
                <a:schemeClr val="accent5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805428" y="1677160"/>
            <a:ext cx="344728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BE" sz="2800" b="1" dirty="0" err="1" smtClean="0"/>
              <a:t>Autres</a:t>
            </a:r>
            <a:r>
              <a:rPr lang="nl-BE" sz="2800" b="1" dirty="0" smtClean="0"/>
              <a:t> options?</a:t>
            </a:r>
            <a:endParaRPr lang="en-GB" sz="28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838200" y="3123645"/>
            <a:ext cx="3811659" cy="2462213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GB" sz="2200" b="1" dirty="0" err="1" smtClean="0">
                <a:solidFill>
                  <a:schemeClr val="accent5"/>
                </a:solidFill>
              </a:rPr>
              <a:t>Octroi</a:t>
            </a:r>
            <a:r>
              <a:rPr lang="en-GB" sz="2200" b="1" dirty="0" smtClean="0">
                <a:solidFill>
                  <a:schemeClr val="accent5"/>
                </a:solidFill>
              </a:rPr>
              <a:t> </a:t>
            </a:r>
            <a:r>
              <a:rPr lang="en-GB" sz="2200" b="1" dirty="0" err="1" smtClean="0">
                <a:solidFill>
                  <a:schemeClr val="accent5"/>
                </a:solidFill>
              </a:rPr>
              <a:t>proactif</a:t>
            </a:r>
            <a:r>
              <a:rPr lang="en-GB" sz="2200" b="1" dirty="0" smtClean="0">
                <a:solidFill>
                  <a:schemeClr val="accent5"/>
                </a:solidFill>
              </a:rPr>
              <a:t> </a:t>
            </a:r>
            <a:r>
              <a:rPr lang="en-GB" sz="2200" dirty="0" smtClean="0"/>
              <a:t>pour les </a:t>
            </a:r>
            <a:r>
              <a:rPr lang="en-GB" sz="2200" dirty="0" err="1" smtClean="0"/>
              <a:t>personnes</a:t>
            </a:r>
            <a:r>
              <a:rPr lang="en-GB" sz="2200" dirty="0" smtClean="0"/>
              <a:t> qui </a:t>
            </a:r>
            <a:r>
              <a:rPr lang="en-GB" sz="2200" dirty="0" err="1" smtClean="0"/>
              <a:t>sont</a:t>
            </a:r>
            <a:r>
              <a:rPr lang="en-GB" sz="2200" dirty="0" smtClean="0"/>
              <a:t> </a:t>
            </a:r>
            <a:r>
              <a:rPr lang="en-GB" sz="2200" dirty="0" err="1" smtClean="0"/>
              <a:t>proches</a:t>
            </a:r>
            <a:r>
              <a:rPr lang="en-GB" sz="2200" dirty="0" smtClean="0"/>
              <a:t> du plafond </a:t>
            </a:r>
            <a:r>
              <a:rPr lang="en-GB" sz="2200" dirty="0" err="1" smtClean="0"/>
              <a:t>autorisé</a:t>
            </a:r>
            <a:r>
              <a:rPr lang="en-GB" sz="2200" dirty="0" smtClean="0"/>
              <a:t> et/</a:t>
            </a:r>
            <a:r>
              <a:rPr lang="en-GB" sz="2200" dirty="0" err="1" smtClean="0"/>
              <a:t>ou</a:t>
            </a:r>
            <a:r>
              <a:rPr lang="en-GB" sz="2200" dirty="0" smtClean="0"/>
              <a:t> pour les </a:t>
            </a:r>
            <a:r>
              <a:rPr lang="en-GB" sz="2200" dirty="0" err="1" smtClean="0"/>
              <a:t>personnes</a:t>
            </a:r>
            <a:r>
              <a:rPr lang="en-GB" sz="2200" dirty="0" smtClean="0"/>
              <a:t> qui </a:t>
            </a:r>
            <a:r>
              <a:rPr lang="en-GB" sz="2200" dirty="0" err="1" smtClean="0"/>
              <a:t>répondent</a:t>
            </a:r>
            <a:r>
              <a:rPr lang="en-GB" sz="2200" dirty="0" smtClean="0"/>
              <a:t> à </a:t>
            </a:r>
            <a:r>
              <a:rPr lang="en-GB" sz="2200" dirty="0" err="1" smtClean="0"/>
              <a:t>différents</a:t>
            </a:r>
            <a:r>
              <a:rPr lang="en-GB" sz="2200" dirty="0" smtClean="0"/>
              <a:t> </a:t>
            </a:r>
            <a:r>
              <a:rPr lang="en-GB" sz="2200" dirty="0" err="1" smtClean="0"/>
              <a:t>indicateurs</a:t>
            </a:r>
            <a:r>
              <a:rPr lang="en-GB" sz="2200" dirty="0" smtClean="0"/>
              <a:t>, </a:t>
            </a:r>
            <a:r>
              <a:rPr lang="en-GB" sz="2200" u="sng" dirty="0" err="1" smtClean="0"/>
              <a:t>moyennant</a:t>
            </a:r>
            <a:r>
              <a:rPr lang="en-GB" sz="2200" dirty="0" smtClean="0"/>
              <a:t> la signature </a:t>
            </a:r>
            <a:r>
              <a:rPr lang="en-GB" sz="2200" dirty="0" err="1" smtClean="0"/>
              <a:t>d’une</a:t>
            </a:r>
            <a:r>
              <a:rPr lang="en-GB" sz="2200" dirty="0" smtClean="0"/>
              <a:t> declaration sur </a:t>
            </a:r>
            <a:r>
              <a:rPr lang="en-GB" sz="2200" dirty="0" err="1" smtClean="0"/>
              <a:t>l’honneur</a:t>
            </a:r>
            <a:r>
              <a:rPr lang="en-GB" sz="2200" dirty="0" smtClean="0"/>
              <a:t> </a:t>
            </a:r>
            <a:endParaRPr lang="en-GB" sz="2200" dirty="0"/>
          </a:p>
        </p:txBody>
      </p:sp>
      <p:sp>
        <p:nvSpPr>
          <p:cNvPr id="14" name="TextBox 4"/>
          <p:cNvSpPr txBox="1"/>
          <p:nvPr/>
        </p:nvSpPr>
        <p:spPr>
          <a:xfrm>
            <a:off x="4960756" y="3123645"/>
            <a:ext cx="374433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NL" sz="2200" b="1" dirty="0" err="1" smtClean="0">
                <a:solidFill>
                  <a:schemeClr val="accent5"/>
                </a:solidFill>
              </a:rPr>
              <a:t>Octroi</a:t>
            </a:r>
            <a:r>
              <a:rPr lang="nl-NL" sz="2200" b="1" dirty="0" smtClean="0">
                <a:solidFill>
                  <a:schemeClr val="accent5"/>
                </a:solidFill>
              </a:rPr>
              <a:t> </a:t>
            </a:r>
            <a:r>
              <a:rPr lang="nl-NL" sz="2200" b="1" dirty="0" err="1" smtClean="0">
                <a:solidFill>
                  <a:schemeClr val="accent5"/>
                </a:solidFill>
              </a:rPr>
              <a:t>rétroactif</a:t>
            </a:r>
            <a:r>
              <a:rPr lang="nl-NL" sz="2200" b="1" dirty="0" smtClean="0">
                <a:solidFill>
                  <a:schemeClr val="accent5"/>
                </a:solidFill>
              </a:rPr>
              <a:t> et </a:t>
            </a:r>
            <a:r>
              <a:rPr lang="nl-NL" sz="2200" b="1" dirty="0" err="1" smtClean="0">
                <a:solidFill>
                  <a:schemeClr val="accent5"/>
                </a:solidFill>
              </a:rPr>
              <a:t>automatique</a:t>
            </a:r>
            <a:r>
              <a:rPr lang="nl-NL" sz="2200" b="1" dirty="0" smtClean="0">
                <a:solidFill>
                  <a:schemeClr val="accent5"/>
                </a:solidFill>
              </a:rPr>
              <a:t>  </a:t>
            </a:r>
            <a:r>
              <a:rPr lang="fr-FR" sz="2200" dirty="0"/>
              <a:t>pour une certaine période dans le passé en cas de signe de revenus stables, </a:t>
            </a:r>
            <a:r>
              <a:rPr lang="fr-FR" sz="2200" u="sng" dirty="0"/>
              <a:t>mais</a:t>
            </a:r>
            <a:r>
              <a:rPr lang="fr-FR" sz="2200" dirty="0"/>
              <a:t> il est impossible de remonter indéfiniment dans le temps </a:t>
            </a:r>
          </a:p>
        </p:txBody>
      </p:sp>
      <p:sp>
        <p:nvSpPr>
          <p:cNvPr id="16" name="TextBox 5"/>
          <p:cNvSpPr txBox="1"/>
          <p:nvPr/>
        </p:nvSpPr>
        <p:spPr>
          <a:xfrm>
            <a:off x="9015984" y="3123645"/>
            <a:ext cx="29346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00" b="1" dirty="0" err="1" smtClean="0">
                <a:solidFill>
                  <a:schemeClr val="accent5"/>
                </a:solidFill>
              </a:rPr>
              <a:t>Octroi</a:t>
            </a:r>
            <a:r>
              <a:rPr lang="en-GB" sz="2200" b="1" dirty="0" smtClean="0">
                <a:solidFill>
                  <a:schemeClr val="accent5"/>
                </a:solidFill>
              </a:rPr>
              <a:t> </a:t>
            </a:r>
            <a:r>
              <a:rPr lang="en-GB" sz="2200" b="1" dirty="0" err="1" smtClean="0">
                <a:solidFill>
                  <a:schemeClr val="accent5"/>
                </a:solidFill>
              </a:rPr>
              <a:t>provisoire</a:t>
            </a:r>
            <a:r>
              <a:rPr lang="en-GB" sz="2200" b="1" dirty="0" smtClean="0">
                <a:solidFill>
                  <a:schemeClr val="accent5"/>
                </a:solidFill>
              </a:rPr>
              <a:t> </a:t>
            </a:r>
            <a:r>
              <a:rPr lang="en-GB" sz="2200" b="1" dirty="0" err="1" smtClean="0">
                <a:solidFill>
                  <a:schemeClr val="accent5"/>
                </a:solidFill>
              </a:rPr>
              <a:t>automatique</a:t>
            </a:r>
            <a:r>
              <a:rPr lang="en-GB" sz="2200" b="1" dirty="0">
                <a:solidFill>
                  <a:schemeClr val="accent5"/>
                </a:solidFill>
              </a:rPr>
              <a:t> </a:t>
            </a:r>
            <a:r>
              <a:rPr lang="fr-FR" sz="2200" dirty="0" smtClean="0"/>
              <a:t>à </a:t>
            </a:r>
            <a:r>
              <a:rPr lang="fr-FR" sz="2200" dirty="0"/>
              <a:t>de nouveaux groupes cibles </a:t>
            </a:r>
            <a:r>
              <a:rPr lang="fr-FR" sz="2200" u="sng" dirty="0" smtClean="0"/>
              <a:t>mais</a:t>
            </a:r>
            <a:r>
              <a:rPr lang="fr-FR" sz="2200" dirty="0" smtClean="0"/>
              <a:t> </a:t>
            </a:r>
            <a:r>
              <a:rPr lang="fr-FR" sz="2200" dirty="0"/>
              <a:t>les récupérations sont </a:t>
            </a:r>
            <a:r>
              <a:rPr lang="fr-FR" sz="2200" dirty="0" smtClean="0"/>
              <a:t>difficiles</a:t>
            </a:r>
            <a:endParaRPr lang="nl-NL" sz="2200" dirty="0"/>
          </a:p>
        </p:txBody>
      </p:sp>
      <p:cxnSp>
        <p:nvCxnSpPr>
          <p:cNvPr id="4" name="Rechte verbindingslijn 3"/>
          <p:cNvCxnSpPr>
            <a:stCxn id="5" idx="2"/>
            <a:endCxn id="7" idx="0"/>
          </p:cNvCxnSpPr>
          <p:nvPr/>
        </p:nvCxnSpPr>
        <p:spPr>
          <a:xfrm flipH="1">
            <a:off x="2744030" y="2200380"/>
            <a:ext cx="2785042" cy="923265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>
            <a:stCxn id="5" idx="2"/>
          </p:cNvCxnSpPr>
          <p:nvPr/>
        </p:nvCxnSpPr>
        <p:spPr>
          <a:xfrm>
            <a:off x="5529072" y="2200380"/>
            <a:ext cx="1155192" cy="93679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>
            <a:stCxn id="5" idx="2"/>
            <a:endCxn id="16" idx="0"/>
          </p:cNvCxnSpPr>
          <p:nvPr/>
        </p:nvCxnSpPr>
        <p:spPr>
          <a:xfrm>
            <a:off x="5529072" y="2200380"/>
            <a:ext cx="4954245" cy="923265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8</a:t>
            </a:fld>
            <a:endParaRPr lang="en-GB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83317" y="503604"/>
            <a:ext cx="1322269" cy="117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00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79500" indent="-742950">
              <a:buFont typeface="+mj-lt"/>
              <a:buAutoNum type="arabicPeriod" startAt="2"/>
            </a:pPr>
            <a:r>
              <a:rPr lang="nl-NL" sz="4000" b="1" dirty="0" smtClean="0">
                <a:solidFill>
                  <a:schemeClr val="accent5"/>
                </a:solidFill>
              </a:rPr>
              <a:t>La </a:t>
            </a:r>
            <a:r>
              <a:rPr lang="nl-NL" sz="4000" b="1" dirty="0" err="1" smtClean="0">
                <a:solidFill>
                  <a:schemeClr val="accent5"/>
                </a:solidFill>
              </a:rPr>
              <a:t>notion</a:t>
            </a:r>
            <a:r>
              <a:rPr lang="nl-NL" sz="4000" b="1" dirty="0" smtClean="0">
                <a:solidFill>
                  <a:schemeClr val="accent5"/>
                </a:solidFill>
              </a:rPr>
              <a:t> de ménage</a:t>
            </a:r>
            <a:endParaRPr lang="en-GB" sz="4000" b="1" dirty="0">
              <a:solidFill>
                <a:schemeClr val="accent5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570540" cy="47644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t">
            <a:normAutofit fontScale="85000" lnSpcReduction="10000"/>
          </a:bodyPr>
          <a:lstStyle/>
          <a:p>
            <a:r>
              <a:rPr lang="nl-BE" dirty="0" smtClean="0">
                <a:solidFill>
                  <a:schemeClr val="bg1"/>
                </a:solidFill>
              </a:rPr>
              <a:t>Dans </a:t>
            </a:r>
            <a:r>
              <a:rPr lang="nl-BE" dirty="0" err="1" smtClean="0">
                <a:solidFill>
                  <a:schemeClr val="bg1"/>
                </a:solidFill>
              </a:rPr>
              <a:t>le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cadre</a:t>
            </a:r>
            <a:r>
              <a:rPr lang="nl-BE" dirty="0" smtClean="0">
                <a:solidFill>
                  <a:schemeClr val="bg1"/>
                </a:solidFill>
              </a:rPr>
              <a:t> de </a:t>
            </a:r>
            <a:r>
              <a:rPr lang="nl-BE" dirty="0" err="1" smtClean="0">
                <a:solidFill>
                  <a:schemeClr val="bg1"/>
                </a:solidFill>
              </a:rPr>
              <a:t>l’intervention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majorée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39789" y="2258187"/>
            <a:ext cx="4570539" cy="2871597"/>
          </a:xfrm>
        </p:spPr>
        <p:txBody>
          <a:bodyPr/>
          <a:lstStyle/>
          <a:p>
            <a:pPr marL="0" indent="0" algn="just">
              <a:buNone/>
            </a:pPr>
            <a:r>
              <a:rPr lang="en-GB" sz="2400" dirty="0" smtClean="0"/>
              <a:t>Ménage </a:t>
            </a:r>
            <a:r>
              <a:rPr lang="en-GB" sz="2400" dirty="0" err="1" smtClean="0"/>
              <a:t>composé</a:t>
            </a:r>
            <a:r>
              <a:rPr lang="en-GB" sz="2400" dirty="0" smtClean="0"/>
              <a:t> par la </a:t>
            </a:r>
            <a:r>
              <a:rPr lang="en-GB" sz="2400" dirty="0" err="1" smtClean="0"/>
              <a:t>mutualité</a:t>
            </a:r>
            <a:r>
              <a:rPr lang="en-GB" sz="2400" dirty="0" smtClean="0"/>
              <a:t>:</a:t>
            </a:r>
          </a:p>
          <a:p>
            <a:pPr>
              <a:buClr>
                <a:srgbClr val="007C92"/>
              </a:buClr>
              <a:buFontTx/>
              <a:buChar char="-"/>
            </a:pPr>
            <a:r>
              <a:rPr lang="en-GB" sz="2400" dirty="0" smtClean="0"/>
              <a:t>Le </a:t>
            </a:r>
            <a:r>
              <a:rPr lang="en-GB" sz="2400" dirty="0" err="1" smtClean="0"/>
              <a:t>demandeur</a:t>
            </a:r>
            <a:endParaRPr lang="en-GB" sz="2400" dirty="0" smtClean="0"/>
          </a:p>
          <a:p>
            <a:pPr>
              <a:buClr>
                <a:srgbClr val="007C92"/>
              </a:buClr>
              <a:buFontTx/>
              <a:buChar char="-"/>
            </a:pPr>
            <a:r>
              <a:rPr lang="en-GB" sz="2400" dirty="0" smtClean="0"/>
              <a:t>Son conjoint non </a:t>
            </a:r>
            <a:r>
              <a:rPr lang="en-GB" sz="2400" dirty="0" err="1" smtClean="0"/>
              <a:t>séparé</a:t>
            </a:r>
            <a:r>
              <a:rPr lang="en-GB" sz="2400" dirty="0" smtClean="0"/>
              <a:t> de fait </a:t>
            </a:r>
            <a:r>
              <a:rPr lang="en-GB" sz="2400" dirty="0" err="1" smtClean="0"/>
              <a:t>ni</a:t>
            </a:r>
            <a:r>
              <a:rPr lang="en-GB" sz="2400" dirty="0" smtClean="0"/>
              <a:t> </a:t>
            </a:r>
            <a:r>
              <a:rPr lang="en-GB" sz="2400" dirty="0" err="1" smtClean="0"/>
              <a:t>séparé</a:t>
            </a:r>
            <a:r>
              <a:rPr lang="en-GB" sz="2400" dirty="0" smtClean="0"/>
              <a:t> de corps et de </a:t>
            </a:r>
            <a:r>
              <a:rPr lang="en-GB" sz="2400" dirty="0" err="1" smtClean="0"/>
              <a:t>biens</a:t>
            </a:r>
            <a:r>
              <a:rPr lang="en-GB" sz="2400" dirty="0" smtClean="0"/>
              <a:t> </a:t>
            </a:r>
            <a:r>
              <a:rPr lang="en-GB" sz="2400" dirty="0" err="1" smtClean="0"/>
              <a:t>ou</a:t>
            </a:r>
            <a:r>
              <a:rPr lang="en-GB" sz="2400" dirty="0" smtClean="0"/>
              <a:t> son cohabitant</a:t>
            </a:r>
          </a:p>
          <a:p>
            <a:pPr>
              <a:buClr>
                <a:srgbClr val="007C92"/>
              </a:buClr>
              <a:buFontTx/>
              <a:buChar char="-"/>
            </a:pPr>
            <a:r>
              <a:rPr lang="en-GB" sz="2400" dirty="0" smtClean="0"/>
              <a:t>Et </a:t>
            </a:r>
            <a:r>
              <a:rPr lang="en-GB" sz="2400" dirty="0" err="1" smtClean="0"/>
              <a:t>leurs</a:t>
            </a:r>
            <a:r>
              <a:rPr lang="en-GB" sz="2400" dirty="0" smtClean="0"/>
              <a:t> </a:t>
            </a:r>
            <a:r>
              <a:rPr lang="en-GB" sz="2400" dirty="0" err="1" smtClean="0"/>
              <a:t>personnes</a:t>
            </a:r>
            <a:r>
              <a:rPr lang="en-GB" sz="2400" dirty="0" smtClean="0"/>
              <a:t> à charge</a:t>
            </a:r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7644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t">
            <a:normAutofit fontScale="92500"/>
          </a:bodyPr>
          <a:lstStyle/>
          <a:p>
            <a:r>
              <a:rPr lang="nl-BE" dirty="0" smtClean="0">
                <a:solidFill>
                  <a:schemeClr val="bg1"/>
                </a:solidFill>
              </a:rPr>
              <a:t>Dans </a:t>
            </a:r>
            <a:r>
              <a:rPr lang="nl-BE" dirty="0" err="1" smtClean="0">
                <a:solidFill>
                  <a:schemeClr val="bg1"/>
                </a:solidFill>
              </a:rPr>
              <a:t>le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cadre</a:t>
            </a:r>
            <a:r>
              <a:rPr lang="nl-BE" dirty="0" smtClean="0">
                <a:solidFill>
                  <a:schemeClr val="bg1"/>
                </a:solidFill>
              </a:rPr>
              <a:t> des </a:t>
            </a:r>
            <a:r>
              <a:rPr lang="nl-BE" dirty="0" err="1" smtClean="0">
                <a:solidFill>
                  <a:schemeClr val="bg1"/>
                </a:solidFill>
              </a:rPr>
              <a:t>autres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avantages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sociaux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6172200" y="2258187"/>
            <a:ext cx="5183188" cy="2697861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Ménage </a:t>
            </a:r>
            <a:r>
              <a:rPr lang="en-GB" sz="2400" dirty="0" err="1" smtClean="0"/>
              <a:t>composé</a:t>
            </a:r>
            <a:r>
              <a:rPr lang="en-GB" sz="2400" dirty="0" smtClean="0"/>
              <a:t> de </a:t>
            </a:r>
            <a:r>
              <a:rPr lang="en-GB" sz="2400" dirty="0" err="1" smtClean="0"/>
              <a:t>manière</a:t>
            </a:r>
            <a:r>
              <a:rPr lang="en-GB" sz="2400" dirty="0" smtClean="0"/>
              <a:t> </a:t>
            </a:r>
            <a:r>
              <a:rPr lang="en-GB" sz="2400" dirty="0" err="1" smtClean="0"/>
              <a:t>automatique</a:t>
            </a:r>
            <a:r>
              <a:rPr lang="en-GB" sz="2400" dirty="0" smtClean="0"/>
              <a:t> :</a:t>
            </a:r>
          </a:p>
          <a:p>
            <a:pPr marL="0" indent="0">
              <a:buNone/>
            </a:pPr>
            <a:endParaRPr lang="en-GB" sz="1400" dirty="0" smtClean="0"/>
          </a:p>
          <a:p>
            <a:pPr algn="just">
              <a:buClr>
                <a:srgbClr val="007C92"/>
              </a:buClr>
              <a:buFontTx/>
              <a:buChar char="-"/>
            </a:pPr>
            <a:r>
              <a:rPr lang="en-GB" sz="2400" dirty="0" smtClean="0"/>
              <a:t>Sur base des </a:t>
            </a:r>
            <a:r>
              <a:rPr lang="en-GB" sz="2400" dirty="0" err="1" smtClean="0"/>
              <a:t>données</a:t>
            </a:r>
            <a:r>
              <a:rPr lang="en-GB" sz="2400" dirty="0" smtClean="0"/>
              <a:t> du </a:t>
            </a:r>
            <a:r>
              <a:rPr lang="en-GB" sz="2400" dirty="0" err="1" smtClean="0"/>
              <a:t>Registre</a:t>
            </a:r>
            <a:r>
              <a:rPr lang="en-GB" sz="2400" dirty="0" smtClean="0"/>
              <a:t> National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Pijl-links en -rechts 9"/>
          <p:cNvSpPr/>
          <p:nvPr/>
        </p:nvSpPr>
        <p:spPr>
          <a:xfrm>
            <a:off x="5484940" y="1745647"/>
            <a:ext cx="612648" cy="347472"/>
          </a:xfrm>
          <a:prstGeom prst="left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kstvak 12"/>
          <p:cNvSpPr txBox="1"/>
          <p:nvPr/>
        </p:nvSpPr>
        <p:spPr>
          <a:xfrm>
            <a:off x="839788" y="5218253"/>
            <a:ext cx="4570540" cy="461665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Situation de ménage </a:t>
            </a:r>
            <a:r>
              <a:rPr lang="en-GB" sz="2400" dirty="0" err="1" smtClean="0"/>
              <a:t>réelle</a:t>
            </a:r>
            <a:endParaRPr lang="en-GB" sz="2400" dirty="0"/>
          </a:p>
        </p:txBody>
      </p:sp>
      <p:sp>
        <p:nvSpPr>
          <p:cNvPr id="17" name="Tekstvak 16"/>
          <p:cNvSpPr txBox="1"/>
          <p:nvPr/>
        </p:nvSpPr>
        <p:spPr>
          <a:xfrm>
            <a:off x="6172200" y="5218253"/>
            <a:ext cx="5183188" cy="461665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Situation de ménage administrative </a:t>
            </a:r>
            <a:endParaRPr lang="en-GB" sz="2400" dirty="0"/>
          </a:p>
        </p:txBody>
      </p:sp>
      <p:sp>
        <p:nvSpPr>
          <p:cNvPr id="15" name="Pijl-omlaag 14"/>
          <p:cNvSpPr/>
          <p:nvPr/>
        </p:nvSpPr>
        <p:spPr>
          <a:xfrm>
            <a:off x="2960466" y="5013999"/>
            <a:ext cx="329184" cy="32004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Pijl-omlaag 18"/>
          <p:cNvSpPr/>
          <p:nvPr/>
        </p:nvSpPr>
        <p:spPr>
          <a:xfrm>
            <a:off x="8599202" y="5013999"/>
            <a:ext cx="329184" cy="32004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8EF-D27F-4B4F-AC8A-C2D3D95ECDD7}" type="slidenum">
              <a:rPr lang="en-GB" smtClean="0"/>
              <a:t>9</a:t>
            </a:fld>
            <a:endParaRPr lang="en-GB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73879" y="414507"/>
            <a:ext cx="1314930" cy="1166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ijl-links en -rechts 13"/>
          <p:cNvSpPr/>
          <p:nvPr/>
        </p:nvSpPr>
        <p:spPr>
          <a:xfrm>
            <a:off x="5484940" y="5275349"/>
            <a:ext cx="612648" cy="347472"/>
          </a:xfrm>
          <a:prstGeom prst="left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50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Blauwgro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IDocInitialCreationDate xmlns="f15eea43-7fa7-45cf-8dc0-d5244e2cd467">2019-06-23T22:00:00+00:00</RIDocInitialCreationDate>
    <RITargetGroup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Mutualités</TermName>
          <TermId xmlns="http://schemas.microsoft.com/office/infopath/2007/PartnerControls">a6cbed05-adf5-4226-bcb7-ef5cdc788bf2</TermId>
        </TermInfo>
        <TermInfo xmlns="http://schemas.microsoft.com/office/infopath/2007/PartnerControls">
          <TermName xmlns="http://schemas.microsoft.com/office/infopath/2007/PartnerControls">Professionnel de la santé</TermName>
          <TermId xmlns="http://schemas.microsoft.com/office/infopath/2007/PartnerControls">2ad223cb-5dec-4759-add4-b89b36632398</TermId>
        </TermInfo>
      </Terms>
    </RITargetGroupTaxHTField0>
    <RILanguage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Français</TermName>
          <TermId xmlns="http://schemas.microsoft.com/office/infopath/2007/PartnerControls">aa2269b8-11bd-4cc9-9267-801806817e60</TermId>
        </TermInfo>
      </Terms>
    </RILanguageTaxHTField0>
    <cc6d4d0f41a44532aeb7bee41b15f208 xmlns="61fd8d87-ea47-44bb-afd6-b4d99b1d9c1f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Conférence</TermName>
          <TermId xmlns="http://schemas.microsoft.com/office/infopath/2007/PartnerControls">274094ed-ca11-45ae-84dc-ca9bcaa5cb43</TermId>
        </TermInfo>
      </Terms>
    </cc6d4d0f41a44532aeb7bee41b15f208>
    <TaxCatchAll xmlns="61fd8d87-ea47-44bb-afd6-b4d99b1d9c1f">
      <Value>8</Value>
      <Value>125</Value>
      <Value>25</Value>
      <Value>24</Value>
    </TaxCatchAll>
    <RIDocSummary xmlns="f15eea43-7fa7-45cf-8dc0-d5244e2cd467" xsi:nil="true"/>
    <RIThemeTaxHTField0 xmlns="f15eea43-7fa7-45cf-8dc0-d5244e2cd467">
      <Terms xmlns="http://schemas.microsoft.com/office/infopath/2007/PartnerControls"/>
    </RIThemeTaxHTField0>
    <PublishingExpirationDate xmlns="http://schemas.microsoft.com/sharepoint/v3" xsi:nil="true"/>
    <RIDocTypeTaxHTField0 xmlns="f15eea43-7fa7-45cf-8dc0-d5244e2cd467">
      <Terms xmlns="http://schemas.microsoft.com/office/infopath/2007/PartnerControls"/>
    </RIDocTypeTaxHTField0>
    <PublishingStartDate xmlns="http://schemas.microsoft.com/sharepoint/v3" xsi:nil="true"/>
    <gde733b7de1f426ba66c11d7c4a6ad8f xmlns="61fd8d87-ea47-44bb-afd6-b4d99b1d9c1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aseDocument" ma:contentTypeID="0x01010068B932EBA4214624B1E6C758B674AA3900878AE0BF14248048B0F623A599AB54C9" ma:contentTypeVersion="10" ma:contentTypeDescription="Crée un document." ma:contentTypeScope="" ma:versionID="0f806d5401a718c248ff851712977ef5">
  <xsd:schema xmlns:xsd="http://www.w3.org/2001/XMLSchema" xmlns:xs="http://www.w3.org/2001/XMLSchema" xmlns:p="http://schemas.microsoft.com/office/2006/metadata/properties" xmlns:ns1="http://schemas.microsoft.com/sharepoint/v3" xmlns:ns2="f15eea43-7fa7-45cf-8dc0-d5244e2cd467" xmlns:ns3="61fd8d87-ea47-44bb-afd6-b4d99b1d9c1f" targetNamespace="http://schemas.microsoft.com/office/2006/metadata/properties" ma:root="true" ma:fieldsID="3c46b631aa297e29475e1214a5361d70" ns1:_="" ns2:_="" ns3:_="">
    <xsd:import namespace="http://schemas.microsoft.com/sharepoint/v3"/>
    <xsd:import namespace="f15eea43-7fa7-45cf-8dc0-d5244e2cd467"/>
    <xsd:import namespace="61fd8d87-ea47-44bb-afd6-b4d99b1d9c1f"/>
    <xsd:element name="properties">
      <xsd:complexType>
        <xsd:sequence>
          <xsd:element name="documentManagement">
            <xsd:complexType>
              <xsd:all>
                <xsd:element ref="ns2:RIDocSummary" minOccurs="0"/>
                <xsd:element ref="ns2:RIDocInitialCreationDate" minOccurs="0"/>
                <xsd:element ref="ns2:RIDocTypeTaxHTField0" minOccurs="0"/>
                <xsd:element ref="ns2:RITargetGroupTaxHTField0" minOccurs="0"/>
                <xsd:element ref="ns2:RIThemeTaxHTField0" minOccurs="0"/>
                <xsd:element ref="ns2:RILanguageTaxHTField0" minOccurs="0"/>
                <xsd:element ref="ns3:TaxCatchAll" minOccurs="0"/>
                <xsd:element ref="ns3:gde733b7de1f426ba66c11d7c4a6ad8f" minOccurs="0"/>
                <xsd:element ref="ns3:TaxCatchAllLabel" minOccurs="0"/>
                <xsd:element ref="ns3:cc6d4d0f41a44532aeb7bee41b15f208" minOccurs="0"/>
                <xsd:element ref="ns1:PublishingExpirationDate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25" nillable="true" ma:displayName="Date de fin de planification" ma:description="" ma:internalName="PublishingExpirationDate">
      <xsd:simpleType>
        <xsd:restriction base="dms:Unknown"/>
      </xsd:simpleType>
    </xsd:element>
    <xsd:element name="PublishingStartDate" ma:index="26" nillable="true" ma:displayName="Date de début de planification" ma:description="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eea43-7fa7-45cf-8dc0-d5244e2cd467" elementFormDefault="qualified">
    <xsd:import namespace="http://schemas.microsoft.com/office/2006/documentManagement/types"/>
    <xsd:import namespace="http://schemas.microsoft.com/office/infopath/2007/PartnerControls"/>
    <xsd:element name="RIDocSummary" ma:index="8" nillable="true" ma:displayName="Résumé" ma:internalName="RIDocSummary">
      <xsd:simpleType>
        <xsd:restriction base="dms:Note">
          <xsd:maxLength value="255"/>
        </xsd:restriction>
      </xsd:simpleType>
    </xsd:element>
    <xsd:element name="RIDocInitialCreationDate" ma:index="13" nillable="true" ma:displayName="Initial creation date" ma:default="[Today]" ma:format="DateOnly" ma:indexed="true" ma:internalName="RIDocInitialCreationDate">
      <xsd:simpleType>
        <xsd:restriction base="dms:DateTime"/>
      </xsd:simpleType>
    </xsd:element>
    <xsd:element name="RIDocTypeTaxHTField0" ma:index="14" nillable="true" ma:taxonomy="true" ma:internalName="RIDocTypeTaxHTField0" ma:taxonomyFieldName="RIDocType" ma:displayName="Type" ma:fieldId="{e9c02295-779d-4904-9c2f-398eb8a46af6}" ma:taxonomyMulti="true" ma:sspId="0ef66dbe-9d4d-47c7-8094-97b828f68765" ma:termSetId="2b6f7e9b-72d8-4c39-9dd2-b382cdde65ef" ma:anchorId="bba49bfc-d79e-4d3d-8e99-da4cfe1bc359" ma:open="false" ma:isKeyword="false">
      <xsd:complexType>
        <xsd:sequence>
          <xsd:element ref="pc:Terms" minOccurs="0" maxOccurs="1"/>
        </xsd:sequence>
      </xsd:complexType>
    </xsd:element>
    <xsd:element name="RITargetGroupTaxHTField0" ma:index="15" nillable="true" ma:taxonomy="true" ma:internalName="RITargetGroupTaxHTField0" ma:taxonomyFieldName="RITargetGroup" ma:displayName="Groupe cible" ma:default="" ma:fieldId="{5ba84fff-5b48-41ff-a0ce-9cb6f56aeea2}" ma:taxonomyMulti="true" ma:sspId="0ef66dbe-9d4d-47c7-8094-97b828f68765" ma:termSetId="2b6f7e9b-72d8-4c39-9dd2-b382cdde65ef" ma:anchorId="93e5bace-bd47-4f95-bc09-82965b59cb06" ma:open="false" ma:isKeyword="false">
      <xsd:complexType>
        <xsd:sequence>
          <xsd:element ref="pc:Terms" minOccurs="0" maxOccurs="1"/>
        </xsd:sequence>
      </xsd:complexType>
    </xsd:element>
    <xsd:element name="RIThemeTaxHTField0" ma:index="16" nillable="true" ma:taxonomy="true" ma:internalName="RIThemeTaxHTField0" ma:taxonomyFieldName="RITheme" ma:displayName="Thème" ma:fieldId="{4da39f56-d3e0-4eda-b5a0-097d81b2f922}" ma:taxonomyMulti="true" ma:sspId="0ef66dbe-9d4d-47c7-8094-97b828f68765" ma:termSetId="2b6f7e9b-72d8-4c39-9dd2-b382cdde65ef" ma:anchorId="d3fdfad7-22a2-47aa-bc5b-de53bde139df" ma:open="false" ma:isKeyword="false">
      <xsd:complexType>
        <xsd:sequence>
          <xsd:element ref="pc:Terms" minOccurs="0" maxOccurs="1"/>
        </xsd:sequence>
      </xsd:complexType>
    </xsd:element>
    <xsd:element name="RILanguageTaxHTField0" ma:index="17" nillable="true" ma:taxonomy="true" ma:internalName="RILanguageTaxHTField0" ma:taxonomyFieldName="RILanguage" ma:displayName="Langue" ma:fieldId="{c7e3734e-a786-4652-bb98-6e7a4dc8cda4}" ma:taxonomyMulti="true" ma:sspId="0ef66dbe-9d4d-47c7-8094-97b828f68765" ma:termSetId="2b6f7e9b-72d8-4c39-9dd2-b382cdde65ef" ma:anchorId="216408cd-2d56-4fdf-a6f2-b407a6eb4657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fd8d87-ea47-44bb-afd6-b4d99b1d9c1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Colonne Attraper tout de Taxonomie" ma:hidden="true" ma:list="{7dc22c6c-0b67-4097-b867-927b71770b39}" ma:internalName="TaxCatchAll" ma:showField="CatchAllData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de733b7de1f426ba66c11d7c4a6ad8f" ma:index="21" nillable="true" ma:displayName="Document Publicationtype_0" ma:hidden="true" ma:internalName="gde733b7de1f426ba66c11d7c4a6ad8f">
      <xsd:simpleType>
        <xsd:restriction base="dms:Note"/>
      </xsd:simpleType>
    </xsd:element>
    <xsd:element name="TaxCatchAllLabel" ma:index="22" nillable="true" ma:displayName="Colonne Attraper tout de Taxonomie1" ma:hidden="true" ma:list="{7dc22c6c-0b67-4097-b867-927b71770b39}" ma:internalName="TaxCatchAllLabel" ma:readOnly="true" ma:showField="CatchAllDataLabel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c6d4d0f41a44532aeb7bee41b15f208" ma:index="23" nillable="true" ma:taxonomy="true" ma:internalName="cc6d4d0f41a44532aeb7bee41b15f208" ma:taxonomyFieldName="Publication_x0020_type_x0020_for_x0020_documents" ma:displayName="Publication type for documents" ma:default="" ma:fieldId="{cc6d4d0f-41a4-4532-aeb7-bee41b15f208}" ma:taxonomyMulti="true" ma:sspId="0ef66dbe-9d4d-47c7-8094-97b828f68765" ma:termSetId="2b6f7e9b-72d8-4c39-9dd2-b382cdde65ef" ma:anchorId="22490f7c-4f41-43c8-a5b3-f62c4d13df9a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4117D6-0EE0-4292-8F3E-054B45FE54BE}"/>
</file>

<file path=customXml/itemProps2.xml><?xml version="1.0" encoding="utf-8"?>
<ds:datastoreItem xmlns:ds="http://schemas.openxmlformats.org/officeDocument/2006/customXml" ds:itemID="{FBC3BBE8-5775-40C7-864C-5990E6939A46}"/>
</file>

<file path=customXml/itemProps3.xml><?xml version="1.0" encoding="utf-8"?>
<ds:datastoreItem xmlns:ds="http://schemas.openxmlformats.org/officeDocument/2006/customXml" ds:itemID="{84A7882F-C685-4F8C-96CD-54B1B045288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1402</Words>
  <Application>Microsoft Office PowerPoint</Application>
  <PresentationFormat>Widescreen</PresentationFormat>
  <Paragraphs>207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Verdana</vt:lpstr>
      <vt:lpstr>Wingdings</vt:lpstr>
      <vt:lpstr>Kantoorthema</vt:lpstr>
      <vt:lpstr>ETUDE COMPARATIVE DES AVANTAGES SOCIAUX LIÉS AUX REVENUS</vt:lpstr>
      <vt:lpstr>Contenu</vt:lpstr>
      <vt:lpstr>Introduction</vt:lpstr>
      <vt:lpstr>Méthodologie</vt:lpstr>
      <vt:lpstr>Méthodologie</vt:lpstr>
      <vt:lpstr>Pertinence des meilleures pratiques des autres avantages pour l’intervention majorée après enquête sur les revenus </vt:lpstr>
      <vt:lpstr>L’automatisation du droit</vt:lpstr>
      <vt:lpstr>L’automatisation du droit</vt:lpstr>
      <vt:lpstr>La notion de ménage</vt:lpstr>
      <vt:lpstr>La notion de ménage</vt:lpstr>
      <vt:lpstr>L’année de référence</vt:lpstr>
      <vt:lpstr>La nature des revenus</vt:lpstr>
      <vt:lpstr>La nature des revenus </vt:lpstr>
      <vt:lpstr>Le retrait du droit + les conséquences</vt:lpstr>
      <vt:lpstr>L’échange de données</vt:lpstr>
      <vt:lpstr>Pistes</vt:lpstr>
      <vt:lpstr>Pistes</vt:lpstr>
    </vt:vector>
  </TitlesOfParts>
  <Company>RIZIV-INAMI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comparative des avantages sociaux liés aux revenus : meilleures pratiques </dc:title>
  <dc:creator>Camps Ilse</dc:creator>
  <cp:lastModifiedBy>Hernould Jennifer</cp:lastModifiedBy>
  <cp:revision>90</cp:revision>
  <cp:lastPrinted>2019-06-13T14:00:13Z</cp:lastPrinted>
  <dcterms:created xsi:type="dcterms:W3CDTF">2019-06-05T16:49:09Z</dcterms:created>
  <dcterms:modified xsi:type="dcterms:W3CDTF">2019-06-14T07:56:33Z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0x01010068B932EBA4214624B1E6C758B674AA3900878AE0BF14248048B0F623A599AB54C9</vt:lpwstr>
  </property>
  <property fmtid="{D5CDD505-2E9C-101B-9397-08002B2CF9AE}" pid="3" name="RITargetGroup">
    <vt:lpwstr>24;#Mutualités|a6cbed05-adf5-4226-bcb7-ef5cdc788bf2;#25;#Professionnel de la santé|2ad223cb-5dec-4759-add4-b89b36632398</vt:lpwstr>
  </property>
  <property fmtid="{D5CDD505-2E9C-101B-9397-08002B2CF9AE}" pid="4" name="RITheme">
    <vt:lpwstr/>
  </property>
  <property fmtid="{D5CDD505-2E9C-101B-9397-08002B2CF9AE}" pid="5" name="RILanguage">
    <vt:lpwstr>8;#Français|aa2269b8-11bd-4cc9-9267-801806817e60</vt:lpwstr>
  </property>
  <property fmtid="{D5CDD505-2E9C-101B-9397-08002B2CF9AE}" pid="6" name="RIDocType">
    <vt:lpwstr/>
  </property>
  <property fmtid="{D5CDD505-2E9C-101B-9397-08002B2CF9AE}" pid="7" name="Publication type for documents">
    <vt:lpwstr>125;#Conférence|274094ed-ca11-45ae-84dc-ca9bcaa5cb43</vt:lpwstr>
  </property>
</Properties>
</file>