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3" r:id="rId6"/>
    <p:sldMasterId id="2147483685" r:id="rId7"/>
  </p:sldMasterIdLst>
  <p:notesMasterIdLst>
    <p:notesMasterId r:id="rId74"/>
  </p:notesMasterIdLst>
  <p:sldIdLst>
    <p:sldId id="359" r:id="rId8"/>
    <p:sldId id="360" r:id="rId9"/>
    <p:sldId id="361" r:id="rId10"/>
    <p:sldId id="362" r:id="rId11"/>
    <p:sldId id="363" r:id="rId12"/>
    <p:sldId id="364" r:id="rId13"/>
    <p:sldId id="365" r:id="rId14"/>
    <p:sldId id="366" r:id="rId15"/>
    <p:sldId id="367" r:id="rId16"/>
    <p:sldId id="368" r:id="rId17"/>
    <p:sldId id="369" r:id="rId18"/>
    <p:sldId id="370" r:id="rId19"/>
    <p:sldId id="371" r:id="rId20"/>
    <p:sldId id="372" r:id="rId21"/>
    <p:sldId id="373" r:id="rId22"/>
    <p:sldId id="374" r:id="rId23"/>
    <p:sldId id="375" r:id="rId24"/>
    <p:sldId id="376" r:id="rId25"/>
    <p:sldId id="377" r:id="rId26"/>
    <p:sldId id="378" r:id="rId27"/>
    <p:sldId id="379" r:id="rId28"/>
    <p:sldId id="380" r:id="rId29"/>
    <p:sldId id="381" r:id="rId30"/>
    <p:sldId id="398" r:id="rId31"/>
    <p:sldId id="399" r:id="rId32"/>
    <p:sldId id="395" r:id="rId33"/>
    <p:sldId id="396" r:id="rId34"/>
    <p:sldId id="397" r:id="rId35"/>
    <p:sldId id="412" r:id="rId36"/>
    <p:sldId id="413" r:id="rId37"/>
    <p:sldId id="414" r:id="rId38"/>
    <p:sldId id="415" r:id="rId39"/>
    <p:sldId id="416" r:id="rId40"/>
    <p:sldId id="417" r:id="rId41"/>
    <p:sldId id="418" r:id="rId42"/>
    <p:sldId id="419" r:id="rId43"/>
    <p:sldId id="420" r:id="rId44"/>
    <p:sldId id="421" r:id="rId45"/>
    <p:sldId id="464" r:id="rId46"/>
    <p:sldId id="465" r:id="rId47"/>
    <p:sldId id="466" r:id="rId48"/>
    <p:sldId id="467" r:id="rId49"/>
    <p:sldId id="468" r:id="rId50"/>
    <p:sldId id="469" r:id="rId51"/>
    <p:sldId id="470" r:id="rId52"/>
    <p:sldId id="471" r:id="rId53"/>
    <p:sldId id="472" r:id="rId54"/>
    <p:sldId id="473" r:id="rId55"/>
    <p:sldId id="474" r:id="rId56"/>
    <p:sldId id="475" r:id="rId57"/>
    <p:sldId id="449" r:id="rId58"/>
    <p:sldId id="476" r:id="rId59"/>
    <p:sldId id="450" r:id="rId60"/>
    <p:sldId id="451" r:id="rId61"/>
    <p:sldId id="452" r:id="rId62"/>
    <p:sldId id="453" r:id="rId63"/>
    <p:sldId id="454" r:id="rId64"/>
    <p:sldId id="455" r:id="rId65"/>
    <p:sldId id="456" r:id="rId66"/>
    <p:sldId id="457" r:id="rId67"/>
    <p:sldId id="458" r:id="rId68"/>
    <p:sldId id="459" r:id="rId69"/>
    <p:sldId id="460" r:id="rId70"/>
    <p:sldId id="461" r:id="rId71"/>
    <p:sldId id="462" r:id="rId72"/>
    <p:sldId id="463" r:id="rId73"/>
  </p:sldIdLst>
  <p:sldSz cx="9144000" cy="6858000" type="screen4x3"/>
  <p:notesSz cx="6797675" cy="9926638"/>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lse Camps" initials="IC4822"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007C92"/>
    <a:srgbClr val="5F5F5F"/>
    <a:srgbClr val="80808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18" autoAdjust="0"/>
    <p:restoredTop sz="65086" autoAdjust="0"/>
  </p:normalViewPr>
  <p:slideViewPr>
    <p:cSldViewPr>
      <p:cViewPr>
        <p:scale>
          <a:sx n="90" d="100"/>
          <a:sy n="90" d="100"/>
        </p:scale>
        <p:origin x="-942" y="60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577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B0B659-A897-44D1-9A89-F1C16C90AC83}" type="doc">
      <dgm:prSet loTypeId="urn:microsoft.com/office/officeart/2005/8/layout/chevron1" loCatId="process" qsTypeId="urn:microsoft.com/office/officeart/2005/8/quickstyle/simple1" qsCatId="simple" csTypeId="urn:microsoft.com/office/officeart/2005/8/colors/accent1_2" csCatId="accent1" phldr="1"/>
      <dgm:spPr/>
    </dgm:pt>
    <dgm:pt modelId="{2549B6A8-6158-407C-8545-6216C56C7D06}" type="pres">
      <dgm:prSet presAssocID="{8DB0B659-A897-44D1-9A89-F1C16C90AC83}" presName="Name0" presStyleCnt="0">
        <dgm:presLayoutVars>
          <dgm:dir/>
          <dgm:animLvl val="lvl"/>
          <dgm:resizeHandles val="exact"/>
        </dgm:presLayoutVars>
      </dgm:prSet>
      <dgm:spPr/>
    </dgm:pt>
  </dgm:ptLst>
  <dgm:cxnLst>
    <dgm:cxn modelId="{75BE7E85-DC53-41E3-8D7F-6F77B86BAB4B}" type="presOf" srcId="{8DB0B659-A897-44D1-9A89-F1C16C90AC83}" destId="{2549B6A8-6158-407C-8545-6216C56C7D06}"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99DF0FD-3C2C-40AB-8DA8-5A3FEF6B5A2C}"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fr-BE"/>
        </a:p>
      </dgm:t>
    </dgm:pt>
    <dgm:pt modelId="{4FD297B0-B600-4328-872C-9FC9DD12F15F}">
      <dgm:prSet phldrT="[Texte]" custT="1"/>
      <dgm:spPr>
        <a:solidFill>
          <a:srgbClr val="009999"/>
        </a:solidFill>
      </dgm:spPr>
      <dgm:t>
        <a:bodyPr/>
        <a:lstStyle/>
        <a:p>
          <a:r>
            <a:rPr lang="nl-NL" sz="2400" b="1" dirty="0" smtClean="0">
              <a:latin typeface="Verdana" pitchFamily="34" charset="0"/>
              <a:ea typeface="Verdana" pitchFamily="34" charset="0"/>
              <a:cs typeface="Verdana" pitchFamily="34" charset="0"/>
            </a:rPr>
            <a:t>Boekjes van getuigschriften voor verstrekte hulp</a:t>
          </a:r>
          <a:endParaRPr lang="fr-BE" sz="2400" b="1" dirty="0" smtClean="0">
            <a:latin typeface="Verdana" pitchFamily="34" charset="0"/>
            <a:ea typeface="Verdana" pitchFamily="34" charset="0"/>
            <a:cs typeface="Verdana" pitchFamily="34" charset="0"/>
          </a:endParaRPr>
        </a:p>
        <a:p>
          <a:endParaRPr lang="fr-BE" sz="1600" b="1" dirty="0">
            <a:latin typeface="Verdana" pitchFamily="34" charset="0"/>
            <a:ea typeface="Verdana" pitchFamily="34" charset="0"/>
            <a:cs typeface="Verdana" pitchFamily="34" charset="0"/>
          </a:endParaRPr>
        </a:p>
      </dgm:t>
    </dgm:pt>
    <dgm:pt modelId="{D931DD95-5AE3-47DA-9600-AF2C7BEDC0FF}" type="parTrans" cxnId="{36D174F1-150E-4081-8DA2-032FD7F987D4}">
      <dgm:prSet/>
      <dgm:spPr/>
      <dgm:t>
        <a:bodyPr/>
        <a:lstStyle/>
        <a:p>
          <a:endParaRPr lang="fr-BE"/>
        </a:p>
      </dgm:t>
    </dgm:pt>
    <dgm:pt modelId="{4A70BD0E-ACB9-48A3-9F5F-9139D6764225}" type="sibTrans" cxnId="{36D174F1-150E-4081-8DA2-032FD7F987D4}">
      <dgm:prSet/>
      <dgm:spPr/>
      <dgm:t>
        <a:bodyPr/>
        <a:lstStyle/>
        <a:p>
          <a:endParaRPr lang="fr-BE"/>
        </a:p>
      </dgm:t>
    </dgm:pt>
    <dgm:pt modelId="{871B1A94-2454-470E-AD07-8C4144FCE7A8}">
      <dgm:prSet phldrT="[Texte]" custT="1"/>
      <dgm:spPr>
        <a:solidFill>
          <a:srgbClr val="009999"/>
        </a:solidFill>
      </dgm:spPr>
      <dgm:t>
        <a:bodyPr/>
        <a:lstStyle/>
        <a:p>
          <a:r>
            <a:rPr lang="fr-BE" sz="2400" b="1" dirty="0" err="1" smtClean="0">
              <a:latin typeface="+mj-lt"/>
            </a:rPr>
            <a:t>Ketting-formulieren</a:t>
          </a:r>
          <a:r>
            <a:rPr lang="fr-BE" sz="2400" b="1" dirty="0" smtClean="0">
              <a:latin typeface="+mj-lt"/>
            </a:rPr>
            <a:t>, </a:t>
          </a:r>
          <a:r>
            <a:rPr lang="fr-BE" sz="2400" b="1" dirty="0" err="1" smtClean="0">
              <a:latin typeface="+mj-lt"/>
            </a:rPr>
            <a:t>verzamelgetuigschriften</a:t>
          </a:r>
          <a:endParaRPr lang="fr-BE" sz="2400" b="1" dirty="0" smtClean="0">
            <a:latin typeface="+mj-lt"/>
          </a:endParaRPr>
        </a:p>
        <a:p>
          <a:pPr algn="ctr"/>
          <a:endParaRPr lang="fr-BE" sz="1600" b="1" dirty="0">
            <a:latin typeface="+mj-lt"/>
          </a:endParaRPr>
        </a:p>
      </dgm:t>
    </dgm:pt>
    <dgm:pt modelId="{3FF5533B-94F3-4AD5-8FF9-26D8532E73EE}" type="parTrans" cxnId="{F73D105D-29F3-4D19-9568-5DE8707F2645}">
      <dgm:prSet/>
      <dgm:spPr/>
      <dgm:t>
        <a:bodyPr/>
        <a:lstStyle/>
        <a:p>
          <a:endParaRPr lang="fr-BE"/>
        </a:p>
      </dgm:t>
    </dgm:pt>
    <dgm:pt modelId="{AE394AA8-9A60-42D5-8DA7-61D7A1729182}" type="sibTrans" cxnId="{F73D105D-29F3-4D19-9568-5DE8707F2645}">
      <dgm:prSet/>
      <dgm:spPr/>
      <dgm:t>
        <a:bodyPr/>
        <a:lstStyle/>
        <a:p>
          <a:endParaRPr lang="fr-BE"/>
        </a:p>
      </dgm:t>
    </dgm:pt>
    <dgm:pt modelId="{A16DC984-2C25-484B-A4CB-3D2C0F8DFC46}">
      <dgm:prSet phldrT="[Texte]"/>
      <dgm:spPr>
        <a:solidFill>
          <a:srgbClr val="92D050"/>
        </a:solidFill>
      </dgm:spPr>
      <dgm:t>
        <a:bodyPr/>
        <a:lstStyle/>
        <a:p>
          <a:endParaRPr lang="fr-BE" sz="1700" dirty="0"/>
        </a:p>
      </dgm:t>
    </dgm:pt>
    <dgm:pt modelId="{BEF26414-CE3F-47A4-9ACD-438EBBF1F815}" type="parTrans" cxnId="{805B7832-232D-4367-A9CE-3FCE253B8BD6}">
      <dgm:prSet/>
      <dgm:spPr/>
      <dgm:t>
        <a:bodyPr/>
        <a:lstStyle/>
        <a:p>
          <a:endParaRPr lang="fr-BE"/>
        </a:p>
      </dgm:t>
    </dgm:pt>
    <dgm:pt modelId="{39B88092-59DD-4ED6-9D9F-78EDDFF56C2C}" type="sibTrans" cxnId="{805B7832-232D-4367-A9CE-3FCE253B8BD6}">
      <dgm:prSet/>
      <dgm:spPr/>
      <dgm:t>
        <a:bodyPr/>
        <a:lstStyle/>
        <a:p>
          <a:endParaRPr lang="fr-BE"/>
        </a:p>
      </dgm:t>
    </dgm:pt>
    <dgm:pt modelId="{612F14CE-0BC8-419F-B0DA-5D4B62B5883D}">
      <dgm:prSet phldrT="[Texte]"/>
      <dgm:spPr>
        <a:solidFill>
          <a:srgbClr val="92D050"/>
        </a:solidFill>
      </dgm:spPr>
      <dgm:t>
        <a:bodyPr/>
        <a:lstStyle/>
        <a:p>
          <a:endParaRPr lang="fr-BE" sz="1700" dirty="0"/>
        </a:p>
      </dgm:t>
    </dgm:pt>
    <dgm:pt modelId="{42276837-9779-4064-8F25-1F58BDE51AE6}" type="parTrans" cxnId="{8B91055A-DA0C-4C25-B7F4-2B8D3F56689B}">
      <dgm:prSet/>
      <dgm:spPr/>
      <dgm:t>
        <a:bodyPr/>
        <a:lstStyle/>
        <a:p>
          <a:endParaRPr lang="fr-BE"/>
        </a:p>
      </dgm:t>
    </dgm:pt>
    <dgm:pt modelId="{682F37E9-2928-4775-8F6F-51F66BA2ECB9}" type="sibTrans" cxnId="{8B91055A-DA0C-4C25-B7F4-2B8D3F56689B}">
      <dgm:prSet/>
      <dgm:spPr/>
      <dgm:t>
        <a:bodyPr/>
        <a:lstStyle/>
        <a:p>
          <a:endParaRPr lang="fr-BE"/>
        </a:p>
      </dgm:t>
    </dgm:pt>
    <dgm:pt modelId="{6FC0AB01-6052-4945-A462-F59849E431FD}">
      <dgm:prSet phldrT="[Texte]"/>
      <dgm:spPr>
        <a:solidFill>
          <a:srgbClr val="92D050"/>
        </a:solidFill>
      </dgm:spPr>
      <dgm:t>
        <a:bodyPr/>
        <a:lstStyle/>
        <a:p>
          <a:endParaRPr lang="fr-BE" sz="1700" dirty="0"/>
        </a:p>
      </dgm:t>
    </dgm:pt>
    <dgm:pt modelId="{C8835262-C111-4086-BE56-66AAA0217211}" type="parTrans" cxnId="{CE5FC2A5-EA1D-460A-A282-995C41C99B06}">
      <dgm:prSet/>
      <dgm:spPr/>
      <dgm:t>
        <a:bodyPr/>
        <a:lstStyle/>
        <a:p>
          <a:endParaRPr lang="fr-BE"/>
        </a:p>
      </dgm:t>
    </dgm:pt>
    <dgm:pt modelId="{7410B4C5-45E5-4B8A-8D46-D8BDB53E841B}" type="sibTrans" cxnId="{CE5FC2A5-EA1D-460A-A282-995C41C99B06}">
      <dgm:prSet/>
      <dgm:spPr/>
      <dgm:t>
        <a:bodyPr/>
        <a:lstStyle/>
        <a:p>
          <a:endParaRPr lang="fr-BE"/>
        </a:p>
      </dgm:t>
    </dgm:pt>
    <dgm:pt modelId="{3CD55514-5BDB-426B-A5C7-45683986C8C2}">
      <dgm:prSet/>
      <dgm:spPr>
        <a:solidFill>
          <a:srgbClr val="92D050">
            <a:alpha val="90000"/>
          </a:srgbClr>
        </a:solidFill>
      </dgm:spPr>
      <dgm:t>
        <a:bodyPr/>
        <a:lstStyle/>
        <a:p>
          <a:endParaRPr lang="fr-BE" sz="1700" dirty="0"/>
        </a:p>
      </dgm:t>
    </dgm:pt>
    <dgm:pt modelId="{FAD50249-6577-4A2E-8FD8-55E691B6C4D7}" type="parTrans" cxnId="{59033960-14A9-440F-862D-33F5217CF080}">
      <dgm:prSet/>
      <dgm:spPr/>
      <dgm:t>
        <a:bodyPr/>
        <a:lstStyle/>
        <a:p>
          <a:endParaRPr lang="fr-BE"/>
        </a:p>
      </dgm:t>
    </dgm:pt>
    <dgm:pt modelId="{648CE5A0-6C4D-4B16-93C9-4CDB72D93245}" type="sibTrans" cxnId="{59033960-14A9-440F-862D-33F5217CF080}">
      <dgm:prSet/>
      <dgm:spPr/>
      <dgm:t>
        <a:bodyPr/>
        <a:lstStyle/>
        <a:p>
          <a:endParaRPr lang="fr-BE"/>
        </a:p>
      </dgm:t>
    </dgm:pt>
    <dgm:pt modelId="{9735EA0E-F21B-4EDC-B3E9-EE5C83F50732}">
      <dgm:prSet/>
      <dgm:spPr>
        <a:solidFill>
          <a:srgbClr val="92D050">
            <a:alpha val="90000"/>
          </a:srgbClr>
        </a:solidFill>
      </dgm:spPr>
      <dgm:t>
        <a:bodyPr/>
        <a:lstStyle/>
        <a:p>
          <a:endParaRPr lang="fr-BE" sz="1700" dirty="0"/>
        </a:p>
      </dgm:t>
    </dgm:pt>
    <dgm:pt modelId="{1061C863-A26A-4D28-B7B6-1AB93C39B28E}" type="sibTrans" cxnId="{C2A25F99-7C6D-4408-B7DF-54C8E90B068B}">
      <dgm:prSet/>
      <dgm:spPr/>
      <dgm:t>
        <a:bodyPr/>
        <a:lstStyle/>
        <a:p>
          <a:endParaRPr lang="fr-BE"/>
        </a:p>
      </dgm:t>
    </dgm:pt>
    <dgm:pt modelId="{C8A849E3-943C-4CCD-95DA-DDD3BF57C256}" type="parTrans" cxnId="{C2A25F99-7C6D-4408-B7DF-54C8E90B068B}">
      <dgm:prSet/>
      <dgm:spPr/>
      <dgm:t>
        <a:bodyPr/>
        <a:lstStyle/>
        <a:p>
          <a:endParaRPr lang="fr-BE"/>
        </a:p>
      </dgm:t>
    </dgm:pt>
    <dgm:pt modelId="{CDB4233C-098F-4D2E-B16D-111EF6381D8B}">
      <dgm:prSet custT="1"/>
      <dgm:spPr>
        <a:solidFill>
          <a:srgbClr val="92D050">
            <a:alpha val="90000"/>
          </a:srgbClr>
        </a:solidFill>
      </dgm:spPr>
      <dgm:t>
        <a:bodyPr/>
        <a:lstStyle/>
        <a:p>
          <a:r>
            <a:rPr lang="fr-BE" sz="2800" b="1" dirty="0" smtClean="0">
              <a:solidFill>
                <a:srgbClr val="007C92"/>
              </a:solidFill>
              <a:latin typeface="+mj-lt"/>
            </a:rPr>
            <a:t>1 </a:t>
          </a:r>
          <a:r>
            <a:rPr lang="fr-BE" sz="2800" b="1" dirty="0" err="1" smtClean="0">
              <a:solidFill>
                <a:srgbClr val="007C92"/>
              </a:solidFill>
              <a:latin typeface="+mj-lt"/>
            </a:rPr>
            <a:t>juli</a:t>
          </a:r>
          <a:r>
            <a:rPr lang="fr-BE" sz="2800" b="1" dirty="0" smtClean="0">
              <a:solidFill>
                <a:srgbClr val="007C92"/>
              </a:solidFill>
              <a:latin typeface="+mj-lt"/>
            </a:rPr>
            <a:t> 2015</a:t>
          </a:r>
          <a:endParaRPr lang="fr-BE" sz="2800" b="1" dirty="0">
            <a:solidFill>
              <a:srgbClr val="007C92"/>
            </a:solidFill>
            <a:latin typeface="+mj-lt"/>
          </a:endParaRPr>
        </a:p>
      </dgm:t>
    </dgm:pt>
    <dgm:pt modelId="{D30C13E1-E288-430C-B117-7596823245EE}" type="sibTrans" cxnId="{F26AB5CC-8610-48AD-99A0-65E1EAEF2CEA}">
      <dgm:prSet/>
      <dgm:spPr/>
      <dgm:t>
        <a:bodyPr/>
        <a:lstStyle/>
        <a:p>
          <a:endParaRPr lang="fr-BE"/>
        </a:p>
      </dgm:t>
    </dgm:pt>
    <dgm:pt modelId="{3A9B7842-CC83-4F20-8E63-6DB500C0364F}" type="parTrans" cxnId="{F26AB5CC-8610-48AD-99A0-65E1EAEF2CEA}">
      <dgm:prSet/>
      <dgm:spPr/>
      <dgm:t>
        <a:bodyPr/>
        <a:lstStyle/>
        <a:p>
          <a:endParaRPr lang="fr-BE"/>
        </a:p>
      </dgm:t>
    </dgm:pt>
    <dgm:pt modelId="{8E3F2757-41B0-481C-93F9-49DD0D96A7F0}">
      <dgm:prSet phldrT="[Texte]"/>
      <dgm:spPr>
        <a:solidFill>
          <a:srgbClr val="92D050"/>
        </a:solidFill>
      </dgm:spPr>
      <dgm:t>
        <a:bodyPr/>
        <a:lstStyle/>
        <a:p>
          <a:endParaRPr lang="fr-BE" sz="1700" dirty="0"/>
        </a:p>
      </dgm:t>
    </dgm:pt>
    <dgm:pt modelId="{4589715B-F1E4-467B-9DC8-FB9BE7753688}" type="sibTrans" cxnId="{E0270CB8-27A1-4557-BE83-B72D748FEDC4}">
      <dgm:prSet/>
      <dgm:spPr/>
      <dgm:t>
        <a:bodyPr/>
        <a:lstStyle/>
        <a:p>
          <a:endParaRPr lang="fr-BE"/>
        </a:p>
      </dgm:t>
    </dgm:pt>
    <dgm:pt modelId="{56BC8060-E934-4D9F-AA2E-97677FD6C06A}" type="parTrans" cxnId="{E0270CB8-27A1-4557-BE83-B72D748FEDC4}">
      <dgm:prSet/>
      <dgm:spPr/>
      <dgm:t>
        <a:bodyPr/>
        <a:lstStyle/>
        <a:p>
          <a:endParaRPr lang="fr-BE"/>
        </a:p>
      </dgm:t>
    </dgm:pt>
    <dgm:pt modelId="{188AEC70-3AA1-4EDE-834F-DD0930DACE85}">
      <dgm:prSet phldrT="[Texte]" custT="1"/>
      <dgm:spPr>
        <a:solidFill>
          <a:srgbClr val="92D050"/>
        </a:solidFill>
      </dgm:spPr>
      <dgm:t>
        <a:bodyPr/>
        <a:lstStyle/>
        <a:p>
          <a:r>
            <a:rPr lang="fr-BE" sz="2800" b="1" dirty="0" smtClean="0">
              <a:solidFill>
                <a:srgbClr val="007C92"/>
              </a:solidFill>
              <a:latin typeface="+mj-lt"/>
            </a:rPr>
            <a:t>1 </a:t>
          </a:r>
          <a:r>
            <a:rPr lang="fr-BE" sz="2800" b="1" dirty="0" err="1" smtClean="0">
              <a:solidFill>
                <a:srgbClr val="007C92"/>
              </a:solidFill>
              <a:latin typeface="+mj-lt"/>
            </a:rPr>
            <a:t>december</a:t>
          </a:r>
          <a:r>
            <a:rPr lang="fr-BE" sz="2800" b="1" dirty="0" smtClean="0">
              <a:solidFill>
                <a:srgbClr val="007C92"/>
              </a:solidFill>
              <a:latin typeface="+mj-lt"/>
            </a:rPr>
            <a:t> 2015</a:t>
          </a:r>
          <a:endParaRPr lang="fr-BE" sz="2800" b="1" dirty="0">
            <a:solidFill>
              <a:srgbClr val="007C92"/>
            </a:solidFill>
            <a:latin typeface="+mj-lt"/>
          </a:endParaRPr>
        </a:p>
      </dgm:t>
    </dgm:pt>
    <dgm:pt modelId="{23F8164F-2AD0-4236-8774-59546ECD797B}" type="sibTrans" cxnId="{5E30A6D2-CAEB-4E6C-BD1B-3616BD01E1E8}">
      <dgm:prSet/>
      <dgm:spPr/>
      <dgm:t>
        <a:bodyPr/>
        <a:lstStyle/>
        <a:p>
          <a:endParaRPr lang="fr-BE"/>
        </a:p>
      </dgm:t>
    </dgm:pt>
    <dgm:pt modelId="{68AEEBEC-6106-463D-9458-07D29941662D}" type="parTrans" cxnId="{5E30A6D2-CAEB-4E6C-BD1B-3616BD01E1E8}">
      <dgm:prSet/>
      <dgm:spPr/>
      <dgm:t>
        <a:bodyPr/>
        <a:lstStyle/>
        <a:p>
          <a:endParaRPr lang="fr-BE"/>
        </a:p>
      </dgm:t>
    </dgm:pt>
    <dgm:pt modelId="{F52C4D83-C148-4F08-929F-E1A598BA5201}">
      <dgm:prSet phldrT="[Texte]"/>
      <dgm:spPr>
        <a:solidFill>
          <a:srgbClr val="92D050"/>
        </a:solidFill>
      </dgm:spPr>
      <dgm:t>
        <a:bodyPr/>
        <a:lstStyle/>
        <a:p>
          <a:endParaRPr lang="fr-BE" sz="1700" dirty="0"/>
        </a:p>
      </dgm:t>
    </dgm:pt>
    <dgm:pt modelId="{C93604B2-32B1-4187-A4EE-A04983E42302}" type="parTrans" cxnId="{83A02CC6-AEFB-411C-9695-1DC4E4CA4FB5}">
      <dgm:prSet/>
      <dgm:spPr/>
      <dgm:t>
        <a:bodyPr/>
        <a:lstStyle/>
        <a:p>
          <a:endParaRPr lang="fr-BE"/>
        </a:p>
      </dgm:t>
    </dgm:pt>
    <dgm:pt modelId="{6A5B8DCE-70CC-4DA3-99FE-B24780A0EA0C}" type="sibTrans" cxnId="{83A02CC6-AEFB-411C-9695-1DC4E4CA4FB5}">
      <dgm:prSet/>
      <dgm:spPr/>
      <dgm:t>
        <a:bodyPr/>
        <a:lstStyle/>
        <a:p>
          <a:endParaRPr lang="fr-BE"/>
        </a:p>
      </dgm:t>
    </dgm:pt>
    <dgm:pt modelId="{87F312E1-385A-4B64-ABDA-DB5DDB8062B8}">
      <dgm:prSet phldrT="[Texte]"/>
      <dgm:spPr>
        <a:solidFill>
          <a:srgbClr val="92D050"/>
        </a:solidFill>
      </dgm:spPr>
      <dgm:t>
        <a:bodyPr/>
        <a:lstStyle/>
        <a:p>
          <a:endParaRPr lang="fr-BE" sz="1700" dirty="0"/>
        </a:p>
      </dgm:t>
    </dgm:pt>
    <dgm:pt modelId="{8E63D891-1B4F-4740-A037-7C6E3BABA1C9}" type="parTrans" cxnId="{7FFE3543-337C-4581-8C2F-C79659D9A2F6}">
      <dgm:prSet/>
      <dgm:spPr/>
      <dgm:t>
        <a:bodyPr/>
        <a:lstStyle/>
        <a:p>
          <a:endParaRPr lang="fr-BE"/>
        </a:p>
      </dgm:t>
    </dgm:pt>
    <dgm:pt modelId="{6D8B4D8C-EE5E-45BB-91C2-DB12D7E9083F}" type="sibTrans" cxnId="{7FFE3543-337C-4581-8C2F-C79659D9A2F6}">
      <dgm:prSet/>
      <dgm:spPr/>
      <dgm:t>
        <a:bodyPr/>
        <a:lstStyle/>
        <a:p>
          <a:endParaRPr lang="fr-BE"/>
        </a:p>
      </dgm:t>
    </dgm:pt>
    <dgm:pt modelId="{9E958886-D81F-4C98-A29D-5437EA635832}">
      <dgm:prSet phldrT="[Texte]"/>
      <dgm:spPr>
        <a:solidFill>
          <a:srgbClr val="92D050"/>
        </a:solidFill>
      </dgm:spPr>
      <dgm:t>
        <a:bodyPr/>
        <a:lstStyle/>
        <a:p>
          <a:endParaRPr lang="fr-BE" sz="1700" dirty="0"/>
        </a:p>
      </dgm:t>
    </dgm:pt>
    <dgm:pt modelId="{9AA50A0D-0664-44B2-B7B1-8129823B7C5A}" type="parTrans" cxnId="{A4231E6A-BA7F-41ED-9095-C9ACF8BE4D9A}">
      <dgm:prSet/>
      <dgm:spPr/>
      <dgm:t>
        <a:bodyPr/>
        <a:lstStyle/>
        <a:p>
          <a:endParaRPr lang="fr-BE"/>
        </a:p>
      </dgm:t>
    </dgm:pt>
    <dgm:pt modelId="{10E46DF3-248F-40C7-BB2C-526B3771A2AA}" type="sibTrans" cxnId="{A4231E6A-BA7F-41ED-9095-C9ACF8BE4D9A}">
      <dgm:prSet/>
      <dgm:spPr/>
      <dgm:t>
        <a:bodyPr/>
        <a:lstStyle/>
        <a:p>
          <a:endParaRPr lang="fr-BE"/>
        </a:p>
      </dgm:t>
    </dgm:pt>
    <dgm:pt modelId="{5F60CF84-CCA9-4956-9E3A-713FD5527647}">
      <dgm:prSet phldrT="[Texte]"/>
      <dgm:spPr>
        <a:solidFill>
          <a:srgbClr val="92D050"/>
        </a:solidFill>
      </dgm:spPr>
      <dgm:t>
        <a:bodyPr/>
        <a:lstStyle/>
        <a:p>
          <a:endParaRPr lang="fr-BE" sz="1700" dirty="0"/>
        </a:p>
      </dgm:t>
    </dgm:pt>
    <dgm:pt modelId="{93A3BE7A-0387-4E3C-805A-07DA49C0ABB6}" type="sibTrans" cxnId="{81D3D260-7093-49DE-A058-FD2E0B8C37D0}">
      <dgm:prSet/>
      <dgm:spPr/>
      <dgm:t>
        <a:bodyPr/>
        <a:lstStyle/>
        <a:p>
          <a:endParaRPr lang="fr-BE"/>
        </a:p>
      </dgm:t>
    </dgm:pt>
    <dgm:pt modelId="{51087DE7-9395-448F-92F6-001AFC4A7452}" type="parTrans" cxnId="{81D3D260-7093-49DE-A058-FD2E0B8C37D0}">
      <dgm:prSet/>
      <dgm:spPr/>
      <dgm:t>
        <a:bodyPr/>
        <a:lstStyle/>
        <a:p>
          <a:endParaRPr lang="fr-BE"/>
        </a:p>
      </dgm:t>
    </dgm:pt>
    <dgm:pt modelId="{47F3DBCF-18A8-4132-A964-4566DF244B48}">
      <dgm:prSet custT="1"/>
      <dgm:spPr/>
      <dgm:t>
        <a:bodyPr/>
        <a:lstStyle/>
        <a:p>
          <a:endParaRPr lang="fr-BE" sz="2800" b="1" dirty="0" smtClean="0">
            <a:solidFill>
              <a:srgbClr val="007C92"/>
            </a:solidFill>
            <a:latin typeface="+mj-lt"/>
          </a:endParaRPr>
        </a:p>
      </dgm:t>
    </dgm:pt>
    <dgm:pt modelId="{AD9E5FE0-7718-4FE9-A6DB-7781AB9AD7CB}" type="parTrans" cxnId="{CA699CF1-6116-4E03-9BC2-5CFD7C024C7B}">
      <dgm:prSet/>
      <dgm:spPr/>
      <dgm:t>
        <a:bodyPr/>
        <a:lstStyle/>
        <a:p>
          <a:endParaRPr lang="fr-BE"/>
        </a:p>
      </dgm:t>
    </dgm:pt>
    <dgm:pt modelId="{C75164FE-65D0-43F1-830B-DD8955D3B3B0}" type="sibTrans" cxnId="{CA699CF1-6116-4E03-9BC2-5CFD7C024C7B}">
      <dgm:prSet/>
      <dgm:spPr/>
      <dgm:t>
        <a:bodyPr/>
        <a:lstStyle/>
        <a:p>
          <a:endParaRPr lang="fr-BE"/>
        </a:p>
      </dgm:t>
    </dgm:pt>
    <dgm:pt modelId="{3E13DB34-F63A-4CBD-939D-CB0CE23F83FB}">
      <dgm:prSet custT="1"/>
      <dgm:spPr/>
      <dgm:t>
        <a:bodyPr/>
        <a:lstStyle/>
        <a:p>
          <a:endParaRPr lang="fr-BE" sz="2800" b="1" dirty="0" smtClean="0">
            <a:solidFill>
              <a:srgbClr val="007C92"/>
            </a:solidFill>
            <a:latin typeface="+mj-lt"/>
          </a:endParaRPr>
        </a:p>
      </dgm:t>
    </dgm:pt>
    <dgm:pt modelId="{5FF7E937-B066-47E1-92AB-5E53BE6C38FC}" type="parTrans" cxnId="{7DE3974A-C142-4DBB-AF08-A364813920D3}">
      <dgm:prSet/>
      <dgm:spPr/>
      <dgm:t>
        <a:bodyPr/>
        <a:lstStyle/>
        <a:p>
          <a:endParaRPr lang="fr-BE"/>
        </a:p>
      </dgm:t>
    </dgm:pt>
    <dgm:pt modelId="{A199468D-19D0-48B1-AEB4-10435FBBE430}" type="sibTrans" cxnId="{7DE3974A-C142-4DBB-AF08-A364813920D3}">
      <dgm:prSet/>
      <dgm:spPr/>
      <dgm:t>
        <a:bodyPr/>
        <a:lstStyle/>
        <a:p>
          <a:endParaRPr lang="fr-BE"/>
        </a:p>
      </dgm:t>
    </dgm:pt>
    <dgm:pt modelId="{4E3E2075-D228-4399-BDE5-4C760AB7758A}" type="pres">
      <dgm:prSet presAssocID="{E99DF0FD-3C2C-40AB-8DA8-5A3FEF6B5A2C}" presName="Name0" presStyleCnt="0">
        <dgm:presLayoutVars>
          <dgm:dir/>
          <dgm:animLvl val="lvl"/>
          <dgm:resizeHandles/>
        </dgm:presLayoutVars>
      </dgm:prSet>
      <dgm:spPr/>
      <dgm:t>
        <a:bodyPr/>
        <a:lstStyle/>
        <a:p>
          <a:endParaRPr lang="fr-BE"/>
        </a:p>
      </dgm:t>
    </dgm:pt>
    <dgm:pt modelId="{D322A051-3E90-409C-9BA8-0BD199FFD796}" type="pres">
      <dgm:prSet presAssocID="{4FD297B0-B600-4328-872C-9FC9DD12F15F}" presName="linNode" presStyleCnt="0"/>
      <dgm:spPr/>
    </dgm:pt>
    <dgm:pt modelId="{DBCE0DA3-9F0B-4982-8CF7-7D0E236105F8}" type="pres">
      <dgm:prSet presAssocID="{4FD297B0-B600-4328-872C-9FC9DD12F15F}" presName="parentShp" presStyleLbl="node1" presStyleIdx="0" presStyleCnt="2">
        <dgm:presLayoutVars>
          <dgm:bulletEnabled val="1"/>
        </dgm:presLayoutVars>
      </dgm:prSet>
      <dgm:spPr/>
      <dgm:t>
        <a:bodyPr/>
        <a:lstStyle/>
        <a:p>
          <a:endParaRPr lang="fr-BE"/>
        </a:p>
      </dgm:t>
    </dgm:pt>
    <dgm:pt modelId="{5AE48A52-650E-468E-8CE6-93C0DC30E21B}" type="pres">
      <dgm:prSet presAssocID="{4FD297B0-B600-4328-872C-9FC9DD12F15F}" presName="childShp" presStyleLbl="bgAccFollowNode1" presStyleIdx="0" presStyleCnt="2">
        <dgm:presLayoutVars>
          <dgm:bulletEnabled val="1"/>
        </dgm:presLayoutVars>
      </dgm:prSet>
      <dgm:spPr/>
      <dgm:t>
        <a:bodyPr/>
        <a:lstStyle/>
        <a:p>
          <a:endParaRPr lang="fr-BE"/>
        </a:p>
      </dgm:t>
    </dgm:pt>
    <dgm:pt modelId="{2372B90D-B2B3-4CE1-9681-35FDE328B648}" type="pres">
      <dgm:prSet presAssocID="{4A70BD0E-ACB9-48A3-9F5F-9139D6764225}" presName="spacing" presStyleCnt="0"/>
      <dgm:spPr/>
    </dgm:pt>
    <dgm:pt modelId="{D86DF43D-3C33-4F62-A0F1-49DA2C32A4CB}" type="pres">
      <dgm:prSet presAssocID="{871B1A94-2454-470E-AD07-8C4144FCE7A8}" presName="linNode" presStyleCnt="0"/>
      <dgm:spPr/>
    </dgm:pt>
    <dgm:pt modelId="{BB00B166-676A-439C-AB2D-479835B74942}" type="pres">
      <dgm:prSet presAssocID="{871B1A94-2454-470E-AD07-8C4144FCE7A8}" presName="parentShp" presStyleLbl="node1" presStyleIdx="1" presStyleCnt="2">
        <dgm:presLayoutVars>
          <dgm:bulletEnabled val="1"/>
        </dgm:presLayoutVars>
      </dgm:prSet>
      <dgm:spPr/>
      <dgm:t>
        <a:bodyPr/>
        <a:lstStyle/>
        <a:p>
          <a:endParaRPr lang="fr-BE"/>
        </a:p>
      </dgm:t>
    </dgm:pt>
    <dgm:pt modelId="{2507789C-56C1-4477-901B-67CDB141E1D6}" type="pres">
      <dgm:prSet presAssocID="{871B1A94-2454-470E-AD07-8C4144FCE7A8}" presName="childShp" presStyleLbl="bgAccFollowNode1" presStyleIdx="1" presStyleCnt="2">
        <dgm:presLayoutVars>
          <dgm:bulletEnabled val="1"/>
        </dgm:presLayoutVars>
      </dgm:prSet>
      <dgm:spPr/>
      <dgm:t>
        <a:bodyPr/>
        <a:lstStyle/>
        <a:p>
          <a:endParaRPr lang="fr-BE"/>
        </a:p>
      </dgm:t>
    </dgm:pt>
  </dgm:ptLst>
  <dgm:cxnLst>
    <dgm:cxn modelId="{205E7850-6262-4B46-AE4F-910B26103C55}" type="presOf" srcId="{5F60CF84-CCA9-4956-9E3A-713FD5527647}" destId="{2507789C-56C1-4477-901B-67CDB141E1D6}" srcOrd="0" destOrd="4" presId="urn:microsoft.com/office/officeart/2005/8/layout/vList6"/>
    <dgm:cxn modelId="{83A02CC6-AEFB-411C-9695-1DC4E4CA4FB5}" srcId="{871B1A94-2454-470E-AD07-8C4144FCE7A8}" destId="{F52C4D83-C148-4F08-929F-E1A598BA5201}" srcOrd="7" destOrd="0" parTransId="{C93604B2-32B1-4187-A4EE-A04983E42302}" sibTransId="{6A5B8DCE-70CC-4DA3-99FE-B24780A0EA0C}"/>
    <dgm:cxn modelId="{03B57FCB-0891-486A-BDF4-B24C8C007B8B}" type="presOf" srcId="{47F3DBCF-18A8-4132-A964-4566DF244B48}" destId="{5AE48A52-650E-468E-8CE6-93C0DC30E21B}" srcOrd="0" destOrd="3" presId="urn:microsoft.com/office/officeart/2005/8/layout/vList6"/>
    <dgm:cxn modelId="{81D3D260-7093-49DE-A058-FD2E0B8C37D0}" srcId="{871B1A94-2454-470E-AD07-8C4144FCE7A8}" destId="{5F60CF84-CCA9-4956-9E3A-713FD5527647}" srcOrd="4" destOrd="0" parTransId="{51087DE7-9395-448F-92F6-001AFC4A7452}" sibTransId="{93A3BE7A-0387-4E3C-805A-07DA49C0ABB6}"/>
    <dgm:cxn modelId="{7FFE3543-337C-4581-8C2F-C79659D9A2F6}" srcId="{871B1A94-2454-470E-AD07-8C4144FCE7A8}" destId="{87F312E1-385A-4B64-ABDA-DB5DDB8062B8}" srcOrd="8" destOrd="0" parTransId="{8E63D891-1B4F-4740-A037-7C6E3BABA1C9}" sibTransId="{6D8B4D8C-EE5E-45BB-91C2-DB12D7E9083F}"/>
    <dgm:cxn modelId="{C2A25F99-7C6D-4408-B7DF-54C8E90B068B}" srcId="{4FD297B0-B600-4328-872C-9FC9DD12F15F}" destId="{9735EA0E-F21B-4EDC-B3E9-EE5C83F50732}" srcOrd="1" destOrd="0" parTransId="{C8A849E3-943C-4CCD-95DA-DDD3BF57C256}" sibTransId="{1061C863-A26A-4D28-B7B6-1AB93C39B28E}"/>
    <dgm:cxn modelId="{F73D105D-29F3-4D19-9568-5DE8707F2645}" srcId="{E99DF0FD-3C2C-40AB-8DA8-5A3FEF6B5A2C}" destId="{871B1A94-2454-470E-AD07-8C4144FCE7A8}" srcOrd="1" destOrd="0" parTransId="{3FF5533B-94F3-4AD5-8FF9-26D8532E73EE}" sibTransId="{AE394AA8-9A60-42D5-8DA7-61D7A1729182}"/>
    <dgm:cxn modelId="{5E30A6D2-CAEB-4E6C-BD1B-3616BD01E1E8}" srcId="{871B1A94-2454-470E-AD07-8C4144FCE7A8}" destId="{188AEC70-3AA1-4EDE-834F-DD0930DACE85}" srcOrd="2" destOrd="0" parTransId="{68AEEBEC-6106-463D-9458-07D29941662D}" sibTransId="{23F8164F-2AD0-4236-8774-59546ECD797B}"/>
    <dgm:cxn modelId="{F26AB5CC-8610-48AD-99A0-65E1EAEF2CEA}" srcId="{4FD297B0-B600-4328-872C-9FC9DD12F15F}" destId="{CDB4233C-098F-4D2E-B16D-111EF6381D8B}" srcOrd="2" destOrd="0" parTransId="{3A9B7842-CC83-4F20-8E63-6DB500C0364F}" sibTransId="{D30C13E1-E288-430C-B117-7596823245EE}"/>
    <dgm:cxn modelId="{C56A8F1B-C2B6-4DDC-92E1-2DBAA123FFFC}" type="presOf" srcId="{A16DC984-2C25-484B-A4CB-3D2C0F8DFC46}" destId="{2507789C-56C1-4477-901B-67CDB141E1D6}" srcOrd="0" destOrd="6" presId="urn:microsoft.com/office/officeart/2005/8/layout/vList6"/>
    <dgm:cxn modelId="{B5886554-BBF1-4BF8-AE01-1C8329AB0FDE}" type="presOf" srcId="{9E958886-D81F-4C98-A29D-5437EA635832}" destId="{2507789C-56C1-4477-901B-67CDB141E1D6}" srcOrd="0" destOrd="9" presId="urn:microsoft.com/office/officeart/2005/8/layout/vList6"/>
    <dgm:cxn modelId="{805B7832-232D-4367-A9CE-3FCE253B8BD6}" srcId="{871B1A94-2454-470E-AD07-8C4144FCE7A8}" destId="{A16DC984-2C25-484B-A4CB-3D2C0F8DFC46}" srcOrd="6" destOrd="0" parTransId="{BEF26414-CE3F-47A4-9ACD-438EBBF1F815}" sibTransId="{39B88092-59DD-4ED6-9D9F-78EDDFF56C2C}"/>
    <dgm:cxn modelId="{E239BFFD-3931-4B92-95BA-194485305B89}" type="presOf" srcId="{87F312E1-385A-4B64-ABDA-DB5DDB8062B8}" destId="{2507789C-56C1-4477-901B-67CDB141E1D6}" srcOrd="0" destOrd="8" presId="urn:microsoft.com/office/officeart/2005/8/layout/vList6"/>
    <dgm:cxn modelId="{59033960-14A9-440F-862D-33F5217CF080}" srcId="{4FD297B0-B600-4328-872C-9FC9DD12F15F}" destId="{3CD55514-5BDB-426B-A5C7-45683986C8C2}" srcOrd="0" destOrd="0" parTransId="{FAD50249-6577-4A2E-8FD8-55E691B6C4D7}" sibTransId="{648CE5A0-6C4D-4B16-93C9-4CDB72D93245}"/>
    <dgm:cxn modelId="{FE7D0FF2-21E9-4D5B-A3BF-DC85D256C3BA}" type="presOf" srcId="{4FD297B0-B600-4328-872C-9FC9DD12F15F}" destId="{DBCE0DA3-9F0B-4982-8CF7-7D0E236105F8}" srcOrd="0" destOrd="0" presId="urn:microsoft.com/office/officeart/2005/8/layout/vList6"/>
    <dgm:cxn modelId="{CE5FC2A5-EA1D-460A-A282-995C41C99B06}" srcId="{871B1A94-2454-470E-AD07-8C4144FCE7A8}" destId="{6FC0AB01-6052-4945-A462-F59849E431FD}" srcOrd="0" destOrd="0" parTransId="{C8835262-C111-4086-BE56-66AAA0217211}" sibTransId="{7410B4C5-45E5-4B8A-8D46-D8BDB53E841B}"/>
    <dgm:cxn modelId="{C5DA11ED-A56D-4085-99E2-981147E1EB54}" type="presOf" srcId="{3CD55514-5BDB-426B-A5C7-45683986C8C2}" destId="{5AE48A52-650E-468E-8CE6-93C0DC30E21B}" srcOrd="0" destOrd="0" presId="urn:microsoft.com/office/officeart/2005/8/layout/vList6"/>
    <dgm:cxn modelId="{3A27A83E-6EAA-4F0E-9D9A-DBD81C07613A}" type="presOf" srcId="{E99DF0FD-3C2C-40AB-8DA8-5A3FEF6B5A2C}" destId="{4E3E2075-D228-4399-BDE5-4C760AB7758A}" srcOrd="0" destOrd="0" presId="urn:microsoft.com/office/officeart/2005/8/layout/vList6"/>
    <dgm:cxn modelId="{8B91055A-DA0C-4C25-B7F4-2B8D3F56689B}" srcId="{871B1A94-2454-470E-AD07-8C4144FCE7A8}" destId="{612F14CE-0BC8-419F-B0DA-5D4B62B5883D}" srcOrd="5" destOrd="0" parTransId="{42276837-9779-4064-8F25-1F58BDE51AE6}" sibTransId="{682F37E9-2928-4775-8F6F-51F66BA2ECB9}"/>
    <dgm:cxn modelId="{F788E310-15E7-477F-8D86-FBD1B9E33139}" type="presOf" srcId="{8E3F2757-41B0-481C-93F9-49DD0D96A7F0}" destId="{2507789C-56C1-4477-901B-67CDB141E1D6}" srcOrd="0" destOrd="1" presId="urn:microsoft.com/office/officeart/2005/8/layout/vList6"/>
    <dgm:cxn modelId="{CA699CF1-6116-4E03-9BC2-5CFD7C024C7B}" srcId="{4FD297B0-B600-4328-872C-9FC9DD12F15F}" destId="{47F3DBCF-18A8-4132-A964-4566DF244B48}" srcOrd="3" destOrd="0" parTransId="{AD9E5FE0-7718-4FE9-A6DB-7781AB9AD7CB}" sibTransId="{C75164FE-65D0-43F1-830B-DD8955D3B3B0}"/>
    <dgm:cxn modelId="{7DE3974A-C142-4DBB-AF08-A364813920D3}" srcId="{871B1A94-2454-470E-AD07-8C4144FCE7A8}" destId="{3E13DB34-F63A-4CBD-939D-CB0CE23F83FB}" srcOrd="3" destOrd="0" parTransId="{5FF7E937-B066-47E1-92AB-5E53BE6C38FC}" sibTransId="{A199468D-19D0-48B1-AEB4-10435FBBE430}"/>
    <dgm:cxn modelId="{73E775A9-DC22-4540-804D-24545352FFE3}" type="presOf" srcId="{CDB4233C-098F-4D2E-B16D-111EF6381D8B}" destId="{5AE48A52-650E-468E-8CE6-93C0DC30E21B}" srcOrd="0" destOrd="2" presId="urn:microsoft.com/office/officeart/2005/8/layout/vList6"/>
    <dgm:cxn modelId="{36D174F1-150E-4081-8DA2-032FD7F987D4}" srcId="{E99DF0FD-3C2C-40AB-8DA8-5A3FEF6B5A2C}" destId="{4FD297B0-B600-4328-872C-9FC9DD12F15F}" srcOrd="0" destOrd="0" parTransId="{D931DD95-5AE3-47DA-9600-AF2C7BEDC0FF}" sibTransId="{4A70BD0E-ACB9-48A3-9F5F-9139D6764225}"/>
    <dgm:cxn modelId="{E0270CB8-27A1-4557-BE83-B72D748FEDC4}" srcId="{871B1A94-2454-470E-AD07-8C4144FCE7A8}" destId="{8E3F2757-41B0-481C-93F9-49DD0D96A7F0}" srcOrd="1" destOrd="0" parTransId="{56BC8060-E934-4D9F-AA2E-97677FD6C06A}" sibTransId="{4589715B-F1E4-467B-9DC8-FB9BE7753688}"/>
    <dgm:cxn modelId="{1820F544-C868-48D6-8D06-1437DD0DF2F8}" type="presOf" srcId="{871B1A94-2454-470E-AD07-8C4144FCE7A8}" destId="{BB00B166-676A-439C-AB2D-479835B74942}" srcOrd="0" destOrd="0" presId="urn:microsoft.com/office/officeart/2005/8/layout/vList6"/>
    <dgm:cxn modelId="{B6C70D1E-B9C3-473F-AD74-C28E73A4F9A4}" type="presOf" srcId="{3E13DB34-F63A-4CBD-939D-CB0CE23F83FB}" destId="{2507789C-56C1-4477-901B-67CDB141E1D6}" srcOrd="0" destOrd="3" presId="urn:microsoft.com/office/officeart/2005/8/layout/vList6"/>
    <dgm:cxn modelId="{C50FBBA1-C76B-4D28-81A3-2030FA9E4E73}" type="presOf" srcId="{9735EA0E-F21B-4EDC-B3E9-EE5C83F50732}" destId="{5AE48A52-650E-468E-8CE6-93C0DC30E21B}" srcOrd="0" destOrd="1" presId="urn:microsoft.com/office/officeart/2005/8/layout/vList6"/>
    <dgm:cxn modelId="{A4231E6A-BA7F-41ED-9095-C9ACF8BE4D9A}" srcId="{871B1A94-2454-470E-AD07-8C4144FCE7A8}" destId="{9E958886-D81F-4C98-A29D-5437EA635832}" srcOrd="9" destOrd="0" parTransId="{9AA50A0D-0664-44B2-B7B1-8129823B7C5A}" sibTransId="{10E46DF3-248F-40C7-BB2C-526B3771A2AA}"/>
    <dgm:cxn modelId="{53B26FFD-1CB9-4B75-B9DA-266473DA0841}" type="presOf" srcId="{6FC0AB01-6052-4945-A462-F59849E431FD}" destId="{2507789C-56C1-4477-901B-67CDB141E1D6}" srcOrd="0" destOrd="0" presId="urn:microsoft.com/office/officeart/2005/8/layout/vList6"/>
    <dgm:cxn modelId="{380E77EC-905D-4EF0-A756-61432F4C09B0}" type="presOf" srcId="{188AEC70-3AA1-4EDE-834F-DD0930DACE85}" destId="{2507789C-56C1-4477-901B-67CDB141E1D6}" srcOrd="0" destOrd="2" presId="urn:microsoft.com/office/officeart/2005/8/layout/vList6"/>
    <dgm:cxn modelId="{97346BB0-7B95-4218-A307-93629469B2BA}" type="presOf" srcId="{F52C4D83-C148-4F08-929F-E1A598BA5201}" destId="{2507789C-56C1-4477-901B-67CDB141E1D6}" srcOrd="0" destOrd="7" presId="urn:microsoft.com/office/officeart/2005/8/layout/vList6"/>
    <dgm:cxn modelId="{C4D6AA90-2241-4515-B414-06094BA8C922}" type="presOf" srcId="{612F14CE-0BC8-419F-B0DA-5D4B62B5883D}" destId="{2507789C-56C1-4477-901B-67CDB141E1D6}" srcOrd="0" destOrd="5" presId="urn:microsoft.com/office/officeart/2005/8/layout/vList6"/>
    <dgm:cxn modelId="{2DFD1CAE-2886-426F-96D0-2ACB49DC2953}" type="presParOf" srcId="{4E3E2075-D228-4399-BDE5-4C760AB7758A}" destId="{D322A051-3E90-409C-9BA8-0BD199FFD796}" srcOrd="0" destOrd="0" presId="urn:microsoft.com/office/officeart/2005/8/layout/vList6"/>
    <dgm:cxn modelId="{BBBE537D-B09E-4780-9ACE-9CCBEB2BCF74}" type="presParOf" srcId="{D322A051-3E90-409C-9BA8-0BD199FFD796}" destId="{DBCE0DA3-9F0B-4982-8CF7-7D0E236105F8}" srcOrd="0" destOrd="0" presId="urn:microsoft.com/office/officeart/2005/8/layout/vList6"/>
    <dgm:cxn modelId="{90B7F55B-F74B-4263-BA4F-66FA3842B8DE}" type="presParOf" srcId="{D322A051-3E90-409C-9BA8-0BD199FFD796}" destId="{5AE48A52-650E-468E-8CE6-93C0DC30E21B}" srcOrd="1" destOrd="0" presId="urn:microsoft.com/office/officeart/2005/8/layout/vList6"/>
    <dgm:cxn modelId="{9D580AB7-5CF9-46A8-98DA-6D81193A72F5}" type="presParOf" srcId="{4E3E2075-D228-4399-BDE5-4C760AB7758A}" destId="{2372B90D-B2B3-4CE1-9681-35FDE328B648}" srcOrd="1" destOrd="0" presId="urn:microsoft.com/office/officeart/2005/8/layout/vList6"/>
    <dgm:cxn modelId="{F170609B-98E2-43FD-94F3-03542F9D4B9A}" type="presParOf" srcId="{4E3E2075-D228-4399-BDE5-4C760AB7758A}" destId="{D86DF43D-3C33-4F62-A0F1-49DA2C32A4CB}" srcOrd="2" destOrd="0" presId="urn:microsoft.com/office/officeart/2005/8/layout/vList6"/>
    <dgm:cxn modelId="{0F09BBE0-F9FB-421D-A8FE-B0D3CEE5334A}" type="presParOf" srcId="{D86DF43D-3C33-4F62-A0F1-49DA2C32A4CB}" destId="{BB00B166-676A-439C-AB2D-479835B74942}" srcOrd="0" destOrd="0" presId="urn:microsoft.com/office/officeart/2005/8/layout/vList6"/>
    <dgm:cxn modelId="{C24677B3-AE86-439F-A470-CB5B634B794B}" type="presParOf" srcId="{D86DF43D-3C33-4F62-A0F1-49DA2C32A4CB}" destId="{2507789C-56C1-4477-901B-67CDB141E1D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61EC90-ECC3-4EED-858F-9BB20E5EDD29}"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fr-BE"/>
        </a:p>
      </dgm:t>
    </dgm:pt>
    <dgm:pt modelId="{49FFCFE5-F615-430B-9B4D-C3A4803D3FB4}">
      <dgm:prSet phldrT="[Texte]" custT="1"/>
      <dgm:spPr>
        <a:solidFill>
          <a:srgbClr val="92D050"/>
        </a:solidFill>
      </dgm:spPr>
      <dgm:t>
        <a:bodyPr/>
        <a:lstStyle/>
        <a:p>
          <a:r>
            <a:rPr lang="fr-BE" sz="2400" b="1" dirty="0" err="1" smtClean="0">
              <a:solidFill>
                <a:schemeClr val="accent3"/>
              </a:solidFill>
              <a:latin typeface="+mj-lt"/>
            </a:rPr>
            <a:t>Bestelprocedure</a:t>
          </a:r>
          <a:endParaRPr lang="fr-BE" sz="2400" b="1" dirty="0">
            <a:solidFill>
              <a:schemeClr val="accent3"/>
            </a:solidFill>
            <a:latin typeface="+mj-lt"/>
          </a:endParaRPr>
        </a:p>
      </dgm:t>
    </dgm:pt>
    <dgm:pt modelId="{4EEEA850-CB29-4728-9233-16B1A0599BFA}" type="parTrans" cxnId="{D6206D9A-ECDA-4298-B877-B2E61CA87B9B}">
      <dgm:prSet/>
      <dgm:spPr/>
      <dgm:t>
        <a:bodyPr/>
        <a:lstStyle/>
        <a:p>
          <a:endParaRPr lang="fr-BE"/>
        </a:p>
      </dgm:t>
    </dgm:pt>
    <dgm:pt modelId="{958EB63A-1F87-4C35-A7E5-5A6244A3783B}" type="sibTrans" cxnId="{D6206D9A-ECDA-4298-B877-B2E61CA87B9B}">
      <dgm:prSet/>
      <dgm:spPr/>
      <dgm:t>
        <a:bodyPr/>
        <a:lstStyle/>
        <a:p>
          <a:endParaRPr lang="fr-BE"/>
        </a:p>
      </dgm:t>
    </dgm:pt>
    <dgm:pt modelId="{8DC83764-5C6A-463F-8F7D-7820885F40DD}">
      <dgm:prSet phldrT="[Texte]" custT="1"/>
      <dgm:spPr>
        <a:solidFill>
          <a:srgbClr val="92D050"/>
        </a:solidFill>
      </dgm:spPr>
      <dgm:t>
        <a:bodyPr/>
        <a:lstStyle/>
        <a:p>
          <a:r>
            <a:rPr lang="fr-BE" sz="2800" b="1" dirty="0" err="1" smtClean="0">
              <a:solidFill>
                <a:schemeClr val="accent3"/>
              </a:solidFill>
              <a:latin typeface="+mj-lt"/>
            </a:rPr>
            <a:t>Formaat</a:t>
          </a:r>
          <a:endParaRPr lang="fr-BE" sz="2800" b="1" dirty="0">
            <a:solidFill>
              <a:schemeClr val="accent3"/>
            </a:solidFill>
            <a:latin typeface="+mj-lt"/>
          </a:endParaRPr>
        </a:p>
      </dgm:t>
    </dgm:pt>
    <dgm:pt modelId="{A7547C03-7AEE-4877-8710-62EEBEBE247B}" type="parTrans" cxnId="{D5460F27-CD3E-4BE0-9863-C9AE2B231981}">
      <dgm:prSet/>
      <dgm:spPr/>
      <dgm:t>
        <a:bodyPr/>
        <a:lstStyle/>
        <a:p>
          <a:endParaRPr lang="fr-BE"/>
        </a:p>
      </dgm:t>
    </dgm:pt>
    <dgm:pt modelId="{DA7BE4EF-8CD4-4F59-91B3-CFFF2BB52C6F}" type="sibTrans" cxnId="{D5460F27-CD3E-4BE0-9863-C9AE2B231981}">
      <dgm:prSet/>
      <dgm:spPr/>
      <dgm:t>
        <a:bodyPr/>
        <a:lstStyle/>
        <a:p>
          <a:endParaRPr lang="fr-BE"/>
        </a:p>
      </dgm:t>
    </dgm:pt>
    <dgm:pt modelId="{FD09D1BD-C21A-4EBD-8981-A9C0695693FD}">
      <dgm:prSet phldrT="[Texte]" custT="1"/>
      <dgm:spPr>
        <a:solidFill>
          <a:srgbClr val="92D050"/>
        </a:solidFill>
      </dgm:spPr>
      <dgm:t>
        <a:bodyPr/>
        <a:lstStyle/>
        <a:p>
          <a:r>
            <a:rPr lang="fr-BE" sz="2800" b="1" dirty="0" err="1" smtClean="0">
              <a:solidFill>
                <a:schemeClr val="accent3"/>
              </a:solidFill>
              <a:latin typeface="+mj-lt"/>
            </a:rPr>
            <a:t>Letter</a:t>
          </a:r>
          <a:endParaRPr lang="fr-BE" sz="2800" b="1" dirty="0">
            <a:solidFill>
              <a:schemeClr val="accent3"/>
            </a:solidFill>
            <a:latin typeface="+mj-lt"/>
          </a:endParaRPr>
        </a:p>
      </dgm:t>
    </dgm:pt>
    <dgm:pt modelId="{1F5DB8E0-770F-44A9-97D8-2DA4199D200A}" type="parTrans" cxnId="{5D19430B-1516-4791-A585-368547BA9EDF}">
      <dgm:prSet/>
      <dgm:spPr/>
      <dgm:t>
        <a:bodyPr/>
        <a:lstStyle/>
        <a:p>
          <a:endParaRPr lang="fr-BE"/>
        </a:p>
      </dgm:t>
    </dgm:pt>
    <dgm:pt modelId="{ED9CA502-DAA2-4D0A-8098-8ED1D2528A16}" type="sibTrans" cxnId="{5D19430B-1516-4791-A585-368547BA9EDF}">
      <dgm:prSet/>
      <dgm:spPr/>
      <dgm:t>
        <a:bodyPr/>
        <a:lstStyle/>
        <a:p>
          <a:endParaRPr lang="fr-BE"/>
        </a:p>
      </dgm:t>
    </dgm:pt>
    <dgm:pt modelId="{FBA91D2B-4759-4ABB-A321-02F33F18B0E9}">
      <dgm:prSet phldrT="[Texte]" custT="1"/>
      <dgm:spPr>
        <a:solidFill>
          <a:srgbClr val="92D050"/>
        </a:solidFill>
      </dgm:spPr>
      <dgm:t>
        <a:bodyPr/>
        <a:lstStyle/>
        <a:p>
          <a:r>
            <a:rPr lang="nn-NO" sz="2800" b="1" dirty="0" smtClean="0">
              <a:solidFill>
                <a:schemeClr val="accent3"/>
              </a:solidFill>
              <a:latin typeface="+mj-lt"/>
            </a:rPr>
            <a:t>Vakje K.B. 15.07.2002 </a:t>
          </a:r>
        </a:p>
        <a:p>
          <a:r>
            <a:rPr lang="nn-NO" sz="2800" b="1" dirty="0" smtClean="0">
              <a:solidFill>
                <a:schemeClr val="accent3"/>
              </a:solidFill>
              <a:latin typeface="+mj-lt"/>
            </a:rPr>
            <a:t>(vakje MAF)</a:t>
          </a:r>
          <a:endParaRPr lang="fr-BE" sz="2800" b="1" dirty="0" smtClean="0">
            <a:solidFill>
              <a:schemeClr val="accent3"/>
            </a:solidFill>
            <a:latin typeface="+mj-lt"/>
          </a:endParaRPr>
        </a:p>
        <a:p>
          <a:endParaRPr lang="fr-BE" sz="2800" b="1" dirty="0">
            <a:solidFill>
              <a:schemeClr val="accent3"/>
            </a:solidFill>
            <a:latin typeface="+mj-lt"/>
          </a:endParaRPr>
        </a:p>
      </dgm:t>
    </dgm:pt>
    <dgm:pt modelId="{459C17DB-611D-43A9-8FE5-E811C494A628}" type="parTrans" cxnId="{AA798E5B-2C6D-4ADE-A343-30035923A447}">
      <dgm:prSet/>
      <dgm:spPr/>
      <dgm:t>
        <a:bodyPr/>
        <a:lstStyle/>
        <a:p>
          <a:endParaRPr lang="fr-BE"/>
        </a:p>
      </dgm:t>
    </dgm:pt>
    <dgm:pt modelId="{71D6B829-5A91-4120-A97D-D1A5FAC3B034}" type="sibTrans" cxnId="{AA798E5B-2C6D-4ADE-A343-30035923A447}">
      <dgm:prSet/>
      <dgm:spPr/>
      <dgm:t>
        <a:bodyPr/>
        <a:lstStyle/>
        <a:p>
          <a:endParaRPr lang="fr-BE"/>
        </a:p>
      </dgm:t>
    </dgm:pt>
    <dgm:pt modelId="{591C055A-9BE1-4C9D-A404-81FBF6C793DE}">
      <dgm:prSet phldrT="[Texte]" custT="1"/>
      <dgm:spPr>
        <a:solidFill>
          <a:srgbClr val="92D050"/>
        </a:solidFill>
      </dgm:spPr>
      <dgm:t>
        <a:bodyPr/>
        <a:lstStyle/>
        <a:p>
          <a:r>
            <a:rPr lang="fr-BE" sz="2800" b="1" dirty="0" err="1" smtClean="0">
              <a:solidFill>
                <a:schemeClr val="accent3"/>
              </a:solidFill>
              <a:latin typeface="+mj-lt"/>
            </a:rPr>
            <a:t>Gele</a:t>
          </a:r>
          <a:r>
            <a:rPr lang="fr-BE" sz="2800" b="1" dirty="0" smtClean="0">
              <a:solidFill>
                <a:schemeClr val="accent3"/>
              </a:solidFill>
              <a:latin typeface="+mj-lt"/>
            </a:rPr>
            <a:t> </a:t>
          </a:r>
          <a:r>
            <a:rPr lang="fr-BE" sz="2800" b="1" dirty="0" err="1" smtClean="0">
              <a:solidFill>
                <a:schemeClr val="accent3"/>
              </a:solidFill>
              <a:latin typeface="+mj-lt"/>
            </a:rPr>
            <a:t>duplicaat</a:t>
          </a:r>
          <a:endParaRPr lang="fr-BE" sz="2800" b="1" dirty="0">
            <a:solidFill>
              <a:schemeClr val="accent3"/>
            </a:solidFill>
            <a:latin typeface="+mj-lt"/>
          </a:endParaRPr>
        </a:p>
      </dgm:t>
    </dgm:pt>
    <dgm:pt modelId="{21B9D82C-D4EB-417A-9B99-EA0693610093}" type="parTrans" cxnId="{64B48D9C-6C2F-4E6C-A2A7-18C8BE6E5B84}">
      <dgm:prSet/>
      <dgm:spPr/>
      <dgm:t>
        <a:bodyPr/>
        <a:lstStyle/>
        <a:p>
          <a:endParaRPr lang="fr-BE"/>
        </a:p>
      </dgm:t>
    </dgm:pt>
    <dgm:pt modelId="{4FFBAE6F-67EE-440A-8BED-7C341E36C1DF}" type="sibTrans" cxnId="{64B48D9C-6C2F-4E6C-A2A7-18C8BE6E5B84}">
      <dgm:prSet/>
      <dgm:spPr/>
      <dgm:t>
        <a:bodyPr/>
        <a:lstStyle/>
        <a:p>
          <a:endParaRPr lang="fr-BE"/>
        </a:p>
      </dgm:t>
    </dgm:pt>
    <dgm:pt modelId="{1B3B2A4E-DBE9-4186-8520-A30C9494DFEB}" type="pres">
      <dgm:prSet presAssocID="{E761EC90-ECC3-4EED-858F-9BB20E5EDD29}" presName="diagram" presStyleCnt="0">
        <dgm:presLayoutVars>
          <dgm:chMax val="1"/>
          <dgm:dir/>
          <dgm:animLvl val="ctr"/>
          <dgm:resizeHandles val="exact"/>
        </dgm:presLayoutVars>
      </dgm:prSet>
      <dgm:spPr/>
      <dgm:t>
        <a:bodyPr/>
        <a:lstStyle/>
        <a:p>
          <a:endParaRPr lang="fr-BE"/>
        </a:p>
      </dgm:t>
    </dgm:pt>
    <dgm:pt modelId="{B238318E-19B5-49F3-8D0F-2395DB663E3F}" type="pres">
      <dgm:prSet presAssocID="{E761EC90-ECC3-4EED-858F-9BB20E5EDD29}" presName="matrix" presStyleCnt="0"/>
      <dgm:spPr/>
    </dgm:pt>
    <dgm:pt modelId="{A2F9D861-7253-4FA3-9950-2B9A29AD1FAE}" type="pres">
      <dgm:prSet presAssocID="{E761EC90-ECC3-4EED-858F-9BB20E5EDD29}" presName="tile1" presStyleLbl="node1" presStyleIdx="0" presStyleCnt="4"/>
      <dgm:spPr/>
      <dgm:t>
        <a:bodyPr/>
        <a:lstStyle/>
        <a:p>
          <a:endParaRPr lang="fr-BE"/>
        </a:p>
      </dgm:t>
    </dgm:pt>
    <dgm:pt modelId="{C65C0072-0C69-4240-8579-47AEE7EDF4AA}" type="pres">
      <dgm:prSet presAssocID="{E761EC90-ECC3-4EED-858F-9BB20E5EDD29}" presName="tile1text" presStyleLbl="node1" presStyleIdx="0" presStyleCnt="4">
        <dgm:presLayoutVars>
          <dgm:chMax val="0"/>
          <dgm:chPref val="0"/>
          <dgm:bulletEnabled val="1"/>
        </dgm:presLayoutVars>
      </dgm:prSet>
      <dgm:spPr/>
      <dgm:t>
        <a:bodyPr/>
        <a:lstStyle/>
        <a:p>
          <a:endParaRPr lang="fr-BE"/>
        </a:p>
      </dgm:t>
    </dgm:pt>
    <dgm:pt modelId="{2EAF8C9F-8686-4CB6-B6F4-757D39BDAB45}" type="pres">
      <dgm:prSet presAssocID="{E761EC90-ECC3-4EED-858F-9BB20E5EDD29}" presName="tile2" presStyleLbl="node1" presStyleIdx="1" presStyleCnt="4" custLinFactNeighborX="3500" custLinFactNeighborY="1264"/>
      <dgm:spPr/>
      <dgm:t>
        <a:bodyPr/>
        <a:lstStyle/>
        <a:p>
          <a:endParaRPr lang="fr-BE"/>
        </a:p>
      </dgm:t>
    </dgm:pt>
    <dgm:pt modelId="{A5DAD696-CF46-4DC7-AB4D-05549D7AFA67}" type="pres">
      <dgm:prSet presAssocID="{E761EC90-ECC3-4EED-858F-9BB20E5EDD29}" presName="tile2text" presStyleLbl="node1" presStyleIdx="1" presStyleCnt="4">
        <dgm:presLayoutVars>
          <dgm:chMax val="0"/>
          <dgm:chPref val="0"/>
          <dgm:bulletEnabled val="1"/>
        </dgm:presLayoutVars>
      </dgm:prSet>
      <dgm:spPr/>
      <dgm:t>
        <a:bodyPr/>
        <a:lstStyle/>
        <a:p>
          <a:endParaRPr lang="fr-BE"/>
        </a:p>
      </dgm:t>
    </dgm:pt>
    <dgm:pt modelId="{B9CEB1DB-35D0-4C62-A0B1-170D273DE675}" type="pres">
      <dgm:prSet presAssocID="{E761EC90-ECC3-4EED-858F-9BB20E5EDD29}" presName="tile3" presStyleLbl="node1" presStyleIdx="2" presStyleCnt="4"/>
      <dgm:spPr/>
      <dgm:t>
        <a:bodyPr/>
        <a:lstStyle/>
        <a:p>
          <a:endParaRPr lang="fr-BE"/>
        </a:p>
      </dgm:t>
    </dgm:pt>
    <dgm:pt modelId="{35EBEC4E-AB15-4863-A409-79962C8799B0}" type="pres">
      <dgm:prSet presAssocID="{E761EC90-ECC3-4EED-858F-9BB20E5EDD29}" presName="tile3text" presStyleLbl="node1" presStyleIdx="2" presStyleCnt="4">
        <dgm:presLayoutVars>
          <dgm:chMax val="0"/>
          <dgm:chPref val="0"/>
          <dgm:bulletEnabled val="1"/>
        </dgm:presLayoutVars>
      </dgm:prSet>
      <dgm:spPr/>
      <dgm:t>
        <a:bodyPr/>
        <a:lstStyle/>
        <a:p>
          <a:endParaRPr lang="fr-BE"/>
        </a:p>
      </dgm:t>
    </dgm:pt>
    <dgm:pt modelId="{1EBAD890-9380-4FDA-9729-D584B4FEEE83}" type="pres">
      <dgm:prSet presAssocID="{E761EC90-ECC3-4EED-858F-9BB20E5EDD29}" presName="tile4" presStyleLbl="node1" presStyleIdx="3" presStyleCnt="4"/>
      <dgm:spPr/>
      <dgm:t>
        <a:bodyPr/>
        <a:lstStyle/>
        <a:p>
          <a:endParaRPr lang="fr-BE"/>
        </a:p>
      </dgm:t>
    </dgm:pt>
    <dgm:pt modelId="{6D6C8793-B4F0-4E0C-AAF1-EE2941B97043}" type="pres">
      <dgm:prSet presAssocID="{E761EC90-ECC3-4EED-858F-9BB20E5EDD29}" presName="tile4text" presStyleLbl="node1" presStyleIdx="3" presStyleCnt="4">
        <dgm:presLayoutVars>
          <dgm:chMax val="0"/>
          <dgm:chPref val="0"/>
          <dgm:bulletEnabled val="1"/>
        </dgm:presLayoutVars>
      </dgm:prSet>
      <dgm:spPr/>
      <dgm:t>
        <a:bodyPr/>
        <a:lstStyle/>
        <a:p>
          <a:endParaRPr lang="fr-BE"/>
        </a:p>
      </dgm:t>
    </dgm:pt>
    <dgm:pt modelId="{5CB388CA-14BF-4468-99C2-711BD423855C}" type="pres">
      <dgm:prSet presAssocID="{E761EC90-ECC3-4EED-858F-9BB20E5EDD29}" presName="centerTile" presStyleLbl="fgShp" presStyleIdx="0" presStyleCnt="1" custScaleX="128331" custLinFactNeighborX="0" custLinFactNeighborY="-7464">
        <dgm:presLayoutVars>
          <dgm:chMax val="0"/>
          <dgm:chPref val="0"/>
        </dgm:presLayoutVars>
      </dgm:prSet>
      <dgm:spPr/>
      <dgm:t>
        <a:bodyPr/>
        <a:lstStyle/>
        <a:p>
          <a:endParaRPr lang="fr-BE"/>
        </a:p>
      </dgm:t>
    </dgm:pt>
  </dgm:ptLst>
  <dgm:cxnLst>
    <dgm:cxn modelId="{D1F77F51-4510-4A56-A71C-D22237672970}" type="presOf" srcId="{FBA91D2B-4759-4ABB-A321-02F33F18B0E9}" destId="{B9CEB1DB-35D0-4C62-A0B1-170D273DE675}" srcOrd="0" destOrd="0" presId="urn:microsoft.com/office/officeart/2005/8/layout/matrix1"/>
    <dgm:cxn modelId="{D5460F27-CD3E-4BE0-9863-C9AE2B231981}" srcId="{49FFCFE5-F615-430B-9B4D-C3A4803D3FB4}" destId="{8DC83764-5C6A-463F-8F7D-7820885F40DD}" srcOrd="0" destOrd="0" parTransId="{A7547C03-7AEE-4877-8710-62EEBEBE247B}" sibTransId="{DA7BE4EF-8CD4-4F59-91B3-CFFF2BB52C6F}"/>
    <dgm:cxn modelId="{AA798E5B-2C6D-4ADE-A343-30035923A447}" srcId="{49FFCFE5-F615-430B-9B4D-C3A4803D3FB4}" destId="{FBA91D2B-4759-4ABB-A321-02F33F18B0E9}" srcOrd="2" destOrd="0" parTransId="{459C17DB-611D-43A9-8FE5-E811C494A628}" sibTransId="{71D6B829-5A91-4120-A97D-D1A5FAC3B034}"/>
    <dgm:cxn modelId="{CDFFBA09-8A77-4606-BA79-C0178BC417D1}" type="presOf" srcId="{591C055A-9BE1-4C9D-A404-81FBF6C793DE}" destId="{6D6C8793-B4F0-4E0C-AAF1-EE2941B97043}" srcOrd="1" destOrd="0" presId="urn:microsoft.com/office/officeart/2005/8/layout/matrix1"/>
    <dgm:cxn modelId="{5D19430B-1516-4791-A585-368547BA9EDF}" srcId="{49FFCFE5-F615-430B-9B4D-C3A4803D3FB4}" destId="{FD09D1BD-C21A-4EBD-8981-A9C0695693FD}" srcOrd="1" destOrd="0" parTransId="{1F5DB8E0-770F-44A9-97D8-2DA4199D200A}" sibTransId="{ED9CA502-DAA2-4D0A-8098-8ED1D2528A16}"/>
    <dgm:cxn modelId="{64B48D9C-6C2F-4E6C-A2A7-18C8BE6E5B84}" srcId="{49FFCFE5-F615-430B-9B4D-C3A4803D3FB4}" destId="{591C055A-9BE1-4C9D-A404-81FBF6C793DE}" srcOrd="3" destOrd="0" parTransId="{21B9D82C-D4EB-417A-9B99-EA0693610093}" sibTransId="{4FFBAE6F-67EE-440A-8BED-7C341E36C1DF}"/>
    <dgm:cxn modelId="{B9B8F859-CB2E-41E9-91CA-4E7EC94FB86A}" type="presOf" srcId="{E761EC90-ECC3-4EED-858F-9BB20E5EDD29}" destId="{1B3B2A4E-DBE9-4186-8520-A30C9494DFEB}" srcOrd="0" destOrd="0" presId="urn:microsoft.com/office/officeart/2005/8/layout/matrix1"/>
    <dgm:cxn modelId="{827C61F6-3504-4B0A-813F-EC99A56587FE}" type="presOf" srcId="{8DC83764-5C6A-463F-8F7D-7820885F40DD}" destId="{A2F9D861-7253-4FA3-9950-2B9A29AD1FAE}" srcOrd="0" destOrd="0" presId="urn:microsoft.com/office/officeart/2005/8/layout/matrix1"/>
    <dgm:cxn modelId="{D6206D9A-ECDA-4298-B877-B2E61CA87B9B}" srcId="{E761EC90-ECC3-4EED-858F-9BB20E5EDD29}" destId="{49FFCFE5-F615-430B-9B4D-C3A4803D3FB4}" srcOrd="0" destOrd="0" parTransId="{4EEEA850-CB29-4728-9233-16B1A0599BFA}" sibTransId="{958EB63A-1F87-4C35-A7E5-5A6244A3783B}"/>
    <dgm:cxn modelId="{1F23ADBA-2A6D-4AB8-9518-20C22F023E5A}" type="presOf" srcId="{FD09D1BD-C21A-4EBD-8981-A9C0695693FD}" destId="{2EAF8C9F-8686-4CB6-B6F4-757D39BDAB45}" srcOrd="0" destOrd="0" presId="urn:microsoft.com/office/officeart/2005/8/layout/matrix1"/>
    <dgm:cxn modelId="{A52A6C9C-D271-401F-A3B3-0EEA9B1EE64A}" type="presOf" srcId="{8DC83764-5C6A-463F-8F7D-7820885F40DD}" destId="{C65C0072-0C69-4240-8579-47AEE7EDF4AA}" srcOrd="1" destOrd="0" presId="urn:microsoft.com/office/officeart/2005/8/layout/matrix1"/>
    <dgm:cxn modelId="{E493BEEB-1EDD-4CBD-AD26-E9999EFBF020}" type="presOf" srcId="{591C055A-9BE1-4C9D-A404-81FBF6C793DE}" destId="{1EBAD890-9380-4FDA-9729-D584B4FEEE83}" srcOrd="0" destOrd="0" presId="urn:microsoft.com/office/officeart/2005/8/layout/matrix1"/>
    <dgm:cxn modelId="{7797AA54-4188-4AD1-BF6F-D5853630B725}" type="presOf" srcId="{FD09D1BD-C21A-4EBD-8981-A9C0695693FD}" destId="{A5DAD696-CF46-4DC7-AB4D-05549D7AFA67}" srcOrd="1" destOrd="0" presId="urn:microsoft.com/office/officeart/2005/8/layout/matrix1"/>
    <dgm:cxn modelId="{B6E65C74-2A45-4F67-8A04-E03AEB04A413}" type="presOf" srcId="{FBA91D2B-4759-4ABB-A321-02F33F18B0E9}" destId="{35EBEC4E-AB15-4863-A409-79962C8799B0}" srcOrd="1" destOrd="0" presId="urn:microsoft.com/office/officeart/2005/8/layout/matrix1"/>
    <dgm:cxn modelId="{DD2153D2-BE52-46F8-BBE2-AC7407BBA48F}" type="presOf" srcId="{49FFCFE5-F615-430B-9B4D-C3A4803D3FB4}" destId="{5CB388CA-14BF-4468-99C2-711BD423855C}" srcOrd="0" destOrd="0" presId="urn:microsoft.com/office/officeart/2005/8/layout/matrix1"/>
    <dgm:cxn modelId="{6A738277-D917-43A9-BCD3-D9C876CCF0AC}" type="presParOf" srcId="{1B3B2A4E-DBE9-4186-8520-A30C9494DFEB}" destId="{B238318E-19B5-49F3-8D0F-2395DB663E3F}" srcOrd="0" destOrd="0" presId="urn:microsoft.com/office/officeart/2005/8/layout/matrix1"/>
    <dgm:cxn modelId="{1088A3E7-B6D2-459A-9862-B3C064190F92}" type="presParOf" srcId="{B238318E-19B5-49F3-8D0F-2395DB663E3F}" destId="{A2F9D861-7253-4FA3-9950-2B9A29AD1FAE}" srcOrd="0" destOrd="0" presId="urn:microsoft.com/office/officeart/2005/8/layout/matrix1"/>
    <dgm:cxn modelId="{FE004D9A-1913-4A78-9D22-6332B321F05E}" type="presParOf" srcId="{B238318E-19B5-49F3-8D0F-2395DB663E3F}" destId="{C65C0072-0C69-4240-8579-47AEE7EDF4AA}" srcOrd="1" destOrd="0" presId="urn:microsoft.com/office/officeart/2005/8/layout/matrix1"/>
    <dgm:cxn modelId="{ACE07FD9-33F6-4AB5-A980-70DB737900DC}" type="presParOf" srcId="{B238318E-19B5-49F3-8D0F-2395DB663E3F}" destId="{2EAF8C9F-8686-4CB6-B6F4-757D39BDAB45}" srcOrd="2" destOrd="0" presId="urn:microsoft.com/office/officeart/2005/8/layout/matrix1"/>
    <dgm:cxn modelId="{2CC1CF58-414E-4CF3-B6EE-45F9A58EFA3F}" type="presParOf" srcId="{B238318E-19B5-49F3-8D0F-2395DB663E3F}" destId="{A5DAD696-CF46-4DC7-AB4D-05549D7AFA67}" srcOrd="3" destOrd="0" presId="urn:microsoft.com/office/officeart/2005/8/layout/matrix1"/>
    <dgm:cxn modelId="{E17DE68C-D4AE-4608-8AE9-384D04281550}" type="presParOf" srcId="{B238318E-19B5-49F3-8D0F-2395DB663E3F}" destId="{B9CEB1DB-35D0-4C62-A0B1-170D273DE675}" srcOrd="4" destOrd="0" presId="urn:microsoft.com/office/officeart/2005/8/layout/matrix1"/>
    <dgm:cxn modelId="{D0A9E9A3-17BB-4832-B97E-B653DD3B14FC}" type="presParOf" srcId="{B238318E-19B5-49F3-8D0F-2395DB663E3F}" destId="{35EBEC4E-AB15-4863-A409-79962C8799B0}" srcOrd="5" destOrd="0" presId="urn:microsoft.com/office/officeart/2005/8/layout/matrix1"/>
    <dgm:cxn modelId="{840EE6DB-4EB4-485E-86FC-0C9C091E982D}" type="presParOf" srcId="{B238318E-19B5-49F3-8D0F-2395DB663E3F}" destId="{1EBAD890-9380-4FDA-9729-D584B4FEEE83}" srcOrd="6" destOrd="0" presId="urn:microsoft.com/office/officeart/2005/8/layout/matrix1"/>
    <dgm:cxn modelId="{288DDC95-EF1E-474A-8928-47A9DE249985}" type="presParOf" srcId="{B238318E-19B5-49F3-8D0F-2395DB663E3F}" destId="{6D6C8793-B4F0-4E0C-AAF1-EE2941B97043}" srcOrd="7" destOrd="0" presId="urn:microsoft.com/office/officeart/2005/8/layout/matrix1"/>
    <dgm:cxn modelId="{0FD4B411-63BB-48EA-A0E3-C1B39174FC1E}" type="presParOf" srcId="{1B3B2A4E-DBE9-4186-8520-A30C9494DFEB}" destId="{5CB388CA-14BF-4468-99C2-711BD423855C}"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64E4C3-ED37-4871-96A0-96D0BF070B96}"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fr-BE"/>
        </a:p>
      </dgm:t>
    </dgm:pt>
    <dgm:pt modelId="{607E0675-B122-468A-BAD2-D595A8C1200B}">
      <dgm:prSet phldrT="[Texte]" custT="1"/>
      <dgm:spPr>
        <a:solidFill>
          <a:srgbClr val="92D050"/>
        </a:solidFill>
      </dgm:spPr>
      <dgm:t>
        <a:bodyPr/>
        <a:lstStyle/>
        <a:p>
          <a:r>
            <a:rPr lang="fr-BE" sz="3200" b="1" dirty="0" err="1" smtClean="0">
              <a:solidFill>
                <a:schemeClr val="accent3"/>
              </a:solidFill>
              <a:latin typeface="+mj-lt"/>
              <a:cs typeface="Aharoni" pitchFamily="2" charset="-79"/>
            </a:rPr>
            <a:t>Website</a:t>
          </a:r>
          <a:r>
            <a:rPr lang="fr-BE" sz="3200" b="1" dirty="0" smtClean="0">
              <a:solidFill>
                <a:schemeClr val="accent3"/>
              </a:solidFill>
              <a:latin typeface="+mj-lt"/>
              <a:cs typeface="Aharoni" pitchFamily="2" charset="-79"/>
            </a:rPr>
            <a:t> van </a:t>
          </a:r>
          <a:r>
            <a:rPr lang="fr-BE" sz="3200" b="1" dirty="0" err="1" smtClean="0">
              <a:solidFill>
                <a:schemeClr val="accent3"/>
              </a:solidFill>
              <a:latin typeface="+mj-lt"/>
              <a:cs typeface="Aharoni" pitchFamily="2" charset="-79"/>
            </a:rPr>
            <a:t>het</a:t>
          </a:r>
          <a:r>
            <a:rPr lang="fr-BE" sz="3200" b="1" dirty="0" smtClean="0">
              <a:solidFill>
                <a:schemeClr val="accent3"/>
              </a:solidFill>
              <a:latin typeface="+mj-lt"/>
              <a:cs typeface="Aharoni" pitchFamily="2" charset="-79"/>
            </a:rPr>
            <a:t> RIZIV</a:t>
          </a:r>
        </a:p>
        <a:p>
          <a:r>
            <a:rPr lang="fr-BE" sz="3600" b="1" dirty="0" smtClean="0">
              <a:solidFill>
                <a:schemeClr val="accent3"/>
              </a:solidFill>
              <a:latin typeface="+mj-lt"/>
              <a:cs typeface="Aharoni" pitchFamily="2" charset="-79"/>
            </a:rPr>
            <a:t>FAQ GVH</a:t>
          </a:r>
          <a:endParaRPr lang="fr-BE" sz="3600" b="1" dirty="0">
            <a:solidFill>
              <a:schemeClr val="accent3"/>
            </a:solidFill>
            <a:latin typeface="+mj-lt"/>
            <a:cs typeface="Aharoni" pitchFamily="2" charset="-79"/>
          </a:endParaRPr>
        </a:p>
      </dgm:t>
    </dgm:pt>
    <dgm:pt modelId="{FB7FD3A6-A704-4A0D-9842-2879CF7A0A33}" type="parTrans" cxnId="{F072BF6D-C484-489E-92F7-D4D63C4F78D8}">
      <dgm:prSet/>
      <dgm:spPr/>
      <dgm:t>
        <a:bodyPr/>
        <a:lstStyle/>
        <a:p>
          <a:endParaRPr lang="fr-BE"/>
        </a:p>
      </dgm:t>
    </dgm:pt>
    <dgm:pt modelId="{D58F4CE6-7C15-4B93-9CAB-9DEE8BB424DD}" type="sibTrans" cxnId="{F072BF6D-C484-489E-92F7-D4D63C4F78D8}">
      <dgm:prSet/>
      <dgm:spPr/>
      <dgm:t>
        <a:bodyPr/>
        <a:lstStyle/>
        <a:p>
          <a:endParaRPr lang="fr-BE"/>
        </a:p>
      </dgm:t>
    </dgm:pt>
    <dgm:pt modelId="{3A19A097-96F5-49B2-B947-B6D9AB5127DD}">
      <dgm:prSet phldrT="[Texte]" custT="1"/>
      <dgm:spPr>
        <a:solidFill>
          <a:srgbClr val="92D050"/>
        </a:solidFill>
      </dgm:spPr>
      <dgm:t>
        <a:bodyPr/>
        <a:lstStyle/>
        <a:p>
          <a:r>
            <a:rPr lang="fr-BE" sz="2800" b="1" dirty="0" err="1" smtClean="0">
              <a:solidFill>
                <a:schemeClr val="accent3"/>
              </a:solidFill>
              <a:latin typeface="+mj-lt"/>
              <a:cs typeface="Aharoni" pitchFamily="2" charset="-79"/>
            </a:rPr>
            <a:t>Medattest</a:t>
          </a:r>
          <a:endParaRPr lang="fr-BE" sz="2800" b="1" dirty="0" smtClean="0">
            <a:solidFill>
              <a:schemeClr val="accent3"/>
            </a:solidFill>
            <a:latin typeface="+mj-lt"/>
            <a:cs typeface="Aharoni" pitchFamily="2" charset="-79"/>
          </a:endParaRPr>
        </a:p>
        <a:p>
          <a:r>
            <a:rPr lang="fr-BE" sz="2800" b="1" dirty="0" err="1" smtClean="0">
              <a:solidFill>
                <a:schemeClr val="accent3"/>
              </a:solidFill>
              <a:latin typeface="+mj-lt"/>
              <a:cs typeface="Aharoni" pitchFamily="2" charset="-79"/>
            </a:rPr>
            <a:t>Bestellen</a:t>
          </a:r>
          <a:r>
            <a:rPr lang="fr-BE" sz="2800" b="1" dirty="0" smtClean="0">
              <a:solidFill>
                <a:schemeClr val="accent3"/>
              </a:solidFill>
              <a:latin typeface="+mj-lt"/>
              <a:cs typeface="Aharoni" pitchFamily="2" charset="-79"/>
            </a:rPr>
            <a:t> van GVH: online help</a:t>
          </a:r>
          <a:endParaRPr lang="fr-BE" sz="2800" b="1" dirty="0">
            <a:solidFill>
              <a:schemeClr val="accent3"/>
            </a:solidFill>
            <a:latin typeface="+mj-lt"/>
            <a:cs typeface="Aharoni" pitchFamily="2" charset="-79"/>
          </a:endParaRPr>
        </a:p>
      </dgm:t>
    </dgm:pt>
    <dgm:pt modelId="{80C5830D-34A6-4619-BAB9-CC151AAC0E3F}" type="parTrans" cxnId="{B6A0DD74-B95A-4984-BA8F-5F2E23C821AF}">
      <dgm:prSet/>
      <dgm:spPr/>
      <dgm:t>
        <a:bodyPr/>
        <a:lstStyle/>
        <a:p>
          <a:endParaRPr lang="fr-BE"/>
        </a:p>
      </dgm:t>
    </dgm:pt>
    <dgm:pt modelId="{72DE7E3B-BFE5-4435-BC10-A609237DED3E}" type="sibTrans" cxnId="{B6A0DD74-B95A-4984-BA8F-5F2E23C821AF}">
      <dgm:prSet/>
      <dgm:spPr/>
      <dgm:t>
        <a:bodyPr/>
        <a:lstStyle/>
        <a:p>
          <a:endParaRPr lang="fr-BE"/>
        </a:p>
      </dgm:t>
    </dgm:pt>
    <dgm:pt modelId="{0DDACD1C-397B-4FCB-B7C9-4849B9A9101C}" type="pres">
      <dgm:prSet presAssocID="{7A64E4C3-ED37-4871-96A0-96D0BF070B96}" presName="diagram" presStyleCnt="0">
        <dgm:presLayoutVars>
          <dgm:dir/>
          <dgm:resizeHandles val="exact"/>
        </dgm:presLayoutVars>
      </dgm:prSet>
      <dgm:spPr/>
      <dgm:t>
        <a:bodyPr/>
        <a:lstStyle/>
        <a:p>
          <a:endParaRPr lang="fr-BE"/>
        </a:p>
      </dgm:t>
    </dgm:pt>
    <dgm:pt modelId="{1B56CFD5-A40E-4F6F-ACA2-1A629593F78D}" type="pres">
      <dgm:prSet presAssocID="{607E0675-B122-468A-BAD2-D595A8C1200B}" presName="arrow" presStyleLbl="node1" presStyleIdx="0" presStyleCnt="2" custRadScaleRad="103746" custRadScaleInc="-3943">
        <dgm:presLayoutVars>
          <dgm:bulletEnabled val="1"/>
        </dgm:presLayoutVars>
      </dgm:prSet>
      <dgm:spPr/>
      <dgm:t>
        <a:bodyPr/>
        <a:lstStyle/>
        <a:p>
          <a:endParaRPr lang="fr-BE"/>
        </a:p>
      </dgm:t>
    </dgm:pt>
    <dgm:pt modelId="{BBEE65B9-B3F3-402D-BF10-E2C3D5F90EE8}" type="pres">
      <dgm:prSet presAssocID="{3A19A097-96F5-49B2-B947-B6D9AB5127DD}" presName="arrow" presStyleLbl="node1" presStyleIdx="1" presStyleCnt="2" custRadScaleRad="94037" custRadScaleInc="4207">
        <dgm:presLayoutVars>
          <dgm:bulletEnabled val="1"/>
        </dgm:presLayoutVars>
      </dgm:prSet>
      <dgm:spPr/>
      <dgm:t>
        <a:bodyPr/>
        <a:lstStyle/>
        <a:p>
          <a:endParaRPr lang="fr-BE"/>
        </a:p>
      </dgm:t>
    </dgm:pt>
  </dgm:ptLst>
  <dgm:cxnLst>
    <dgm:cxn modelId="{02D72E38-82AB-497E-8BF7-DF0D2AD5EFCC}" type="presOf" srcId="{3A19A097-96F5-49B2-B947-B6D9AB5127DD}" destId="{BBEE65B9-B3F3-402D-BF10-E2C3D5F90EE8}" srcOrd="0" destOrd="0" presId="urn:microsoft.com/office/officeart/2005/8/layout/arrow5"/>
    <dgm:cxn modelId="{4077EE15-5EB2-4B54-9A91-33414F640B51}" type="presOf" srcId="{7A64E4C3-ED37-4871-96A0-96D0BF070B96}" destId="{0DDACD1C-397B-4FCB-B7C9-4849B9A9101C}" srcOrd="0" destOrd="0" presId="urn:microsoft.com/office/officeart/2005/8/layout/arrow5"/>
    <dgm:cxn modelId="{F072BF6D-C484-489E-92F7-D4D63C4F78D8}" srcId="{7A64E4C3-ED37-4871-96A0-96D0BF070B96}" destId="{607E0675-B122-468A-BAD2-D595A8C1200B}" srcOrd="0" destOrd="0" parTransId="{FB7FD3A6-A704-4A0D-9842-2879CF7A0A33}" sibTransId="{D58F4CE6-7C15-4B93-9CAB-9DEE8BB424DD}"/>
    <dgm:cxn modelId="{B6A0DD74-B95A-4984-BA8F-5F2E23C821AF}" srcId="{7A64E4C3-ED37-4871-96A0-96D0BF070B96}" destId="{3A19A097-96F5-49B2-B947-B6D9AB5127DD}" srcOrd="1" destOrd="0" parTransId="{80C5830D-34A6-4619-BAB9-CC151AAC0E3F}" sibTransId="{72DE7E3B-BFE5-4435-BC10-A609237DED3E}"/>
    <dgm:cxn modelId="{0FB5CDDF-95B3-4F4E-B95E-2C1B3DDA2C82}" type="presOf" srcId="{607E0675-B122-468A-BAD2-D595A8C1200B}" destId="{1B56CFD5-A40E-4F6F-ACA2-1A629593F78D}" srcOrd="0" destOrd="0" presId="urn:microsoft.com/office/officeart/2005/8/layout/arrow5"/>
    <dgm:cxn modelId="{628533B8-8CFB-483C-807B-F1E3A3A568FD}" type="presParOf" srcId="{0DDACD1C-397B-4FCB-B7C9-4849B9A9101C}" destId="{1B56CFD5-A40E-4F6F-ACA2-1A629593F78D}" srcOrd="0" destOrd="0" presId="urn:microsoft.com/office/officeart/2005/8/layout/arrow5"/>
    <dgm:cxn modelId="{1B07FA7C-84B8-4A64-BA89-D2493494D7F7}" type="presParOf" srcId="{0DDACD1C-397B-4FCB-B7C9-4849B9A9101C}" destId="{BBEE65B9-B3F3-402D-BF10-E2C3D5F90EE8}"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E4E089-150C-4E34-B2CA-C6FA2B3B8FA1}" type="doc">
      <dgm:prSet loTypeId="urn:microsoft.com/office/officeart/2005/8/layout/chevron1" loCatId="process" qsTypeId="urn:microsoft.com/office/officeart/2005/8/quickstyle/simple1" qsCatId="simple" csTypeId="urn:microsoft.com/office/officeart/2005/8/colors/accent1_2" csCatId="accent1" phldr="1"/>
      <dgm:spPr/>
    </dgm:pt>
    <dgm:pt modelId="{03D55F0E-CF64-44BD-823C-6DE1CE957733}" type="pres">
      <dgm:prSet presAssocID="{3EE4E089-150C-4E34-B2CA-C6FA2B3B8FA1}" presName="Name0" presStyleCnt="0">
        <dgm:presLayoutVars>
          <dgm:dir/>
          <dgm:animLvl val="lvl"/>
          <dgm:resizeHandles val="exact"/>
        </dgm:presLayoutVars>
      </dgm:prSet>
      <dgm:spPr/>
    </dgm:pt>
  </dgm:ptLst>
  <dgm:cxnLst>
    <dgm:cxn modelId="{0164780B-9AC7-45EC-9296-206F19758B64}" type="presOf" srcId="{3EE4E089-150C-4E34-B2CA-C6FA2B3B8FA1}" destId="{03D55F0E-CF64-44BD-823C-6DE1CE957733}"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48A52-650E-468E-8CE6-93C0DC30E21B}">
      <dsp:nvSpPr>
        <dsp:cNvPr id="0" name=""/>
        <dsp:cNvSpPr/>
      </dsp:nvSpPr>
      <dsp:spPr>
        <a:xfrm>
          <a:off x="3291839" y="552"/>
          <a:ext cx="4937760" cy="2154694"/>
        </a:xfrm>
        <a:prstGeom prst="rightArrow">
          <a:avLst>
            <a:gd name="adj1" fmla="val 75000"/>
            <a:gd name="adj2" fmla="val 50000"/>
          </a:avLst>
        </a:prstGeom>
        <a:solidFill>
          <a:srgbClr val="92D050">
            <a:alpha val="90000"/>
          </a:srgb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171450" lvl="1" indent="-171450" algn="l" defTabSz="755650">
            <a:lnSpc>
              <a:spcPct val="90000"/>
            </a:lnSpc>
            <a:spcBef>
              <a:spcPct val="0"/>
            </a:spcBef>
            <a:spcAft>
              <a:spcPct val="15000"/>
            </a:spcAft>
            <a:buChar char="••"/>
          </a:pPr>
          <a:endParaRPr lang="fr-BE" sz="1700" kern="1200" dirty="0"/>
        </a:p>
        <a:p>
          <a:pPr marL="171450" lvl="1" indent="-171450" algn="l" defTabSz="755650">
            <a:lnSpc>
              <a:spcPct val="90000"/>
            </a:lnSpc>
            <a:spcBef>
              <a:spcPct val="0"/>
            </a:spcBef>
            <a:spcAft>
              <a:spcPct val="15000"/>
            </a:spcAft>
            <a:buChar char="••"/>
          </a:pPr>
          <a:endParaRPr lang="fr-BE" sz="1700" kern="1200" dirty="0"/>
        </a:p>
        <a:p>
          <a:pPr marL="285750" lvl="1" indent="-285750" algn="l" defTabSz="1244600">
            <a:lnSpc>
              <a:spcPct val="90000"/>
            </a:lnSpc>
            <a:spcBef>
              <a:spcPct val="0"/>
            </a:spcBef>
            <a:spcAft>
              <a:spcPct val="15000"/>
            </a:spcAft>
            <a:buChar char="••"/>
          </a:pPr>
          <a:r>
            <a:rPr lang="fr-BE" sz="2800" b="1" kern="1200" dirty="0" smtClean="0">
              <a:solidFill>
                <a:srgbClr val="007C92"/>
              </a:solidFill>
              <a:latin typeface="+mj-lt"/>
            </a:rPr>
            <a:t>1 </a:t>
          </a:r>
          <a:r>
            <a:rPr lang="fr-BE" sz="2800" b="1" kern="1200" dirty="0" err="1" smtClean="0">
              <a:solidFill>
                <a:srgbClr val="007C92"/>
              </a:solidFill>
              <a:latin typeface="+mj-lt"/>
            </a:rPr>
            <a:t>juli</a:t>
          </a:r>
          <a:r>
            <a:rPr lang="fr-BE" sz="2800" b="1" kern="1200" dirty="0" smtClean="0">
              <a:solidFill>
                <a:srgbClr val="007C92"/>
              </a:solidFill>
              <a:latin typeface="+mj-lt"/>
            </a:rPr>
            <a:t> 2015</a:t>
          </a:r>
          <a:endParaRPr lang="fr-BE" sz="2800" b="1" kern="1200" dirty="0">
            <a:solidFill>
              <a:srgbClr val="007C92"/>
            </a:solidFill>
            <a:latin typeface="+mj-lt"/>
          </a:endParaRPr>
        </a:p>
        <a:p>
          <a:pPr marL="285750" lvl="1" indent="-285750" algn="l" defTabSz="1244600">
            <a:lnSpc>
              <a:spcPct val="90000"/>
            </a:lnSpc>
            <a:spcBef>
              <a:spcPct val="0"/>
            </a:spcBef>
            <a:spcAft>
              <a:spcPct val="15000"/>
            </a:spcAft>
            <a:buChar char="••"/>
          </a:pPr>
          <a:endParaRPr lang="fr-BE" sz="2800" b="1" kern="1200" dirty="0" smtClean="0">
            <a:solidFill>
              <a:srgbClr val="007C92"/>
            </a:solidFill>
            <a:latin typeface="+mj-lt"/>
          </a:endParaRPr>
        </a:p>
      </dsp:txBody>
      <dsp:txXfrm>
        <a:off x="3291839" y="269889"/>
        <a:ext cx="4129750" cy="1616020"/>
      </dsp:txXfrm>
    </dsp:sp>
    <dsp:sp modelId="{DBCE0DA3-9F0B-4982-8CF7-7D0E236105F8}">
      <dsp:nvSpPr>
        <dsp:cNvPr id="0" name=""/>
        <dsp:cNvSpPr/>
      </dsp:nvSpPr>
      <dsp:spPr>
        <a:xfrm>
          <a:off x="0" y="552"/>
          <a:ext cx="3291840" cy="2154694"/>
        </a:xfrm>
        <a:prstGeom prst="roundRect">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nl-NL" sz="2400" b="1" kern="1200" dirty="0" smtClean="0">
              <a:latin typeface="Verdana" pitchFamily="34" charset="0"/>
              <a:ea typeface="Verdana" pitchFamily="34" charset="0"/>
              <a:cs typeface="Verdana" pitchFamily="34" charset="0"/>
            </a:rPr>
            <a:t>Boekjes van getuigschriften voor verstrekte hulp</a:t>
          </a:r>
          <a:endParaRPr lang="fr-BE" sz="2400" b="1" kern="1200" dirty="0" smtClean="0">
            <a:latin typeface="Verdana" pitchFamily="34" charset="0"/>
            <a:ea typeface="Verdana" pitchFamily="34" charset="0"/>
            <a:cs typeface="Verdana" pitchFamily="34" charset="0"/>
          </a:endParaRPr>
        </a:p>
        <a:p>
          <a:pPr lvl="0" algn="ctr" defTabSz="1066800">
            <a:lnSpc>
              <a:spcPct val="90000"/>
            </a:lnSpc>
            <a:spcBef>
              <a:spcPct val="0"/>
            </a:spcBef>
            <a:spcAft>
              <a:spcPct val="35000"/>
            </a:spcAft>
          </a:pPr>
          <a:endParaRPr lang="fr-BE" sz="1600" b="1" kern="1200" dirty="0">
            <a:latin typeface="Verdana" pitchFamily="34" charset="0"/>
            <a:ea typeface="Verdana" pitchFamily="34" charset="0"/>
            <a:cs typeface="Verdana" pitchFamily="34" charset="0"/>
          </a:endParaRPr>
        </a:p>
      </dsp:txBody>
      <dsp:txXfrm>
        <a:off x="105183" y="105735"/>
        <a:ext cx="3081474" cy="1944328"/>
      </dsp:txXfrm>
    </dsp:sp>
    <dsp:sp modelId="{2507789C-56C1-4477-901B-67CDB141E1D6}">
      <dsp:nvSpPr>
        <dsp:cNvPr id="0" name=""/>
        <dsp:cNvSpPr/>
      </dsp:nvSpPr>
      <dsp:spPr>
        <a:xfrm>
          <a:off x="3291839" y="2370716"/>
          <a:ext cx="4937760" cy="2154694"/>
        </a:xfrm>
        <a:prstGeom prst="rightArrow">
          <a:avLst>
            <a:gd name="adj1" fmla="val 75000"/>
            <a:gd name="adj2" fmla="val 50000"/>
          </a:avLst>
        </a:prstGeom>
        <a:solidFill>
          <a:srgbClr val="92D050"/>
        </a:solidFill>
        <a:ln w="25400" cap="flat" cmpd="sng" algn="ctr">
          <a:solidFill>
            <a:schemeClr val="accent2">
              <a:tint val="40000"/>
              <a:alpha val="90000"/>
              <a:hueOff val="-14400000"/>
              <a:satOff val="-19494"/>
              <a:lumOff val="162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171450" lvl="1" indent="-171450" algn="l" defTabSz="755650">
            <a:lnSpc>
              <a:spcPct val="90000"/>
            </a:lnSpc>
            <a:spcBef>
              <a:spcPct val="0"/>
            </a:spcBef>
            <a:spcAft>
              <a:spcPct val="15000"/>
            </a:spcAft>
            <a:buChar char="••"/>
          </a:pPr>
          <a:endParaRPr lang="fr-BE" sz="1700" kern="1200" dirty="0"/>
        </a:p>
        <a:p>
          <a:pPr marL="171450" lvl="1" indent="-171450" algn="l" defTabSz="755650">
            <a:lnSpc>
              <a:spcPct val="90000"/>
            </a:lnSpc>
            <a:spcBef>
              <a:spcPct val="0"/>
            </a:spcBef>
            <a:spcAft>
              <a:spcPct val="15000"/>
            </a:spcAft>
            <a:buChar char="••"/>
          </a:pPr>
          <a:endParaRPr lang="fr-BE" sz="1700" kern="1200" dirty="0"/>
        </a:p>
        <a:p>
          <a:pPr marL="285750" lvl="1" indent="-285750" algn="l" defTabSz="1244600">
            <a:lnSpc>
              <a:spcPct val="90000"/>
            </a:lnSpc>
            <a:spcBef>
              <a:spcPct val="0"/>
            </a:spcBef>
            <a:spcAft>
              <a:spcPct val="15000"/>
            </a:spcAft>
            <a:buChar char="••"/>
          </a:pPr>
          <a:r>
            <a:rPr lang="fr-BE" sz="2800" b="1" kern="1200" dirty="0" smtClean="0">
              <a:solidFill>
                <a:srgbClr val="007C92"/>
              </a:solidFill>
              <a:latin typeface="+mj-lt"/>
            </a:rPr>
            <a:t>1 </a:t>
          </a:r>
          <a:r>
            <a:rPr lang="fr-BE" sz="2800" b="1" kern="1200" dirty="0" err="1" smtClean="0">
              <a:solidFill>
                <a:srgbClr val="007C92"/>
              </a:solidFill>
              <a:latin typeface="+mj-lt"/>
            </a:rPr>
            <a:t>december</a:t>
          </a:r>
          <a:r>
            <a:rPr lang="fr-BE" sz="2800" b="1" kern="1200" dirty="0" smtClean="0">
              <a:solidFill>
                <a:srgbClr val="007C92"/>
              </a:solidFill>
              <a:latin typeface="+mj-lt"/>
            </a:rPr>
            <a:t> 2015</a:t>
          </a:r>
          <a:endParaRPr lang="fr-BE" sz="2800" b="1" kern="1200" dirty="0">
            <a:solidFill>
              <a:srgbClr val="007C92"/>
            </a:solidFill>
            <a:latin typeface="+mj-lt"/>
          </a:endParaRPr>
        </a:p>
        <a:p>
          <a:pPr marL="285750" lvl="1" indent="-285750" algn="l" defTabSz="1244600">
            <a:lnSpc>
              <a:spcPct val="90000"/>
            </a:lnSpc>
            <a:spcBef>
              <a:spcPct val="0"/>
            </a:spcBef>
            <a:spcAft>
              <a:spcPct val="15000"/>
            </a:spcAft>
            <a:buChar char="••"/>
          </a:pPr>
          <a:endParaRPr lang="fr-BE" sz="2800" b="1" kern="1200" dirty="0" smtClean="0">
            <a:solidFill>
              <a:srgbClr val="007C92"/>
            </a:solidFill>
            <a:latin typeface="+mj-lt"/>
          </a:endParaRPr>
        </a:p>
        <a:p>
          <a:pPr marL="171450" lvl="1" indent="-171450" algn="l" defTabSz="755650">
            <a:lnSpc>
              <a:spcPct val="90000"/>
            </a:lnSpc>
            <a:spcBef>
              <a:spcPct val="0"/>
            </a:spcBef>
            <a:spcAft>
              <a:spcPct val="15000"/>
            </a:spcAft>
            <a:buChar char="••"/>
          </a:pPr>
          <a:endParaRPr lang="fr-BE" sz="1700" kern="1200" dirty="0"/>
        </a:p>
        <a:p>
          <a:pPr marL="171450" lvl="1" indent="-171450" algn="l" defTabSz="755650">
            <a:lnSpc>
              <a:spcPct val="90000"/>
            </a:lnSpc>
            <a:spcBef>
              <a:spcPct val="0"/>
            </a:spcBef>
            <a:spcAft>
              <a:spcPct val="15000"/>
            </a:spcAft>
            <a:buChar char="••"/>
          </a:pPr>
          <a:endParaRPr lang="fr-BE" sz="1700" kern="1200" dirty="0"/>
        </a:p>
        <a:p>
          <a:pPr marL="171450" lvl="1" indent="-171450" algn="l" defTabSz="755650">
            <a:lnSpc>
              <a:spcPct val="90000"/>
            </a:lnSpc>
            <a:spcBef>
              <a:spcPct val="0"/>
            </a:spcBef>
            <a:spcAft>
              <a:spcPct val="15000"/>
            </a:spcAft>
            <a:buChar char="••"/>
          </a:pPr>
          <a:endParaRPr lang="fr-BE" sz="1700" kern="1200" dirty="0"/>
        </a:p>
        <a:p>
          <a:pPr marL="171450" lvl="1" indent="-171450" algn="l" defTabSz="755650">
            <a:lnSpc>
              <a:spcPct val="90000"/>
            </a:lnSpc>
            <a:spcBef>
              <a:spcPct val="0"/>
            </a:spcBef>
            <a:spcAft>
              <a:spcPct val="15000"/>
            </a:spcAft>
            <a:buChar char="••"/>
          </a:pPr>
          <a:endParaRPr lang="fr-BE" sz="1700" kern="1200" dirty="0"/>
        </a:p>
        <a:p>
          <a:pPr marL="171450" lvl="1" indent="-171450" algn="l" defTabSz="755650">
            <a:lnSpc>
              <a:spcPct val="90000"/>
            </a:lnSpc>
            <a:spcBef>
              <a:spcPct val="0"/>
            </a:spcBef>
            <a:spcAft>
              <a:spcPct val="15000"/>
            </a:spcAft>
            <a:buChar char="••"/>
          </a:pPr>
          <a:endParaRPr lang="fr-BE" sz="1700" kern="1200" dirty="0"/>
        </a:p>
        <a:p>
          <a:pPr marL="171450" lvl="1" indent="-171450" algn="l" defTabSz="755650">
            <a:lnSpc>
              <a:spcPct val="90000"/>
            </a:lnSpc>
            <a:spcBef>
              <a:spcPct val="0"/>
            </a:spcBef>
            <a:spcAft>
              <a:spcPct val="15000"/>
            </a:spcAft>
            <a:buChar char="••"/>
          </a:pPr>
          <a:endParaRPr lang="fr-BE" sz="1700" kern="1200" dirty="0"/>
        </a:p>
      </dsp:txBody>
      <dsp:txXfrm>
        <a:off x="3291839" y="2640053"/>
        <a:ext cx="4129750" cy="1616020"/>
      </dsp:txXfrm>
    </dsp:sp>
    <dsp:sp modelId="{BB00B166-676A-439C-AB2D-479835B74942}">
      <dsp:nvSpPr>
        <dsp:cNvPr id="0" name=""/>
        <dsp:cNvSpPr/>
      </dsp:nvSpPr>
      <dsp:spPr>
        <a:xfrm>
          <a:off x="0" y="2370716"/>
          <a:ext cx="3291840" cy="2154694"/>
        </a:xfrm>
        <a:prstGeom prst="roundRect">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defTabSz="1066800">
            <a:lnSpc>
              <a:spcPct val="90000"/>
            </a:lnSpc>
            <a:spcBef>
              <a:spcPct val="0"/>
            </a:spcBef>
            <a:spcAft>
              <a:spcPct val="35000"/>
            </a:spcAft>
          </a:pPr>
          <a:r>
            <a:rPr lang="fr-BE" sz="2400" b="1" kern="1200" dirty="0" err="1" smtClean="0">
              <a:latin typeface="+mj-lt"/>
            </a:rPr>
            <a:t>Ketting-formulieren</a:t>
          </a:r>
          <a:r>
            <a:rPr lang="fr-BE" sz="2400" b="1" kern="1200" dirty="0" smtClean="0">
              <a:latin typeface="+mj-lt"/>
            </a:rPr>
            <a:t>, </a:t>
          </a:r>
          <a:r>
            <a:rPr lang="fr-BE" sz="2400" b="1" kern="1200" dirty="0" err="1" smtClean="0">
              <a:latin typeface="+mj-lt"/>
            </a:rPr>
            <a:t>verzamelgetuigschriften</a:t>
          </a:r>
          <a:endParaRPr lang="fr-BE" sz="2400" b="1" kern="1200" dirty="0" smtClean="0">
            <a:latin typeface="+mj-lt"/>
          </a:endParaRPr>
        </a:p>
        <a:p>
          <a:pPr lvl="0" algn="ctr" defTabSz="1066800">
            <a:lnSpc>
              <a:spcPct val="90000"/>
            </a:lnSpc>
            <a:spcBef>
              <a:spcPct val="0"/>
            </a:spcBef>
            <a:spcAft>
              <a:spcPct val="35000"/>
            </a:spcAft>
          </a:pPr>
          <a:endParaRPr lang="fr-BE" sz="1600" b="1" kern="1200" dirty="0">
            <a:latin typeface="+mj-lt"/>
          </a:endParaRPr>
        </a:p>
      </dsp:txBody>
      <dsp:txXfrm>
        <a:off x="105183" y="2475899"/>
        <a:ext cx="3081474" cy="19443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9D861-7253-4FA3-9950-2B9A29AD1FAE}">
      <dsp:nvSpPr>
        <dsp:cNvPr id="0" name=""/>
        <dsp:cNvSpPr/>
      </dsp:nvSpPr>
      <dsp:spPr>
        <a:xfrm rot="16200000">
          <a:off x="925909" y="-925909"/>
          <a:ext cx="2262981" cy="4114800"/>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fr-BE" sz="2800" b="1" kern="1200" dirty="0" err="1" smtClean="0">
              <a:solidFill>
                <a:schemeClr val="accent3"/>
              </a:solidFill>
              <a:latin typeface="+mj-lt"/>
            </a:rPr>
            <a:t>Formaat</a:t>
          </a:r>
          <a:endParaRPr lang="fr-BE" sz="2800" b="1" kern="1200" dirty="0">
            <a:solidFill>
              <a:schemeClr val="accent3"/>
            </a:solidFill>
            <a:latin typeface="+mj-lt"/>
          </a:endParaRPr>
        </a:p>
      </dsp:txBody>
      <dsp:txXfrm rot="5400000">
        <a:off x="-1" y="1"/>
        <a:ext cx="4114800" cy="1697236"/>
      </dsp:txXfrm>
    </dsp:sp>
    <dsp:sp modelId="{2EAF8C9F-8686-4CB6-B6F4-757D39BDAB45}">
      <dsp:nvSpPr>
        <dsp:cNvPr id="0" name=""/>
        <dsp:cNvSpPr/>
      </dsp:nvSpPr>
      <dsp:spPr>
        <a:xfrm>
          <a:off x="4114800" y="28604"/>
          <a:ext cx="4114800" cy="2262981"/>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fr-BE" sz="2800" b="1" kern="1200" dirty="0" err="1" smtClean="0">
              <a:solidFill>
                <a:schemeClr val="accent3"/>
              </a:solidFill>
              <a:latin typeface="+mj-lt"/>
            </a:rPr>
            <a:t>Letter</a:t>
          </a:r>
          <a:endParaRPr lang="fr-BE" sz="2800" b="1" kern="1200" dirty="0">
            <a:solidFill>
              <a:schemeClr val="accent3"/>
            </a:solidFill>
            <a:latin typeface="+mj-lt"/>
          </a:endParaRPr>
        </a:p>
      </dsp:txBody>
      <dsp:txXfrm>
        <a:off x="4114800" y="28604"/>
        <a:ext cx="4114800" cy="1697236"/>
      </dsp:txXfrm>
    </dsp:sp>
    <dsp:sp modelId="{B9CEB1DB-35D0-4C62-A0B1-170D273DE675}">
      <dsp:nvSpPr>
        <dsp:cNvPr id="0" name=""/>
        <dsp:cNvSpPr/>
      </dsp:nvSpPr>
      <dsp:spPr>
        <a:xfrm rot="10800000">
          <a:off x="0" y="2262981"/>
          <a:ext cx="4114800" cy="2262981"/>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nn-NO" sz="2800" b="1" kern="1200" dirty="0" smtClean="0">
              <a:solidFill>
                <a:schemeClr val="accent3"/>
              </a:solidFill>
              <a:latin typeface="+mj-lt"/>
            </a:rPr>
            <a:t>Vakje K.B. 15.07.2002 </a:t>
          </a:r>
        </a:p>
        <a:p>
          <a:pPr lvl="0" algn="ctr" defTabSz="1244600">
            <a:lnSpc>
              <a:spcPct val="90000"/>
            </a:lnSpc>
            <a:spcBef>
              <a:spcPct val="0"/>
            </a:spcBef>
            <a:spcAft>
              <a:spcPct val="35000"/>
            </a:spcAft>
          </a:pPr>
          <a:r>
            <a:rPr lang="nn-NO" sz="2800" b="1" kern="1200" dirty="0" smtClean="0">
              <a:solidFill>
                <a:schemeClr val="accent3"/>
              </a:solidFill>
              <a:latin typeface="+mj-lt"/>
            </a:rPr>
            <a:t>(vakje MAF)</a:t>
          </a:r>
          <a:endParaRPr lang="fr-BE" sz="2800" b="1" kern="1200" dirty="0" smtClean="0">
            <a:solidFill>
              <a:schemeClr val="accent3"/>
            </a:solidFill>
            <a:latin typeface="+mj-lt"/>
          </a:endParaRPr>
        </a:p>
        <a:p>
          <a:pPr lvl="0" algn="ctr" defTabSz="1244600">
            <a:lnSpc>
              <a:spcPct val="90000"/>
            </a:lnSpc>
            <a:spcBef>
              <a:spcPct val="0"/>
            </a:spcBef>
            <a:spcAft>
              <a:spcPct val="35000"/>
            </a:spcAft>
          </a:pPr>
          <a:endParaRPr lang="fr-BE" sz="2800" b="1" kern="1200" dirty="0">
            <a:solidFill>
              <a:schemeClr val="accent3"/>
            </a:solidFill>
            <a:latin typeface="+mj-lt"/>
          </a:endParaRPr>
        </a:p>
      </dsp:txBody>
      <dsp:txXfrm rot="10800000">
        <a:off x="0" y="2828726"/>
        <a:ext cx="4114800" cy="1697236"/>
      </dsp:txXfrm>
    </dsp:sp>
    <dsp:sp modelId="{1EBAD890-9380-4FDA-9729-D584B4FEEE83}">
      <dsp:nvSpPr>
        <dsp:cNvPr id="0" name=""/>
        <dsp:cNvSpPr/>
      </dsp:nvSpPr>
      <dsp:spPr>
        <a:xfrm rot="5400000">
          <a:off x="5040709" y="1337072"/>
          <a:ext cx="2262981" cy="4114800"/>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fr-BE" sz="2800" b="1" kern="1200" dirty="0" err="1" smtClean="0">
              <a:solidFill>
                <a:schemeClr val="accent3"/>
              </a:solidFill>
              <a:latin typeface="+mj-lt"/>
            </a:rPr>
            <a:t>Gele</a:t>
          </a:r>
          <a:r>
            <a:rPr lang="fr-BE" sz="2800" b="1" kern="1200" dirty="0" smtClean="0">
              <a:solidFill>
                <a:schemeClr val="accent3"/>
              </a:solidFill>
              <a:latin typeface="+mj-lt"/>
            </a:rPr>
            <a:t> </a:t>
          </a:r>
          <a:r>
            <a:rPr lang="fr-BE" sz="2800" b="1" kern="1200" dirty="0" err="1" smtClean="0">
              <a:solidFill>
                <a:schemeClr val="accent3"/>
              </a:solidFill>
              <a:latin typeface="+mj-lt"/>
            </a:rPr>
            <a:t>duplicaat</a:t>
          </a:r>
          <a:endParaRPr lang="fr-BE" sz="2800" b="1" kern="1200" dirty="0">
            <a:solidFill>
              <a:schemeClr val="accent3"/>
            </a:solidFill>
            <a:latin typeface="+mj-lt"/>
          </a:endParaRPr>
        </a:p>
      </dsp:txBody>
      <dsp:txXfrm rot="-5400000">
        <a:off x="4114799" y="2828726"/>
        <a:ext cx="4114800" cy="1697236"/>
      </dsp:txXfrm>
    </dsp:sp>
    <dsp:sp modelId="{5CB388CA-14BF-4468-99C2-711BD423855C}">
      <dsp:nvSpPr>
        <dsp:cNvPr id="0" name=""/>
        <dsp:cNvSpPr/>
      </dsp:nvSpPr>
      <dsp:spPr>
        <a:xfrm>
          <a:off x="2530630" y="1612781"/>
          <a:ext cx="3168338" cy="1131490"/>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BE" sz="2400" b="1" kern="1200" dirty="0" err="1" smtClean="0">
              <a:solidFill>
                <a:schemeClr val="accent3"/>
              </a:solidFill>
              <a:latin typeface="+mj-lt"/>
            </a:rPr>
            <a:t>Bestelprocedure</a:t>
          </a:r>
          <a:endParaRPr lang="fr-BE" sz="2400" b="1" kern="1200" dirty="0">
            <a:solidFill>
              <a:schemeClr val="accent3"/>
            </a:solidFill>
            <a:latin typeface="+mj-lt"/>
          </a:endParaRPr>
        </a:p>
      </dsp:txBody>
      <dsp:txXfrm>
        <a:off x="2585865" y="1668016"/>
        <a:ext cx="3057868" cy="10210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6CFD5-A40E-4F6F-ACA2-1A629593F78D}">
      <dsp:nvSpPr>
        <dsp:cNvPr id="0" name=""/>
        <dsp:cNvSpPr/>
      </dsp:nvSpPr>
      <dsp:spPr>
        <a:xfrm rot="16200000">
          <a:off x="0" y="523677"/>
          <a:ext cx="4002285" cy="4002285"/>
        </a:xfrm>
        <a:prstGeom prst="downArrow">
          <a:avLst>
            <a:gd name="adj1" fmla="val 50000"/>
            <a:gd name="adj2" fmla="val 35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fr-BE" sz="3200" b="1" kern="1200" dirty="0" err="1" smtClean="0">
              <a:solidFill>
                <a:schemeClr val="accent3"/>
              </a:solidFill>
              <a:latin typeface="+mj-lt"/>
              <a:cs typeface="Aharoni" pitchFamily="2" charset="-79"/>
            </a:rPr>
            <a:t>Website</a:t>
          </a:r>
          <a:r>
            <a:rPr lang="fr-BE" sz="3200" b="1" kern="1200" dirty="0" smtClean="0">
              <a:solidFill>
                <a:schemeClr val="accent3"/>
              </a:solidFill>
              <a:latin typeface="+mj-lt"/>
              <a:cs typeface="Aharoni" pitchFamily="2" charset="-79"/>
            </a:rPr>
            <a:t> van </a:t>
          </a:r>
          <a:r>
            <a:rPr lang="fr-BE" sz="3200" b="1" kern="1200" dirty="0" err="1" smtClean="0">
              <a:solidFill>
                <a:schemeClr val="accent3"/>
              </a:solidFill>
              <a:latin typeface="+mj-lt"/>
              <a:cs typeface="Aharoni" pitchFamily="2" charset="-79"/>
            </a:rPr>
            <a:t>het</a:t>
          </a:r>
          <a:r>
            <a:rPr lang="fr-BE" sz="3200" b="1" kern="1200" dirty="0" smtClean="0">
              <a:solidFill>
                <a:schemeClr val="accent3"/>
              </a:solidFill>
              <a:latin typeface="+mj-lt"/>
              <a:cs typeface="Aharoni" pitchFamily="2" charset="-79"/>
            </a:rPr>
            <a:t> RIZIV</a:t>
          </a:r>
        </a:p>
        <a:p>
          <a:pPr lvl="0" algn="ctr" defTabSz="1422400">
            <a:lnSpc>
              <a:spcPct val="90000"/>
            </a:lnSpc>
            <a:spcBef>
              <a:spcPct val="0"/>
            </a:spcBef>
            <a:spcAft>
              <a:spcPct val="35000"/>
            </a:spcAft>
          </a:pPr>
          <a:r>
            <a:rPr lang="fr-BE" sz="3600" b="1" kern="1200" dirty="0" smtClean="0">
              <a:solidFill>
                <a:schemeClr val="accent3"/>
              </a:solidFill>
              <a:latin typeface="+mj-lt"/>
              <a:cs typeface="Aharoni" pitchFamily="2" charset="-79"/>
            </a:rPr>
            <a:t>FAQ GVH</a:t>
          </a:r>
          <a:endParaRPr lang="fr-BE" sz="3600" b="1" kern="1200" dirty="0">
            <a:solidFill>
              <a:schemeClr val="accent3"/>
            </a:solidFill>
            <a:latin typeface="+mj-lt"/>
            <a:cs typeface="Aharoni" pitchFamily="2" charset="-79"/>
          </a:endParaRPr>
        </a:p>
      </dsp:txBody>
      <dsp:txXfrm rot="5400000">
        <a:off x="0" y="1524248"/>
        <a:ext cx="3301885" cy="2001143"/>
      </dsp:txXfrm>
    </dsp:sp>
    <dsp:sp modelId="{BBEE65B9-B3F3-402D-BF10-E2C3D5F90EE8}">
      <dsp:nvSpPr>
        <dsp:cNvPr id="0" name=""/>
        <dsp:cNvSpPr/>
      </dsp:nvSpPr>
      <dsp:spPr>
        <a:xfrm rot="5400000">
          <a:off x="4083286" y="523677"/>
          <a:ext cx="4002285" cy="4002285"/>
        </a:xfrm>
        <a:prstGeom prst="downArrow">
          <a:avLst>
            <a:gd name="adj1" fmla="val 50000"/>
            <a:gd name="adj2" fmla="val 35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fr-BE" sz="2800" b="1" kern="1200" dirty="0" err="1" smtClean="0">
              <a:solidFill>
                <a:schemeClr val="accent3"/>
              </a:solidFill>
              <a:latin typeface="+mj-lt"/>
              <a:cs typeface="Aharoni" pitchFamily="2" charset="-79"/>
            </a:rPr>
            <a:t>Medattest</a:t>
          </a:r>
          <a:endParaRPr lang="fr-BE" sz="2800" b="1" kern="1200" dirty="0" smtClean="0">
            <a:solidFill>
              <a:schemeClr val="accent3"/>
            </a:solidFill>
            <a:latin typeface="+mj-lt"/>
            <a:cs typeface="Aharoni" pitchFamily="2" charset="-79"/>
          </a:endParaRPr>
        </a:p>
        <a:p>
          <a:pPr lvl="0" algn="ctr" defTabSz="1244600">
            <a:lnSpc>
              <a:spcPct val="90000"/>
            </a:lnSpc>
            <a:spcBef>
              <a:spcPct val="0"/>
            </a:spcBef>
            <a:spcAft>
              <a:spcPct val="35000"/>
            </a:spcAft>
          </a:pPr>
          <a:r>
            <a:rPr lang="fr-BE" sz="2800" b="1" kern="1200" dirty="0" err="1" smtClean="0">
              <a:solidFill>
                <a:schemeClr val="accent3"/>
              </a:solidFill>
              <a:latin typeface="+mj-lt"/>
              <a:cs typeface="Aharoni" pitchFamily="2" charset="-79"/>
            </a:rPr>
            <a:t>Bestellen</a:t>
          </a:r>
          <a:r>
            <a:rPr lang="fr-BE" sz="2800" b="1" kern="1200" dirty="0" smtClean="0">
              <a:solidFill>
                <a:schemeClr val="accent3"/>
              </a:solidFill>
              <a:latin typeface="+mj-lt"/>
              <a:cs typeface="Aharoni" pitchFamily="2" charset="-79"/>
            </a:rPr>
            <a:t> van GVH: online help</a:t>
          </a:r>
          <a:endParaRPr lang="fr-BE" sz="2800" b="1" kern="1200" dirty="0">
            <a:solidFill>
              <a:schemeClr val="accent3"/>
            </a:solidFill>
            <a:latin typeface="+mj-lt"/>
            <a:cs typeface="Aharoni" pitchFamily="2" charset="-79"/>
          </a:endParaRPr>
        </a:p>
      </dsp:txBody>
      <dsp:txXfrm rot="-5400000">
        <a:off x="4783686" y="1524248"/>
        <a:ext cx="3301885" cy="20011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nl-BE"/>
          </a:p>
        </p:txBody>
      </p:sp>
      <p:sp>
        <p:nvSpPr>
          <p:cNvPr id="21507"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nl-BE"/>
          </a:p>
        </p:txBody>
      </p:sp>
      <p:sp>
        <p:nvSpPr>
          <p:cNvPr id="2150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BE" smtClean="0"/>
              <a:t>Klik om de opmaakprofielen van de modeltekst te bewerken</a:t>
            </a:r>
          </a:p>
          <a:p>
            <a:pPr lvl="1"/>
            <a:r>
              <a:rPr lang="nl-BE" smtClean="0"/>
              <a:t>Tweede niveau</a:t>
            </a:r>
          </a:p>
          <a:p>
            <a:pPr lvl="2"/>
            <a:r>
              <a:rPr lang="nl-BE" smtClean="0"/>
              <a:t>Derde niveau</a:t>
            </a:r>
          </a:p>
          <a:p>
            <a:pPr lvl="3"/>
            <a:r>
              <a:rPr lang="nl-BE" smtClean="0"/>
              <a:t>Vierde niveau</a:t>
            </a:r>
          </a:p>
          <a:p>
            <a:pPr lvl="4"/>
            <a:r>
              <a:rPr lang="nl-BE" smtClean="0"/>
              <a:t>Vijfde niveau</a:t>
            </a:r>
          </a:p>
        </p:txBody>
      </p:sp>
      <p:sp>
        <p:nvSpPr>
          <p:cNvPr id="21510"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nl-BE"/>
          </a:p>
        </p:txBody>
      </p:sp>
      <p:sp>
        <p:nvSpPr>
          <p:cNvPr id="21511"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62DB3B6-66A8-4D8C-9073-AF4543DFD263}" type="slidenum">
              <a:rPr lang="nl-BE"/>
              <a:pPr/>
              <a:t>‹N°›</a:t>
            </a:fld>
            <a:endParaRPr lang="nl-BE"/>
          </a:p>
        </p:txBody>
      </p:sp>
    </p:spTree>
    <p:extLst>
      <p:ext uri="{BB962C8B-B14F-4D97-AF65-F5344CB8AC3E}">
        <p14:creationId xmlns:p14="http://schemas.microsoft.com/office/powerpoint/2010/main" val="39053062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6BF1DC-F178-4FFD-8E76-EE7754329894}" type="slidenum">
              <a:rPr lang="nl-BE" smtClean="0"/>
              <a:pPr/>
              <a:t>1</a:t>
            </a:fld>
            <a:endParaRPr lang="nl-BE"/>
          </a:p>
        </p:txBody>
      </p:sp>
    </p:spTree>
    <p:extLst>
      <p:ext uri="{BB962C8B-B14F-4D97-AF65-F5344CB8AC3E}">
        <p14:creationId xmlns:p14="http://schemas.microsoft.com/office/powerpoint/2010/main" val="1684711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1E75A41D-E811-40B0-98CF-5B0F44BFB170}" type="slidenum">
              <a:rPr lang="nl-BE" smtClean="0"/>
              <a:pPr/>
              <a:t>11</a:t>
            </a:fld>
            <a:endParaRPr lang="nl-BE"/>
          </a:p>
        </p:txBody>
      </p:sp>
    </p:spTree>
    <p:extLst>
      <p:ext uri="{BB962C8B-B14F-4D97-AF65-F5344CB8AC3E}">
        <p14:creationId xmlns:p14="http://schemas.microsoft.com/office/powerpoint/2010/main" val="1810128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ts val="0"/>
              </a:spcAft>
              <a:buClrTx/>
              <a:buSzTx/>
              <a:buFontTx/>
              <a:buNone/>
              <a:tabLst>
                <a:tab pos="291465" algn="l"/>
                <a:tab pos="1191895" algn="l"/>
              </a:tabLst>
              <a:defRPr/>
            </a:pPr>
            <a:r>
              <a:rPr kumimoji="0" lang="nl-BE" sz="8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Geleidelijke afbouw van het kleurensysteem </a:t>
            </a:r>
          </a:p>
          <a:p>
            <a:pPr marL="0" lvl="0" indent="0" algn="just">
              <a:lnSpc>
                <a:spcPct val="115000"/>
              </a:lnSpc>
              <a:spcAft>
                <a:spcPts val="0"/>
              </a:spcAft>
              <a:buFont typeface="Arial"/>
              <a:buNone/>
            </a:pPr>
            <a:r>
              <a:rPr kumimoji="0" lang="nl-BE" sz="800" b="0"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Omzendbrief VI nr. 2016/52 van 18 februari 2016, in werking vanaf 17 februari 2016.       </a:t>
            </a:r>
            <a:br>
              <a:rPr kumimoji="0" lang="nl-BE" sz="800" b="0"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br>
            <a:r>
              <a:rPr kumimoji="0" lang="nl-BE" sz="800" b="0"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Vervangt omzendbrief nr. 1998/57 van 16 februari 1998.</a:t>
            </a:r>
            <a:r>
              <a:rPr lang="nl-BE" sz="800" dirty="0" smtClean="0">
                <a:effectLst/>
                <a:latin typeface="Arial" pitchFamily="34" charset="0"/>
                <a:ea typeface="Times New Roman"/>
                <a:cs typeface="Arial" pitchFamily="34" charset="0"/>
              </a:rPr>
              <a:t> </a:t>
            </a:r>
            <a:endParaRPr kumimoji="0" lang="nl-BE" sz="800" b="0"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nl-BE" sz="800" b="0"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
            </a:r>
            <a:br>
              <a:rPr kumimoji="0" lang="nl-BE" sz="800" b="0"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br>
            <a:r>
              <a:rPr kumimoji="0" lang="nl-BE" sz="8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O</a:t>
            </a:r>
            <a:r>
              <a:rPr kumimoji="0" lang="nl-BE" sz="8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vergangsperiode voor het gebruik van de oude GVH</a:t>
            </a:r>
            <a:endParaRPr kumimoji="0" lang="nl-BE" sz="8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BE" sz="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Verordening van 28 juli 2003 tot uitvoering van artikel 22, 11° van de wet betreffende de verplichte verzekering voor geneeskundige verzorging en uitkeringen, gecoördineerd op 14 juli 1994, zoals gewijzigd door </a:t>
            </a:r>
            <a:r>
              <a:rPr kumimoji="0" lang="nl-BE" sz="8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verordering</a:t>
            </a:r>
            <a:r>
              <a:rPr kumimoji="0" lang="nl-BE" sz="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van 26 oktober 2015  (Belgisch Staatsblad van 5 november 2015).</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BE" sz="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30000"/>
              </a:spcBef>
              <a:spcAft>
                <a:spcPts val="0"/>
              </a:spcAft>
              <a:buClrTx/>
              <a:buSzTx/>
              <a:buFontTx/>
              <a:buNone/>
              <a:tabLst/>
              <a:defRPr/>
            </a:pPr>
            <a:r>
              <a:rPr kumimoji="0" lang="nl-BE" sz="8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Verjaring</a:t>
            </a:r>
          </a:p>
          <a:p>
            <a:pPr marL="0" marR="0" lvl="0" indent="0" algn="l" defTabSz="914400" rtl="0" eaLnBrk="1" fontAlgn="base" latinLnBrk="0" hangingPunct="1">
              <a:lnSpc>
                <a:spcPct val="100000"/>
              </a:lnSpc>
              <a:spcBef>
                <a:spcPct val="30000"/>
              </a:spcBef>
              <a:spcAft>
                <a:spcPts val="0"/>
              </a:spcAft>
              <a:buClrTx/>
              <a:buSzTx/>
              <a:buFontTx/>
              <a:buNone/>
              <a:tabLst/>
              <a:defRPr/>
            </a:pPr>
            <a:r>
              <a:rPr kumimoji="0" lang="nl-BE" sz="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Artikel 174, 3°, wet betreffende de verplichte verzekering voor geneeskundige verzorging en uitkeringen, gecoördineerd op 14 juli 1994.</a:t>
            </a:r>
            <a:endParaRPr lang="fr-BE" sz="800" dirty="0" smtClean="0">
              <a:latin typeface="Arial" pitchFamily="34" charset="0"/>
              <a:cs typeface="Arial" pitchFamily="34" charset="0"/>
            </a:endParaRPr>
          </a:p>
          <a:p>
            <a:endParaRPr lang="en-US" sz="800" dirty="0" smtClean="0">
              <a:latin typeface="Arial" pitchFamily="34" charset="0"/>
              <a:cs typeface="Arial" pitchFamily="34" charset="0"/>
            </a:endParaRPr>
          </a:p>
          <a:p>
            <a:pPr marL="0" marR="0" lvl="0" indent="0" algn="l" defTabSz="914400" rtl="0" eaLnBrk="1" fontAlgn="base" latinLnBrk="0" hangingPunct="1">
              <a:lnSpc>
                <a:spcPct val="100000"/>
              </a:lnSpc>
              <a:spcBef>
                <a:spcPct val="30000"/>
              </a:spcBef>
              <a:spcAft>
                <a:spcPts val="0"/>
              </a:spcAft>
              <a:buClrTx/>
              <a:buSzTx/>
              <a:buFontTx/>
              <a:buNone/>
              <a:tabLst/>
              <a:defRPr/>
            </a:pPr>
            <a:endParaRPr kumimoji="0" lang="fr-BE" sz="800" b="0" i="0" u="none" strike="noStrike" kern="120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4" name="Espace réservé du numéro de diapositive 3"/>
          <p:cNvSpPr>
            <a:spLocks noGrp="1"/>
          </p:cNvSpPr>
          <p:nvPr>
            <p:ph type="sldNum" sz="quarter" idx="10"/>
          </p:nvPr>
        </p:nvSpPr>
        <p:spPr/>
        <p:txBody>
          <a:bodyPr/>
          <a:lstStyle/>
          <a:p>
            <a:fld id="{1E75A41D-E811-40B0-98CF-5B0F44BFB170}" type="slidenum">
              <a:rPr lang="nl-BE" smtClean="0"/>
              <a:pPr/>
              <a:t>12</a:t>
            </a:fld>
            <a:endParaRPr lang="nl-BE"/>
          </a:p>
        </p:txBody>
      </p:sp>
    </p:spTree>
    <p:extLst>
      <p:ext uri="{BB962C8B-B14F-4D97-AF65-F5344CB8AC3E}">
        <p14:creationId xmlns:p14="http://schemas.microsoft.com/office/powerpoint/2010/main" val="1810128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spcAft>
                <a:spcPts val="0"/>
              </a:spcAft>
            </a:pPr>
            <a:r>
              <a:rPr lang="fr-BE" sz="800" b="1" dirty="0" err="1" smtClean="0">
                <a:effectLst/>
                <a:latin typeface="Arial"/>
                <a:ea typeface="Calibri"/>
                <a:cs typeface="Arial"/>
              </a:rPr>
              <a:t>Vereenvoudiging</a:t>
            </a:r>
            <a:r>
              <a:rPr lang="fr-BE" sz="800" b="1" dirty="0" smtClean="0">
                <a:effectLst/>
                <a:latin typeface="Arial"/>
                <a:ea typeface="Calibri"/>
                <a:cs typeface="Arial"/>
              </a:rPr>
              <a:t> = </a:t>
            </a:r>
            <a:r>
              <a:rPr lang="fr-BE" sz="800" b="1" dirty="0" err="1" smtClean="0">
                <a:effectLst/>
                <a:latin typeface="Arial"/>
                <a:ea typeface="Calibri"/>
                <a:cs typeface="Arial"/>
              </a:rPr>
              <a:t>uniek</a:t>
            </a:r>
            <a:r>
              <a:rPr lang="fr-BE" sz="800" b="1" baseline="0" dirty="0" smtClean="0">
                <a:effectLst/>
                <a:latin typeface="Arial"/>
                <a:ea typeface="Calibri"/>
                <a:cs typeface="Arial"/>
              </a:rPr>
              <a:t> </a:t>
            </a:r>
            <a:r>
              <a:rPr lang="fr-BE" sz="800" b="1" baseline="0" dirty="0" err="1" smtClean="0">
                <a:effectLst/>
                <a:latin typeface="Arial"/>
                <a:ea typeface="Calibri"/>
                <a:cs typeface="Arial"/>
              </a:rPr>
              <a:t>identificatiemiddel</a:t>
            </a:r>
            <a:endParaRPr lang="fr-BE" sz="800" b="1" dirty="0" smtClean="0">
              <a:effectLst/>
              <a:latin typeface="Arial"/>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800" b="0" i="0" u="none" strike="noStrike" kern="1200" cap="none" spc="0" normalizeH="0" baseline="0" noProof="0" dirty="0" err="1" smtClean="0">
                <a:ln>
                  <a:noFill/>
                </a:ln>
                <a:solidFill>
                  <a:prstClr val="black"/>
                </a:solidFill>
                <a:effectLst/>
                <a:uLnTx/>
                <a:uFillTx/>
                <a:latin typeface="Arial"/>
                <a:ea typeface="Calibri"/>
                <a:cs typeface="Arial"/>
              </a:rPr>
              <a:t>Wet</a:t>
            </a:r>
            <a:r>
              <a:rPr kumimoji="0" lang="fr-BE" sz="800" b="0" i="0" u="none" strike="noStrike" kern="1200" cap="none" spc="0" normalizeH="0" baseline="0" noProof="0" dirty="0" smtClean="0">
                <a:ln>
                  <a:noFill/>
                </a:ln>
                <a:solidFill>
                  <a:prstClr val="black"/>
                </a:solidFill>
                <a:effectLst/>
                <a:uLnTx/>
                <a:uFillTx/>
                <a:latin typeface="Arial"/>
                <a:ea typeface="Calibri"/>
                <a:cs typeface="Arial"/>
              </a:rPr>
              <a:t> van 5 </a:t>
            </a:r>
            <a:r>
              <a:rPr kumimoji="0" lang="fr-BE" sz="800" b="0" i="0" u="none" strike="noStrike" kern="1200" cap="none" spc="0" normalizeH="0" baseline="0" noProof="0" dirty="0" err="1" smtClean="0">
                <a:ln>
                  <a:noFill/>
                </a:ln>
                <a:solidFill>
                  <a:prstClr val="black"/>
                </a:solidFill>
                <a:effectLst/>
                <a:uLnTx/>
                <a:uFillTx/>
                <a:latin typeface="Arial"/>
                <a:ea typeface="Calibri"/>
                <a:cs typeface="Arial"/>
              </a:rPr>
              <a:t>mei</a:t>
            </a:r>
            <a:r>
              <a:rPr kumimoji="0" lang="fr-BE" sz="800" b="0" i="0" u="none" strike="noStrike" kern="1200" cap="none" spc="0" normalizeH="0" baseline="0" noProof="0" dirty="0" smtClean="0">
                <a:ln>
                  <a:noFill/>
                </a:ln>
                <a:solidFill>
                  <a:prstClr val="black"/>
                </a:solidFill>
                <a:effectLst/>
                <a:uLnTx/>
                <a:uFillTx/>
                <a:latin typeface="Arial"/>
                <a:ea typeface="Calibri"/>
                <a:cs typeface="Arial"/>
              </a:rPr>
              <a:t> 2014 </a:t>
            </a:r>
            <a:r>
              <a:rPr kumimoji="0" lang="nl-BE" sz="800" b="0" i="0" u="none" strike="noStrike" kern="1200" cap="none" spc="0" normalizeH="0" baseline="0" noProof="0" dirty="0" smtClean="0">
                <a:ln>
                  <a:noFill/>
                </a:ln>
                <a:solidFill>
                  <a:prstClr val="black"/>
                </a:solidFill>
                <a:effectLst/>
                <a:uLnTx/>
                <a:uFillTx/>
                <a:latin typeface="Arial"/>
                <a:ea typeface="Calibri"/>
                <a:cs typeface="Arial"/>
              </a:rPr>
              <a:t>houdende verankering van </a:t>
            </a:r>
            <a:r>
              <a:rPr kumimoji="0" lang="nl-BE" sz="800" b="0" i="0" u="sng" strike="noStrike" kern="1200" cap="none" spc="0" normalizeH="0" baseline="0" noProof="0" dirty="0" smtClean="0">
                <a:ln>
                  <a:noFill/>
                </a:ln>
                <a:solidFill>
                  <a:prstClr val="black"/>
                </a:solidFill>
                <a:effectLst/>
                <a:uLnTx/>
                <a:uFillTx/>
                <a:latin typeface="Arial"/>
                <a:ea typeface="Calibri"/>
                <a:cs typeface="Arial"/>
              </a:rPr>
              <a:t>het principe van de unieke gegevensinzameling</a:t>
            </a:r>
            <a:r>
              <a:rPr kumimoji="0" lang="nl-BE" sz="800" b="0" i="0" u="none" strike="noStrike" kern="1200" cap="none" spc="0" normalizeH="0" baseline="0" noProof="0" dirty="0" smtClean="0">
                <a:ln>
                  <a:noFill/>
                </a:ln>
                <a:solidFill>
                  <a:prstClr val="black"/>
                </a:solidFill>
                <a:effectLst/>
                <a:uLnTx/>
                <a:uFillTx/>
                <a:latin typeface="Arial"/>
                <a:ea typeface="Calibri"/>
                <a:cs typeface="Arial"/>
              </a:rPr>
              <a:t> in de werking van de diensten en instanties die behoren tot of taken uitvoeren voor de overheid en tot vereenvoudiging en gelijkschakeling van elektronische en papieren formulieren</a:t>
            </a:r>
            <a:r>
              <a:rPr kumimoji="0" lang="fr-BE" sz="800" b="0" i="0" u="none" strike="noStrike" kern="1200" cap="none" spc="0" normalizeH="0" baseline="0" noProof="0" dirty="0" smtClean="0">
                <a:ln>
                  <a:noFill/>
                </a:ln>
                <a:solidFill>
                  <a:prstClr val="black"/>
                </a:solidFill>
                <a:effectLst/>
                <a:uLnTx/>
                <a:uFillTx/>
                <a:latin typeface="Arial"/>
                <a:ea typeface="Calibri"/>
                <a:cs typeface="Arial"/>
              </a:rPr>
              <a:t> (</a:t>
            </a:r>
            <a:r>
              <a:rPr kumimoji="0" lang="fr-BE" sz="800" b="0" i="0" u="none" strike="noStrike" kern="1200" cap="none" spc="0" normalizeH="0" baseline="0" noProof="0" dirty="0" err="1" smtClean="0">
                <a:ln>
                  <a:noFill/>
                </a:ln>
                <a:solidFill>
                  <a:prstClr val="black"/>
                </a:solidFill>
                <a:effectLst/>
                <a:uLnTx/>
                <a:uFillTx/>
                <a:latin typeface="Arial"/>
                <a:ea typeface="Calibri"/>
                <a:cs typeface="Arial"/>
              </a:rPr>
              <a:t>Belgisch</a:t>
            </a:r>
            <a:r>
              <a:rPr kumimoji="0" lang="fr-BE" sz="800" b="0" i="0" u="none" strike="noStrike" kern="1200" cap="none" spc="0" normalizeH="0" baseline="0" noProof="0" dirty="0" smtClean="0">
                <a:ln>
                  <a:noFill/>
                </a:ln>
                <a:solidFill>
                  <a:prstClr val="black"/>
                </a:solidFill>
                <a:effectLst/>
                <a:uLnTx/>
                <a:uFillTx/>
                <a:latin typeface="Arial"/>
                <a:ea typeface="Calibri"/>
                <a:cs typeface="Arial"/>
              </a:rPr>
              <a:t> </a:t>
            </a:r>
            <a:r>
              <a:rPr kumimoji="0" lang="fr-BE" sz="800" b="0" i="0" u="none" strike="noStrike" kern="1200" cap="none" spc="0" normalizeH="0" baseline="0" noProof="0" dirty="0" err="1" smtClean="0">
                <a:ln>
                  <a:noFill/>
                </a:ln>
                <a:solidFill>
                  <a:prstClr val="black"/>
                </a:solidFill>
                <a:effectLst/>
                <a:uLnTx/>
                <a:uFillTx/>
                <a:latin typeface="Arial"/>
                <a:ea typeface="Calibri"/>
                <a:cs typeface="Arial"/>
              </a:rPr>
              <a:t>Staatsblad</a:t>
            </a:r>
            <a:r>
              <a:rPr kumimoji="0" lang="fr-BE" sz="800" b="0" i="0" u="none" strike="noStrike" kern="1200" cap="none" spc="0" normalizeH="0" baseline="0" noProof="0" dirty="0" smtClean="0">
                <a:ln>
                  <a:noFill/>
                </a:ln>
                <a:solidFill>
                  <a:prstClr val="black"/>
                </a:solidFill>
                <a:effectLst/>
                <a:uLnTx/>
                <a:uFillTx/>
                <a:latin typeface="Arial"/>
                <a:ea typeface="Calibri"/>
                <a:cs typeface="Arial"/>
              </a:rPr>
              <a:t> van 4 </a:t>
            </a:r>
            <a:r>
              <a:rPr kumimoji="0" lang="fr-BE" sz="800" b="0" i="0" u="none" strike="noStrike" kern="1200" cap="none" spc="0" normalizeH="0" baseline="0" noProof="0" dirty="0" err="1" smtClean="0">
                <a:ln>
                  <a:noFill/>
                </a:ln>
                <a:solidFill>
                  <a:prstClr val="black"/>
                </a:solidFill>
                <a:effectLst/>
                <a:uLnTx/>
                <a:uFillTx/>
                <a:latin typeface="Arial"/>
                <a:ea typeface="Calibri"/>
                <a:cs typeface="Arial"/>
              </a:rPr>
              <a:t>juni</a:t>
            </a:r>
            <a:r>
              <a:rPr kumimoji="0" lang="fr-BE" sz="800" b="0" i="0" u="none" strike="noStrike" kern="1200" cap="none" spc="0" normalizeH="0" baseline="0" noProof="0" dirty="0" smtClean="0">
                <a:ln>
                  <a:noFill/>
                </a:ln>
                <a:solidFill>
                  <a:prstClr val="black"/>
                </a:solidFill>
                <a:effectLst/>
                <a:uLnTx/>
                <a:uFillTx/>
                <a:latin typeface="Arial"/>
                <a:ea typeface="Calibri"/>
                <a:cs typeface="Arial"/>
              </a:rPr>
              <a:t> 2014), in </a:t>
            </a:r>
            <a:r>
              <a:rPr kumimoji="0" lang="fr-BE" sz="800" b="0" i="0" u="none" strike="noStrike" kern="1200" cap="none" spc="0" normalizeH="0" baseline="0" noProof="0" dirty="0" err="1" smtClean="0">
                <a:ln>
                  <a:noFill/>
                </a:ln>
                <a:solidFill>
                  <a:prstClr val="black"/>
                </a:solidFill>
                <a:effectLst/>
                <a:uLnTx/>
                <a:uFillTx/>
                <a:latin typeface="Arial"/>
                <a:ea typeface="Calibri"/>
                <a:cs typeface="Arial"/>
              </a:rPr>
              <a:t>werking</a:t>
            </a:r>
            <a:r>
              <a:rPr kumimoji="0" lang="fr-BE" sz="800" b="0" i="0" u="none" strike="noStrike" kern="1200" cap="none" spc="0" normalizeH="0" baseline="0" noProof="0" dirty="0" smtClean="0">
                <a:ln>
                  <a:noFill/>
                </a:ln>
                <a:solidFill>
                  <a:prstClr val="black"/>
                </a:solidFill>
                <a:effectLst/>
                <a:uLnTx/>
                <a:uFillTx/>
                <a:latin typeface="Arial"/>
                <a:ea typeface="Calibri"/>
                <a:cs typeface="Arial"/>
              </a:rPr>
              <a:t> </a:t>
            </a:r>
            <a:r>
              <a:rPr kumimoji="0" lang="fr-BE" sz="800" b="0" i="0" u="none" strike="noStrike" kern="1200" cap="none" spc="0" normalizeH="0" baseline="0" noProof="0" dirty="0" err="1" smtClean="0">
                <a:ln>
                  <a:noFill/>
                </a:ln>
                <a:solidFill>
                  <a:prstClr val="black"/>
                </a:solidFill>
                <a:effectLst/>
                <a:uLnTx/>
                <a:uFillTx/>
                <a:latin typeface="Arial"/>
                <a:ea typeface="Calibri"/>
                <a:cs typeface="Arial"/>
              </a:rPr>
              <a:t>vanaf</a:t>
            </a:r>
            <a:r>
              <a:rPr kumimoji="0" lang="fr-BE" sz="800" b="0" i="0" u="none" strike="noStrike" kern="1200" cap="none" spc="0" normalizeH="0" baseline="0" noProof="0" dirty="0" smtClean="0">
                <a:ln>
                  <a:noFill/>
                </a:ln>
                <a:solidFill>
                  <a:prstClr val="black"/>
                </a:solidFill>
                <a:effectLst/>
                <a:uLnTx/>
                <a:uFillTx/>
                <a:latin typeface="Arial"/>
                <a:ea typeface="Calibri"/>
                <a:cs typeface="Arial"/>
              </a:rPr>
              <a:t> 14 </a:t>
            </a:r>
            <a:r>
              <a:rPr kumimoji="0" lang="fr-BE" sz="800" b="0" i="0" u="none" strike="noStrike" kern="1200" cap="none" spc="0" normalizeH="0" baseline="0" noProof="0" dirty="0" err="1" smtClean="0">
                <a:ln>
                  <a:noFill/>
                </a:ln>
                <a:solidFill>
                  <a:prstClr val="black"/>
                </a:solidFill>
                <a:effectLst/>
                <a:uLnTx/>
                <a:uFillTx/>
                <a:latin typeface="Arial"/>
                <a:ea typeface="Calibri"/>
                <a:cs typeface="Arial"/>
              </a:rPr>
              <a:t>juni</a:t>
            </a:r>
            <a:r>
              <a:rPr kumimoji="0" lang="fr-BE" sz="800" b="0" i="0" u="none" strike="noStrike" kern="1200" cap="none" spc="0" normalizeH="0" baseline="0" noProof="0" dirty="0" smtClean="0">
                <a:ln>
                  <a:noFill/>
                </a:ln>
                <a:solidFill>
                  <a:prstClr val="black"/>
                </a:solidFill>
                <a:effectLst/>
                <a:uLnTx/>
                <a:uFillTx/>
                <a:latin typeface="Arial"/>
                <a:ea typeface="Calibri"/>
                <a:cs typeface="Arial"/>
              </a:rPr>
              <a:t> 2014.</a:t>
            </a:r>
          </a:p>
          <a:p>
            <a:endParaRPr lang="fr-BE" dirty="0"/>
          </a:p>
        </p:txBody>
      </p:sp>
      <p:sp>
        <p:nvSpPr>
          <p:cNvPr id="4" name="Espace réservé du numéro de diapositive 3"/>
          <p:cNvSpPr>
            <a:spLocks noGrp="1"/>
          </p:cNvSpPr>
          <p:nvPr>
            <p:ph type="sldNum" sz="quarter" idx="10"/>
          </p:nvPr>
        </p:nvSpPr>
        <p:spPr/>
        <p:txBody>
          <a:bodyPr/>
          <a:lstStyle/>
          <a:p>
            <a:fld id="{1E75A41D-E811-40B0-98CF-5B0F44BFB170}" type="slidenum">
              <a:rPr lang="nl-BE" smtClean="0"/>
              <a:pPr/>
              <a:t>13</a:t>
            </a:fld>
            <a:endParaRPr lang="nl-BE"/>
          </a:p>
        </p:txBody>
      </p:sp>
    </p:spTree>
    <p:extLst>
      <p:ext uri="{BB962C8B-B14F-4D97-AF65-F5344CB8AC3E}">
        <p14:creationId xmlns:p14="http://schemas.microsoft.com/office/powerpoint/2010/main" val="1810128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fr-BE" sz="800" b="1" i="0" u="none" strike="noStrike" kern="1200" cap="none" spc="0" normalizeH="0" baseline="0" noProof="0" dirty="0" err="1" smtClean="0">
                <a:ln>
                  <a:noFill/>
                </a:ln>
                <a:solidFill>
                  <a:srgbClr val="000000"/>
                </a:solidFill>
                <a:effectLst/>
                <a:uLnTx/>
                <a:uFillTx/>
                <a:latin typeface="Arial" charset="0"/>
                <a:ea typeface="+mn-ea"/>
                <a:cs typeface="+mn-cs"/>
              </a:rPr>
              <a:t>Verplichting</a:t>
            </a:r>
            <a:r>
              <a:rPr kumimoji="0" lang="fr-BE" sz="800" b="1" i="0" u="none" strike="noStrike" kern="1200" cap="none" spc="0" normalizeH="0" baseline="0" noProof="0" dirty="0" smtClean="0">
                <a:ln>
                  <a:noFill/>
                </a:ln>
                <a:solidFill>
                  <a:srgbClr val="000000"/>
                </a:solidFill>
                <a:effectLst/>
                <a:uLnTx/>
                <a:uFillTx/>
                <a:latin typeface="Arial" charset="0"/>
                <a:ea typeface="+mn-ea"/>
                <a:cs typeface="+mn-cs"/>
              </a:rPr>
              <a:t> </a:t>
            </a:r>
            <a:r>
              <a:rPr kumimoji="0" lang="fr-BE" sz="800" b="1" i="0" u="none" strike="noStrike" kern="1200" cap="none" spc="0" normalizeH="0" baseline="0" noProof="0" dirty="0" err="1" smtClean="0">
                <a:ln>
                  <a:noFill/>
                </a:ln>
                <a:solidFill>
                  <a:srgbClr val="000000"/>
                </a:solidFill>
                <a:effectLst/>
                <a:uLnTx/>
                <a:uFillTx/>
                <a:latin typeface="Arial" charset="0"/>
                <a:ea typeface="+mn-ea"/>
                <a:cs typeface="+mn-cs"/>
              </a:rPr>
              <a:t>tot</a:t>
            </a:r>
            <a:r>
              <a:rPr kumimoji="0" lang="fr-BE" sz="800" b="1" i="0" u="none" strike="noStrike" kern="1200" cap="none" spc="0" normalizeH="0" baseline="0" noProof="0" dirty="0" smtClean="0">
                <a:ln>
                  <a:noFill/>
                </a:ln>
                <a:solidFill>
                  <a:srgbClr val="000000"/>
                </a:solidFill>
                <a:effectLst/>
                <a:uLnTx/>
                <a:uFillTx/>
                <a:latin typeface="Arial" charset="0"/>
                <a:ea typeface="+mn-ea"/>
                <a:cs typeface="+mn-cs"/>
              </a:rPr>
              <a:t> </a:t>
            </a:r>
            <a:r>
              <a:rPr kumimoji="0" lang="fr-BE" sz="800" b="1" i="0" u="none" strike="noStrike" kern="1200" cap="none" spc="0" normalizeH="0" baseline="0" noProof="0" dirty="0" err="1" smtClean="0">
                <a:ln>
                  <a:noFill/>
                </a:ln>
                <a:solidFill>
                  <a:srgbClr val="000000"/>
                </a:solidFill>
                <a:effectLst/>
                <a:uLnTx/>
                <a:uFillTx/>
                <a:latin typeface="Arial" charset="0"/>
                <a:ea typeface="+mn-ea"/>
                <a:cs typeface="+mn-cs"/>
              </a:rPr>
              <a:t>registreren</a:t>
            </a:r>
            <a:r>
              <a:rPr kumimoji="0" lang="fr-BE" sz="800" b="1" i="0" u="none" strike="noStrike" kern="1200" cap="none" spc="0" normalizeH="0" baseline="0" noProof="0" dirty="0" smtClean="0">
                <a:ln>
                  <a:noFill/>
                </a:ln>
                <a:solidFill>
                  <a:srgbClr val="000000"/>
                </a:solidFill>
                <a:effectLst/>
                <a:uLnTx/>
                <a:uFillTx/>
                <a:latin typeface="Arial" charset="0"/>
                <a:ea typeface="+mn-ea"/>
                <a:cs typeface="+mn-cs"/>
              </a:rPr>
              <a:t> </a:t>
            </a:r>
            <a:r>
              <a:rPr kumimoji="0" lang="fr-BE" sz="800" b="1" i="0" u="none" strike="noStrike" kern="1200" cap="none" spc="0" normalizeH="0" baseline="0" noProof="0" dirty="0" err="1" smtClean="0">
                <a:ln>
                  <a:noFill/>
                </a:ln>
                <a:solidFill>
                  <a:srgbClr val="000000"/>
                </a:solidFill>
                <a:effectLst/>
                <a:uLnTx/>
                <a:uFillTx/>
                <a:latin typeface="Arial" charset="0"/>
                <a:ea typeface="+mn-ea"/>
                <a:cs typeface="+mn-cs"/>
              </a:rPr>
              <a:t>bij</a:t>
            </a:r>
            <a:r>
              <a:rPr kumimoji="0" lang="fr-BE" sz="800" b="1" i="0" u="none" strike="noStrike" kern="1200" cap="none" spc="0" normalizeH="0" baseline="0" noProof="0" dirty="0" smtClean="0">
                <a:ln>
                  <a:noFill/>
                </a:ln>
                <a:solidFill>
                  <a:srgbClr val="000000"/>
                </a:solidFill>
                <a:effectLst/>
                <a:uLnTx/>
                <a:uFillTx/>
                <a:latin typeface="Arial" charset="0"/>
                <a:ea typeface="+mn-ea"/>
                <a:cs typeface="+mn-cs"/>
              </a:rPr>
              <a:t> de </a:t>
            </a:r>
            <a:r>
              <a:rPr kumimoji="0" lang="fr-BE" sz="800" b="1" i="0" u="none" strike="noStrike" kern="1200" cap="none" spc="0" normalizeH="0" baseline="0" noProof="0" dirty="0" err="1" smtClean="0">
                <a:ln>
                  <a:noFill/>
                </a:ln>
                <a:solidFill>
                  <a:srgbClr val="000000"/>
                </a:solidFill>
                <a:effectLst/>
                <a:uLnTx/>
                <a:uFillTx/>
                <a:latin typeface="Arial" charset="0"/>
                <a:ea typeface="+mn-ea"/>
                <a:cs typeface="+mn-cs"/>
              </a:rPr>
              <a:t>Kruispuntbank</a:t>
            </a:r>
            <a:r>
              <a:rPr kumimoji="0" lang="fr-BE" sz="800" b="1" i="0" u="none" strike="noStrike" kern="1200" cap="none" spc="0" normalizeH="0" baseline="0" noProof="0" dirty="0" smtClean="0">
                <a:ln>
                  <a:noFill/>
                </a:ln>
                <a:solidFill>
                  <a:srgbClr val="000000"/>
                </a:solidFill>
                <a:effectLst/>
                <a:uLnTx/>
                <a:uFillTx/>
                <a:latin typeface="Arial" charset="0"/>
                <a:ea typeface="+mn-ea"/>
                <a:cs typeface="+mn-cs"/>
              </a:rPr>
              <a:t> van </a:t>
            </a:r>
            <a:r>
              <a:rPr kumimoji="0" lang="fr-BE" sz="800" b="1" i="0" u="none" strike="noStrike" kern="1200" cap="none" spc="0" normalizeH="0" baseline="0" noProof="0" dirty="0" err="1" smtClean="0">
                <a:ln>
                  <a:noFill/>
                </a:ln>
                <a:solidFill>
                  <a:srgbClr val="000000"/>
                </a:solidFill>
                <a:effectLst/>
                <a:uLnTx/>
                <a:uFillTx/>
                <a:latin typeface="Arial" charset="0"/>
                <a:ea typeface="+mn-ea"/>
                <a:cs typeface="+mn-cs"/>
              </a:rPr>
              <a:t>Ondernemingen</a:t>
            </a:r>
            <a:r>
              <a:rPr kumimoji="0" lang="fr-BE" sz="800" b="1" i="0" u="none" strike="noStrike" kern="1200" cap="none" spc="0" normalizeH="0" baseline="0" noProof="0" dirty="0" smtClean="0">
                <a:ln>
                  <a:noFill/>
                </a:ln>
                <a:solidFill>
                  <a:srgbClr val="000000"/>
                </a:solidFill>
                <a:effectLst/>
                <a:uLnTx/>
                <a:uFillTx/>
                <a:latin typeface="Arial" charset="0"/>
                <a:ea typeface="+mn-ea"/>
                <a:cs typeface="+mn-cs"/>
              </a:rPr>
              <a:t> (KBO)</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fr-BE" sz="800" b="0" i="0" u="none" strike="noStrike" kern="1200" cap="none" spc="0" normalizeH="0" baseline="0" noProof="0" dirty="0" err="1" smtClean="0">
                <a:ln>
                  <a:noFill/>
                </a:ln>
                <a:solidFill>
                  <a:srgbClr val="000000"/>
                </a:solidFill>
                <a:effectLst/>
                <a:uLnTx/>
                <a:uFillTx/>
                <a:latin typeface="Arial" charset="0"/>
                <a:ea typeface="+mn-ea"/>
                <a:cs typeface="+mn-cs"/>
              </a:rPr>
              <a:t>Wetboek</a:t>
            </a:r>
            <a:r>
              <a:rPr kumimoji="0" lang="fr-BE" sz="800" b="0" i="0" u="none" strike="noStrike" kern="1200" cap="none" spc="0" normalizeH="0" baseline="0" noProof="0" dirty="0" smtClean="0">
                <a:ln>
                  <a:noFill/>
                </a:ln>
                <a:solidFill>
                  <a:srgbClr val="000000"/>
                </a:solidFill>
                <a:effectLst/>
                <a:uLnTx/>
                <a:uFillTx/>
                <a:latin typeface="Arial" charset="0"/>
                <a:ea typeface="+mn-ea"/>
                <a:cs typeface="+mn-cs"/>
              </a:rPr>
              <a:t> van </a:t>
            </a:r>
            <a:r>
              <a:rPr kumimoji="0" lang="fr-BE" sz="800" b="0" i="0" u="none" strike="noStrike" kern="1200" cap="none" spc="0" normalizeH="0" baseline="0" noProof="0" dirty="0" err="1" smtClean="0">
                <a:ln>
                  <a:noFill/>
                </a:ln>
                <a:solidFill>
                  <a:srgbClr val="000000"/>
                </a:solidFill>
                <a:effectLst/>
                <a:uLnTx/>
                <a:uFillTx/>
                <a:latin typeface="Arial" charset="0"/>
                <a:ea typeface="+mn-ea"/>
                <a:cs typeface="+mn-cs"/>
              </a:rPr>
              <a:t>economisch</a:t>
            </a:r>
            <a:r>
              <a:rPr kumimoji="0" lang="fr-BE" sz="8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fr-BE" sz="800" b="0" i="0" u="none" strike="noStrike" kern="1200" cap="none" spc="0" normalizeH="0" baseline="0" noProof="0" dirty="0" err="1" smtClean="0">
                <a:ln>
                  <a:noFill/>
                </a:ln>
                <a:solidFill>
                  <a:srgbClr val="000000"/>
                </a:solidFill>
                <a:effectLst/>
                <a:uLnTx/>
                <a:uFillTx/>
                <a:latin typeface="Arial" charset="0"/>
                <a:ea typeface="+mn-ea"/>
                <a:cs typeface="+mn-cs"/>
              </a:rPr>
              <a:t>recht</a:t>
            </a:r>
            <a:r>
              <a:rPr kumimoji="0" lang="fr-BE" sz="8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fr-BE" sz="800" b="0" i="0" u="none" strike="noStrike" kern="1200" cap="none" spc="0" normalizeH="0" baseline="0" noProof="0" dirty="0" err="1" smtClean="0">
                <a:ln>
                  <a:noFill/>
                </a:ln>
                <a:solidFill>
                  <a:srgbClr val="000000"/>
                </a:solidFill>
                <a:effectLst/>
                <a:uLnTx/>
                <a:uFillTx/>
                <a:latin typeface="Arial" charset="0"/>
                <a:ea typeface="+mn-ea"/>
                <a:cs typeface="+mn-cs"/>
              </a:rPr>
              <a:t>registratieverplichting</a:t>
            </a:r>
            <a:r>
              <a:rPr kumimoji="0" lang="fr-BE" sz="8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fr-BE" sz="800" b="0" i="0" u="none" strike="noStrike" kern="1200" cap="none" spc="0" normalizeH="0" baseline="0" noProof="0" dirty="0" err="1" smtClean="0">
                <a:ln>
                  <a:noFill/>
                </a:ln>
                <a:solidFill>
                  <a:srgbClr val="000000"/>
                </a:solidFill>
                <a:effectLst/>
                <a:uLnTx/>
                <a:uFillTx/>
                <a:latin typeface="Arial" charset="0"/>
                <a:ea typeface="+mn-ea"/>
                <a:cs typeface="+mn-cs"/>
              </a:rPr>
              <a:t>bij</a:t>
            </a:r>
            <a:r>
              <a:rPr kumimoji="0" lang="fr-BE" sz="800" b="0" i="0" u="none" strike="noStrike" kern="1200" cap="none" spc="0" normalizeH="0" baseline="0" noProof="0" dirty="0" smtClean="0">
                <a:ln>
                  <a:noFill/>
                </a:ln>
                <a:solidFill>
                  <a:srgbClr val="000000"/>
                </a:solidFill>
                <a:effectLst/>
                <a:uLnTx/>
                <a:uFillTx/>
                <a:latin typeface="Arial" charset="0"/>
                <a:ea typeface="+mn-ea"/>
                <a:cs typeface="+mn-cs"/>
              </a:rPr>
              <a:t> de KBO </a:t>
            </a:r>
            <a:r>
              <a:rPr kumimoji="0" lang="fr-BE" sz="800" b="0" i="0" u="none" strike="noStrike" kern="1200" cap="none" spc="0" normalizeH="0" baseline="0" noProof="0" dirty="0" err="1" smtClean="0">
                <a:ln>
                  <a:noFill/>
                </a:ln>
                <a:solidFill>
                  <a:srgbClr val="000000"/>
                </a:solidFill>
                <a:effectLst/>
                <a:uLnTx/>
                <a:uFillTx/>
                <a:latin typeface="Arial" charset="0"/>
                <a:ea typeface="+mn-ea"/>
                <a:cs typeface="+mn-cs"/>
              </a:rPr>
              <a:t>voor</a:t>
            </a:r>
            <a:r>
              <a:rPr kumimoji="0" lang="fr-BE" sz="800" b="0" i="0" u="none" strike="noStrike" kern="1200" cap="none" spc="0" normalizeH="0" baseline="0" noProof="0" dirty="0" smtClean="0">
                <a:ln>
                  <a:noFill/>
                </a:ln>
                <a:solidFill>
                  <a:srgbClr val="000000"/>
                </a:solidFill>
                <a:effectLst/>
                <a:uLnTx/>
                <a:uFillTx/>
                <a:latin typeface="Arial" charset="0"/>
                <a:ea typeface="+mn-ea"/>
                <a:cs typeface="+mn-cs"/>
              </a:rPr>
              <a:t> niet-</a:t>
            </a:r>
            <a:r>
              <a:rPr kumimoji="0" lang="fr-BE" sz="800" b="0" i="0" u="none" strike="noStrike" kern="1200" cap="none" spc="0" normalizeH="0" baseline="0" noProof="0" dirty="0" err="1" smtClean="0">
                <a:ln>
                  <a:noFill/>
                </a:ln>
                <a:solidFill>
                  <a:srgbClr val="000000"/>
                </a:solidFill>
                <a:effectLst/>
                <a:uLnTx/>
                <a:uFillTx/>
                <a:latin typeface="Arial" charset="0"/>
                <a:ea typeface="+mn-ea"/>
                <a:cs typeface="+mn-cs"/>
              </a:rPr>
              <a:t>handelsondernemingen</a:t>
            </a:r>
            <a:r>
              <a:rPr kumimoji="0" lang="fr-BE" sz="8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fr-BE" sz="800" b="0" i="0" u="none" strike="noStrike" kern="1200" cap="none" spc="0" normalizeH="0" baseline="0" noProof="0" dirty="0" err="1" smtClean="0">
                <a:ln>
                  <a:noFill/>
                </a:ln>
                <a:solidFill>
                  <a:srgbClr val="000000"/>
                </a:solidFill>
                <a:effectLst/>
                <a:uLnTx/>
                <a:uFillTx/>
                <a:latin typeface="Arial" charset="0"/>
                <a:ea typeface="+mn-ea"/>
                <a:cs typeface="+mn-cs"/>
              </a:rPr>
              <a:t>naar</a:t>
            </a:r>
            <a:r>
              <a:rPr kumimoji="0" lang="fr-BE" sz="8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fr-BE" sz="800" b="0" i="0" u="none" strike="noStrike" kern="1200" cap="none" spc="0" normalizeH="0" baseline="0" noProof="0" dirty="0" err="1" smtClean="0">
                <a:ln>
                  <a:noFill/>
                </a:ln>
                <a:solidFill>
                  <a:srgbClr val="000000"/>
                </a:solidFill>
                <a:effectLst/>
                <a:uLnTx/>
                <a:uFillTx/>
                <a:latin typeface="Arial" charset="0"/>
                <a:ea typeface="+mn-ea"/>
                <a:cs typeface="+mn-cs"/>
              </a:rPr>
              <a:t>privaat</a:t>
            </a:r>
            <a:r>
              <a:rPr kumimoji="0" lang="fr-BE" sz="8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fr-BE" sz="800" b="0" i="0" u="none" strike="noStrike" kern="1200" cap="none" spc="0" normalizeH="0" baseline="0" noProof="0" dirty="0" err="1" smtClean="0">
                <a:ln>
                  <a:noFill/>
                </a:ln>
                <a:solidFill>
                  <a:srgbClr val="000000"/>
                </a:solidFill>
                <a:effectLst/>
                <a:uLnTx/>
                <a:uFillTx/>
                <a:latin typeface="Arial" charset="0"/>
                <a:ea typeface="+mn-ea"/>
                <a:cs typeface="+mn-cs"/>
              </a:rPr>
              <a:t>recht</a:t>
            </a:r>
            <a:r>
              <a:rPr kumimoji="0" lang="fr-BE" sz="800" b="0" i="0" u="none" strike="noStrike" kern="1200" cap="none" spc="0" normalizeH="0" baseline="0" noProof="0" dirty="0" smtClean="0">
                <a:ln>
                  <a:noFill/>
                </a:ln>
                <a:solidFill>
                  <a:srgbClr val="000000"/>
                </a:solidFill>
                <a:effectLst/>
                <a:uLnTx/>
                <a:uFillTx/>
                <a:latin typeface="Arial" charset="0"/>
                <a:ea typeface="+mn-ea"/>
                <a:cs typeface="+mn-cs"/>
              </a:rPr>
              <a:t> (van </a:t>
            </a:r>
            <a:r>
              <a:rPr kumimoji="0" lang="fr-BE" sz="800" b="0" i="0" u="none" strike="noStrike" kern="1200" cap="none" spc="0" normalizeH="0" baseline="0" noProof="0" dirty="0" err="1" smtClean="0">
                <a:ln>
                  <a:noFill/>
                </a:ln>
                <a:solidFill>
                  <a:srgbClr val="000000"/>
                </a:solidFill>
                <a:effectLst/>
                <a:uLnTx/>
                <a:uFillTx/>
                <a:latin typeface="Arial" charset="0"/>
                <a:ea typeface="+mn-ea"/>
                <a:cs typeface="+mn-cs"/>
              </a:rPr>
              <a:t>toepassing</a:t>
            </a:r>
            <a:r>
              <a:rPr kumimoji="0" lang="fr-BE" sz="8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fr-BE" sz="800" b="0" i="0" u="none" strike="noStrike" kern="1200" cap="none" spc="0" normalizeH="0" baseline="0" noProof="0" dirty="0" err="1" smtClean="0">
                <a:ln>
                  <a:noFill/>
                </a:ln>
                <a:solidFill>
                  <a:srgbClr val="000000"/>
                </a:solidFill>
                <a:effectLst/>
                <a:uLnTx/>
                <a:uFillTx/>
                <a:latin typeface="Arial" charset="0"/>
                <a:ea typeface="+mn-ea"/>
                <a:cs typeface="+mn-cs"/>
              </a:rPr>
              <a:t>sinds</a:t>
            </a:r>
            <a:r>
              <a:rPr kumimoji="0" lang="fr-BE" sz="800" b="0" i="0" u="none" strike="noStrike" kern="1200" cap="none" spc="0" normalizeH="0" baseline="0" noProof="0" dirty="0" smtClean="0">
                <a:ln>
                  <a:noFill/>
                </a:ln>
                <a:solidFill>
                  <a:srgbClr val="000000"/>
                </a:solidFill>
                <a:effectLst/>
                <a:uLnTx/>
                <a:uFillTx/>
                <a:latin typeface="Arial" charset="0"/>
                <a:ea typeface="+mn-ea"/>
                <a:cs typeface="+mn-cs"/>
              </a:rPr>
              <a:t> 1 </a:t>
            </a:r>
            <a:r>
              <a:rPr kumimoji="0" lang="fr-BE" sz="800" b="0" i="0" u="none" strike="noStrike" kern="1200" cap="none" spc="0" normalizeH="0" baseline="0" noProof="0" dirty="0" err="1" smtClean="0">
                <a:ln>
                  <a:noFill/>
                </a:ln>
                <a:solidFill>
                  <a:srgbClr val="000000"/>
                </a:solidFill>
                <a:effectLst/>
                <a:uLnTx/>
                <a:uFillTx/>
                <a:latin typeface="Arial" charset="0"/>
                <a:ea typeface="+mn-ea"/>
                <a:cs typeface="+mn-cs"/>
              </a:rPr>
              <a:t>juni</a:t>
            </a:r>
            <a:r>
              <a:rPr kumimoji="0" lang="fr-BE" sz="800" b="0" i="0" u="none" strike="noStrike" kern="1200" cap="none" spc="0" normalizeH="0" baseline="0" noProof="0" dirty="0" smtClean="0">
                <a:ln>
                  <a:noFill/>
                </a:ln>
                <a:solidFill>
                  <a:srgbClr val="000000"/>
                </a:solidFill>
                <a:effectLst/>
                <a:uLnTx/>
                <a:uFillTx/>
                <a:latin typeface="Arial" charset="0"/>
                <a:ea typeface="+mn-ea"/>
                <a:cs typeface="+mn-cs"/>
              </a:rPr>
              <a:t> 2009).</a:t>
            </a:r>
          </a:p>
          <a:p>
            <a:endParaRPr lang="nl-BE" sz="80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800" b="0" i="0" u="none" strike="noStrike" kern="1200" cap="none" spc="0" normalizeH="0" baseline="0" noProof="0" dirty="0" smtClean="0">
                <a:ln>
                  <a:noFill/>
                </a:ln>
                <a:solidFill>
                  <a:schemeClr val="tx1"/>
                </a:solidFill>
                <a:effectLst/>
                <a:uLnTx/>
                <a:uFillTx/>
                <a:latin typeface="Arial" charset="0"/>
                <a:ea typeface="+mn-ea"/>
                <a:cs typeface="+mn-cs"/>
              </a:rPr>
              <a:t>Artikel 73 </a:t>
            </a:r>
            <a:r>
              <a:rPr kumimoji="0" lang="nl-NL" sz="800" b="0" i="1" u="none" strike="noStrike" kern="1200" cap="none" spc="0" normalizeH="0" baseline="0" noProof="0" dirty="0" err="1" smtClean="0">
                <a:ln>
                  <a:noFill/>
                </a:ln>
                <a:solidFill>
                  <a:schemeClr val="tx1"/>
                </a:solidFill>
                <a:effectLst/>
                <a:uLnTx/>
                <a:uFillTx/>
                <a:latin typeface="Arial" charset="0"/>
                <a:ea typeface="+mn-ea"/>
                <a:cs typeface="+mn-cs"/>
              </a:rPr>
              <a:t>quater</a:t>
            </a:r>
            <a:r>
              <a:rPr kumimoji="0" lang="nl-NL" sz="800" b="0" i="0" u="none" strike="noStrike" kern="1200" cap="none" spc="0" normalizeH="0" baseline="0" noProof="0" dirty="0" smtClean="0">
                <a:ln>
                  <a:noFill/>
                </a:ln>
                <a:solidFill>
                  <a:schemeClr val="tx1"/>
                </a:solidFill>
                <a:effectLst/>
                <a:uLnTx/>
                <a:uFillTx/>
                <a:latin typeface="Arial" charset="0"/>
                <a:ea typeface="+mn-ea"/>
                <a:cs typeface="+mn-cs"/>
              </a:rPr>
              <a:t> van de wet betreffende </a:t>
            </a:r>
            <a:r>
              <a:rPr kumimoji="0" lang="nl-BE" sz="800" b="0" i="0" u="none" strike="noStrike" kern="1200" cap="none" spc="0" normalizeH="0" baseline="0" noProof="0" dirty="0" smtClean="0">
                <a:ln>
                  <a:noFill/>
                </a:ln>
                <a:solidFill>
                  <a:srgbClr val="000000"/>
                </a:solidFill>
                <a:effectLst/>
                <a:uLnTx/>
                <a:uFillTx/>
                <a:latin typeface="Arial" charset="0"/>
                <a:ea typeface="+mn-ea"/>
                <a:cs typeface="+mn-cs"/>
              </a:rPr>
              <a:t>de verplichte verzekering voor geneeskundige verzorging en uitkeringen, gecoördineerd op 14 juli 1994, </a:t>
            </a:r>
            <a:r>
              <a:rPr kumimoji="0" lang="nl-NL" sz="800" b="0" i="0" u="none" strike="noStrike" kern="1200" cap="none" spc="0" normalizeH="0" baseline="0" noProof="0" dirty="0" smtClean="0">
                <a:ln>
                  <a:noFill/>
                </a:ln>
                <a:solidFill>
                  <a:schemeClr val="tx1"/>
                </a:solidFill>
                <a:effectLst/>
                <a:uLnTx/>
                <a:uFillTx/>
                <a:latin typeface="Arial" charset="0"/>
                <a:ea typeface="+mn-ea"/>
                <a:cs typeface="+mn-cs"/>
              </a:rPr>
              <a:t>(van toepassing sinds 1 juli 2015):</a:t>
            </a:r>
          </a:p>
          <a:p>
            <a:r>
              <a:rPr lang="nl-NL" sz="800" i="1" dirty="0" smtClean="0"/>
              <a:t>§ 1. Is gehouden zich in te schrijven in de Kruispuntbank van Ondernemingen om een ondernemingsnummer te krijgen : </a:t>
            </a:r>
          </a:p>
          <a:p>
            <a:r>
              <a:rPr lang="nl-NL" sz="800" i="1" dirty="0" smtClean="0"/>
              <a:t>1° elke rechtspersoon naar Belgisch recht en elke rechtspersoon naar buitenlands en internationaal recht die beschikt over een zetel in België, waarvan zorgverleners in de zin van artikel 2, n), die hun economische en beroepsactiviteiten in hoofdberoep of in bijberoep in het kader van deze wet uitoefenen, deel uitmaken; </a:t>
            </a:r>
          </a:p>
          <a:p>
            <a:r>
              <a:rPr lang="nl-NL" sz="800" i="1" dirty="0" smtClean="0"/>
              <a:t>2° elke vereniging zonder rechtspersoonlijkheid, waarvan zorgverleners in de zin van artikel 2, n), die hun economische en beroepsactiviteiten in hoofdberoep of in bijberoep in het kader van deze wet uitoefenen, deel uitmaken; </a:t>
            </a:r>
          </a:p>
          <a:p>
            <a:r>
              <a:rPr lang="nl-NL" sz="800" i="1" dirty="0" smtClean="0"/>
              <a:t>3° elke fysieke persoon, zorgverlener in de zin van artikel 2, n), die als zelfstandige een economische en beroepsactiviteit in hoofdberoep of in bijberoep in het kader van deze wet uitoefent.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800" b="0" i="1" u="none" strike="noStrike" kern="1200" cap="none" spc="0" normalizeH="0" baseline="0" noProof="0" dirty="0" smtClean="0">
                <a:ln>
                  <a:noFill/>
                </a:ln>
                <a:solidFill>
                  <a:schemeClr val="tx1"/>
                </a:solidFill>
                <a:effectLst/>
                <a:uLnTx/>
                <a:uFillTx/>
                <a:latin typeface="Arial" charset="0"/>
                <a:ea typeface="+mn-ea"/>
                <a:cs typeface="+mn-cs"/>
              </a:rPr>
              <a:t>(…)</a:t>
            </a:r>
          </a:p>
          <a:p>
            <a:endParaRPr lang="en-US" sz="800" dirty="0"/>
          </a:p>
        </p:txBody>
      </p:sp>
      <p:sp>
        <p:nvSpPr>
          <p:cNvPr id="4" name="Espace réservé du numéro de diapositive 3"/>
          <p:cNvSpPr>
            <a:spLocks noGrp="1"/>
          </p:cNvSpPr>
          <p:nvPr>
            <p:ph type="sldNum" sz="quarter" idx="10"/>
          </p:nvPr>
        </p:nvSpPr>
        <p:spPr/>
        <p:txBody>
          <a:bodyPr/>
          <a:lstStyle/>
          <a:p>
            <a:fld id="{1E75A41D-E811-40B0-98CF-5B0F44BFB170}" type="slidenum">
              <a:rPr lang="nl-BE" smtClean="0"/>
              <a:pPr/>
              <a:t>14</a:t>
            </a:fld>
            <a:endParaRPr lang="nl-BE"/>
          </a:p>
        </p:txBody>
      </p:sp>
    </p:spTree>
    <p:extLst>
      <p:ext uri="{BB962C8B-B14F-4D97-AF65-F5344CB8AC3E}">
        <p14:creationId xmlns:p14="http://schemas.microsoft.com/office/powerpoint/2010/main" val="1810128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ts val="0"/>
              </a:spcAft>
              <a:buClrTx/>
              <a:buSzTx/>
              <a:buFontTx/>
              <a:buNone/>
              <a:tabLst/>
              <a:defRPr/>
            </a:pPr>
            <a:r>
              <a:rPr kumimoji="0" lang="fr-BE" sz="800" b="1" i="0" u="none" strike="noStrike" kern="1200" cap="none" spc="0" normalizeH="0" baseline="0" noProof="0" dirty="0" err="1" smtClean="0">
                <a:ln>
                  <a:noFill/>
                </a:ln>
                <a:solidFill>
                  <a:srgbClr val="000000"/>
                </a:solidFill>
                <a:effectLst/>
                <a:uLnTx/>
                <a:uFillTx/>
                <a:latin typeface="Arial" pitchFamily="34" charset="0"/>
                <a:ea typeface="Times New Roman"/>
                <a:cs typeface="Arial" pitchFamily="34" charset="0"/>
              </a:rPr>
              <a:t>Transparantie</a:t>
            </a:r>
            <a:endParaRPr kumimoji="0" lang="fr-BE" sz="8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endParaRPr>
          </a:p>
          <a:p>
            <a:pPr marL="0" marR="0" lvl="0" indent="0" algn="l" defTabSz="914400" rtl="0" eaLnBrk="1" fontAlgn="base" latinLnBrk="0" hangingPunct="1">
              <a:lnSpc>
                <a:spcPct val="100000"/>
              </a:lnSpc>
              <a:spcBef>
                <a:spcPct val="30000"/>
              </a:spcBef>
              <a:spcAft>
                <a:spcPts val="0"/>
              </a:spcAft>
              <a:buClrTx/>
              <a:buSzTx/>
              <a:buFontTx/>
              <a:buNone/>
              <a:tabLst/>
              <a:defRPr/>
            </a:pPr>
            <a:r>
              <a:rPr kumimoji="0" lang="fr-BE" sz="800" b="0" i="0" u="none" strike="noStrike" kern="1200" cap="none" spc="0" normalizeH="0" baseline="0" noProof="0" dirty="0" err="1" smtClean="0">
                <a:ln>
                  <a:noFill/>
                </a:ln>
                <a:solidFill>
                  <a:srgbClr val="000000"/>
                </a:solidFill>
                <a:effectLst/>
                <a:uLnTx/>
                <a:uFillTx/>
                <a:latin typeface="Arial" pitchFamily="34" charset="0"/>
                <a:ea typeface="Times New Roman"/>
                <a:cs typeface="Arial" pitchFamily="34" charset="0"/>
              </a:rPr>
              <a:t>Artikel</a:t>
            </a:r>
            <a:r>
              <a:rPr kumimoji="0" lang="fr-BE" sz="800" b="0"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 4 van de </a:t>
            </a:r>
            <a:r>
              <a:rPr kumimoji="0" lang="fr-BE" sz="800" b="0" i="0" u="none" strike="noStrike" kern="1200" cap="none" spc="0" normalizeH="0" baseline="0" noProof="0" dirty="0" err="1" smtClean="0">
                <a:ln>
                  <a:noFill/>
                </a:ln>
                <a:solidFill>
                  <a:srgbClr val="000000"/>
                </a:solidFill>
                <a:effectLst/>
                <a:uLnTx/>
                <a:uFillTx/>
                <a:latin typeface="Arial" pitchFamily="34" charset="0"/>
                <a:ea typeface="Times New Roman"/>
                <a:cs typeface="Arial" pitchFamily="34" charset="0"/>
              </a:rPr>
              <a:t>Richtlijn</a:t>
            </a:r>
            <a:r>
              <a:rPr kumimoji="0" lang="fr-BE" sz="800" b="0"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 2011/24/EU van </a:t>
            </a:r>
            <a:r>
              <a:rPr kumimoji="0" lang="fr-BE" sz="800" b="0" i="0" u="none" strike="noStrike" kern="1200" cap="none" spc="0" normalizeH="0" baseline="0" noProof="0" dirty="0" err="1" smtClean="0">
                <a:ln>
                  <a:noFill/>
                </a:ln>
                <a:solidFill>
                  <a:srgbClr val="000000"/>
                </a:solidFill>
                <a:effectLst/>
                <a:uLnTx/>
                <a:uFillTx/>
                <a:latin typeface="Arial" pitchFamily="34" charset="0"/>
                <a:ea typeface="Times New Roman"/>
                <a:cs typeface="Arial" pitchFamily="34" charset="0"/>
              </a:rPr>
              <a:t>het</a:t>
            </a:r>
            <a:r>
              <a:rPr kumimoji="0" lang="fr-BE" sz="800" b="0"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 </a:t>
            </a:r>
            <a:r>
              <a:rPr kumimoji="0" lang="fr-BE" sz="800" b="0" i="0" u="none" strike="noStrike" kern="1200" cap="none" spc="0" normalizeH="0" baseline="0" noProof="0" dirty="0" err="1" smtClean="0">
                <a:ln>
                  <a:noFill/>
                </a:ln>
                <a:solidFill>
                  <a:srgbClr val="000000"/>
                </a:solidFill>
                <a:effectLst/>
                <a:uLnTx/>
                <a:uFillTx/>
                <a:latin typeface="Arial" pitchFamily="34" charset="0"/>
                <a:ea typeface="Times New Roman"/>
                <a:cs typeface="Arial" pitchFamily="34" charset="0"/>
              </a:rPr>
              <a:t>Europees</a:t>
            </a:r>
            <a:r>
              <a:rPr kumimoji="0" lang="fr-BE" sz="800" b="0"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 Parlement en de </a:t>
            </a:r>
            <a:r>
              <a:rPr kumimoji="0" lang="fr-BE" sz="800" b="0" i="0" u="none" strike="noStrike" kern="1200" cap="none" spc="0" normalizeH="0" baseline="0" noProof="0" dirty="0" err="1" smtClean="0">
                <a:ln>
                  <a:noFill/>
                </a:ln>
                <a:solidFill>
                  <a:srgbClr val="000000"/>
                </a:solidFill>
                <a:effectLst/>
                <a:uLnTx/>
                <a:uFillTx/>
                <a:latin typeface="Arial" pitchFamily="34" charset="0"/>
                <a:ea typeface="Times New Roman"/>
                <a:cs typeface="Arial" pitchFamily="34" charset="0"/>
              </a:rPr>
              <a:t>Raad</a:t>
            </a:r>
            <a:r>
              <a:rPr kumimoji="0" lang="fr-BE" sz="800" b="0"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 van 9 </a:t>
            </a:r>
            <a:r>
              <a:rPr kumimoji="0" lang="fr-BE" sz="800" b="0" i="0" u="none" strike="noStrike" kern="1200" cap="none" spc="0" normalizeH="0" baseline="0" noProof="0" dirty="0" err="1" smtClean="0">
                <a:ln>
                  <a:noFill/>
                </a:ln>
                <a:solidFill>
                  <a:srgbClr val="000000"/>
                </a:solidFill>
                <a:effectLst/>
                <a:uLnTx/>
                <a:uFillTx/>
                <a:latin typeface="Arial" pitchFamily="34" charset="0"/>
                <a:ea typeface="Times New Roman"/>
                <a:cs typeface="Arial" pitchFamily="34" charset="0"/>
              </a:rPr>
              <a:t>maart</a:t>
            </a:r>
            <a:r>
              <a:rPr kumimoji="0" lang="fr-BE" sz="800" b="0"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 2011, om te </a:t>
            </a:r>
            <a:r>
              <a:rPr kumimoji="0" lang="fr-BE" sz="800" b="0" i="0" u="none" strike="noStrike" kern="1200" cap="none" spc="0" normalizeH="0" baseline="0" noProof="0" dirty="0" err="1" smtClean="0">
                <a:ln>
                  <a:noFill/>
                </a:ln>
                <a:solidFill>
                  <a:srgbClr val="000000"/>
                </a:solidFill>
                <a:effectLst/>
                <a:uLnTx/>
                <a:uFillTx/>
                <a:latin typeface="Arial" pitchFamily="34" charset="0"/>
                <a:ea typeface="Times New Roman"/>
                <a:cs typeface="Arial" pitchFamily="34" charset="0"/>
              </a:rPr>
              <a:t>zetten</a:t>
            </a:r>
            <a:r>
              <a:rPr kumimoji="0" lang="fr-BE" sz="800" b="0"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 in </a:t>
            </a:r>
            <a:r>
              <a:rPr kumimoji="0" lang="fr-BE" sz="800" b="0" i="0" u="none" strike="noStrike" kern="1200" cap="none" spc="0" normalizeH="0" baseline="0" noProof="0" dirty="0" err="1" smtClean="0">
                <a:ln>
                  <a:noFill/>
                </a:ln>
                <a:solidFill>
                  <a:srgbClr val="000000"/>
                </a:solidFill>
                <a:effectLst/>
                <a:uLnTx/>
                <a:uFillTx/>
                <a:latin typeface="Arial" pitchFamily="34" charset="0"/>
                <a:ea typeface="Times New Roman"/>
                <a:cs typeface="Arial" pitchFamily="34" charset="0"/>
              </a:rPr>
              <a:t>Belgisch</a:t>
            </a:r>
            <a:r>
              <a:rPr kumimoji="0" lang="fr-BE" sz="800" b="0"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 </a:t>
            </a:r>
            <a:r>
              <a:rPr kumimoji="0" lang="fr-BE" sz="800" b="0" i="0" u="none" strike="noStrike" kern="1200" cap="none" spc="0" normalizeH="0" baseline="0" noProof="0" dirty="0" err="1" smtClean="0">
                <a:ln>
                  <a:noFill/>
                </a:ln>
                <a:solidFill>
                  <a:srgbClr val="000000"/>
                </a:solidFill>
                <a:effectLst/>
                <a:uLnTx/>
                <a:uFillTx/>
                <a:latin typeface="Arial" pitchFamily="34" charset="0"/>
                <a:ea typeface="Times New Roman"/>
                <a:cs typeface="Arial" pitchFamily="34" charset="0"/>
              </a:rPr>
              <a:t>recht</a:t>
            </a:r>
            <a:r>
              <a:rPr kumimoji="0" lang="fr-BE" sz="800" b="0"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 </a:t>
            </a:r>
            <a:r>
              <a:rPr kumimoji="0" lang="fr-BE" sz="800" b="0" i="0" u="none" strike="noStrike" kern="1200" cap="none" spc="0" normalizeH="0" baseline="0" noProof="0" dirty="0" err="1" smtClean="0">
                <a:ln>
                  <a:noFill/>
                </a:ln>
                <a:solidFill>
                  <a:srgbClr val="000000"/>
                </a:solidFill>
                <a:effectLst/>
                <a:uLnTx/>
                <a:uFillTx/>
                <a:latin typeface="Arial" pitchFamily="34" charset="0"/>
                <a:ea typeface="Times New Roman"/>
                <a:cs typeface="Arial" pitchFamily="34" charset="0"/>
              </a:rPr>
              <a:t>uiterlijk</a:t>
            </a:r>
            <a:r>
              <a:rPr kumimoji="0" lang="fr-BE" sz="800" b="0"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 op 25 </a:t>
            </a:r>
            <a:r>
              <a:rPr kumimoji="0" lang="fr-BE" sz="800" b="0" i="0" u="none" strike="noStrike" kern="1200" cap="none" spc="0" normalizeH="0" baseline="0" noProof="0" dirty="0" err="1" smtClean="0">
                <a:ln>
                  <a:noFill/>
                </a:ln>
                <a:solidFill>
                  <a:srgbClr val="000000"/>
                </a:solidFill>
                <a:effectLst/>
                <a:uLnTx/>
                <a:uFillTx/>
                <a:latin typeface="Arial" pitchFamily="34" charset="0"/>
                <a:ea typeface="Times New Roman"/>
                <a:cs typeface="Arial" pitchFamily="34" charset="0"/>
              </a:rPr>
              <a:t>oktober</a:t>
            </a:r>
            <a:r>
              <a:rPr kumimoji="0" lang="fr-BE" sz="800" b="0"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 2013:</a:t>
            </a:r>
          </a:p>
          <a:p>
            <a:pPr marL="0" marR="0" lvl="0" indent="0" algn="l" defTabSz="914400" rtl="0" eaLnBrk="1" fontAlgn="base" latinLnBrk="0" hangingPunct="1">
              <a:lnSpc>
                <a:spcPct val="100000"/>
              </a:lnSpc>
              <a:spcBef>
                <a:spcPct val="30000"/>
              </a:spcBef>
              <a:spcAft>
                <a:spcPts val="0"/>
              </a:spcAft>
              <a:buClrTx/>
              <a:buSzTx/>
              <a:buFontTx/>
              <a:buNone/>
              <a:tabLst/>
              <a:defRPr/>
            </a:pPr>
            <a:r>
              <a:rPr kumimoji="0" lang="fr-BE" sz="800" b="0"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 2. </a:t>
            </a:r>
            <a:r>
              <a:rPr kumimoji="0" lang="nl-BE" sz="800" b="0"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De lidstaat waar de behandeling plaatsvindt, draagt er zorg voor dat de zorgaanbieders relevante informatie om individuele patiënten te helpen om met kennis van zaken een keuze te maken, onder meer over mogelijke behandelingen, over de beschikbaarheid, de kwaliteit en de veiligheid van de gezondheidszorg die zij in de lidstaat waar de behandeling plaatsvindt, verlenen en dat zij ook </a:t>
            </a:r>
            <a:r>
              <a:rPr kumimoji="0" lang="nl-BE" sz="800" b="0" i="0" u="sng"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duidelijke facturen opstellen en duidelijke informatie verschaffen over de prijzen</a:t>
            </a:r>
            <a:r>
              <a:rPr kumimoji="0" lang="nl-BE" sz="800" b="0"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 alsmede over hun vergunnings- of registratiestatus, hun verzekeringsdekking of andere individuele of collectieve vormen van bescherming met betrekking tot de beroepsaansprakelijkheid. Voor zover zorgaanbieders patiënten die wonen in de lidstaat waar de behandeling plaatsvindt, hierover al de nodige informatie verstrekken, verplicht deze richtlijn de zorgaanbieders niet patiënten uit andere lidstaten uitgebreider voor te lichten; (…)</a:t>
            </a:r>
            <a:endParaRPr lang="fr-BE" dirty="0"/>
          </a:p>
        </p:txBody>
      </p:sp>
      <p:sp>
        <p:nvSpPr>
          <p:cNvPr id="4" name="Espace réservé du numéro de diapositive 3"/>
          <p:cNvSpPr>
            <a:spLocks noGrp="1"/>
          </p:cNvSpPr>
          <p:nvPr>
            <p:ph type="sldNum" sz="quarter" idx="10"/>
          </p:nvPr>
        </p:nvSpPr>
        <p:spPr/>
        <p:txBody>
          <a:bodyPr/>
          <a:lstStyle/>
          <a:p>
            <a:fld id="{1E75A41D-E811-40B0-98CF-5B0F44BFB170}" type="slidenum">
              <a:rPr lang="nl-BE" smtClean="0"/>
              <a:pPr/>
              <a:t>15</a:t>
            </a:fld>
            <a:endParaRPr lang="nl-BE"/>
          </a:p>
        </p:txBody>
      </p:sp>
    </p:spTree>
    <p:extLst>
      <p:ext uri="{BB962C8B-B14F-4D97-AF65-F5344CB8AC3E}">
        <p14:creationId xmlns:p14="http://schemas.microsoft.com/office/powerpoint/2010/main" val="1810128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nl-BE" sz="800" b="1" dirty="0" smtClean="0"/>
              <a:t>Verplichting van het vermelden van het ontvangen bedrag</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BE" sz="800" b="0" dirty="0" smtClean="0"/>
              <a:t>Artikel 53, §1, </a:t>
            </a:r>
            <a:r>
              <a:rPr kumimoji="0" lang="nl-NL" sz="800" b="0" i="0" u="none" strike="noStrike" kern="1200" cap="none" spc="0" normalizeH="0" baseline="0" noProof="0" dirty="0" smtClean="0">
                <a:ln>
                  <a:noFill/>
                </a:ln>
                <a:solidFill>
                  <a:schemeClr val="tx1"/>
                </a:solidFill>
                <a:effectLst/>
                <a:uLnTx/>
                <a:uFillTx/>
                <a:latin typeface="Arial" charset="0"/>
                <a:ea typeface="+mn-ea"/>
                <a:cs typeface="+mn-cs"/>
              </a:rPr>
              <a:t>van de wet betreffende </a:t>
            </a:r>
            <a:r>
              <a:rPr kumimoji="0" lang="nl-BE" sz="800" b="0" i="0" u="none" strike="noStrike" kern="1200" cap="none" spc="0" normalizeH="0" baseline="0" noProof="0" dirty="0" smtClean="0">
                <a:ln>
                  <a:noFill/>
                </a:ln>
                <a:solidFill>
                  <a:srgbClr val="000000"/>
                </a:solidFill>
                <a:effectLst/>
                <a:uLnTx/>
                <a:uFillTx/>
                <a:latin typeface="Arial" charset="0"/>
                <a:ea typeface="+mn-ea"/>
                <a:cs typeface="+mn-cs"/>
              </a:rPr>
              <a:t>de verplichte verzekering voor geneeskundige verzorging en uitkeringen, gecoördineerd op 14 juli 1994, </a:t>
            </a:r>
            <a:r>
              <a:rPr kumimoji="0" lang="nl-NL" sz="800" b="0" i="0" u="none" strike="noStrike" kern="1200" cap="none" spc="0" normalizeH="0" baseline="0" noProof="0" dirty="0" smtClean="0">
                <a:ln>
                  <a:noFill/>
                </a:ln>
                <a:solidFill>
                  <a:schemeClr val="tx1"/>
                </a:solidFill>
                <a:effectLst/>
                <a:uLnTx/>
                <a:uFillTx/>
                <a:latin typeface="Arial" charset="0"/>
                <a:ea typeface="+mn-ea"/>
                <a:cs typeface="+mn-cs"/>
              </a:rPr>
              <a:t>gewijzigd bij de wet van 10 april 2014 (Belgisch Staatsblad van 30 april 2014):</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800" b="0" i="1" u="none" strike="noStrike" kern="1200" cap="none" spc="0" normalizeH="0" baseline="0" noProof="0" dirty="0" smtClean="0">
                <a:ln>
                  <a:noFill/>
                </a:ln>
                <a:solidFill>
                  <a:schemeClr val="tx1"/>
                </a:solidFill>
                <a:effectLst/>
                <a:uLnTx/>
                <a:uFillTx/>
                <a:latin typeface="Arial" charset="0"/>
                <a:ea typeface="+mn-ea"/>
                <a:cs typeface="+mn-cs"/>
              </a:rPr>
              <a:t>“(…) Ongeacht of de zorgverlener de verstrekkingen verricht voor eigen of voor andermans rekening, wordt op het deel ontvangstbewijs van het getuigschrift voor verstrekte hulp of van aflevering of het gelijkwaardig document, het bedrag vermeld dat door de rechthebbende aan de zorgverlener werd betaald voor de verrichte verstrekkingen.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800" b="0" i="1" u="none" strike="noStrike" kern="1200" cap="none" spc="0" normalizeH="0" baseline="0" noProof="0" dirty="0" smtClean="0">
              <a:ln>
                <a:noFill/>
              </a:ln>
              <a:solidFill>
                <a:schemeClr val="tx1"/>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800" b="0" i="0" u="none" strike="noStrike" kern="1200" cap="none" spc="0" normalizeH="0" baseline="0" noProof="0" dirty="0" smtClean="0">
                <a:ln>
                  <a:noFill/>
                </a:ln>
                <a:solidFill>
                  <a:schemeClr val="tx1"/>
                </a:solidFill>
                <a:effectLst/>
                <a:uLnTx/>
                <a:uFillTx/>
                <a:latin typeface="Arial" charset="0"/>
                <a:ea typeface="+mn-ea"/>
                <a:cs typeface="+mn-cs"/>
              </a:rPr>
              <a:t>Ministeriele besluiten van FOD </a:t>
            </a:r>
            <a:r>
              <a:rPr kumimoji="0" lang="nl-NL" sz="800" b="0" i="0" u="none" strike="noStrike" kern="1200" cap="none" spc="0" normalizeH="0" baseline="0" noProof="0" dirty="0" err="1" smtClean="0">
                <a:ln>
                  <a:noFill/>
                </a:ln>
                <a:solidFill>
                  <a:schemeClr val="tx1"/>
                </a:solidFill>
                <a:effectLst/>
                <a:uLnTx/>
                <a:uFillTx/>
                <a:latin typeface="Arial" charset="0"/>
                <a:ea typeface="+mn-ea"/>
                <a:cs typeface="+mn-cs"/>
              </a:rPr>
              <a:t>Financien</a:t>
            </a:r>
            <a:r>
              <a:rPr kumimoji="0" lang="nl-NL" sz="800" b="0" i="0" u="none" strike="noStrike" kern="1200" cap="none" spc="0" normalizeH="0" baseline="0" noProof="0" dirty="0" smtClean="0">
                <a:ln>
                  <a:noFill/>
                </a:ln>
                <a:solidFill>
                  <a:schemeClr val="tx1"/>
                </a:solidFill>
                <a:effectLst/>
                <a:uLnTx/>
                <a:uFillTx/>
                <a:latin typeface="Arial" charset="0"/>
                <a:ea typeface="+mn-ea"/>
                <a:cs typeface="+mn-cs"/>
              </a:rPr>
              <a:t> van 22 december 2015 (Belgisch Staatsblad van 28 en 29 december 2015).</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1" u="none" strike="noStrike" kern="1200" cap="none" spc="0" normalizeH="0" baseline="0" noProof="0" dirty="0" smtClean="0">
              <a:ln>
                <a:noFill/>
              </a:ln>
              <a:solidFill>
                <a:schemeClr val="tx1"/>
              </a:solidFill>
              <a:effectLst/>
              <a:uLnTx/>
              <a:uFillTx/>
              <a:latin typeface="Arial" charset="0"/>
              <a:ea typeface="+mn-ea"/>
              <a:cs typeface="+mn-cs"/>
            </a:endParaRPr>
          </a:p>
        </p:txBody>
      </p:sp>
      <p:sp>
        <p:nvSpPr>
          <p:cNvPr id="4" name="Espace réservé du numéro de diapositive 3"/>
          <p:cNvSpPr>
            <a:spLocks noGrp="1"/>
          </p:cNvSpPr>
          <p:nvPr>
            <p:ph type="sldNum" sz="quarter" idx="10"/>
          </p:nvPr>
        </p:nvSpPr>
        <p:spPr/>
        <p:txBody>
          <a:bodyPr/>
          <a:lstStyle/>
          <a:p>
            <a:fld id="{1E75A41D-E811-40B0-98CF-5B0F44BFB170}" type="slidenum">
              <a:rPr lang="nl-BE" smtClean="0"/>
              <a:pPr/>
              <a:t>16</a:t>
            </a:fld>
            <a:endParaRPr lang="nl-BE"/>
          </a:p>
        </p:txBody>
      </p:sp>
    </p:spTree>
    <p:extLst>
      <p:ext uri="{BB962C8B-B14F-4D97-AF65-F5344CB8AC3E}">
        <p14:creationId xmlns:p14="http://schemas.microsoft.com/office/powerpoint/2010/main" val="1810128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smtClean="0"/>
          </a:p>
        </p:txBody>
      </p:sp>
      <p:sp>
        <p:nvSpPr>
          <p:cNvPr id="4" name="Espace réservé du numéro de diapositive 3"/>
          <p:cNvSpPr>
            <a:spLocks noGrp="1"/>
          </p:cNvSpPr>
          <p:nvPr>
            <p:ph type="sldNum" sz="quarter" idx="10"/>
          </p:nvPr>
        </p:nvSpPr>
        <p:spPr/>
        <p:txBody>
          <a:bodyPr/>
          <a:lstStyle/>
          <a:p>
            <a:fld id="{1E75A41D-E811-40B0-98CF-5B0F44BFB170}" type="slidenum">
              <a:rPr lang="nl-BE" smtClean="0"/>
              <a:pPr/>
              <a:t>17</a:t>
            </a:fld>
            <a:endParaRPr lang="nl-BE"/>
          </a:p>
        </p:txBody>
      </p:sp>
    </p:spTree>
    <p:extLst>
      <p:ext uri="{BB962C8B-B14F-4D97-AF65-F5344CB8AC3E}">
        <p14:creationId xmlns:p14="http://schemas.microsoft.com/office/powerpoint/2010/main" val="1810128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BE" sz="1200" dirty="0" err="1" smtClean="0"/>
              <a:t>Zie</a:t>
            </a:r>
            <a:r>
              <a:rPr lang="fr-BE" sz="1200" dirty="0" smtClean="0"/>
              <a:t> FAQ, </a:t>
            </a:r>
            <a:r>
              <a:rPr lang="fr-BE" sz="1200" dirty="0" err="1" smtClean="0"/>
              <a:t>website</a:t>
            </a:r>
            <a:r>
              <a:rPr lang="fr-BE" sz="1200" dirty="0" smtClean="0"/>
              <a:t> </a:t>
            </a:r>
            <a:r>
              <a:rPr lang="fr-BE" sz="1200" dirty="0" err="1" smtClean="0"/>
              <a:t>Riziv</a:t>
            </a:r>
            <a:endParaRPr lang="fr-BE" sz="1200" dirty="0" smtClean="0"/>
          </a:p>
        </p:txBody>
      </p:sp>
      <p:sp>
        <p:nvSpPr>
          <p:cNvPr id="4" name="Espace réservé du numéro de diapositive 3"/>
          <p:cNvSpPr>
            <a:spLocks noGrp="1"/>
          </p:cNvSpPr>
          <p:nvPr>
            <p:ph type="sldNum" sz="quarter" idx="10"/>
          </p:nvPr>
        </p:nvSpPr>
        <p:spPr/>
        <p:txBody>
          <a:bodyPr/>
          <a:lstStyle/>
          <a:p>
            <a:fld id="{1E75A41D-E811-40B0-98CF-5B0F44BFB170}" type="slidenum">
              <a:rPr lang="nl-BE" smtClean="0"/>
              <a:pPr/>
              <a:t>18</a:t>
            </a:fld>
            <a:endParaRPr lang="nl-BE"/>
          </a:p>
        </p:txBody>
      </p:sp>
    </p:spTree>
    <p:extLst>
      <p:ext uri="{BB962C8B-B14F-4D97-AF65-F5344CB8AC3E}">
        <p14:creationId xmlns:p14="http://schemas.microsoft.com/office/powerpoint/2010/main" val="1810128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BE" sz="1200" dirty="0" err="1" smtClean="0"/>
              <a:t>Zie</a:t>
            </a:r>
            <a:r>
              <a:rPr lang="fr-BE" sz="1200" dirty="0" smtClean="0"/>
              <a:t> FAQ, </a:t>
            </a:r>
            <a:r>
              <a:rPr lang="fr-BE" sz="1200" dirty="0" err="1" smtClean="0"/>
              <a:t>website</a:t>
            </a:r>
            <a:r>
              <a:rPr lang="fr-BE" sz="1200" dirty="0" smtClean="0"/>
              <a:t> </a:t>
            </a:r>
            <a:r>
              <a:rPr lang="fr-BE" sz="1200" dirty="0" err="1" smtClean="0"/>
              <a:t>Riziv</a:t>
            </a:r>
            <a:endParaRPr lang="fr-BE" sz="1200" dirty="0" smtClean="0"/>
          </a:p>
        </p:txBody>
      </p:sp>
      <p:sp>
        <p:nvSpPr>
          <p:cNvPr id="4" name="Espace réservé du numéro de diapositive 3"/>
          <p:cNvSpPr>
            <a:spLocks noGrp="1"/>
          </p:cNvSpPr>
          <p:nvPr>
            <p:ph type="sldNum" sz="quarter" idx="10"/>
          </p:nvPr>
        </p:nvSpPr>
        <p:spPr/>
        <p:txBody>
          <a:bodyPr/>
          <a:lstStyle/>
          <a:p>
            <a:fld id="{1E75A41D-E811-40B0-98CF-5B0F44BFB170}" type="slidenum">
              <a:rPr lang="nl-BE" smtClean="0"/>
              <a:pPr/>
              <a:t>19</a:t>
            </a:fld>
            <a:endParaRPr lang="nl-BE"/>
          </a:p>
        </p:txBody>
      </p:sp>
    </p:spTree>
    <p:extLst>
      <p:ext uri="{BB962C8B-B14F-4D97-AF65-F5344CB8AC3E}">
        <p14:creationId xmlns:p14="http://schemas.microsoft.com/office/powerpoint/2010/main" val="1810128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BE" sz="1200" dirty="0" err="1" smtClean="0"/>
              <a:t>Zie</a:t>
            </a:r>
            <a:r>
              <a:rPr lang="fr-BE" sz="1200" dirty="0" smtClean="0"/>
              <a:t> FAQ, </a:t>
            </a:r>
            <a:r>
              <a:rPr lang="fr-BE" sz="1200" dirty="0" err="1" smtClean="0"/>
              <a:t>website</a:t>
            </a:r>
            <a:r>
              <a:rPr lang="fr-BE" sz="1200" dirty="0" smtClean="0"/>
              <a:t> </a:t>
            </a:r>
            <a:r>
              <a:rPr lang="fr-BE" sz="1200" dirty="0" err="1" smtClean="0"/>
              <a:t>Riziv</a:t>
            </a:r>
            <a:endParaRPr lang="fr-BE" sz="1200" dirty="0" smtClean="0"/>
          </a:p>
        </p:txBody>
      </p:sp>
      <p:sp>
        <p:nvSpPr>
          <p:cNvPr id="4" name="Espace réservé du numéro de diapositive 3"/>
          <p:cNvSpPr>
            <a:spLocks noGrp="1"/>
          </p:cNvSpPr>
          <p:nvPr>
            <p:ph type="sldNum" sz="quarter" idx="10"/>
          </p:nvPr>
        </p:nvSpPr>
        <p:spPr/>
        <p:txBody>
          <a:bodyPr/>
          <a:lstStyle/>
          <a:p>
            <a:fld id="{1E75A41D-E811-40B0-98CF-5B0F44BFB170}" type="slidenum">
              <a:rPr lang="nl-BE" smtClean="0"/>
              <a:pPr/>
              <a:t>20</a:t>
            </a:fld>
            <a:endParaRPr lang="nl-BE"/>
          </a:p>
        </p:txBody>
      </p:sp>
    </p:spTree>
    <p:extLst>
      <p:ext uri="{BB962C8B-B14F-4D97-AF65-F5344CB8AC3E}">
        <p14:creationId xmlns:p14="http://schemas.microsoft.com/office/powerpoint/2010/main" val="1810128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E46BF1DC-F178-4FFD-8E76-EE7754329894}" type="slidenum">
              <a:rPr lang="nl-BE" smtClean="0"/>
              <a:pPr/>
              <a:t>2</a:t>
            </a:fld>
            <a:endParaRPr lang="nl-BE"/>
          </a:p>
        </p:txBody>
      </p:sp>
    </p:spTree>
    <p:extLst>
      <p:ext uri="{BB962C8B-B14F-4D97-AF65-F5344CB8AC3E}">
        <p14:creationId xmlns:p14="http://schemas.microsoft.com/office/powerpoint/2010/main" val="1916712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BE" sz="800" dirty="0" err="1" smtClean="0"/>
              <a:t>Zie</a:t>
            </a:r>
            <a:r>
              <a:rPr lang="fr-BE" sz="800" dirty="0" smtClean="0"/>
              <a:t> FAQ, </a:t>
            </a:r>
            <a:r>
              <a:rPr lang="fr-BE" sz="800" dirty="0" err="1" smtClean="0"/>
              <a:t>website</a:t>
            </a:r>
            <a:r>
              <a:rPr lang="fr-BE" sz="800" dirty="0" smtClean="0"/>
              <a:t> </a:t>
            </a:r>
            <a:r>
              <a:rPr lang="fr-BE" sz="800" dirty="0" err="1" smtClean="0"/>
              <a:t>Riziv</a:t>
            </a:r>
            <a:endParaRPr lang="fr-BE" sz="800" dirty="0" smtClean="0"/>
          </a:p>
        </p:txBody>
      </p:sp>
      <p:sp>
        <p:nvSpPr>
          <p:cNvPr id="4" name="Espace réservé du numéro de diapositive 3"/>
          <p:cNvSpPr>
            <a:spLocks noGrp="1"/>
          </p:cNvSpPr>
          <p:nvPr>
            <p:ph type="sldNum" sz="quarter" idx="10"/>
          </p:nvPr>
        </p:nvSpPr>
        <p:spPr/>
        <p:txBody>
          <a:bodyPr/>
          <a:lstStyle/>
          <a:p>
            <a:fld id="{1E75A41D-E811-40B0-98CF-5B0F44BFB170}" type="slidenum">
              <a:rPr lang="nl-BE" smtClean="0"/>
              <a:pPr/>
              <a:t>21</a:t>
            </a:fld>
            <a:endParaRPr lang="nl-BE"/>
          </a:p>
        </p:txBody>
      </p:sp>
    </p:spTree>
    <p:extLst>
      <p:ext uri="{BB962C8B-B14F-4D97-AF65-F5344CB8AC3E}">
        <p14:creationId xmlns:p14="http://schemas.microsoft.com/office/powerpoint/2010/main" val="1810128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smtClean="0"/>
          </a:p>
        </p:txBody>
      </p:sp>
      <p:sp>
        <p:nvSpPr>
          <p:cNvPr id="4" name="Espace réservé du numéro de diapositive 3"/>
          <p:cNvSpPr>
            <a:spLocks noGrp="1"/>
          </p:cNvSpPr>
          <p:nvPr>
            <p:ph type="sldNum" sz="quarter" idx="10"/>
          </p:nvPr>
        </p:nvSpPr>
        <p:spPr/>
        <p:txBody>
          <a:bodyPr/>
          <a:lstStyle/>
          <a:p>
            <a:fld id="{1E75A41D-E811-40B0-98CF-5B0F44BFB170}" type="slidenum">
              <a:rPr lang="nl-BE" smtClean="0"/>
              <a:pPr/>
              <a:t>22</a:t>
            </a:fld>
            <a:endParaRPr lang="nl-BE"/>
          </a:p>
        </p:txBody>
      </p:sp>
    </p:spTree>
    <p:extLst>
      <p:ext uri="{BB962C8B-B14F-4D97-AF65-F5344CB8AC3E}">
        <p14:creationId xmlns:p14="http://schemas.microsoft.com/office/powerpoint/2010/main" val="1810128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BE" sz="1200" dirty="0" err="1" smtClean="0"/>
              <a:t>Zie</a:t>
            </a:r>
            <a:r>
              <a:rPr lang="fr-BE" sz="1200" dirty="0" smtClean="0"/>
              <a:t> FAQ, </a:t>
            </a:r>
            <a:r>
              <a:rPr lang="fr-BE" sz="1200" dirty="0" err="1" smtClean="0"/>
              <a:t>website</a:t>
            </a:r>
            <a:r>
              <a:rPr lang="fr-BE" sz="1200" dirty="0" smtClean="0"/>
              <a:t> </a:t>
            </a:r>
            <a:r>
              <a:rPr lang="fr-BE" sz="1200" dirty="0" err="1" smtClean="0"/>
              <a:t>Riziv</a:t>
            </a:r>
            <a:endParaRPr lang="fr-BE" sz="1200" dirty="0" smtClean="0"/>
          </a:p>
        </p:txBody>
      </p:sp>
      <p:sp>
        <p:nvSpPr>
          <p:cNvPr id="4" name="Espace réservé du numéro de diapositive 3"/>
          <p:cNvSpPr>
            <a:spLocks noGrp="1"/>
          </p:cNvSpPr>
          <p:nvPr>
            <p:ph type="sldNum" sz="quarter" idx="10"/>
          </p:nvPr>
        </p:nvSpPr>
        <p:spPr/>
        <p:txBody>
          <a:bodyPr/>
          <a:lstStyle/>
          <a:p>
            <a:fld id="{1E75A41D-E811-40B0-98CF-5B0F44BFB170}" type="slidenum">
              <a:rPr lang="nl-BE" smtClean="0"/>
              <a:pPr/>
              <a:t>23</a:t>
            </a:fld>
            <a:endParaRPr lang="nl-BE"/>
          </a:p>
        </p:txBody>
      </p:sp>
    </p:spTree>
    <p:extLst>
      <p:ext uri="{BB962C8B-B14F-4D97-AF65-F5344CB8AC3E}">
        <p14:creationId xmlns:p14="http://schemas.microsoft.com/office/powerpoint/2010/main" val="1810128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800" b="0" dirty="0" err="1" smtClean="0"/>
              <a:t>Verordening</a:t>
            </a:r>
            <a:r>
              <a:rPr lang="fr-BE" sz="800" b="0" dirty="0" smtClean="0"/>
              <a:t> van 22 </a:t>
            </a:r>
            <a:r>
              <a:rPr lang="fr-BE" sz="800" b="0" dirty="0" err="1" smtClean="0"/>
              <a:t>juni</a:t>
            </a:r>
            <a:r>
              <a:rPr lang="fr-BE" sz="800" b="0" dirty="0" smtClean="0"/>
              <a:t> 2015 </a:t>
            </a:r>
            <a:r>
              <a:rPr lang="nl-BE" sz="800" b="0" dirty="0" smtClean="0"/>
              <a:t>tot wijziging van de verordening van 28 juli 2003 tot uitvoering van artikel 22, 11° van de wet betreffende de verplichte verzekering voor geneeskundige verzorging en uitkeringen, gecoördineerd op 14 juli 1994 (Belgisch Staatsblad van 30 juni 2015).</a:t>
            </a:r>
            <a:endParaRPr lang="fr-BE" sz="800" b="0" dirty="0" smtClean="0"/>
          </a:p>
          <a:p>
            <a:r>
              <a:rPr lang="fr-BE" sz="800" b="0" dirty="0" smtClean="0"/>
              <a:t/>
            </a:r>
            <a:br>
              <a:rPr lang="fr-BE" sz="800" b="0" dirty="0" smtClean="0"/>
            </a:br>
            <a:endParaRPr lang="fr-BE" sz="800" b="0" dirty="0"/>
          </a:p>
        </p:txBody>
      </p:sp>
      <p:sp>
        <p:nvSpPr>
          <p:cNvPr id="4" name="Espace réservé du numéro de diapositive 3"/>
          <p:cNvSpPr>
            <a:spLocks noGrp="1"/>
          </p:cNvSpPr>
          <p:nvPr>
            <p:ph type="sldNum" sz="quarter" idx="10"/>
          </p:nvPr>
        </p:nvSpPr>
        <p:spPr/>
        <p:txBody>
          <a:bodyPr/>
          <a:lstStyle/>
          <a:p>
            <a:fld id="{5738AE8C-41BD-4135-9A76-112F4A8EDCE2}" type="slidenum">
              <a:rPr lang="nl-BE" smtClean="0">
                <a:solidFill>
                  <a:prstClr val="black"/>
                </a:solidFill>
              </a:rPr>
              <a:pPr/>
              <a:t>24</a:t>
            </a:fld>
            <a:endParaRPr lang="nl-BE" dirty="0">
              <a:solidFill>
                <a:prstClr val="black"/>
              </a:solidFill>
            </a:endParaRPr>
          </a:p>
        </p:txBody>
      </p:sp>
    </p:spTree>
    <p:extLst>
      <p:ext uri="{BB962C8B-B14F-4D97-AF65-F5344CB8AC3E}">
        <p14:creationId xmlns:p14="http://schemas.microsoft.com/office/powerpoint/2010/main" val="180189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5738AE8C-41BD-4135-9A76-112F4A8EDCE2}" type="slidenum">
              <a:rPr lang="nl-BE" smtClean="0">
                <a:solidFill>
                  <a:prstClr val="black"/>
                </a:solidFill>
              </a:rPr>
              <a:pPr/>
              <a:t>25</a:t>
            </a:fld>
            <a:endParaRPr lang="nl-BE" dirty="0">
              <a:solidFill>
                <a:prstClr val="black"/>
              </a:solidFill>
            </a:endParaRPr>
          </a:p>
        </p:txBody>
      </p:sp>
    </p:spTree>
    <p:extLst>
      <p:ext uri="{BB962C8B-B14F-4D97-AF65-F5344CB8AC3E}">
        <p14:creationId xmlns:p14="http://schemas.microsoft.com/office/powerpoint/2010/main" val="1678215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800" dirty="0" smtClean="0"/>
              <a:t>FAQ, </a:t>
            </a:r>
            <a:r>
              <a:rPr lang="fr-BE" sz="800" dirty="0" err="1" smtClean="0"/>
              <a:t>website</a:t>
            </a:r>
            <a:r>
              <a:rPr lang="fr-BE" sz="800" dirty="0" smtClean="0"/>
              <a:t> </a:t>
            </a:r>
            <a:r>
              <a:rPr lang="fr-BE" sz="800" dirty="0" err="1" smtClean="0"/>
              <a:t>Riziv</a:t>
            </a:r>
            <a:endParaRPr lang="fr-BE" sz="800" dirty="0"/>
          </a:p>
        </p:txBody>
      </p:sp>
      <p:sp>
        <p:nvSpPr>
          <p:cNvPr id="4" name="Espace réservé du numéro de diapositive 3"/>
          <p:cNvSpPr>
            <a:spLocks noGrp="1"/>
          </p:cNvSpPr>
          <p:nvPr>
            <p:ph type="sldNum" sz="quarter" idx="10"/>
          </p:nvPr>
        </p:nvSpPr>
        <p:spPr/>
        <p:txBody>
          <a:bodyPr/>
          <a:lstStyle/>
          <a:p>
            <a:fld id="{E46BF1DC-F178-4FFD-8E76-EE7754329894}" type="slidenum">
              <a:rPr lang="nl-BE" smtClean="0">
                <a:solidFill>
                  <a:prstClr val="black"/>
                </a:solidFill>
              </a:rPr>
              <a:pPr/>
              <a:t>26</a:t>
            </a:fld>
            <a:endParaRPr lang="nl-BE">
              <a:solidFill>
                <a:prstClr val="black"/>
              </a:solidFill>
            </a:endParaRPr>
          </a:p>
        </p:txBody>
      </p:sp>
    </p:spTree>
    <p:extLst>
      <p:ext uri="{BB962C8B-B14F-4D97-AF65-F5344CB8AC3E}">
        <p14:creationId xmlns:p14="http://schemas.microsoft.com/office/powerpoint/2010/main" val="4138620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800" dirty="0" smtClean="0"/>
              <a:t>FAQ, </a:t>
            </a:r>
            <a:r>
              <a:rPr lang="fr-BE" sz="800" dirty="0" err="1" smtClean="0"/>
              <a:t>website</a:t>
            </a:r>
            <a:r>
              <a:rPr lang="fr-BE" sz="800" dirty="0" smtClean="0"/>
              <a:t> RIZIV</a:t>
            </a:r>
            <a:endParaRPr lang="fr-BE" sz="800" dirty="0"/>
          </a:p>
        </p:txBody>
      </p:sp>
      <p:sp>
        <p:nvSpPr>
          <p:cNvPr id="4" name="Espace réservé du numéro de diapositive 3"/>
          <p:cNvSpPr>
            <a:spLocks noGrp="1"/>
          </p:cNvSpPr>
          <p:nvPr>
            <p:ph type="sldNum" sz="quarter" idx="10"/>
          </p:nvPr>
        </p:nvSpPr>
        <p:spPr/>
        <p:txBody>
          <a:bodyPr/>
          <a:lstStyle/>
          <a:p>
            <a:fld id="{E46BF1DC-F178-4FFD-8E76-EE7754329894}" type="slidenum">
              <a:rPr lang="nl-BE" smtClean="0">
                <a:solidFill>
                  <a:prstClr val="black"/>
                </a:solidFill>
              </a:rPr>
              <a:pPr/>
              <a:t>27</a:t>
            </a:fld>
            <a:endParaRPr lang="nl-BE">
              <a:solidFill>
                <a:prstClr val="black"/>
              </a:solidFill>
            </a:endParaRPr>
          </a:p>
        </p:txBody>
      </p:sp>
    </p:spTree>
    <p:extLst>
      <p:ext uri="{BB962C8B-B14F-4D97-AF65-F5344CB8AC3E}">
        <p14:creationId xmlns:p14="http://schemas.microsoft.com/office/powerpoint/2010/main" val="2846905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800" dirty="0" smtClean="0"/>
              <a:t>FAQ, </a:t>
            </a:r>
            <a:r>
              <a:rPr lang="fr-BE" sz="800" dirty="0" err="1" smtClean="0"/>
              <a:t>website</a:t>
            </a:r>
            <a:r>
              <a:rPr lang="fr-BE" sz="800" dirty="0" smtClean="0"/>
              <a:t> RIZIV</a:t>
            </a:r>
            <a:endParaRPr lang="fr-BE" sz="800" dirty="0"/>
          </a:p>
        </p:txBody>
      </p:sp>
      <p:sp>
        <p:nvSpPr>
          <p:cNvPr id="4" name="Espace réservé du numéro de diapositive 3"/>
          <p:cNvSpPr>
            <a:spLocks noGrp="1"/>
          </p:cNvSpPr>
          <p:nvPr>
            <p:ph type="sldNum" sz="quarter" idx="10"/>
          </p:nvPr>
        </p:nvSpPr>
        <p:spPr/>
        <p:txBody>
          <a:bodyPr/>
          <a:lstStyle/>
          <a:p>
            <a:fld id="{E46BF1DC-F178-4FFD-8E76-EE7754329894}" type="slidenum">
              <a:rPr lang="nl-BE" smtClean="0">
                <a:solidFill>
                  <a:prstClr val="black"/>
                </a:solidFill>
              </a:rPr>
              <a:pPr/>
              <a:t>28</a:t>
            </a:fld>
            <a:endParaRPr lang="nl-BE">
              <a:solidFill>
                <a:prstClr val="black"/>
              </a:solidFill>
            </a:endParaRPr>
          </a:p>
        </p:txBody>
      </p:sp>
    </p:spTree>
    <p:extLst>
      <p:ext uri="{BB962C8B-B14F-4D97-AF65-F5344CB8AC3E}">
        <p14:creationId xmlns:p14="http://schemas.microsoft.com/office/powerpoint/2010/main" val="39779192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800" dirty="0" smtClean="0"/>
              <a:t>FAQ, </a:t>
            </a:r>
            <a:r>
              <a:rPr lang="fr-BE" sz="800" dirty="0" err="1" smtClean="0"/>
              <a:t>website</a:t>
            </a:r>
            <a:r>
              <a:rPr lang="fr-BE" sz="800" dirty="0" smtClean="0"/>
              <a:t> RIZIV</a:t>
            </a:r>
            <a:endParaRPr lang="fr-BE" sz="800" dirty="0"/>
          </a:p>
        </p:txBody>
      </p:sp>
      <p:sp>
        <p:nvSpPr>
          <p:cNvPr id="4" name="Espace réservé du numéro de diapositive 3"/>
          <p:cNvSpPr>
            <a:spLocks noGrp="1"/>
          </p:cNvSpPr>
          <p:nvPr>
            <p:ph type="sldNum" sz="quarter" idx="10"/>
          </p:nvPr>
        </p:nvSpPr>
        <p:spPr/>
        <p:txBody>
          <a:bodyPr/>
          <a:lstStyle/>
          <a:p>
            <a:fld id="{E46BF1DC-F178-4FFD-8E76-EE7754329894}" type="slidenum">
              <a:rPr lang="nl-BE" smtClean="0"/>
              <a:pPr/>
              <a:t>29</a:t>
            </a:fld>
            <a:endParaRPr lang="nl-BE"/>
          </a:p>
        </p:txBody>
      </p:sp>
    </p:spTree>
    <p:extLst>
      <p:ext uri="{BB962C8B-B14F-4D97-AF65-F5344CB8AC3E}">
        <p14:creationId xmlns:p14="http://schemas.microsoft.com/office/powerpoint/2010/main" val="2560539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800" dirty="0" smtClean="0"/>
              <a:t>FAQ, </a:t>
            </a:r>
            <a:r>
              <a:rPr lang="fr-BE" sz="800" dirty="0" err="1" smtClean="0"/>
              <a:t>website</a:t>
            </a:r>
            <a:r>
              <a:rPr lang="fr-BE" sz="800" dirty="0" smtClean="0"/>
              <a:t> RIZIV</a:t>
            </a:r>
            <a:endParaRPr lang="fr-BE" sz="800" dirty="0"/>
          </a:p>
        </p:txBody>
      </p:sp>
      <p:sp>
        <p:nvSpPr>
          <p:cNvPr id="4" name="Espace réservé du numéro de diapositive 3"/>
          <p:cNvSpPr>
            <a:spLocks noGrp="1"/>
          </p:cNvSpPr>
          <p:nvPr>
            <p:ph type="sldNum" sz="quarter" idx="10"/>
          </p:nvPr>
        </p:nvSpPr>
        <p:spPr/>
        <p:txBody>
          <a:bodyPr/>
          <a:lstStyle/>
          <a:p>
            <a:fld id="{E46BF1DC-F178-4FFD-8E76-EE7754329894}" type="slidenum">
              <a:rPr lang="nl-BE" smtClean="0"/>
              <a:pPr/>
              <a:t>30</a:t>
            </a:fld>
            <a:endParaRPr lang="nl-BE"/>
          </a:p>
        </p:txBody>
      </p:sp>
    </p:spTree>
    <p:extLst>
      <p:ext uri="{BB962C8B-B14F-4D97-AF65-F5344CB8AC3E}">
        <p14:creationId xmlns:p14="http://schemas.microsoft.com/office/powerpoint/2010/main" val="2392126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6BF1DC-F178-4FFD-8E76-EE7754329894}" type="slidenum">
              <a:rPr lang="nl-BE" smtClean="0"/>
              <a:pPr/>
              <a:t>3</a:t>
            </a:fld>
            <a:endParaRPr lang="nl-BE"/>
          </a:p>
        </p:txBody>
      </p:sp>
    </p:spTree>
    <p:extLst>
      <p:ext uri="{BB962C8B-B14F-4D97-AF65-F5344CB8AC3E}">
        <p14:creationId xmlns:p14="http://schemas.microsoft.com/office/powerpoint/2010/main" val="1705160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800" dirty="0" smtClean="0"/>
              <a:t>FAQ, </a:t>
            </a:r>
            <a:r>
              <a:rPr lang="fr-BE" sz="800" dirty="0" err="1" smtClean="0"/>
              <a:t>website</a:t>
            </a:r>
            <a:r>
              <a:rPr lang="fr-BE" sz="800" dirty="0" smtClean="0"/>
              <a:t> </a:t>
            </a:r>
            <a:r>
              <a:rPr lang="fr-BE" sz="800" dirty="0" err="1" smtClean="0"/>
              <a:t>riziv</a:t>
            </a:r>
            <a:endParaRPr lang="fr-BE" sz="800" dirty="0"/>
          </a:p>
        </p:txBody>
      </p:sp>
      <p:sp>
        <p:nvSpPr>
          <p:cNvPr id="4" name="Espace réservé du numéro de diapositive 3"/>
          <p:cNvSpPr>
            <a:spLocks noGrp="1"/>
          </p:cNvSpPr>
          <p:nvPr>
            <p:ph type="sldNum" sz="quarter" idx="10"/>
          </p:nvPr>
        </p:nvSpPr>
        <p:spPr/>
        <p:txBody>
          <a:bodyPr/>
          <a:lstStyle/>
          <a:p>
            <a:fld id="{E46BF1DC-F178-4FFD-8E76-EE7754329894}" type="slidenum">
              <a:rPr lang="nl-BE" smtClean="0"/>
              <a:pPr/>
              <a:t>31</a:t>
            </a:fld>
            <a:endParaRPr lang="nl-BE"/>
          </a:p>
        </p:txBody>
      </p:sp>
    </p:spTree>
    <p:extLst>
      <p:ext uri="{BB962C8B-B14F-4D97-AF65-F5344CB8AC3E}">
        <p14:creationId xmlns:p14="http://schemas.microsoft.com/office/powerpoint/2010/main" val="3777867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BE" sz="800" b="0" i="0" u="none" strike="noStrike" kern="1200" cap="none" spc="0" normalizeH="0" baseline="0" noProof="0" dirty="0" smtClean="0">
                <a:ln>
                  <a:noFill/>
                </a:ln>
                <a:solidFill>
                  <a:srgbClr val="000000"/>
                </a:solidFill>
                <a:effectLst/>
                <a:uLnTx/>
                <a:uFillTx/>
                <a:latin typeface="Arial" charset="0"/>
                <a:ea typeface="+mn-ea"/>
                <a:cs typeface="+mn-cs"/>
              </a:rPr>
              <a:t>Verordening van 21 september 2015 tot wijziging van de verordening van 28 juli 2003 tot uitvoering van artikel 22, 11° van de wet betreffende de verplichte verzekering voor geneeskundige verzorging en uitkeringen, gecoördineerd op 14 juli 1994 (Belgisch Staatsblad van 13 oktober 2015).</a:t>
            </a:r>
          </a:p>
        </p:txBody>
      </p:sp>
      <p:sp>
        <p:nvSpPr>
          <p:cNvPr id="4" name="Espace réservé du numéro de diapositive 3"/>
          <p:cNvSpPr>
            <a:spLocks noGrp="1"/>
          </p:cNvSpPr>
          <p:nvPr>
            <p:ph type="sldNum" sz="quarter" idx="10"/>
          </p:nvPr>
        </p:nvSpPr>
        <p:spPr/>
        <p:txBody>
          <a:bodyPr/>
          <a:lstStyle/>
          <a:p>
            <a:fld id="{5738AE8C-41BD-4135-9A76-112F4A8EDCE2}" type="slidenum">
              <a:rPr lang="nl-BE" smtClean="0">
                <a:solidFill>
                  <a:prstClr val="black"/>
                </a:solidFill>
              </a:rPr>
              <a:pPr/>
              <a:t>32</a:t>
            </a:fld>
            <a:endParaRPr lang="nl-BE" dirty="0">
              <a:solidFill>
                <a:prstClr val="black"/>
              </a:solidFill>
            </a:endParaRPr>
          </a:p>
        </p:txBody>
      </p:sp>
    </p:spTree>
    <p:extLst>
      <p:ext uri="{BB962C8B-B14F-4D97-AF65-F5344CB8AC3E}">
        <p14:creationId xmlns:p14="http://schemas.microsoft.com/office/powerpoint/2010/main" val="39042711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800" dirty="0" smtClean="0"/>
              <a:t>FAQ, </a:t>
            </a:r>
            <a:r>
              <a:rPr lang="fr-BE" sz="800" dirty="0" err="1" smtClean="0"/>
              <a:t>website</a:t>
            </a:r>
            <a:r>
              <a:rPr lang="fr-BE" sz="800" dirty="0" smtClean="0"/>
              <a:t> RIZIV</a:t>
            </a:r>
            <a:endParaRPr lang="fr-BE" sz="800" dirty="0"/>
          </a:p>
        </p:txBody>
      </p:sp>
      <p:sp>
        <p:nvSpPr>
          <p:cNvPr id="4" name="Espace réservé du numéro de diapositive 3"/>
          <p:cNvSpPr>
            <a:spLocks noGrp="1"/>
          </p:cNvSpPr>
          <p:nvPr>
            <p:ph type="sldNum" sz="quarter" idx="10"/>
          </p:nvPr>
        </p:nvSpPr>
        <p:spPr/>
        <p:txBody>
          <a:bodyPr/>
          <a:lstStyle/>
          <a:p>
            <a:fld id="{E46BF1DC-F178-4FFD-8E76-EE7754329894}" type="slidenum">
              <a:rPr lang="nl-BE" smtClean="0"/>
              <a:pPr/>
              <a:t>33</a:t>
            </a:fld>
            <a:endParaRPr lang="nl-BE"/>
          </a:p>
        </p:txBody>
      </p:sp>
    </p:spTree>
    <p:extLst>
      <p:ext uri="{BB962C8B-B14F-4D97-AF65-F5344CB8AC3E}">
        <p14:creationId xmlns:p14="http://schemas.microsoft.com/office/powerpoint/2010/main" val="15855206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kumimoji="0" lang="nl-BE" sz="800" b="0" i="0" u="none" strike="noStrike" kern="1200" cap="none" spc="0" normalizeH="0" baseline="0" noProof="0" dirty="0" smtClean="0">
                <a:ln>
                  <a:noFill/>
                </a:ln>
                <a:solidFill>
                  <a:srgbClr val="000000"/>
                </a:solidFill>
                <a:effectLst/>
                <a:uLnTx/>
                <a:uFillTx/>
                <a:latin typeface="Arial"/>
                <a:ea typeface="Times New Roman"/>
                <a:cs typeface="Times New Roman"/>
              </a:rPr>
              <a:t>Omzendbrief VI n°</a:t>
            </a:r>
            <a:r>
              <a:rPr lang="fr-BE" sz="800" dirty="0" smtClean="0"/>
              <a:t>2015/322 van29 </a:t>
            </a:r>
            <a:r>
              <a:rPr lang="fr-BE" sz="800" dirty="0" err="1" smtClean="0"/>
              <a:t>oktober</a:t>
            </a:r>
            <a:r>
              <a:rPr lang="fr-BE" sz="800" dirty="0" smtClean="0"/>
              <a:t> 2015</a:t>
            </a:r>
            <a:endParaRPr lang="fr-BE" sz="800" dirty="0"/>
          </a:p>
        </p:txBody>
      </p:sp>
      <p:sp>
        <p:nvSpPr>
          <p:cNvPr id="4" name="Espace réservé du numéro de diapositive 3"/>
          <p:cNvSpPr>
            <a:spLocks noGrp="1"/>
          </p:cNvSpPr>
          <p:nvPr>
            <p:ph type="sldNum" sz="quarter" idx="10"/>
          </p:nvPr>
        </p:nvSpPr>
        <p:spPr/>
        <p:txBody>
          <a:bodyPr/>
          <a:lstStyle/>
          <a:p>
            <a:fld id="{E46BF1DC-F178-4FFD-8E76-EE7754329894}" type="slidenum">
              <a:rPr lang="nl-BE" smtClean="0"/>
              <a:pPr/>
              <a:t>34</a:t>
            </a:fld>
            <a:endParaRPr lang="nl-BE"/>
          </a:p>
        </p:txBody>
      </p:sp>
    </p:spTree>
    <p:extLst>
      <p:ext uri="{BB962C8B-B14F-4D97-AF65-F5344CB8AC3E}">
        <p14:creationId xmlns:p14="http://schemas.microsoft.com/office/powerpoint/2010/main" val="12826317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5738AE8C-41BD-4135-9A76-112F4A8EDCE2}" type="slidenum">
              <a:rPr lang="nl-BE" smtClean="0">
                <a:solidFill>
                  <a:prstClr val="black"/>
                </a:solidFill>
              </a:rPr>
              <a:pPr/>
              <a:t>35</a:t>
            </a:fld>
            <a:endParaRPr lang="nl-BE" dirty="0">
              <a:solidFill>
                <a:prstClr val="black"/>
              </a:solidFill>
            </a:endParaRPr>
          </a:p>
        </p:txBody>
      </p:sp>
    </p:spTree>
    <p:extLst>
      <p:ext uri="{BB962C8B-B14F-4D97-AF65-F5344CB8AC3E}">
        <p14:creationId xmlns:p14="http://schemas.microsoft.com/office/powerpoint/2010/main" val="5213703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E46BF1DC-F178-4FFD-8E76-EE7754329894}" type="slidenum">
              <a:rPr lang="nl-BE" smtClean="0"/>
              <a:pPr/>
              <a:t>36</a:t>
            </a:fld>
            <a:endParaRPr lang="nl-BE"/>
          </a:p>
        </p:txBody>
      </p:sp>
    </p:spTree>
    <p:extLst>
      <p:ext uri="{BB962C8B-B14F-4D97-AF65-F5344CB8AC3E}">
        <p14:creationId xmlns:p14="http://schemas.microsoft.com/office/powerpoint/2010/main" val="12826317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5738AE8C-41BD-4135-9A76-112F4A8EDCE2}" type="slidenum">
              <a:rPr lang="nl-BE" smtClean="0">
                <a:solidFill>
                  <a:prstClr val="black"/>
                </a:solidFill>
              </a:rPr>
              <a:pPr/>
              <a:t>37</a:t>
            </a:fld>
            <a:endParaRPr lang="nl-BE" dirty="0">
              <a:solidFill>
                <a:prstClr val="black"/>
              </a:solidFill>
            </a:endParaRPr>
          </a:p>
        </p:txBody>
      </p:sp>
    </p:spTree>
    <p:extLst>
      <p:ext uri="{BB962C8B-B14F-4D97-AF65-F5344CB8AC3E}">
        <p14:creationId xmlns:p14="http://schemas.microsoft.com/office/powerpoint/2010/main" val="12840236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5738AE8C-41BD-4135-9A76-112F4A8EDCE2}" type="slidenum">
              <a:rPr lang="nl-BE" smtClean="0">
                <a:solidFill>
                  <a:prstClr val="black"/>
                </a:solidFill>
              </a:rPr>
              <a:pPr/>
              <a:t>38</a:t>
            </a:fld>
            <a:endParaRPr lang="nl-BE" dirty="0">
              <a:solidFill>
                <a:prstClr val="black"/>
              </a:solidFill>
            </a:endParaRPr>
          </a:p>
        </p:txBody>
      </p:sp>
    </p:spTree>
    <p:extLst>
      <p:ext uri="{BB962C8B-B14F-4D97-AF65-F5344CB8AC3E}">
        <p14:creationId xmlns:p14="http://schemas.microsoft.com/office/powerpoint/2010/main" val="12840236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6BF1DC-F178-4FFD-8E76-EE7754329894}" type="slidenum">
              <a:rPr lang="nl-BE" smtClean="0">
                <a:solidFill>
                  <a:prstClr val="black"/>
                </a:solidFill>
              </a:rPr>
              <a:pPr/>
              <a:t>40</a:t>
            </a:fld>
            <a:endParaRPr lang="nl-BE">
              <a:solidFill>
                <a:prstClr val="black"/>
              </a:solidFill>
            </a:endParaRPr>
          </a:p>
        </p:txBody>
      </p:sp>
    </p:spTree>
    <p:extLst>
      <p:ext uri="{BB962C8B-B14F-4D97-AF65-F5344CB8AC3E}">
        <p14:creationId xmlns:p14="http://schemas.microsoft.com/office/powerpoint/2010/main" val="9092128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Artikel</a:t>
            </a:r>
            <a:r>
              <a:rPr lang="fr-BE" dirty="0" smtClean="0"/>
              <a:t> 53, §1/1 GVU-</a:t>
            </a:r>
            <a:r>
              <a:rPr lang="fr-BE" dirty="0" err="1" smtClean="0"/>
              <a:t>wet</a:t>
            </a:r>
            <a:r>
              <a:rPr lang="fr-BE" dirty="0" smtClean="0"/>
              <a:t>.</a:t>
            </a:r>
            <a:endParaRPr lang="en-US" dirty="0"/>
          </a:p>
        </p:txBody>
      </p:sp>
      <p:sp>
        <p:nvSpPr>
          <p:cNvPr id="4" name="Slide Number Placeholder 3"/>
          <p:cNvSpPr>
            <a:spLocks noGrp="1"/>
          </p:cNvSpPr>
          <p:nvPr>
            <p:ph type="sldNum" sz="quarter" idx="10"/>
          </p:nvPr>
        </p:nvSpPr>
        <p:spPr/>
        <p:txBody>
          <a:bodyPr/>
          <a:lstStyle/>
          <a:p>
            <a:fld id="{E46BF1DC-F178-4FFD-8E76-EE7754329894}" type="slidenum">
              <a:rPr lang="nl-BE" smtClean="0">
                <a:solidFill>
                  <a:prstClr val="black"/>
                </a:solidFill>
              </a:rPr>
              <a:pPr/>
              <a:t>41</a:t>
            </a:fld>
            <a:endParaRPr lang="nl-BE">
              <a:solidFill>
                <a:prstClr val="black"/>
              </a:solidFill>
            </a:endParaRPr>
          </a:p>
        </p:txBody>
      </p:sp>
    </p:spTree>
    <p:extLst>
      <p:ext uri="{BB962C8B-B14F-4D97-AF65-F5344CB8AC3E}">
        <p14:creationId xmlns:p14="http://schemas.microsoft.com/office/powerpoint/2010/main" val="2021337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6BF1DC-F178-4FFD-8E76-EE7754329894}" type="slidenum">
              <a:rPr lang="nl-BE" smtClean="0"/>
              <a:pPr/>
              <a:t>4</a:t>
            </a:fld>
            <a:endParaRPr lang="nl-BE"/>
          </a:p>
        </p:txBody>
      </p:sp>
    </p:spTree>
    <p:extLst>
      <p:ext uri="{BB962C8B-B14F-4D97-AF65-F5344CB8AC3E}">
        <p14:creationId xmlns:p14="http://schemas.microsoft.com/office/powerpoint/2010/main" val="20259668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Artikel</a:t>
            </a:r>
            <a:r>
              <a:rPr lang="en-US" dirty="0" smtClean="0"/>
              <a:t> 53, §1/1 GVU-wet.</a:t>
            </a:r>
          </a:p>
        </p:txBody>
      </p:sp>
      <p:sp>
        <p:nvSpPr>
          <p:cNvPr id="4" name="Slide Number Placeholder 3"/>
          <p:cNvSpPr>
            <a:spLocks noGrp="1"/>
          </p:cNvSpPr>
          <p:nvPr>
            <p:ph type="sldNum" sz="quarter" idx="10"/>
          </p:nvPr>
        </p:nvSpPr>
        <p:spPr/>
        <p:txBody>
          <a:bodyPr/>
          <a:lstStyle/>
          <a:p>
            <a:fld id="{E46BF1DC-F178-4FFD-8E76-EE7754329894}" type="slidenum">
              <a:rPr lang="nl-BE" smtClean="0">
                <a:solidFill>
                  <a:prstClr val="black"/>
                </a:solidFill>
              </a:rPr>
              <a:pPr/>
              <a:t>42</a:t>
            </a:fld>
            <a:endParaRPr lang="nl-BE">
              <a:solidFill>
                <a:prstClr val="black"/>
              </a:solidFill>
            </a:endParaRPr>
          </a:p>
        </p:txBody>
      </p:sp>
    </p:spTree>
    <p:extLst>
      <p:ext uri="{BB962C8B-B14F-4D97-AF65-F5344CB8AC3E}">
        <p14:creationId xmlns:p14="http://schemas.microsoft.com/office/powerpoint/2010/main" val="20213379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Artikel</a:t>
            </a:r>
            <a:r>
              <a:rPr lang="fr-BE" dirty="0" smtClean="0"/>
              <a:t> 53, §1/1 GVU-</a:t>
            </a:r>
            <a:r>
              <a:rPr lang="fr-BE" dirty="0" err="1" smtClean="0"/>
              <a:t>wet</a:t>
            </a:r>
            <a:r>
              <a:rPr lang="fr-BE" dirty="0" smtClean="0"/>
              <a:t>.</a:t>
            </a:r>
          </a:p>
        </p:txBody>
      </p:sp>
      <p:sp>
        <p:nvSpPr>
          <p:cNvPr id="4" name="Slide Number Placeholder 3"/>
          <p:cNvSpPr>
            <a:spLocks noGrp="1"/>
          </p:cNvSpPr>
          <p:nvPr>
            <p:ph type="sldNum" sz="quarter" idx="10"/>
          </p:nvPr>
        </p:nvSpPr>
        <p:spPr/>
        <p:txBody>
          <a:bodyPr/>
          <a:lstStyle/>
          <a:p>
            <a:fld id="{E46BF1DC-F178-4FFD-8E76-EE7754329894}" type="slidenum">
              <a:rPr lang="nl-BE" smtClean="0">
                <a:solidFill>
                  <a:prstClr val="black"/>
                </a:solidFill>
              </a:rPr>
              <a:pPr/>
              <a:t>43</a:t>
            </a:fld>
            <a:endParaRPr lang="nl-BE">
              <a:solidFill>
                <a:prstClr val="black"/>
              </a:solidFill>
            </a:endParaRPr>
          </a:p>
        </p:txBody>
      </p:sp>
    </p:spTree>
    <p:extLst>
      <p:ext uri="{BB962C8B-B14F-4D97-AF65-F5344CB8AC3E}">
        <p14:creationId xmlns:p14="http://schemas.microsoft.com/office/powerpoint/2010/main" val="20213379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Wetsontwerp</a:t>
            </a:r>
            <a:r>
              <a:rPr lang="fr-BE" dirty="0" smtClean="0"/>
              <a:t> </a:t>
            </a:r>
            <a:r>
              <a:rPr lang="fr-BE" dirty="0" err="1" smtClean="0"/>
              <a:t>houdende</a:t>
            </a:r>
            <a:r>
              <a:rPr lang="fr-BE" dirty="0" smtClean="0"/>
              <a:t> diverse </a:t>
            </a:r>
            <a:r>
              <a:rPr lang="fr-BE" dirty="0" err="1" smtClean="0"/>
              <a:t>bepalingen</a:t>
            </a:r>
            <a:r>
              <a:rPr lang="fr-BE" dirty="0" smtClean="0"/>
              <a:t> </a:t>
            </a:r>
            <a:r>
              <a:rPr lang="fr-BE" dirty="0" err="1" smtClean="0"/>
              <a:t>inzake</a:t>
            </a:r>
            <a:r>
              <a:rPr lang="fr-BE" dirty="0" smtClean="0"/>
              <a:t> </a:t>
            </a:r>
            <a:r>
              <a:rPr lang="fr-BE" dirty="0" err="1" smtClean="0"/>
              <a:t>gezondheid</a:t>
            </a:r>
            <a:r>
              <a:rPr lang="fr-BE" baseline="0" dirty="0" smtClean="0"/>
              <a:t>, Amendement nr 1 van de </a:t>
            </a:r>
            <a:r>
              <a:rPr lang="fr-BE" baseline="0" dirty="0" err="1" smtClean="0"/>
              <a:t>regering</a:t>
            </a:r>
            <a:r>
              <a:rPr lang="fr-BE" baseline="0" dirty="0" smtClean="0"/>
              <a:t>, </a:t>
            </a:r>
            <a:r>
              <a:rPr lang="fr-BE" baseline="0" dirty="0" err="1" smtClean="0"/>
              <a:t>Parl</a:t>
            </a:r>
            <a:r>
              <a:rPr lang="fr-BE" baseline="0" dirty="0" smtClean="0"/>
              <a:t>. St. </a:t>
            </a:r>
            <a:r>
              <a:rPr lang="fr-BE" baseline="0" dirty="0" err="1" smtClean="0"/>
              <a:t>Kamer</a:t>
            </a:r>
            <a:r>
              <a:rPr lang="fr-BE" baseline="0" dirty="0" smtClean="0"/>
              <a:t>, 2013-2014, DOC 53 3349/004, p. 1-2.</a:t>
            </a:r>
            <a:endParaRPr lang="en-US" dirty="0"/>
          </a:p>
        </p:txBody>
      </p:sp>
      <p:sp>
        <p:nvSpPr>
          <p:cNvPr id="4" name="Slide Number Placeholder 3"/>
          <p:cNvSpPr>
            <a:spLocks noGrp="1"/>
          </p:cNvSpPr>
          <p:nvPr>
            <p:ph type="sldNum" sz="quarter" idx="10"/>
          </p:nvPr>
        </p:nvSpPr>
        <p:spPr/>
        <p:txBody>
          <a:bodyPr/>
          <a:lstStyle/>
          <a:p>
            <a:fld id="{E46BF1DC-F178-4FFD-8E76-EE7754329894}" type="slidenum">
              <a:rPr lang="nl-BE" smtClean="0">
                <a:solidFill>
                  <a:prstClr val="black"/>
                </a:solidFill>
              </a:rPr>
              <a:pPr/>
              <a:t>44</a:t>
            </a:fld>
            <a:endParaRPr lang="nl-BE">
              <a:solidFill>
                <a:prstClr val="black"/>
              </a:solidFill>
            </a:endParaRPr>
          </a:p>
        </p:txBody>
      </p:sp>
    </p:spTree>
    <p:extLst>
      <p:ext uri="{BB962C8B-B14F-4D97-AF65-F5344CB8AC3E}">
        <p14:creationId xmlns:p14="http://schemas.microsoft.com/office/powerpoint/2010/main" val="38911901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BE" dirty="0" err="1" smtClean="0"/>
              <a:t>Artikel</a:t>
            </a:r>
            <a:r>
              <a:rPr lang="fr-BE" dirty="0" smtClean="0"/>
              <a:t> </a:t>
            </a:r>
            <a:r>
              <a:rPr lang="en-US" u="sng" baseline="0" dirty="0" smtClean="0">
                <a:solidFill>
                  <a:srgbClr val="FF0000"/>
                </a:solidFill>
                <a:effectLst/>
              </a:rPr>
              <a:t>VI.89</a:t>
            </a:r>
            <a:r>
              <a:rPr lang="en-US" u="none" baseline="0" dirty="0" smtClean="0">
                <a:solidFill>
                  <a:srgbClr val="FF0000"/>
                </a:solidFill>
                <a:effectLst/>
              </a:rPr>
              <a:t> en </a:t>
            </a:r>
            <a:r>
              <a:rPr lang="en-US" u="sng" baseline="0" dirty="0" smtClean="0">
                <a:solidFill>
                  <a:srgbClr val="FF0000"/>
                </a:solidFill>
                <a:effectLst/>
              </a:rPr>
              <a:t>XIV.56</a:t>
            </a:r>
            <a:r>
              <a:rPr lang="en-US" u="none" baseline="0" dirty="0" smtClean="0">
                <a:solidFill>
                  <a:srgbClr val="FF0000"/>
                </a:solidFill>
                <a:effectLst/>
              </a:rPr>
              <a:t> </a:t>
            </a:r>
            <a:r>
              <a:rPr lang="fr-BE" dirty="0" err="1" smtClean="0"/>
              <a:t>Wetboek</a:t>
            </a:r>
            <a:r>
              <a:rPr lang="fr-BE" dirty="0" smtClean="0"/>
              <a:t> van </a:t>
            </a:r>
            <a:r>
              <a:rPr lang="fr-BE" dirty="0" err="1" smtClean="0"/>
              <a:t>economisch</a:t>
            </a:r>
            <a:r>
              <a:rPr lang="fr-BE" dirty="0" smtClean="0"/>
              <a:t> </a:t>
            </a:r>
            <a:r>
              <a:rPr lang="fr-BE" dirty="0" err="1" smtClean="0"/>
              <a:t>recht</a:t>
            </a:r>
            <a:endParaRPr lang="fr-BE"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fr-BE" dirty="0" err="1" smtClean="0"/>
              <a:t>Artikel</a:t>
            </a:r>
            <a:r>
              <a:rPr lang="fr-BE" dirty="0" smtClean="0"/>
              <a:t> 53, §1/2 GVU-</a:t>
            </a:r>
            <a:r>
              <a:rPr lang="fr-BE" dirty="0" err="1" smtClean="0"/>
              <a:t>wet</a:t>
            </a:r>
            <a:r>
              <a:rPr lang="fr-BE" dirty="0" smtClean="0"/>
              <a:t>.</a:t>
            </a:r>
          </a:p>
          <a:p>
            <a:endParaRPr lang="en-US" dirty="0"/>
          </a:p>
        </p:txBody>
      </p:sp>
      <p:sp>
        <p:nvSpPr>
          <p:cNvPr id="4" name="Slide Number Placeholder 3"/>
          <p:cNvSpPr>
            <a:spLocks noGrp="1"/>
          </p:cNvSpPr>
          <p:nvPr>
            <p:ph type="sldNum" sz="quarter" idx="10"/>
          </p:nvPr>
        </p:nvSpPr>
        <p:spPr/>
        <p:txBody>
          <a:bodyPr/>
          <a:lstStyle/>
          <a:p>
            <a:fld id="{E46BF1DC-F178-4FFD-8E76-EE7754329894}" type="slidenum">
              <a:rPr lang="nl-BE" smtClean="0">
                <a:solidFill>
                  <a:prstClr val="black"/>
                </a:solidFill>
              </a:rPr>
              <a:pPr/>
              <a:t>45</a:t>
            </a:fld>
            <a:endParaRPr lang="nl-BE">
              <a:solidFill>
                <a:prstClr val="black"/>
              </a:solidFill>
            </a:endParaRPr>
          </a:p>
        </p:txBody>
      </p:sp>
    </p:spTree>
    <p:extLst>
      <p:ext uri="{BB962C8B-B14F-4D97-AF65-F5344CB8AC3E}">
        <p14:creationId xmlns:p14="http://schemas.microsoft.com/office/powerpoint/2010/main" val="35924601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BE" dirty="0" err="1" smtClean="0"/>
              <a:t>Artikel</a:t>
            </a:r>
            <a:r>
              <a:rPr lang="fr-BE" dirty="0" smtClean="0"/>
              <a:t> </a:t>
            </a:r>
            <a:r>
              <a:rPr lang="en-US" u="sng" baseline="0" dirty="0" smtClean="0">
                <a:solidFill>
                  <a:srgbClr val="FF0000"/>
                </a:solidFill>
                <a:effectLst/>
              </a:rPr>
              <a:t>VI.89</a:t>
            </a:r>
            <a:r>
              <a:rPr lang="en-US" u="none" baseline="0" dirty="0" smtClean="0">
                <a:solidFill>
                  <a:srgbClr val="FF0000"/>
                </a:solidFill>
                <a:effectLst/>
              </a:rPr>
              <a:t> en </a:t>
            </a:r>
            <a:r>
              <a:rPr lang="en-US" u="sng" baseline="0" dirty="0" smtClean="0">
                <a:solidFill>
                  <a:srgbClr val="FF0000"/>
                </a:solidFill>
                <a:effectLst/>
              </a:rPr>
              <a:t>XIV.56</a:t>
            </a:r>
            <a:r>
              <a:rPr lang="en-US" u="none" baseline="0" dirty="0" smtClean="0">
                <a:solidFill>
                  <a:srgbClr val="FF0000"/>
                </a:solidFill>
                <a:effectLst/>
              </a:rPr>
              <a:t> </a:t>
            </a:r>
            <a:r>
              <a:rPr lang="fr-BE" u="none" baseline="0" dirty="0" smtClean="0">
                <a:solidFill>
                  <a:srgbClr val="FF0000"/>
                </a:solidFill>
              </a:rPr>
              <a:t> </a:t>
            </a:r>
            <a:r>
              <a:rPr lang="fr-BE" dirty="0" err="1" smtClean="0"/>
              <a:t>Wetboek</a:t>
            </a:r>
            <a:r>
              <a:rPr lang="fr-BE" dirty="0" smtClean="0"/>
              <a:t> van </a:t>
            </a:r>
            <a:r>
              <a:rPr lang="fr-BE" dirty="0" err="1" smtClean="0"/>
              <a:t>economisch</a:t>
            </a:r>
            <a:r>
              <a:rPr lang="fr-BE" dirty="0" smtClean="0"/>
              <a:t> </a:t>
            </a:r>
            <a:r>
              <a:rPr lang="fr-BE" dirty="0" err="1" smtClean="0"/>
              <a:t>recht</a:t>
            </a:r>
            <a:endParaRPr lang="fr-BE"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nl-NL" b="0" u="none" dirty="0" smtClean="0">
                <a:effectLst/>
              </a:rPr>
              <a:t>Koninklijk besluit van 11 april 1999 houdende bepalingen van de vermeldingen die bij de verkoop van diensten moeten voorkomen op het bewijsstuk, voorzien door de wet van 14 juli 1991 betreffende de handelspraktijken </a:t>
            </a:r>
          </a:p>
          <a:p>
            <a:pPr marL="0" marR="0" indent="0" algn="l" defTabSz="914400" rtl="0" eaLnBrk="1" fontAlgn="base" latinLnBrk="0" hangingPunct="1">
              <a:lnSpc>
                <a:spcPct val="100000"/>
              </a:lnSpc>
              <a:spcBef>
                <a:spcPct val="30000"/>
              </a:spcBef>
              <a:spcAft>
                <a:spcPct val="0"/>
              </a:spcAft>
              <a:buClrTx/>
              <a:buSzTx/>
              <a:buFontTx/>
              <a:buNone/>
              <a:tabLst/>
              <a:defRPr/>
            </a:pPr>
            <a:r>
              <a:rPr lang="fr-BE" dirty="0" err="1" smtClean="0"/>
              <a:t>Artikel</a:t>
            </a:r>
            <a:r>
              <a:rPr lang="fr-BE" dirty="0" smtClean="0"/>
              <a:t> 53, §1/2 GVU-</a:t>
            </a:r>
            <a:r>
              <a:rPr lang="fr-BE" dirty="0" err="1" smtClean="0"/>
              <a:t>wet</a:t>
            </a:r>
            <a:r>
              <a:rPr lang="fr-BE" dirty="0" smtClean="0"/>
              <a:t>.</a:t>
            </a:r>
          </a:p>
          <a:p>
            <a:endParaRPr lang="en-US" dirty="0"/>
          </a:p>
        </p:txBody>
      </p:sp>
      <p:sp>
        <p:nvSpPr>
          <p:cNvPr id="4" name="Slide Number Placeholder 3"/>
          <p:cNvSpPr>
            <a:spLocks noGrp="1"/>
          </p:cNvSpPr>
          <p:nvPr>
            <p:ph type="sldNum" sz="quarter" idx="10"/>
          </p:nvPr>
        </p:nvSpPr>
        <p:spPr/>
        <p:txBody>
          <a:bodyPr/>
          <a:lstStyle/>
          <a:p>
            <a:fld id="{E46BF1DC-F178-4FFD-8E76-EE7754329894}" type="slidenum">
              <a:rPr lang="nl-BE" smtClean="0">
                <a:solidFill>
                  <a:prstClr val="black"/>
                </a:solidFill>
              </a:rPr>
              <a:pPr/>
              <a:t>46</a:t>
            </a:fld>
            <a:endParaRPr lang="nl-BE">
              <a:solidFill>
                <a:prstClr val="black"/>
              </a:solidFill>
            </a:endParaRPr>
          </a:p>
        </p:txBody>
      </p:sp>
    </p:spTree>
    <p:extLst>
      <p:ext uri="{BB962C8B-B14F-4D97-AF65-F5344CB8AC3E}">
        <p14:creationId xmlns:p14="http://schemas.microsoft.com/office/powerpoint/2010/main" val="35924601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BE" dirty="0" err="1" smtClean="0"/>
              <a:t>Artikel</a:t>
            </a:r>
            <a:r>
              <a:rPr lang="fr-BE" dirty="0" smtClean="0"/>
              <a:t> 53, §1/2 GVU-</a:t>
            </a:r>
            <a:r>
              <a:rPr lang="fr-BE" dirty="0" err="1" smtClean="0"/>
              <a:t>wet</a:t>
            </a:r>
            <a:r>
              <a:rPr lang="fr-BE" dirty="0" smtClean="0"/>
              <a:t>.</a:t>
            </a:r>
          </a:p>
          <a:p>
            <a:endParaRPr lang="en-US" dirty="0"/>
          </a:p>
        </p:txBody>
      </p:sp>
      <p:sp>
        <p:nvSpPr>
          <p:cNvPr id="4" name="Slide Number Placeholder 3"/>
          <p:cNvSpPr>
            <a:spLocks noGrp="1"/>
          </p:cNvSpPr>
          <p:nvPr>
            <p:ph type="sldNum" sz="quarter" idx="10"/>
          </p:nvPr>
        </p:nvSpPr>
        <p:spPr/>
        <p:txBody>
          <a:bodyPr/>
          <a:lstStyle/>
          <a:p>
            <a:fld id="{E46BF1DC-F178-4FFD-8E76-EE7754329894}" type="slidenum">
              <a:rPr lang="nl-BE" smtClean="0">
                <a:solidFill>
                  <a:prstClr val="black"/>
                </a:solidFill>
              </a:rPr>
              <a:pPr/>
              <a:t>47</a:t>
            </a:fld>
            <a:endParaRPr lang="nl-BE">
              <a:solidFill>
                <a:prstClr val="black"/>
              </a:solidFill>
            </a:endParaRPr>
          </a:p>
        </p:txBody>
      </p:sp>
    </p:spTree>
    <p:extLst>
      <p:ext uri="{BB962C8B-B14F-4D97-AF65-F5344CB8AC3E}">
        <p14:creationId xmlns:p14="http://schemas.microsoft.com/office/powerpoint/2010/main" val="35924601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BE" dirty="0" err="1" smtClean="0"/>
              <a:t>Artikel</a:t>
            </a:r>
            <a:r>
              <a:rPr lang="fr-BE" dirty="0" smtClean="0"/>
              <a:t> 53, §1/2 GVU-</a:t>
            </a:r>
            <a:r>
              <a:rPr lang="fr-BE" dirty="0" err="1" smtClean="0"/>
              <a:t>wet</a:t>
            </a:r>
            <a:r>
              <a:rPr lang="fr-BE" dirty="0" smtClean="0"/>
              <a:t>.</a:t>
            </a:r>
          </a:p>
          <a:p>
            <a:endParaRPr lang="en-US" dirty="0"/>
          </a:p>
        </p:txBody>
      </p:sp>
      <p:sp>
        <p:nvSpPr>
          <p:cNvPr id="4" name="Slide Number Placeholder 3"/>
          <p:cNvSpPr>
            <a:spLocks noGrp="1"/>
          </p:cNvSpPr>
          <p:nvPr>
            <p:ph type="sldNum" sz="quarter" idx="10"/>
          </p:nvPr>
        </p:nvSpPr>
        <p:spPr/>
        <p:txBody>
          <a:bodyPr/>
          <a:lstStyle/>
          <a:p>
            <a:fld id="{E46BF1DC-F178-4FFD-8E76-EE7754329894}" type="slidenum">
              <a:rPr lang="nl-BE" smtClean="0">
                <a:solidFill>
                  <a:prstClr val="black"/>
                </a:solidFill>
              </a:rPr>
              <a:pPr/>
              <a:t>48</a:t>
            </a:fld>
            <a:endParaRPr lang="nl-BE">
              <a:solidFill>
                <a:prstClr val="black"/>
              </a:solidFill>
            </a:endParaRPr>
          </a:p>
        </p:txBody>
      </p:sp>
    </p:spTree>
    <p:extLst>
      <p:ext uri="{BB962C8B-B14F-4D97-AF65-F5344CB8AC3E}">
        <p14:creationId xmlns:p14="http://schemas.microsoft.com/office/powerpoint/2010/main" val="35924601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BE" dirty="0" err="1" smtClean="0"/>
              <a:t>Artikel</a:t>
            </a:r>
            <a:r>
              <a:rPr lang="fr-BE" dirty="0" smtClean="0"/>
              <a:t> 53, §1/2 GVU-</a:t>
            </a:r>
            <a:r>
              <a:rPr lang="fr-BE" dirty="0" err="1" smtClean="0"/>
              <a:t>wet</a:t>
            </a:r>
            <a:r>
              <a:rPr lang="fr-BE"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46BF1DC-F178-4FFD-8E76-EE7754329894}" type="slidenum">
              <a:rPr lang="nl-BE" smtClean="0">
                <a:solidFill>
                  <a:prstClr val="black"/>
                </a:solidFill>
              </a:rPr>
              <a:pPr/>
              <a:t>49</a:t>
            </a:fld>
            <a:endParaRPr lang="nl-BE">
              <a:solidFill>
                <a:prstClr val="black"/>
              </a:solidFill>
            </a:endParaRPr>
          </a:p>
        </p:txBody>
      </p:sp>
    </p:spTree>
    <p:extLst>
      <p:ext uri="{BB962C8B-B14F-4D97-AF65-F5344CB8AC3E}">
        <p14:creationId xmlns:p14="http://schemas.microsoft.com/office/powerpoint/2010/main" val="35924601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http://www.riziv.fgov.be/nl/professionals/informatie-algemeen/Paginas/uitreiking-bewijsstuk-patient.aspx</a:t>
            </a:r>
            <a:endParaRPr lang="en-US" dirty="0"/>
          </a:p>
        </p:txBody>
      </p:sp>
      <p:sp>
        <p:nvSpPr>
          <p:cNvPr id="4" name="Slide Number Placeholder 3"/>
          <p:cNvSpPr>
            <a:spLocks noGrp="1"/>
          </p:cNvSpPr>
          <p:nvPr>
            <p:ph type="sldNum" sz="quarter" idx="10"/>
          </p:nvPr>
        </p:nvSpPr>
        <p:spPr/>
        <p:txBody>
          <a:bodyPr/>
          <a:lstStyle/>
          <a:p>
            <a:fld id="{E46BF1DC-F178-4FFD-8E76-EE7754329894}" type="slidenum">
              <a:rPr lang="nl-BE" smtClean="0">
                <a:solidFill>
                  <a:prstClr val="black"/>
                </a:solidFill>
              </a:rPr>
              <a:pPr/>
              <a:t>50</a:t>
            </a:fld>
            <a:endParaRPr lang="nl-BE">
              <a:solidFill>
                <a:prstClr val="black"/>
              </a:solidFill>
            </a:endParaRPr>
          </a:p>
        </p:txBody>
      </p:sp>
    </p:spTree>
    <p:extLst>
      <p:ext uri="{BB962C8B-B14F-4D97-AF65-F5344CB8AC3E}">
        <p14:creationId xmlns:p14="http://schemas.microsoft.com/office/powerpoint/2010/main" val="30220303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1E75A41D-E811-40B0-98CF-5B0F44BFB170}" type="slidenum">
              <a:rPr lang="nl-BE" smtClean="0">
                <a:solidFill>
                  <a:prstClr val="black"/>
                </a:solidFill>
              </a:rPr>
              <a:pPr/>
              <a:t>53</a:t>
            </a:fld>
            <a:endParaRPr lang="nl-BE">
              <a:solidFill>
                <a:prstClr val="black"/>
              </a:solidFill>
            </a:endParaRPr>
          </a:p>
        </p:txBody>
      </p:sp>
    </p:spTree>
    <p:extLst>
      <p:ext uri="{BB962C8B-B14F-4D97-AF65-F5344CB8AC3E}">
        <p14:creationId xmlns:p14="http://schemas.microsoft.com/office/powerpoint/2010/main" val="3243690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6BF1DC-F178-4FFD-8E76-EE7754329894}" type="slidenum">
              <a:rPr lang="nl-BE" smtClean="0"/>
              <a:pPr/>
              <a:t>5</a:t>
            </a:fld>
            <a:endParaRPr lang="nl-BE"/>
          </a:p>
        </p:txBody>
      </p:sp>
    </p:spTree>
    <p:extLst>
      <p:ext uri="{BB962C8B-B14F-4D97-AF65-F5344CB8AC3E}">
        <p14:creationId xmlns:p14="http://schemas.microsoft.com/office/powerpoint/2010/main" val="1272502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6BF1DC-F178-4FFD-8E76-EE7754329894}" type="slidenum">
              <a:rPr lang="nl-BE" smtClean="0">
                <a:solidFill>
                  <a:prstClr val="black"/>
                </a:solidFill>
              </a:rPr>
              <a:pPr/>
              <a:t>54</a:t>
            </a:fld>
            <a:endParaRPr lang="nl-BE">
              <a:solidFill>
                <a:prstClr val="black"/>
              </a:solidFill>
            </a:endParaRPr>
          </a:p>
        </p:txBody>
      </p:sp>
    </p:spTree>
    <p:extLst>
      <p:ext uri="{BB962C8B-B14F-4D97-AF65-F5344CB8AC3E}">
        <p14:creationId xmlns:p14="http://schemas.microsoft.com/office/powerpoint/2010/main" val="42740857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nl-BE" dirty="0" smtClean="0"/>
              <a:t>Artikel 9, tweede en derde lid koninklijk</a:t>
            </a:r>
            <a:r>
              <a:rPr lang="nl-BE" baseline="0" dirty="0" smtClean="0"/>
              <a:t> besluit van 18 september 2015</a:t>
            </a:r>
            <a:endParaRPr lang="en-US" dirty="0" smtClean="0"/>
          </a:p>
          <a:p>
            <a:endParaRPr lang="fr-BE" dirty="0"/>
          </a:p>
        </p:txBody>
      </p:sp>
      <p:sp>
        <p:nvSpPr>
          <p:cNvPr id="4" name="Espace réservé du numéro de diapositive 3"/>
          <p:cNvSpPr>
            <a:spLocks noGrp="1"/>
          </p:cNvSpPr>
          <p:nvPr>
            <p:ph type="sldNum" sz="quarter" idx="10"/>
          </p:nvPr>
        </p:nvSpPr>
        <p:spPr/>
        <p:txBody>
          <a:bodyPr/>
          <a:lstStyle/>
          <a:p>
            <a:fld id="{1E75A41D-E811-40B0-98CF-5B0F44BFB170}" type="slidenum">
              <a:rPr lang="nl-BE" smtClean="0">
                <a:solidFill>
                  <a:prstClr val="black"/>
                </a:solidFill>
              </a:rPr>
              <a:pPr/>
              <a:t>55</a:t>
            </a:fld>
            <a:endParaRPr lang="nl-BE">
              <a:solidFill>
                <a:prstClr val="black"/>
              </a:solidFill>
            </a:endParaRPr>
          </a:p>
        </p:txBody>
      </p:sp>
    </p:spTree>
    <p:extLst>
      <p:ext uri="{BB962C8B-B14F-4D97-AF65-F5344CB8AC3E}">
        <p14:creationId xmlns:p14="http://schemas.microsoft.com/office/powerpoint/2010/main" val="18101284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nl-BE" dirty="0" smtClean="0"/>
              <a:t>Artikels 7 en 9, tweede lid </a:t>
            </a:r>
            <a:r>
              <a:rPr lang="nl-NL" dirty="0" smtClean="0"/>
              <a:t>koninklijk besluit van 18 september 2015</a:t>
            </a:r>
            <a:endParaRPr lang="en-US" dirty="0" smtClean="0"/>
          </a:p>
          <a:p>
            <a:endParaRPr lang="fr-BE" dirty="0"/>
          </a:p>
        </p:txBody>
      </p:sp>
      <p:sp>
        <p:nvSpPr>
          <p:cNvPr id="4" name="Espace réservé du numéro de diapositive 3"/>
          <p:cNvSpPr>
            <a:spLocks noGrp="1"/>
          </p:cNvSpPr>
          <p:nvPr>
            <p:ph type="sldNum" sz="quarter" idx="10"/>
          </p:nvPr>
        </p:nvSpPr>
        <p:spPr/>
        <p:txBody>
          <a:bodyPr/>
          <a:lstStyle/>
          <a:p>
            <a:fld id="{1E75A41D-E811-40B0-98CF-5B0F44BFB170}" type="slidenum">
              <a:rPr lang="nl-BE" smtClean="0">
                <a:solidFill>
                  <a:prstClr val="black"/>
                </a:solidFill>
              </a:rPr>
              <a:pPr/>
              <a:t>56</a:t>
            </a:fld>
            <a:endParaRPr lang="nl-BE">
              <a:solidFill>
                <a:prstClr val="black"/>
              </a:solidFill>
            </a:endParaRPr>
          </a:p>
        </p:txBody>
      </p:sp>
    </p:spTree>
    <p:extLst>
      <p:ext uri="{BB962C8B-B14F-4D97-AF65-F5344CB8AC3E}">
        <p14:creationId xmlns:p14="http://schemas.microsoft.com/office/powerpoint/2010/main" val="9356433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nl-BE" dirty="0" smtClean="0"/>
              <a:t>Artikels 9, eerste lid</a:t>
            </a:r>
            <a:r>
              <a:rPr lang="nl-BE" baseline="0" dirty="0" smtClean="0"/>
              <a:t> en 11 </a:t>
            </a:r>
            <a:r>
              <a:rPr lang="nl-NL" baseline="0" dirty="0" smtClean="0"/>
              <a:t>koninklijk besluit van 18 september 2015</a:t>
            </a:r>
            <a:endParaRPr lang="en-US" dirty="0" smtClean="0"/>
          </a:p>
          <a:p>
            <a:endParaRPr lang="fr-BE" dirty="0"/>
          </a:p>
        </p:txBody>
      </p:sp>
      <p:sp>
        <p:nvSpPr>
          <p:cNvPr id="4" name="Espace réservé du numéro de diapositive 3"/>
          <p:cNvSpPr>
            <a:spLocks noGrp="1"/>
          </p:cNvSpPr>
          <p:nvPr>
            <p:ph type="sldNum" sz="quarter" idx="10"/>
          </p:nvPr>
        </p:nvSpPr>
        <p:spPr/>
        <p:txBody>
          <a:bodyPr/>
          <a:lstStyle/>
          <a:p>
            <a:fld id="{1E75A41D-E811-40B0-98CF-5B0F44BFB170}" type="slidenum">
              <a:rPr lang="nl-BE" smtClean="0">
                <a:solidFill>
                  <a:prstClr val="black"/>
                </a:solidFill>
              </a:rPr>
              <a:pPr/>
              <a:t>57</a:t>
            </a:fld>
            <a:endParaRPr lang="nl-BE">
              <a:solidFill>
                <a:prstClr val="black"/>
              </a:solidFill>
            </a:endParaRPr>
          </a:p>
        </p:txBody>
      </p:sp>
    </p:spTree>
    <p:extLst>
      <p:ext uri="{BB962C8B-B14F-4D97-AF65-F5344CB8AC3E}">
        <p14:creationId xmlns:p14="http://schemas.microsoft.com/office/powerpoint/2010/main" val="22384777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nl-BE" dirty="0" smtClean="0"/>
              <a:t>Artikel 53, §1, tweede tot</a:t>
            </a:r>
            <a:r>
              <a:rPr lang="nl-BE" baseline="0" dirty="0" smtClean="0"/>
              <a:t> vijfde lid gecoördineerde ZIV-wet van 14 juli 1994</a:t>
            </a:r>
            <a:endParaRPr lang="en-US" dirty="0"/>
          </a:p>
        </p:txBody>
      </p:sp>
      <p:sp>
        <p:nvSpPr>
          <p:cNvPr id="4" name="Espace réservé du numéro de diapositive 3"/>
          <p:cNvSpPr>
            <a:spLocks noGrp="1"/>
          </p:cNvSpPr>
          <p:nvPr>
            <p:ph type="sldNum" sz="quarter" idx="10"/>
          </p:nvPr>
        </p:nvSpPr>
        <p:spPr/>
        <p:txBody>
          <a:bodyPr/>
          <a:lstStyle/>
          <a:p>
            <a:fld id="{1E75A41D-E811-40B0-98CF-5B0F44BFB170}" type="slidenum">
              <a:rPr lang="nl-BE" smtClean="0">
                <a:solidFill>
                  <a:prstClr val="black"/>
                </a:solidFill>
              </a:rPr>
              <a:pPr/>
              <a:t>58</a:t>
            </a:fld>
            <a:endParaRPr lang="nl-BE">
              <a:solidFill>
                <a:prstClr val="black"/>
              </a:solidFill>
            </a:endParaRPr>
          </a:p>
        </p:txBody>
      </p:sp>
    </p:spTree>
    <p:extLst>
      <p:ext uri="{BB962C8B-B14F-4D97-AF65-F5344CB8AC3E}">
        <p14:creationId xmlns:p14="http://schemas.microsoft.com/office/powerpoint/2010/main" val="15542868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nl-BE" dirty="0" smtClean="0"/>
              <a:t>Artikel 4 </a:t>
            </a:r>
            <a:r>
              <a:rPr lang="nl-NL" dirty="0" smtClean="0"/>
              <a:t>koninklijk besluit van 18 september 2015</a:t>
            </a:r>
            <a:endParaRPr lang="en-US" dirty="0" smtClean="0"/>
          </a:p>
          <a:p>
            <a:endParaRPr lang="fr-BE" dirty="0"/>
          </a:p>
        </p:txBody>
      </p:sp>
      <p:sp>
        <p:nvSpPr>
          <p:cNvPr id="4" name="Espace réservé du numéro de diapositive 3"/>
          <p:cNvSpPr>
            <a:spLocks noGrp="1"/>
          </p:cNvSpPr>
          <p:nvPr>
            <p:ph type="sldNum" sz="quarter" idx="10"/>
          </p:nvPr>
        </p:nvSpPr>
        <p:spPr/>
        <p:txBody>
          <a:bodyPr/>
          <a:lstStyle/>
          <a:p>
            <a:fld id="{1E75A41D-E811-40B0-98CF-5B0F44BFB170}" type="slidenum">
              <a:rPr lang="nl-BE" smtClean="0">
                <a:solidFill>
                  <a:prstClr val="black"/>
                </a:solidFill>
              </a:rPr>
              <a:pPr/>
              <a:t>59</a:t>
            </a:fld>
            <a:endParaRPr lang="nl-BE">
              <a:solidFill>
                <a:prstClr val="black"/>
              </a:solidFill>
            </a:endParaRPr>
          </a:p>
        </p:txBody>
      </p:sp>
    </p:spTree>
    <p:extLst>
      <p:ext uri="{BB962C8B-B14F-4D97-AF65-F5344CB8AC3E}">
        <p14:creationId xmlns:p14="http://schemas.microsoft.com/office/powerpoint/2010/main" val="40946044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Artikel 5 </a:t>
            </a:r>
            <a:r>
              <a:rPr lang="nl-NL" dirty="0" smtClean="0"/>
              <a:t>koninklijk besluit van 18 september 2015</a:t>
            </a:r>
            <a:endParaRPr lang="en-US" dirty="0"/>
          </a:p>
        </p:txBody>
      </p:sp>
      <p:sp>
        <p:nvSpPr>
          <p:cNvPr id="4" name="Slide Number Placeholder 3"/>
          <p:cNvSpPr>
            <a:spLocks noGrp="1"/>
          </p:cNvSpPr>
          <p:nvPr>
            <p:ph type="sldNum" sz="quarter" idx="10"/>
          </p:nvPr>
        </p:nvSpPr>
        <p:spPr/>
        <p:txBody>
          <a:bodyPr/>
          <a:lstStyle/>
          <a:p>
            <a:fld id="{1E75A41D-E811-40B0-98CF-5B0F44BFB170}" type="slidenum">
              <a:rPr lang="nl-BE" smtClean="0">
                <a:solidFill>
                  <a:prstClr val="black"/>
                </a:solidFill>
              </a:rPr>
              <a:pPr/>
              <a:t>60</a:t>
            </a:fld>
            <a:endParaRPr lang="nl-BE">
              <a:solidFill>
                <a:prstClr val="black"/>
              </a:solidFill>
            </a:endParaRPr>
          </a:p>
        </p:txBody>
      </p:sp>
    </p:spTree>
    <p:extLst>
      <p:ext uri="{BB962C8B-B14F-4D97-AF65-F5344CB8AC3E}">
        <p14:creationId xmlns:p14="http://schemas.microsoft.com/office/powerpoint/2010/main" val="36950812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Artikel 5 </a:t>
            </a:r>
            <a:r>
              <a:rPr lang="nl-NL" dirty="0" smtClean="0"/>
              <a:t>koninklijk besluit van 18 september 2015</a:t>
            </a:r>
            <a:endParaRPr lang="en-US" dirty="0"/>
          </a:p>
        </p:txBody>
      </p:sp>
      <p:sp>
        <p:nvSpPr>
          <p:cNvPr id="4" name="Slide Number Placeholder 3"/>
          <p:cNvSpPr>
            <a:spLocks noGrp="1"/>
          </p:cNvSpPr>
          <p:nvPr>
            <p:ph type="sldNum" sz="quarter" idx="10"/>
          </p:nvPr>
        </p:nvSpPr>
        <p:spPr/>
        <p:txBody>
          <a:bodyPr/>
          <a:lstStyle/>
          <a:p>
            <a:fld id="{1E75A41D-E811-40B0-98CF-5B0F44BFB170}" type="slidenum">
              <a:rPr lang="nl-BE" smtClean="0">
                <a:solidFill>
                  <a:prstClr val="black"/>
                </a:solidFill>
              </a:rPr>
              <a:pPr/>
              <a:t>61</a:t>
            </a:fld>
            <a:endParaRPr lang="nl-BE">
              <a:solidFill>
                <a:prstClr val="black"/>
              </a:solidFill>
            </a:endParaRPr>
          </a:p>
        </p:txBody>
      </p:sp>
    </p:spTree>
    <p:extLst>
      <p:ext uri="{BB962C8B-B14F-4D97-AF65-F5344CB8AC3E}">
        <p14:creationId xmlns:p14="http://schemas.microsoft.com/office/powerpoint/2010/main" val="36950812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Artikel 5 </a:t>
            </a:r>
            <a:r>
              <a:rPr lang="nl-NL" dirty="0" smtClean="0"/>
              <a:t>koninklijk besluit van 18 september 2015</a:t>
            </a:r>
            <a:endParaRPr lang="en-US" dirty="0"/>
          </a:p>
        </p:txBody>
      </p:sp>
      <p:sp>
        <p:nvSpPr>
          <p:cNvPr id="4" name="Slide Number Placeholder 3"/>
          <p:cNvSpPr>
            <a:spLocks noGrp="1"/>
          </p:cNvSpPr>
          <p:nvPr>
            <p:ph type="sldNum" sz="quarter" idx="10"/>
          </p:nvPr>
        </p:nvSpPr>
        <p:spPr/>
        <p:txBody>
          <a:bodyPr/>
          <a:lstStyle/>
          <a:p>
            <a:fld id="{1E75A41D-E811-40B0-98CF-5B0F44BFB170}" type="slidenum">
              <a:rPr lang="nl-BE" smtClean="0">
                <a:solidFill>
                  <a:prstClr val="black"/>
                </a:solidFill>
              </a:rPr>
              <a:pPr/>
              <a:t>62</a:t>
            </a:fld>
            <a:endParaRPr lang="nl-BE">
              <a:solidFill>
                <a:prstClr val="black"/>
              </a:solidFill>
            </a:endParaRPr>
          </a:p>
        </p:txBody>
      </p:sp>
    </p:spTree>
    <p:extLst>
      <p:ext uri="{BB962C8B-B14F-4D97-AF65-F5344CB8AC3E}">
        <p14:creationId xmlns:p14="http://schemas.microsoft.com/office/powerpoint/2010/main" val="36950812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Artikel 5 </a:t>
            </a:r>
            <a:r>
              <a:rPr lang="nl-NL" dirty="0" smtClean="0"/>
              <a:t>koninklijk besluit van 18 september 2015</a:t>
            </a:r>
            <a:endParaRPr lang="en-US" dirty="0"/>
          </a:p>
        </p:txBody>
      </p:sp>
      <p:sp>
        <p:nvSpPr>
          <p:cNvPr id="4" name="Slide Number Placeholder 3"/>
          <p:cNvSpPr>
            <a:spLocks noGrp="1"/>
          </p:cNvSpPr>
          <p:nvPr>
            <p:ph type="sldNum" sz="quarter" idx="10"/>
          </p:nvPr>
        </p:nvSpPr>
        <p:spPr/>
        <p:txBody>
          <a:bodyPr/>
          <a:lstStyle/>
          <a:p>
            <a:fld id="{1E75A41D-E811-40B0-98CF-5B0F44BFB170}" type="slidenum">
              <a:rPr lang="nl-BE" smtClean="0">
                <a:solidFill>
                  <a:prstClr val="black"/>
                </a:solidFill>
              </a:rPr>
              <a:pPr/>
              <a:t>63</a:t>
            </a:fld>
            <a:endParaRPr lang="nl-BE">
              <a:solidFill>
                <a:prstClr val="black"/>
              </a:solidFill>
            </a:endParaRPr>
          </a:p>
        </p:txBody>
      </p:sp>
    </p:spTree>
    <p:extLst>
      <p:ext uri="{BB962C8B-B14F-4D97-AF65-F5344CB8AC3E}">
        <p14:creationId xmlns:p14="http://schemas.microsoft.com/office/powerpoint/2010/main" val="3695081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E46BF1DC-F178-4FFD-8E76-EE7754329894}" type="slidenum">
              <a:rPr lang="nl-BE" smtClean="0"/>
              <a:pPr/>
              <a:t>7</a:t>
            </a:fld>
            <a:endParaRPr lang="nl-BE"/>
          </a:p>
        </p:txBody>
      </p:sp>
    </p:spTree>
    <p:extLst>
      <p:ext uri="{BB962C8B-B14F-4D97-AF65-F5344CB8AC3E}">
        <p14:creationId xmlns:p14="http://schemas.microsoft.com/office/powerpoint/2010/main" val="28282398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6BF1DC-F178-4FFD-8E76-EE7754329894}" type="slidenum">
              <a:rPr lang="nl-BE" smtClean="0">
                <a:solidFill>
                  <a:prstClr val="black"/>
                </a:solidFill>
              </a:rPr>
              <a:pPr/>
              <a:t>64</a:t>
            </a:fld>
            <a:endParaRPr lang="nl-BE">
              <a:solidFill>
                <a:prstClr val="black"/>
              </a:solidFill>
            </a:endParaRPr>
          </a:p>
        </p:txBody>
      </p:sp>
    </p:spTree>
    <p:extLst>
      <p:ext uri="{BB962C8B-B14F-4D97-AF65-F5344CB8AC3E}">
        <p14:creationId xmlns:p14="http://schemas.microsoft.com/office/powerpoint/2010/main" val="3193917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5738AE8C-41BD-4135-9A76-112F4A8EDCE2}" type="slidenum">
              <a:rPr lang="nl-BE" smtClean="0"/>
              <a:pPr/>
              <a:t>8</a:t>
            </a:fld>
            <a:endParaRPr lang="nl-BE" dirty="0"/>
          </a:p>
        </p:txBody>
      </p:sp>
    </p:spTree>
    <p:extLst>
      <p:ext uri="{BB962C8B-B14F-4D97-AF65-F5344CB8AC3E}">
        <p14:creationId xmlns:p14="http://schemas.microsoft.com/office/powerpoint/2010/main" val="2137292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1E75A41D-E811-40B0-98CF-5B0F44BFB170}" type="slidenum">
              <a:rPr lang="nl-BE" smtClean="0"/>
              <a:pPr/>
              <a:t>9</a:t>
            </a:fld>
            <a:endParaRPr lang="nl-BE"/>
          </a:p>
        </p:txBody>
      </p:sp>
    </p:spTree>
    <p:extLst>
      <p:ext uri="{BB962C8B-B14F-4D97-AF65-F5344CB8AC3E}">
        <p14:creationId xmlns:p14="http://schemas.microsoft.com/office/powerpoint/2010/main" val="1810128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ts val="0"/>
              </a:spcAft>
              <a:buClrTx/>
              <a:buSzTx/>
              <a:buFontTx/>
              <a:buChar char="-"/>
              <a:tabLst/>
              <a:defRPr/>
            </a:pPr>
            <a:r>
              <a:rPr kumimoji="0" lang="nl-BE" sz="800" b="0" i="0" u="none" strike="noStrike" kern="1200" cap="none" spc="0" normalizeH="0" baseline="0" noProof="0" dirty="0" smtClean="0">
                <a:ln>
                  <a:noFill/>
                </a:ln>
                <a:solidFill>
                  <a:srgbClr val="000000"/>
                </a:solidFill>
                <a:effectLst/>
                <a:uLnTx/>
                <a:uFillTx/>
                <a:latin typeface="Arial" charset="0"/>
                <a:ea typeface="+mn-ea"/>
                <a:cs typeface="+mn-cs"/>
              </a:rPr>
              <a:t>Verordening van 28 juli 2003 tot uitvoering van artikel 22, 11° van de wet betreffende de verplichte verzekering voor geneeskundige verzorging en uitkeringen, gecoördineerd op 14 juli 1994, zoals gewijzigd door verordening van 22 juni 2015 (Belgisch Staatsblad van 30 juni 2015). </a:t>
            </a:r>
            <a:endParaRPr kumimoji="0" lang="fr-BE" sz="800" b="0" i="0" u="none" strike="noStrike" kern="1200" cap="none" spc="0" normalizeH="0" baseline="0" noProof="0" dirty="0" smtClean="0">
              <a:ln>
                <a:noFill/>
              </a:ln>
              <a:solidFill>
                <a:srgbClr val="000000"/>
              </a:solidFill>
              <a:effectLst/>
              <a:uLnTx/>
              <a:uFillTx/>
              <a:latin typeface="Arial" charset="0"/>
              <a:ea typeface="+mn-ea"/>
              <a:cs typeface="+mn-cs"/>
            </a:endParaRPr>
          </a:p>
          <a:p>
            <a:pPr marL="171450" marR="0" lvl="0" indent="-171450" algn="l" defTabSz="914400" rtl="0" eaLnBrk="1" fontAlgn="base" latinLnBrk="0" hangingPunct="1">
              <a:lnSpc>
                <a:spcPct val="100000"/>
              </a:lnSpc>
              <a:spcBef>
                <a:spcPct val="30000"/>
              </a:spcBef>
              <a:spcAft>
                <a:spcPts val="0"/>
              </a:spcAft>
              <a:buClrTx/>
              <a:buSzTx/>
              <a:buFontTx/>
              <a:buChar char="-"/>
              <a:tabLst/>
              <a:defRPr/>
            </a:pPr>
            <a:r>
              <a:rPr kumimoji="0" lang="fr-BE" sz="800" b="0" i="0" u="none" strike="noStrike" kern="1200" cap="none" spc="0" normalizeH="0" baseline="0" noProof="0" dirty="0" err="1" smtClean="0">
                <a:ln>
                  <a:noFill/>
                </a:ln>
                <a:solidFill>
                  <a:srgbClr val="000000"/>
                </a:solidFill>
                <a:effectLst/>
                <a:uLnTx/>
                <a:uFillTx/>
                <a:latin typeface="Arial" charset="0"/>
                <a:ea typeface="+mn-ea"/>
                <a:cs typeface="+mn-cs"/>
              </a:rPr>
              <a:t>Ministeriele</a:t>
            </a:r>
            <a:r>
              <a:rPr kumimoji="0" lang="fr-BE" sz="8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fr-BE" sz="800" b="0" i="0" u="none" strike="noStrike" kern="1200" cap="none" spc="0" normalizeH="0" baseline="0" noProof="0" dirty="0" err="1" smtClean="0">
                <a:ln>
                  <a:noFill/>
                </a:ln>
                <a:solidFill>
                  <a:srgbClr val="000000"/>
                </a:solidFill>
                <a:effectLst/>
                <a:uLnTx/>
                <a:uFillTx/>
                <a:latin typeface="Arial" charset="0"/>
                <a:ea typeface="+mn-ea"/>
                <a:cs typeface="+mn-cs"/>
              </a:rPr>
              <a:t>besluiten</a:t>
            </a:r>
            <a:r>
              <a:rPr kumimoji="0" lang="fr-BE" sz="800" b="0" i="0" u="none" strike="noStrike" kern="1200" cap="none" spc="0" normalizeH="0" baseline="0" noProof="0" dirty="0" smtClean="0">
                <a:ln>
                  <a:noFill/>
                </a:ln>
                <a:solidFill>
                  <a:srgbClr val="000000"/>
                </a:solidFill>
                <a:effectLst/>
                <a:uLnTx/>
                <a:uFillTx/>
                <a:latin typeface="Arial"/>
                <a:ea typeface="Times New Roman"/>
                <a:cs typeface="Arial" pitchFamily="34" charset="0"/>
              </a:rPr>
              <a:t> van FOD </a:t>
            </a:r>
            <a:r>
              <a:rPr kumimoji="0" lang="fr-BE" sz="800" b="0" i="0" u="none" strike="noStrike" kern="1200" cap="none" spc="0" normalizeH="0" baseline="0" noProof="0" dirty="0" err="1" smtClean="0">
                <a:ln>
                  <a:noFill/>
                </a:ln>
                <a:solidFill>
                  <a:srgbClr val="000000"/>
                </a:solidFill>
                <a:effectLst/>
                <a:uLnTx/>
                <a:uFillTx/>
                <a:latin typeface="Arial"/>
                <a:ea typeface="Times New Roman"/>
                <a:cs typeface="Arial" pitchFamily="34" charset="0"/>
              </a:rPr>
              <a:t>Financiën</a:t>
            </a:r>
            <a:r>
              <a:rPr kumimoji="0" lang="fr-BE" sz="800" b="0" i="0" u="none" strike="noStrike" kern="1200" cap="none" spc="0" normalizeH="0" baseline="0" noProof="0" dirty="0" smtClean="0">
                <a:ln>
                  <a:noFill/>
                </a:ln>
                <a:solidFill>
                  <a:srgbClr val="000000"/>
                </a:solidFill>
                <a:effectLst/>
                <a:uLnTx/>
                <a:uFillTx/>
                <a:latin typeface="Arial"/>
                <a:ea typeface="Times New Roman"/>
                <a:cs typeface="Arial" pitchFamily="34" charset="0"/>
              </a:rPr>
              <a:t> van 22 </a:t>
            </a:r>
            <a:r>
              <a:rPr kumimoji="0" lang="fr-BE" sz="800" b="0" i="0" u="none" strike="noStrike" kern="1200" cap="none" spc="0" normalizeH="0" baseline="0" noProof="0" dirty="0" err="1" smtClean="0">
                <a:ln>
                  <a:noFill/>
                </a:ln>
                <a:solidFill>
                  <a:srgbClr val="000000"/>
                </a:solidFill>
                <a:effectLst/>
                <a:uLnTx/>
                <a:uFillTx/>
                <a:latin typeface="Arial"/>
                <a:ea typeface="Times New Roman"/>
                <a:cs typeface="Arial" pitchFamily="34" charset="0"/>
              </a:rPr>
              <a:t>december</a:t>
            </a:r>
            <a:r>
              <a:rPr kumimoji="0" lang="fr-BE" sz="800" b="0" i="0" u="none" strike="noStrike" kern="1200" cap="none" spc="0" normalizeH="0" baseline="0" noProof="0" dirty="0" smtClean="0">
                <a:ln>
                  <a:noFill/>
                </a:ln>
                <a:solidFill>
                  <a:srgbClr val="000000"/>
                </a:solidFill>
                <a:effectLst/>
                <a:uLnTx/>
                <a:uFillTx/>
                <a:latin typeface="Arial"/>
                <a:ea typeface="Times New Roman"/>
                <a:cs typeface="Arial" pitchFamily="34" charset="0"/>
              </a:rPr>
              <a:t> 2015 (</a:t>
            </a:r>
            <a:r>
              <a:rPr kumimoji="0" lang="fr-BE" sz="800" b="0" i="0" u="none" strike="noStrike" kern="1200" cap="none" spc="0" normalizeH="0" baseline="0" noProof="0" dirty="0" err="1" smtClean="0">
                <a:ln>
                  <a:noFill/>
                </a:ln>
                <a:solidFill>
                  <a:srgbClr val="000000"/>
                </a:solidFill>
                <a:effectLst/>
                <a:uLnTx/>
                <a:uFillTx/>
                <a:latin typeface="Arial"/>
                <a:ea typeface="Times New Roman"/>
                <a:cs typeface="Arial" pitchFamily="34" charset="0"/>
              </a:rPr>
              <a:t>Belgisch</a:t>
            </a:r>
            <a:r>
              <a:rPr kumimoji="0" lang="fr-BE" sz="800" b="0" i="0" u="none" strike="noStrike" kern="1200" cap="none" spc="0" normalizeH="0" baseline="0" noProof="0" dirty="0" smtClean="0">
                <a:ln>
                  <a:noFill/>
                </a:ln>
                <a:solidFill>
                  <a:srgbClr val="000000"/>
                </a:solidFill>
                <a:effectLst/>
                <a:uLnTx/>
                <a:uFillTx/>
                <a:latin typeface="Arial"/>
                <a:ea typeface="Times New Roman"/>
                <a:cs typeface="Arial" pitchFamily="34" charset="0"/>
              </a:rPr>
              <a:t> </a:t>
            </a:r>
            <a:r>
              <a:rPr kumimoji="0" lang="fr-BE" sz="800" b="0" i="0" u="none" strike="noStrike" kern="1200" cap="none" spc="0" normalizeH="0" baseline="0" noProof="0" dirty="0" err="1" smtClean="0">
                <a:ln>
                  <a:noFill/>
                </a:ln>
                <a:solidFill>
                  <a:srgbClr val="000000"/>
                </a:solidFill>
                <a:effectLst/>
                <a:uLnTx/>
                <a:uFillTx/>
                <a:latin typeface="Arial"/>
                <a:ea typeface="Times New Roman"/>
                <a:cs typeface="Arial" pitchFamily="34" charset="0"/>
              </a:rPr>
              <a:t>Staatsblad</a:t>
            </a:r>
            <a:r>
              <a:rPr kumimoji="0" lang="fr-BE" sz="800" b="0" i="0" u="none" strike="noStrike" kern="1200" cap="none" spc="0" normalizeH="0" baseline="0" noProof="0" dirty="0" smtClean="0">
                <a:ln>
                  <a:noFill/>
                </a:ln>
                <a:solidFill>
                  <a:srgbClr val="000000"/>
                </a:solidFill>
                <a:effectLst/>
                <a:uLnTx/>
                <a:uFillTx/>
                <a:latin typeface="Arial"/>
                <a:ea typeface="Times New Roman"/>
                <a:cs typeface="Arial" pitchFamily="34" charset="0"/>
              </a:rPr>
              <a:t> van 28 en 29 </a:t>
            </a:r>
            <a:r>
              <a:rPr kumimoji="0" lang="fr-BE" sz="800" b="0" i="0" u="none" strike="noStrike" kern="1200" cap="none" spc="0" normalizeH="0" baseline="0" noProof="0" dirty="0" err="1" smtClean="0">
                <a:ln>
                  <a:noFill/>
                </a:ln>
                <a:solidFill>
                  <a:srgbClr val="000000"/>
                </a:solidFill>
                <a:effectLst/>
                <a:uLnTx/>
                <a:uFillTx/>
                <a:latin typeface="Arial"/>
                <a:ea typeface="Times New Roman"/>
                <a:cs typeface="Arial" pitchFamily="34" charset="0"/>
              </a:rPr>
              <a:t>december</a:t>
            </a:r>
            <a:r>
              <a:rPr kumimoji="0" lang="fr-BE" sz="800" b="0" i="0" u="none" strike="noStrike" kern="1200" cap="none" spc="0" normalizeH="0" baseline="0" noProof="0" dirty="0" smtClean="0">
                <a:ln>
                  <a:noFill/>
                </a:ln>
                <a:solidFill>
                  <a:srgbClr val="000000"/>
                </a:solidFill>
                <a:effectLst/>
                <a:uLnTx/>
                <a:uFillTx/>
                <a:latin typeface="Arial"/>
                <a:ea typeface="Times New Roman"/>
                <a:cs typeface="Arial" pitchFamily="34" charset="0"/>
              </a:rPr>
              <a:t> 2015). </a:t>
            </a:r>
            <a:endParaRPr kumimoji="0" lang="fr-BE" sz="800" b="0"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endParaRPr>
          </a:p>
          <a:p>
            <a:endParaRPr lang="fr-BE" dirty="0"/>
          </a:p>
        </p:txBody>
      </p:sp>
      <p:sp>
        <p:nvSpPr>
          <p:cNvPr id="4" name="Espace réservé du numéro de diapositive 3"/>
          <p:cNvSpPr>
            <a:spLocks noGrp="1"/>
          </p:cNvSpPr>
          <p:nvPr>
            <p:ph type="sldNum" sz="quarter" idx="10"/>
          </p:nvPr>
        </p:nvSpPr>
        <p:spPr/>
        <p:txBody>
          <a:bodyPr/>
          <a:lstStyle/>
          <a:p>
            <a:fld id="{1E75A41D-E811-40B0-98CF-5B0F44BFB170}" type="slidenum">
              <a:rPr lang="nl-BE" smtClean="0"/>
              <a:pPr/>
              <a:t>10</a:t>
            </a:fld>
            <a:endParaRPr lang="nl-BE"/>
          </a:p>
        </p:txBody>
      </p:sp>
    </p:spTree>
    <p:extLst>
      <p:ext uri="{BB962C8B-B14F-4D97-AF65-F5344CB8AC3E}">
        <p14:creationId xmlns:p14="http://schemas.microsoft.com/office/powerpoint/2010/main" val="1810128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971550" y="2130425"/>
            <a:ext cx="7486650" cy="1082675"/>
          </a:xfrm>
        </p:spPr>
        <p:txBody>
          <a:bodyPr/>
          <a:lstStyle>
            <a:lvl1pPr algn="l">
              <a:defRPr sz="3600"/>
            </a:lvl1pPr>
          </a:lstStyle>
          <a:p>
            <a:pPr lvl="0"/>
            <a:r>
              <a:rPr lang="nl-NL" noProof="0" smtClean="0"/>
              <a:t>Klik om de stijl te bewerken</a:t>
            </a:r>
            <a:endParaRPr lang="nl-BE" noProof="0" smtClean="0"/>
          </a:p>
        </p:txBody>
      </p:sp>
      <p:sp>
        <p:nvSpPr>
          <p:cNvPr id="11267" name="Rectangle 3"/>
          <p:cNvSpPr>
            <a:spLocks noGrp="1" noChangeArrowheads="1"/>
          </p:cNvSpPr>
          <p:nvPr>
            <p:ph type="subTitle" idx="1"/>
          </p:nvPr>
        </p:nvSpPr>
        <p:spPr>
          <a:xfrm>
            <a:off x="684213" y="3429000"/>
            <a:ext cx="7088187" cy="720725"/>
          </a:xfrm>
        </p:spPr>
        <p:txBody>
          <a:bodyPr/>
          <a:lstStyle>
            <a:lvl1pPr marL="0" indent="0">
              <a:buFontTx/>
              <a:buNone/>
              <a:defRPr sz="1800" b="1">
                <a:solidFill>
                  <a:srgbClr val="007C92"/>
                </a:solidFill>
                <a:latin typeface="Verdana" pitchFamily="34" charset="0"/>
              </a:defRPr>
            </a:lvl1pPr>
          </a:lstStyle>
          <a:p>
            <a:pPr lvl="0"/>
            <a:r>
              <a:rPr lang="nl-NL" noProof="0" smtClean="0"/>
              <a:t>Klik om de ondertitelstijl van het model te bewerken</a:t>
            </a:r>
            <a:endParaRPr lang="nl-BE" noProof="0" smtClean="0"/>
          </a:p>
        </p:txBody>
      </p:sp>
      <p:sp>
        <p:nvSpPr>
          <p:cNvPr id="11268" name="Rectangle 4"/>
          <p:cNvSpPr>
            <a:spLocks noGrp="1" noChangeArrowheads="1"/>
          </p:cNvSpPr>
          <p:nvPr>
            <p:ph type="dt" sz="half" idx="2"/>
          </p:nvPr>
        </p:nvSpPr>
        <p:spPr/>
        <p:txBody>
          <a:bodyPr/>
          <a:lstStyle>
            <a:lvl1pPr>
              <a:defRPr/>
            </a:lvl1pPr>
          </a:lstStyle>
          <a:p>
            <a:endParaRPr lang="en-US"/>
          </a:p>
        </p:txBody>
      </p:sp>
      <p:sp>
        <p:nvSpPr>
          <p:cNvPr id="11269" name="Rectangle 5"/>
          <p:cNvSpPr>
            <a:spLocks noGrp="1" noChangeArrowheads="1"/>
          </p:cNvSpPr>
          <p:nvPr>
            <p:ph type="ftr" sz="quarter" idx="3"/>
          </p:nvPr>
        </p:nvSpPr>
        <p:spPr/>
        <p:txBody>
          <a:bodyPr/>
          <a:lstStyle>
            <a:lvl1pPr>
              <a:defRPr/>
            </a:lvl1pPr>
          </a:lstStyle>
          <a:p>
            <a:endParaRPr lang="en-US"/>
          </a:p>
        </p:txBody>
      </p:sp>
      <p:sp>
        <p:nvSpPr>
          <p:cNvPr id="11270" name="Rectangle 6"/>
          <p:cNvSpPr>
            <a:spLocks noGrp="1" noChangeArrowheads="1"/>
          </p:cNvSpPr>
          <p:nvPr>
            <p:ph type="sldNum" sz="quarter" idx="4"/>
          </p:nvPr>
        </p:nvSpPr>
        <p:spPr/>
        <p:txBody>
          <a:bodyPr/>
          <a:lstStyle>
            <a:lvl1pPr>
              <a:defRPr/>
            </a:lvl1pPr>
          </a:lstStyle>
          <a:p>
            <a:fld id="{D52B793D-EDC9-4812-B975-C36701DCCE2C}" type="slidenum">
              <a:rPr lang="en-US"/>
              <a:pPr/>
              <a:t>‹N°›</a:t>
            </a:fld>
            <a:endParaRPr lang="en-US"/>
          </a:p>
        </p:txBody>
      </p:sp>
      <p:pic>
        <p:nvPicPr>
          <p:cNvPr id="11271" name="Picture 7" descr="L-logo RIZIV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1514475" cy="1343025"/>
          </a:xfrm>
          <a:prstGeom prst="rect">
            <a:avLst/>
          </a:prstGeom>
          <a:noFill/>
          <a:extLst>
            <a:ext uri="{909E8E84-426E-40DD-AFC4-6F175D3DCCD1}">
              <a14:hiddenFill xmlns:a14="http://schemas.microsoft.com/office/drawing/2010/main">
                <a:solidFill>
                  <a:srgbClr val="FFFFFF"/>
                </a:solidFill>
              </a14:hiddenFill>
            </a:ext>
          </a:extLst>
        </p:spPr>
      </p:pic>
      <p:sp>
        <p:nvSpPr>
          <p:cNvPr id="11274" name="Line 10"/>
          <p:cNvSpPr>
            <a:spLocks noChangeShapeType="1"/>
          </p:cNvSpPr>
          <p:nvPr/>
        </p:nvSpPr>
        <p:spPr bwMode="auto">
          <a:xfrm flipH="1">
            <a:off x="611188" y="1628775"/>
            <a:ext cx="6350" cy="4752975"/>
          </a:xfrm>
          <a:prstGeom prst="line">
            <a:avLst/>
          </a:prstGeom>
          <a:noFill/>
          <a:ln w="1905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11275" name="Line 11"/>
          <p:cNvSpPr>
            <a:spLocks noChangeShapeType="1"/>
          </p:cNvSpPr>
          <p:nvPr/>
        </p:nvSpPr>
        <p:spPr bwMode="auto">
          <a:xfrm flipH="1" flipV="1">
            <a:off x="611188" y="6381750"/>
            <a:ext cx="5905500" cy="0"/>
          </a:xfrm>
          <a:prstGeom prst="line">
            <a:avLst/>
          </a:prstGeom>
          <a:noFill/>
          <a:ln w="1905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US"/>
          </a:p>
        </p:txBody>
      </p:sp>
      <p:sp>
        <p:nvSpPr>
          <p:cNvPr id="5" name="Tijdelijke aanduiding voor voettekst 4"/>
          <p:cNvSpPr>
            <a:spLocks noGrp="1"/>
          </p:cNvSpPr>
          <p:nvPr>
            <p:ph type="ftr" sz="quarter" idx="11"/>
          </p:nvPr>
        </p:nvSpPr>
        <p:spPr/>
        <p:txBody>
          <a:bodyPr/>
          <a:lstStyle>
            <a:lvl1pPr>
              <a:defRPr/>
            </a:lvl1pPr>
          </a:lstStyle>
          <a:p>
            <a:endParaRPr lang="en-US"/>
          </a:p>
        </p:txBody>
      </p:sp>
      <p:sp>
        <p:nvSpPr>
          <p:cNvPr id="6" name="Tijdelijke aanduiding voor dianummer 5"/>
          <p:cNvSpPr>
            <a:spLocks noGrp="1"/>
          </p:cNvSpPr>
          <p:nvPr>
            <p:ph type="sldNum" sz="quarter" idx="12"/>
          </p:nvPr>
        </p:nvSpPr>
        <p:spPr/>
        <p:txBody>
          <a:bodyPr/>
          <a:lstStyle>
            <a:lvl1pPr>
              <a:defRPr/>
            </a:lvl1pPr>
          </a:lstStyle>
          <a:p>
            <a:fld id="{9FB6E86E-9D0D-4005-BA2C-50E9DA83C678}" type="slidenum">
              <a:rPr lang="en-US"/>
              <a:pPr/>
              <a:t>‹N°›</a:t>
            </a:fld>
            <a:endParaRPr lang="en-US"/>
          </a:p>
        </p:txBody>
      </p:sp>
    </p:spTree>
    <p:extLst>
      <p:ext uri="{BB962C8B-B14F-4D97-AF65-F5344CB8AC3E}">
        <p14:creationId xmlns:p14="http://schemas.microsoft.com/office/powerpoint/2010/main" val="657378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23063" y="333375"/>
            <a:ext cx="1963737" cy="5792788"/>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827088" y="333375"/>
            <a:ext cx="5743575" cy="579278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US"/>
          </a:p>
        </p:txBody>
      </p:sp>
      <p:sp>
        <p:nvSpPr>
          <p:cNvPr id="5" name="Tijdelijke aanduiding voor voettekst 4"/>
          <p:cNvSpPr>
            <a:spLocks noGrp="1"/>
          </p:cNvSpPr>
          <p:nvPr>
            <p:ph type="ftr" sz="quarter" idx="11"/>
          </p:nvPr>
        </p:nvSpPr>
        <p:spPr/>
        <p:txBody>
          <a:bodyPr/>
          <a:lstStyle>
            <a:lvl1pPr>
              <a:defRPr/>
            </a:lvl1pPr>
          </a:lstStyle>
          <a:p>
            <a:endParaRPr lang="en-US"/>
          </a:p>
        </p:txBody>
      </p:sp>
      <p:sp>
        <p:nvSpPr>
          <p:cNvPr id="6" name="Tijdelijke aanduiding voor dianummer 5"/>
          <p:cNvSpPr>
            <a:spLocks noGrp="1"/>
          </p:cNvSpPr>
          <p:nvPr>
            <p:ph type="sldNum" sz="quarter" idx="12"/>
          </p:nvPr>
        </p:nvSpPr>
        <p:spPr/>
        <p:txBody>
          <a:bodyPr/>
          <a:lstStyle>
            <a:lvl1pPr>
              <a:defRPr/>
            </a:lvl1pPr>
          </a:lstStyle>
          <a:p>
            <a:fld id="{67A0602D-D01E-4AA7-83E9-397AEDF2CEBD}" type="slidenum">
              <a:rPr lang="en-US"/>
              <a:pPr/>
              <a:t>‹N°›</a:t>
            </a:fld>
            <a:endParaRPr lang="en-US"/>
          </a:p>
        </p:txBody>
      </p:sp>
    </p:spTree>
    <p:extLst>
      <p:ext uri="{BB962C8B-B14F-4D97-AF65-F5344CB8AC3E}">
        <p14:creationId xmlns:p14="http://schemas.microsoft.com/office/powerpoint/2010/main" val="205824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2130425"/>
            <a:ext cx="7772400" cy="1082675"/>
          </a:xfrm>
        </p:spPr>
        <p:txBody>
          <a:bodyPr/>
          <a:lstStyle>
            <a:lvl1pPr algn="l">
              <a:defRPr sz="2400">
                <a:solidFill>
                  <a:schemeClr val="tx1"/>
                </a:solidFill>
              </a:defRPr>
            </a:lvl1pPr>
          </a:lstStyle>
          <a:p>
            <a:pPr lvl="0"/>
            <a:r>
              <a:rPr lang="nl-NL" noProof="0" smtClean="0"/>
              <a:t>Klik om de stijl te bewerken</a:t>
            </a:r>
            <a:endParaRPr lang="nl-BE" noProof="0" smtClean="0"/>
          </a:p>
        </p:txBody>
      </p:sp>
      <p:sp>
        <p:nvSpPr>
          <p:cNvPr id="11267" name="Rectangle 3"/>
          <p:cNvSpPr>
            <a:spLocks noGrp="1" noChangeArrowheads="1"/>
          </p:cNvSpPr>
          <p:nvPr>
            <p:ph type="subTitle" idx="1"/>
          </p:nvPr>
        </p:nvSpPr>
        <p:spPr>
          <a:xfrm>
            <a:off x="684213" y="3429000"/>
            <a:ext cx="7088187" cy="720725"/>
          </a:xfrm>
        </p:spPr>
        <p:txBody>
          <a:bodyPr/>
          <a:lstStyle>
            <a:lvl1pPr marL="0" indent="0">
              <a:buFontTx/>
              <a:buNone/>
              <a:defRPr sz="1800" b="1">
                <a:solidFill>
                  <a:srgbClr val="007C92"/>
                </a:solidFill>
                <a:latin typeface="Verdana" pitchFamily="34" charset="0"/>
              </a:defRPr>
            </a:lvl1pPr>
          </a:lstStyle>
          <a:p>
            <a:pPr lvl="0"/>
            <a:r>
              <a:rPr lang="nl-NL" noProof="0" smtClean="0"/>
              <a:t>Klik om de ondertitelstijl van het model te bewerken</a:t>
            </a:r>
            <a:endParaRPr lang="nl-BE" noProof="0" smtClean="0"/>
          </a:p>
        </p:txBody>
      </p:sp>
      <p:sp>
        <p:nvSpPr>
          <p:cNvPr id="11268"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11269"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11270" name="Rectangle 6"/>
          <p:cNvSpPr>
            <a:spLocks noGrp="1" noChangeArrowheads="1"/>
          </p:cNvSpPr>
          <p:nvPr>
            <p:ph type="sldNum" sz="quarter" idx="4"/>
          </p:nvPr>
        </p:nvSpPr>
        <p:spPr/>
        <p:txBody>
          <a:bodyPr/>
          <a:lstStyle>
            <a:lvl1pPr>
              <a:defRPr/>
            </a:lvl1pPr>
          </a:lstStyle>
          <a:p>
            <a:fld id="{E320CAAF-ECFD-47F6-94F7-F33B4922EDE0}" type="slidenum">
              <a:rPr lang="en-US">
                <a:solidFill>
                  <a:srgbClr val="000000"/>
                </a:solidFill>
              </a:rPr>
              <a:pPr/>
              <a:t>‹N°›</a:t>
            </a:fld>
            <a:endParaRPr lang="en-US">
              <a:solidFill>
                <a:srgbClr val="000000"/>
              </a:solidFill>
            </a:endParaRPr>
          </a:p>
        </p:txBody>
      </p:sp>
      <p:pic>
        <p:nvPicPr>
          <p:cNvPr id="11271" name="Picture 7" descr="L-logo RIZIV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1514475"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085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US">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C6C5057E-4808-455A-9733-F3F46C18A81F}"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183533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en-US">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76C4BA82-3597-4EDB-B1A6-D4D864740DAA}"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061701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lvl1pPr>
              <a:defRPr/>
            </a:lvl1pPr>
          </a:lstStyle>
          <a:p>
            <a:endParaRPr lang="en-US">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US">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95A19048-7C3B-45A0-91B1-823C80FFF1E8}"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270936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lvl1pPr>
              <a:defRPr/>
            </a:lvl1pPr>
          </a:lstStyle>
          <a:p>
            <a:endParaRPr lang="en-US">
              <a:solidFill>
                <a:srgbClr val="000000"/>
              </a:solidFill>
            </a:endParaRPr>
          </a:p>
        </p:txBody>
      </p:sp>
      <p:sp>
        <p:nvSpPr>
          <p:cNvPr id="8" name="Tijdelijke aanduiding voor voettekst 7"/>
          <p:cNvSpPr>
            <a:spLocks noGrp="1"/>
          </p:cNvSpPr>
          <p:nvPr>
            <p:ph type="ftr" sz="quarter" idx="11"/>
          </p:nvPr>
        </p:nvSpPr>
        <p:spPr/>
        <p:txBody>
          <a:bodyPr/>
          <a:lstStyle>
            <a:lvl1pPr>
              <a:defRPr/>
            </a:lvl1pPr>
          </a:lstStyle>
          <a:p>
            <a:endParaRPr lang="en-US">
              <a:solidFill>
                <a:srgbClr val="000000"/>
              </a:solidFill>
            </a:endParaRPr>
          </a:p>
        </p:txBody>
      </p:sp>
      <p:sp>
        <p:nvSpPr>
          <p:cNvPr id="9" name="Tijdelijke aanduiding voor dianummer 8"/>
          <p:cNvSpPr>
            <a:spLocks noGrp="1"/>
          </p:cNvSpPr>
          <p:nvPr>
            <p:ph type="sldNum" sz="quarter" idx="12"/>
          </p:nvPr>
        </p:nvSpPr>
        <p:spPr/>
        <p:txBody>
          <a:bodyPr/>
          <a:lstStyle>
            <a:lvl1pPr>
              <a:defRPr/>
            </a:lvl1pPr>
          </a:lstStyle>
          <a:p>
            <a:fld id="{33D4E770-6DA1-47D6-BCE0-B4F214C5BC68}"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486381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lvl1pPr>
              <a:defRPr/>
            </a:lvl1pPr>
          </a:lstStyle>
          <a:p>
            <a:endParaRPr lang="en-US">
              <a:solidFill>
                <a:srgbClr val="000000"/>
              </a:solidFill>
            </a:endParaRPr>
          </a:p>
        </p:txBody>
      </p:sp>
      <p:sp>
        <p:nvSpPr>
          <p:cNvPr id="4" name="Tijdelijke aanduiding voor voettekst 3"/>
          <p:cNvSpPr>
            <a:spLocks noGrp="1"/>
          </p:cNvSpPr>
          <p:nvPr>
            <p:ph type="ftr" sz="quarter" idx="11"/>
          </p:nvPr>
        </p:nvSpPr>
        <p:spPr/>
        <p:txBody>
          <a:bodyPr/>
          <a:lstStyle>
            <a:lvl1pPr>
              <a:defRPr/>
            </a:lvl1pPr>
          </a:lstStyle>
          <a:p>
            <a:endParaRPr lang="en-US">
              <a:solidFill>
                <a:srgbClr val="000000"/>
              </a:solidFill>
            </a:endParaRPr>
          </a:p>
        </p:txBody>
      </p:sp>
      <p:sp>
        <p:nvSpPr>
          <p:cNvPr id="5" name="Tijdelijke aanduiding voor dianummer 4"/>
          <p:cNvSpPr>
            <a:spLocks noGrp="1"/>
          </p:cNvSpPr>
          <p:nvPr>
            <p:ph type="sldNum" sz="quarter" idx="12"/>
          </p:nvPr>
        </p:nvSpPr>
        <p:spPr/>
        <p:txBody>
          <a:bodyPr/>
          <a:lstStyle>
            <a:lvl1pPr>
              <a:defRPr/>
            </a:lvl1pPr>
          </a:lstStyle>
          <a:p>
            <a:fld id="{ECDA59C2-AB28-44F7-9A86-DAC453399D67}"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22103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en-US">
              <a:solidFill>
                <a:srgbClr val="000000"/>
              </a:solidFill>
            </a:endParaRPr>
          </a:p>
        </p:txBody>
      </p:sp>
      <p:sp>
        <p:nvSpPr>
          <p:cNvPr id="3" name="Tijdelijke aanduiding voor voettekst 2"/>
          <p:cNvSpPr>
            <a:spLocks noGrp="1"/>
          </p:cNvSpPr>
          <p:nvPr>
            <p:ph type="ftr" sz="quarter" idx="11"/>
          </p:nvPr>
        </p:nvSpPr>
        <p:spPr/>
        <p:txBody>
          <a:bodyPr/>
          <a:lstStyle>
            <a:lvl1pPr>
              <a:defRPr/>
            </a:lvl1pPr>
          </a:lstStyle>
          <a:p>
            <a:endParaRPr lang="en-US">
              <a:solidFill>
                <a:srgbClr val="000000"/>
              </a:solidFill>
            </a:endParaRPr>
          </a:p>
        </p:txBody>
      </p:sp>
      <p:sp>
        <p:nvSpPr>
          <p:cNvPr id="4" name="Tijdelijke aanduiding voor dianummer 3"/>
          <p:cNvSpPr>
            <a:spLocks noGrp="1"/>
          </p:cNvSpPr>
          <p:nvPr>
            <p:ph type="sldNum" sz="quarter" idx="12"/>
          </p:nvPr>
        </p:nvSpPr>
        <p:spPr/>
        <p:txBody>
          <a:bodyPr/>
          <a:lstStyle>
            <a:lvl1pPr>
              <a:defRPr/>
            </a:lvl1pPr>
          </a:lstStyle>
          <a:p>
            <a:fld id="{59C9DA70-0E6D-427A-A76A-D4C7B05A0EDC}"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719107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US">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US">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715EC2F2-34E6-4EC1-957A-7533D8210386}"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698352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US"/>
          </a:p>
        </p:txBody>
      </p:sp>
      <p:sp>
        <p:nvSpPr>
          <p:cNvPr id="5" name="Tijdelijke aanduiding voor voettekst 4"/>
          <p:cNvSpPr>
            <a:spLocks noGrp="1"/>
          </p:cNvSpPr>
          <p:nvPr>
            <p:ph type="ftr" sz="quarter" idx="11"/>
          </p:nvPr>
        </p:nvSpPr>
        <p:spPr/>
        <p:txBody>
          <a:bodyPr/>
          <a:lstStyle>
            <a:lvl1pPr>
              <a:defRPr/>
            </a:lvl1pPr>
          </a:lstStyle>
          <a:p>
            <a:endParaRPr lang="en-US"/>
          </a:p>
        </p:txBody>
      </p:sp>
      <p:sp>
        <p:nvSpPr>
          <p:cNvPr id="6" name="Tijdelijke aanduiding voor dianummer 5"/>
          <p:cNvSpPr>
            <a:spLocks noGrp="1"/>
          </p:cNvSpPr>
          <p:nvPr>
            <p:ph type="sldNum" sz="quarter" idx="12"/>
          </p:nvPr>
        </p:nvSpPr>
        <p:spPr/>
        <p:txBody>
          <a:bodyPr/>
          <a:lstStyle>
            <a:lvl1pPr>
              <a:defRPr/>
            </a:lvl1pPr>
          </a:lstStyle>
          <a:p>
            <a:fld id="{878BD0B8-D300-4DF2-AA60-5D17E26096DB}" type="slidenum">
              <a:rPr lang="en-US"/>
              <a:pPr/>
              <a:t>‹N°›</a:t>
            </a:fld>
            <a:endParaRPr lang="en-US"/>
          </a:p>
        </p:txBody>
      </p:sp>
    </p:spTree>
    <p:extLst>
      <p:ext uri="{BB962C8B-B14F-4D97-AF65-F5344CB8AC3E}">
        <p14:creationId xmlns:p14="http://schemas.microsoft.com/office/powerpoint/2010/main" val="2896476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US">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US">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1F78698C-ABDB-43B4-9F87-EDCCC0FCB5A9}"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116239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US">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69F55FB5-67E5-4E4A-A2A5-CD2157537FDB}"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493527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US">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2E2A6832-38FF-4BF1-B45B-BB72B7F8E032}"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6064888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971550" y="2130425"/>
            <a:ext cx="7486650" cy="1082675"/>
          </a:xfrm>
        </p:spPr>
        <p:txBody>
          <a:bodyPr/>
          <a:lstStyle>
            <a:lvl1pPr algn="l">
              <a:defRPr sz="3600"/>
            </a:lvl1pPr>
          </a:lstStyle>
          <a:p>
            <a:pPr lvl="0"/>
            <a:r>
              <a:rPr lang="nl-NL" noProof="0" smtClean="0"/>
              <a:t>Klik om de stijl te bewerken</a:t>
            </a:r>
            <a:endParaRPr lang="nl-BE" noProof="0" smtClean="0"/>
          </a:p>
        </p:txBody>
      </p:sp>
      <p:sp>
        <p:nvSpPr>
          <p:cNvPr id="11267" name="Rectangle 3"/>
          <p:cNvSpPr>
            <a:spLocks noGrp="1" noChangeArrowheads="1"/>
          </p:cNvSpPr>
          <p:nvPr>
            <p:ph type="subTitle" idx="1"/>
          </p:nvPr>
        </p:nvSpPr>
        <p:spPr>
          <a:xfrm>
            <a:off x="684213" y="3429000"/>
            <a:ext cx="7088187" cy="720725"/>
          </a:xfrm>
        </p:spPr>
        <p:txBody>
          <a:bodyPr/>
          <a:lstStyle>
            <a:lvl1pPr marL="0" indent="0">
              <a:buFontTx/>
              <a:buNone/>
              <a:defRPr sz="1800" b="1">
                <a:solidFill>
                  <a:srgbClr val="007C92"/>
                </a:solidFill>
                <a:latin typeface="Verdana" pitchFamily="34" charset="0"/>
              </a:defRPr>
            </a:lvl1pPr>
          </a:lstStyle>
          <a:p>
            <a:pPr lvl="0"/>
            <a:r>
              <a:rPr lang="nl-NL" noProof="0" smtClean="0"/>
              <a:t>Klik om de ondertitelstijl van het model te bewerken</a:t>
            </a:r>
            <a:endParaRPr lang="nl-BE" noProof="0" smtClean="0"/>
          </a:p>
        </p:txBody>
      </p:sp>
      <p:sp>
        <p:nvSpPr>
          <p:cNvPr id="11268"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11269"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11270" name="Rectangle 6"/>
          <p:cNvSpPr>
            <a:spLocks noGrp="1" noChangeArrowheads="1"/>
          </p:cNvSpPr>
          <p:nvPr>
            <p:ph type="sldNum" sz="quarter" idx="4"/>
          </p:nvPr>
        </p:nvSpPr>
        <p:spPr/>
        <p:txBody>
          <a:bodyPr/>
          <a:lstStyle>
            <a:lvl1pPr>
              <a:defRPr/>
            </a:lvl1pPr>
          </a:lstStyle>
          <a:p>
            <a:fld id="{D52B793D-EDC9-4812-B975-C36701DCCE2C}" type="slidenum">
              <a:rPr lang="en-US">
                <a:solidFill>
                  <a:srgbClr val="000000"/>
                </a:solidFill>
              </a:rPr>
              <a:pPr/>
              <a:t>‹N°›</a:t>
            </a:fld>
            <a:endParaRPr lang="en-US">
              <a:solidFill>
                <a:srgbClr val="000000"/>
              </a:solidFill>
            </a:endParaRPr>
          </a:p>
        </p:txBody>
      </p:sp>
      <p:pic>
        <p:nvPicPr>
          <p:cNvPr id="11271" name="Picture 7" descr="L-logo RIZIV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1514475" cy="1343025"/>
          </a:xfrm>
          <a:prstGeom prst="rect">
            <a:avLst/>
          </a:prstGeom>
          <a:noFill/>
          <a:extLst>
            <a:ext uri="{909E8E84-426E-40DD-AFC4-6F175D3DCCD1}">
              <a14:hiddenFill xmlns:a14="http://schemas.microsoft.com/office/drawing/2010/main">
                <a:solidFill>
                  <a:srgbClr val="FFFFFF"/>
                </a:solidFill>
              </a14:hiddenFill>
            </a:ext>
          </a:extLst>
        </p:spPr>
      </p:pic>
      <p:sp>
        <p:nvSpPr>
          <p:cNvPr id="11274" name="Line 10"/>
          <p:cNvSpPr>
            <a:spLocks noChangeShapeType="1"/>
          </p:cNvSpPr>
          <p:nvPr/>
        </p:nvSpPr>
        <p:spPr bwMode="auto">
          <a:xfrm flipH="1">
            <a:off x="611188" y="1628775"/>
            <a:ext cx="6350" cy="4752975"/>
          </a:xfrm>
          <a:prstGeom prst="line">
            <a:avLst/>
          </a:prstGeom>
          <a:noFill/>
          <a:ln w="1905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solidFill>
                <a:srgbClr val="000000"/>
              </a:solidFill>
            </a:endParaRPr>
          </a:p>
        </p:txBody>
      </p:sp>
      <p:sp>
        <p:nvSpPr>
          <p:cNvPr id="11275" name="Line 11"/>
          <p:cNvSpPr>
            <a:spLocks noChangeShapeType="1"/>
          </p:cNvSpPr>
          <p:nvPr/>
        </p:nvSpPr>
        <p:spPr bwMode="auto">
          <a:xfrm flipH="1" flipV="1">
            <a:off x="611188" y="6381750"/>
            <a:ext cx="5905500" cy="0"/>
          </a:xfrm>
          <a:prstGeom prst="line">
            <a:avLst/>
          </a:prstGeom>
          <a:noFill/>
          <a:ln w="1905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solidFill>
                <a:srgbClr val="000000"/>
              </a:solidFill>
            </a:endParaRPr>
          </a:p>
        </p:txBody>
      </p:sp>
    </p:spTree>
    <p:extLst>
      <p:ext uri="{BB962C8B-B14F-4D97-AF65-F5344CB8AC3E}">
        <p14:creationId xmlns:p14="http://schemas.microsoft.com/office/powerpoint/2010/main" val="23959866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US">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878BD0B8-D300-4DF2-AA60-5D17E26096DB}"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41001505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en-US">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D50554C5-0E2E-4838-87DB-FDBA40B559A2}"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4773207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827088" y="1600200"/>
            <a:ext cx="38528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832350" y="1600200"/>
            <a:ext cx="38544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lvl1pPr>
              <a:defRPr/>
            </a:lvl1pPr>
          </a:lstStyle>
          <a:p>
            <a:endParaRPr lang="en-US">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US">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BD2C98BB-51CB-4F9D-A832-7C4254F0E0D1}"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6610516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lvl1pPr>
              <a:defRPr/>
            </a:lvl1pPr>
          </a:lstStyle>
          <a:p>
            <a:endParaRPr lang="en-US">
              <a:solidFill>
                <a:srgbClr val="000000"/>
              </a:solidFill>
            </a:endParaRPr>
          </a:p>
        </p:txBody>
      </p:sp>
      <p:sp>
        <p:nvSpPr>
          <p:cNvPr id="8" name="Tijdelijke aanduiding voor voettekst 7"/>
          <p:cNvSpPr>
            <a:spLocks noGrp="1"/>
          </p:cNvSpPr>
          <p:nvPr>
            <p:ph type="ftr" sz="quarter" idx="11"/>
          </p:nvPr>
        </p:nvSpPr>
        <p:spPr/>
        <p:txBody>
          <a:bodyPr/>
          <a:lstStyle>
            <a:lvl1pPr>
              <a:defRPr/>
            </a:lvl1pPr>
          </a:lstStyle>
          <a:p>
            <a:endParaRPr lang="en-US">
              <a:solidFill>
                <a:srgbClr val="000000"/>
              </a:solidFill>
            </a:endParaRPr>
          </a:p>
        </p:txBody>
      </p:sp>
      <p:sp>
        <p:nvSpPr>
          <p:cNvPr id="9" name="Tijdelijke aanduiding voor dianummer 8"/>
          <p:cNvSpPr>
            <a:spLocks noGrp="1"/>
          </p:cNvSpPr>
          <p:nvPr>
            <p:ph type="sldNum" sz="quarter" idx="12"/>
          </p:nvPr>
        </p:nvSpPr>
        <p:spPr/>
        <p:txBody>
          <a:bodyPr/>
          <a:lstStyle>
            <a:lvl1pPr>
              <a:defRPr/>
            </a:lvl1pPr>
          </a:lstStyle>
          <a:p>
            <a:fld id="{A2E9AE32-7E9E-4194-9DF0-3A20AE854231}"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9972948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lvl1pPr>
              <a:defRPr/>
            </a:lvl1pPr>
          </a:lstStyle>
          <a:p>
            <a:endParaRPr lang="en-US">
              <a:solidFill>
                <a:srgbClr val="000000"/>
              </a:solidFill>
            </a:endParaRPr>
          </a:p>
        </p:txBody>
      </p:sp>
      <p:sp>
        <p:nvSpPr>
          <p:cNvPr id="4" name="Tijdelijke aanduiding voor voettekst 3"/>
          <p:cNvSpPr>
            <a:spLocks noGrp="1"/>
          </p:cNvSpPr>
          <p:nvPr>
            <p:ph type="ftr" sz="quarter" idx="11"/>
          </p:nvPr>
        </p:nvSpPr>
        <p:spPr/>
        <p:txBody>
          <a:bodyPr/>
          <a:lstStyle>
            <a:lvl1pPr>
              <a:defRPr/>
            </a:lvl1pPr>
          </a:lstStyle>
          <a:p>
            <a:endParaRPr lang="en-US">
              <a:solidFill>
                <a:srgbClr val="000000"/>
              </a:solidFill>
            </a:endParaRPr>
          </a:p>
        </p:txBody>
      </p:sp>
      <p:sp>
        <p:nvSpPr>
          <p:cNvPr id="5" name="Tijdelijke aanduiding voor dianummer 4"/>
          <p:cNvSpPr>
            <a:spLocks noGrp="1"/>
          </p:cNvSpPr>
          <p:nvPr>
            <p:ph type="sldNum" sz="quarter" idx="12"/>
          </p:nvPr>
        </p:nvSpPr>
        <p:spPr/>
        <p:txBody>
          <a:bodyPr/>
          <a:lstStyle>
            <a:lvl1pPr>
              <a:defRPr/>
            </a:lvl1pPr>
          </a:lstStyle>
          <a:p>
            <a:fld id="{8DAC4343-05AC-49BA-BF14-6050447024C5}"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549039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en-US">
              <a:solidFill>
                <a:srgbClr val="000000"/>
              </a:solidFill>
            </a:endParaRPr>
          </a:p>
        </p:txBody>
      </p:sp>
      <p:sp>
        <p:nvSpPr>
          <p:cNvPr id="3" name="Tijdelijke aanduiding voor voettekst 2"/>
          <p:cNvSpPr>
            <a:spLocks noGrp="1"/>
          </p:cNvSpPr>
          <p:nvPr>
            <p:ph type="ftr" sz="quarter" idx="11"/>
          </p:nvPr>
        </p:nvSpPr>
        <p:spPr/>
        <p:txBody>
          <a:bodyPr/>
          <a:lstStyle>
            <a:lvl1pPr>
              <a:defRPr/>
            </a:lvl1pPr>
          </a:lstStyle>
          <a:p>
            <a:endParaRPr lang="en-US">
              <a:solidFill>
                <a:srgbClr val="000000"/>
              </a:solidFill>
            </a:endParaRPr>
          </a:p>
        </p:txBody>
      </p:sp>
      <p:sp>
        <p:nvSpPr>
          <p:cNvPr id="4" name="Tijdelijke aanduiding voor dianummer 3"/>
          <p:cNvSpPr>
            <a:spLocks noGrp="1"/>
          </p:cNvSpPr>
          <p:nvPr>
            <p:ph type="sldNum" sz="quarter" idx="12"/>
          </p:nvPr>
        </p:nvSpPr>
        <p:spPr/>
        <p:txBody>
          <a:bodyPr/>
          <a:lstStyle>
            <a:lvl1pPr>
              <a:defRPr/>
            </a:lvl1pPr>
          </a:lstStyle>
          <a:p>
            <a:fld id="{CC006536-14AF-4A21-B9F5-0A96C482ED88}"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238052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en-US"/>
          </a:p>
        </p:txBody>
      </p:sp>
      <p:sp>
        <p:nvSpPr>
          <p:cNvPr id="5" name="Tijdelijke aanduiding voor voettekst 4"/>
          <p:cNvSpPr>
            <a:spLocks noGrp="1"/>
          </p:cNvSpPr>
          <p:nvPr>
            <p:ph type="ftr" sz="quarter" idx="11"/>
          </p:nvPr>
        </p:nvSpPr>
        <p:spPr/>
        <p:txBody>
          <a:bodyPr/>
          <a:lstStyle>
            <a:lvl1pPr>
              <a:defRPr/>
            </a:lvl1pPr>
          </a:lstStyle>
          <a:p>
            <a:endParaRPr lang="en-US"/>
          </a:p>
        </p:txBody>
      </p:sp>
      <p:sp>
        <p:nvSpPr>
          <p:cNvPr id="6" name="Tijdelijke aanduiding voor dianummer 5"/>
          <p:cNvSpPr>
            <a:spLocks noGrp="1"/>
          </p:cNvSpPr>
          <p:nvPr>
            <p:ph type="sldNum" sz="quarter" idx="12"/>
          </p:nvPr>
        </p:nvSpPr>
        <p:spPr/>
        <p:txBody>
          <a:bodyPr/>
          <a:lstStyle>
            <a:lvl1pPr>
              <a:defRPr/>
            </a:lvl1pPr>
          </a:lstStyle>
          <a:p>
            <a:fld id="{D50554C5-0E2E-4838-87DB-FDBA40B559A2}" type="slidenum">
              <a:rPr lang="en-US"/>
              <a:pPr/>
              <a:t>‹N°›</a:t>
            </a:fld>
            <a:endParaRPr lang="en-US"/>
          </a:p>
        </p:txBody>
      </p:sp>
    </p:spTree>
    <p:extLst>
      <p:ext uri="{BB962C8B-B14F-4D97-AF65-F5344CB8AC3E}">
        <p14:creationId xmlns:p14="http://schemas.microsoft.com/office/powerpoint/2010/main" val="28111089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US">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US">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E8695413-57B1-4015-A9B9-87EA3EEA89E0}"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6446146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US">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US">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23BCE4D7-4EAA-4D25-83E3-27F4EAAC7024}"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41406039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US">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9FB6E86E-9D0D-4005-BA2C-50E9DA83C678}"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8867538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23063" y="333375"/>
            <a:ext cx="1963737" cy="5792788"/>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827088" y="333375"/>
            <a:ext cx="5743575" cy="579278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US">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67A0602D-D01E-4AA7-83E9-397AEDF2CEBD}"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6139273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971550" y="2130425"/>
            <a:ext cx="7486650" cy="1082675"/>
          </a:xfrm>
        </p:spPr>
        <p:txBody>
          <a:bodyPr/>
          <a:lstStyle>
            <a:lvl1pPr algn="l">
              <a:defRPr sz="3600"/>
            </a:lvl1pPr>
          </a:lstStyle>
          <a:p>
            <a:pPr lvl="0"/>
            <a:r>
              <a:rPr lang="nl-NL" noProof="0" smtClean="0"/>
              <a:t>Klik om de stijl te bewerken</a:t>
            </a:r>
            <a:endParaRPr lang="nl-BE" noProof="0" smtClean="0"/>
          </a:p>
        </p:txBody>
      </p:sp>
      <p:sp>
        <p:nvSpPr>
          <p:cNvPr id="11267" name="Rectangle 3"/>
          <p:cNvSpPr>
            <a:spLocks noGrp="1" noChangeArrowheads="1"/>
          </p:cNvSpPr>
          <p:nvPr>
            <p:ph type="subTitle" idx="1"/>
          </p:nvPr>
        </p:nvSpPr>
        <p:spPr>
          <a:xfrm>
            <a:off x="684213" y="3429000"/>
            <a:ext cx="7088187" cy="720725"/>
          </a:xfrm>
        </p:spPr>
        <p:txBody>
          <a:bodyPr/>
          <a:lstStyle>
            <a:lvl1pPr marL="0" indent="0">
              <a:buFontTx/>
              <a:buNone/>
              <a:defRPr sz="1800" b="1">
                <a:solidFill>
                  <a:srgbClr val="007C92"/>
                </a:solidFill>
                <a:latin typeface="Verdana" pitchFamily="34" charset="0"/>
              </a:defRPr>
            </a:lvl1pPr>
          </a:lstStyle>
          <a:p>
            <a:pPr lvl="0"/>
            <a:r>
              <a:rPr lang="nl-NL" noProof="0" smtClean="0"/>
              <a:t>Klik om de ondertitelstijl van het model te bewerken</a:t>
            </a:r>
            <a:endParaRPr lang="nl-BE" noProof="0" smtClean="0"/>
          </a:p>
        </p:txBody>
      </p:sp>
      <p:sp>
        <p:nvSpPr>
          <p:cNvPr id="11268"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11269"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11270" name="Rectangle 6"/>
          <p:cNvSpPr>
            <a:spLocks noGrp="1" noChangeArrowheads="1"/>
          </p:cNvSpPr>
          <p:nvPr>
            <p:ph type="sldNum" sz="quarter" idx="4"/>
          </p:nvPr>
        </p:nvSpPr>
        <p:spPr/>
        <p:txBody>
          <a:bodyPr/>
          <a:lstStyle>
            <a:lvl1pPr>
              <a:defRPr/>
            </a:lvl1pPr>
          </a:lstStyle>
          <a:p>
            <a:fld id="{D52B793D-EDC9-4812-B975-C36701DCCE2C}" type="slidenum">
              <a:rPr lang="en-US">
                <a:solidFill>
                  <a:srgbClr val="000000"/>
                </a:solidFill>
              </a:rPr>
              <a:pPr/>
              <a:t>‹N°›</a:t>
            </a:fld>
            <a:endParaRPr lang="en-US">
              <a:solidFill>
                <a:srgbClr val="000000"/>
              </a:solidFill>
            </a:endParaRPr>
          </a:p>
        </p:txBody>
      </p:sp>
      <p:pic>
        <p:nvPicPr>
          <p:cNvPr id="11271" name="Picture 7" descr="L-logo RIZIV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1514475" cy="1343025"/>
          </a:xfrm>
          <a:prstGeom prst="rect">
            <a:avLst/>
          </a:prstGeom>
          <a:noFill/>
          <a:extLst>
            <a:ext uri="{909E8E84-426E-40DD-AFC4-6F175D3DCCD1}">
              <a14:hiddenFill xmlns:a14="http://schemas.microsoft.com/office/drawing/2010/main">
                <a:solidFill>
                  <a:srgbClr val="FFFFFF"/>
                </a:solidFill>
              </a14:hiddenFill>
            </a:ext>
          </a:extLst>
        </p:spPr>
      </p:pic>
      <p:sp>
        <p:nvSpPr>
          <p:cNvPr id="11274" name="Line 10"/>
          <p:cNvSpPr>
            <a:spLocks noChangeShapeType="1"/>
          </p:cNvSpPr>
          <p:nvPr/>
        </p:nvSpPr>
        <p:spPr bwMode="auto">
          <a:xfrm flipH="1">
            <a:off x="611188" y="1628775"/>
            <a:ext cx="6350" cy="4752975"/>
          </a:xfrm>
          <a:prstGeom prst="line">
            <a:avLst/>
          </a:prstGeom>
          <a:noFill/>
          <a:ln w="1905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solidFill>
                <a:srgbClr val="000000"/>
              </a:solidFill>
            </a:endParaRPr>
          </a:p>
        </p:txBody>
      </p:sp>
      <p:sp>
        <p:nvSpPr>
          <p:cNvPr id="11275" name="Line 11"/>
          <p:cNvSpPr>
            <a:spLocks noChangeShapeType="1"/>
          </p:cNvSpPr>
          <p:nvPr/>
        </p:nvSpPr>
        <p:spPr bwMode="auto">
          <a:xfrm flipH="1" flipV="1">
            <a:off x="611188" y="6381750"/>
            <a:ext cx="5905500" cy="0"/>
          </a:xfrm>
          <a:prstGeom prst="line">
            <a:avLst/>
          </a:prstGeom>
          <a:noFill/>
          <a:ln w="1905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solidFill>
                <a:srgbClr val="000000"/>
              </a:solidFill>
            </a:endParaRPr>
          </a:p>
        </p:txBody>
      </p:sp>
    </p:spTree>
    <p:extLst>
      <p:ext uri="{BB962C8B-B14F-4D97-AF65-F5344CB8AC3E}">
        <p14:creationId xmlns:p14="http://schemas.microsoft.com/office/powerpoint/2010/main" val="682152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US">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878BD0B8-D300-4DF2-AA60-5D17E26096DB}"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7257926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en-US">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D50554C5-0E2E-4838-87DB-FDBA40B559A2}"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6811585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827088" y="1600200"/>
            <a:ext cx="38528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832350" y="1600200"/>
            <a:ext cx="38544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lvl1pPr>
              <a:defRPr/>
            </a:lvl1pPr>
          </a:lstStyle>
          <a:p>
            <a:endParaRPr lang="en-US">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US">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BD2C98BB-51CB-4F9D-A832-7C4254F0E0D1}"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6367633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lvl1pPr>
              <a:defRPr/>
            </a:lvl1pPr>
          </a:lstStyle>
          <a:p>
            <a:endParaRPr lang="en-US">
              <a:solidFill>
                <a:srgbClr val="000000"/>
              </a:solidFill>
            </a:endParaRPr>
          </a:p>
        </p:txBody>
      </p:sp>
      <p:sp>
        <p:nvSpPr>
          <p:cNvPr id="8" name="Tijdelijke aanduiding voor voettekst 7"/>
          <p:cNvSpPr>
            <a:spLocks noGrp="1"/>
          </p:cNvSpPr>
          <p:nvPr>
            <p:ph type="ftr" sz="quarter" idx="11"/>
          </p:nvPr>
        </p:nvSpPr>
        <p:spPr/>
        <p:txBody>
          <a:bodyPr/>
          <a:lstStyle>
            <a:lvl1pPr>
              <a:defRPr/>
            </a:lvl1pPr>
          </a:lstStyle>
          <a:p>
            <a:endParaRPr lang="en-US">
              <a:solidFill>
                <a:srgbClr val="000000"/>
              </a:solidFill>
            </a:endParaRPr>
          </a:p>
        </p:txBody>
      </p:sp>
      <p:sp>
        <p:nvSpPr>
          <p:cNvPr id="9" name="Tijdelijke aanduiding voor dianummer 8"/>
          <p:cNvSpPr>
            <a:spLocks noGrp="1"/>
          </p:cNvSpPr>
          <p:nvPr>
            <p:ph type="sldNum" sz="quarter" idx="12"/>
          </p:nvPr>
        </p:nvSpPr>
        <p:spPr/>
        <p:txBody>
          <a:bodyPr/>
          <a:lstStyle>
            <a:lvl1pPr>
              <a:defRPr/>
            </a:lvl1pPr>
          </a:lstStyle>
          <a:p>
            <a:fld id="{A2E9AE32-7E9E-4194-9DF0-3A20AE854231}"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9247210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lvl1pPr>
              <a:defRPr/>
            </a:lvl1pPr>
          </a:lstStyle>
          <a:p>
            <a:endParaRPr lang="en-US">
              <a:solidFill>
                <a:srgbClr val="000000"/>
              </a:solidFill>
            </a:endParaRPr>
          </a:p>
        </p:txBody>
      </p:sp>
      <p:sp>
        <p:nvSpPr>
          <p:cNvPr id="4" name="Tijdelijke aanduiding voor voettekst 3"/>
          <p:cNvSpPr>
            <a:spLocks noGrp="1"/>
          </p:cNvSpPr>
          <p:nvPr>
            <p:ph type="ftr" sz="quarter" idx="11"/>
          </p:nvPr>
        </p:nvSpPr>
        <p:spPr/>
        <p:txBody>
          <a:bodyPr/>
          <a:lstStyle>
            <a:lvl1pPr>
              <a:defRPr/>
            </a:lvl1pPr>
          </a:lstStyle>
          <a:p>
            <a:endParaRPr lang="en-US">
              <a:solidFill>
                <a:srgbClr val="000000"/>
              </a:solidFill>
            </a:endParaRPr>
          </a:p>
        </p:txBody>
      </p:sp>
      <p:sp>
        <p:nvSpPr>
          <p:cNvPr id="5" name="Tijdelijke aanduiding voor dianummer 4"/>
          <p:cNvSpPr>
            <a:spLocks noGrp="1"/>
          </p:cNvSpPr>
          <p:nvPr>
            <p:ph type="sldNum" sz="quarter" idx="12"/>
          </p:nvPr>
        </p:nvSpPr>
        <p:spPr/>
        <p:txBody>
          <a:bodyPr/>
          <a:lstStyle>
            <a:lvl1pPr>
              <a:defRPr/>
            </a:lvl1pPr>
          </a:lstStyle>
          <a:p>
            <a:fld id="{8DAC4343-05AC-49BA-BF14-6050447024C5}"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794929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827088" y="1600200"/>
            <a:ext cx="38528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832350" y="1600200"/>
            <a:ext cx="38544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lvl1pPr>
              <a:defRPr/>
            </a:lvl1pPr>
          </a:lstStyle>
          <a:p>
            <a:endParaRPr lang="en-US"/>
          </a:p>
        </p:txBody>
      </p:sp>
      <p:sp>
        <p:nvSpPr>
          <p:cNvPr id="6" name="Tijdelijke aanduiding voor voettekst 5"/>
          <p:cNvSpPr>
            <a:spLocks noGrp="1"/>
          </p:cNvSpPr>
          <p:nvPr>
            <p:ph type="ftr" sz="quarter" idx="11"/>
          </p:nvPr>
        </p:nvSpPr>
        <p:spPr/>
        <p:txBody>
          <a:bodyPr/>
          <a:lstStyle>
            <a:lvl1pPr>
              <a:defRPr/>
            </a:lvl1pPr>
          </a:lstStyle>
          <a:p>
            <a:endParaRPr lang="en-US"/>
          </a:p>
        </p:txBody>
      </p:sp>
      <p:sp>
        <p:nvSpPr>
          <p:cNvPr id="7" name="Tijdelijke aanduiding voor dianummer 6"/>
          <p:cNvSpPr>
            <a:spLocks noGrp="1"/>
          </p:cNvSpPr>
          <p:nvPr>
            <p:ph type="sldNum" sz="quarter" idx="12"/>
          </p:nvPr>
        </p:nvSpPr>
        <p:spPr/>
        <p:txBody>
          <a:bodyPr/>
          <a:lstStyle>
            <a:lvl1pPr>
              <a:defRPr/>
            </a:lvl1pPr>
          </a:lstStyle>
          <a:p>
            <a:fld id="{BD2C98BB-51CB-4F9D-A832-7C4254F0E0D1}" type="slidenum">
              <a:rPr lang="en-US"/>
              <a:pPr/>
              <a:t>‹N°›</a:t>
            </a:fld>
            <a:endParaRPr lang="en-US"/>
          </a:p>
        </p:txBody>
      </p:sp>
    </p:spTree>
    <p:extLst>
      <p:ext uri="{BB962C8B-B14F-4D97-AF65-F5344CB8AC3E}">
        <p14:creationId xmlns:p14="http://schemas.microsoft.com/office/powerpoint/2010/main" val="16942681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en-US">
              <a:solidFill>
                <a:srgbClr val="000000"/>
              </a:solidFill>
            </a:endParaRPr>
          </a:p>
        </p:txBody>
      </p:sp>
      <p:sp>
        <p:nvSpPr>
          <p:cNvPr id="3" name="Tijdelijke aanduiding voor voettekst 2"/>
          <p:cNvSpPr>
            <a:spLocks noGrp="1"/>
          </p:cNvSpPr>
          <p:nvPr>
            <p:ph type="ftr" sz="quarter" idx="11"/>
          </p:nvPr>
        </p:nvSpPr>
        <p:spPr/>
        <p:txBody>
          <a:bodyPr/>
          <a:lstStyle>
            <a:lvl1pPr>
              <a:defRPr/>
            </a:lvl1pPr>
          </a:lstStyle>
          <a:p>
            <a:endParaRPr lang="en-US">
              <a:solidFill>
                <a:srgbClr val="000000"/>
              </a:solidFill>
            </a:endParaRPr>
          </a:p>
        </p:txBody>
      </p:sp>
      <p:sp>
        <p:nvSpPr>
          <p:cNvPr id="4" name="Tijdelijke aanduiding voor dianummer 3"/>
          <p:cNvSpPr>
            <a:spLocks noGrp="1"/>
          </p:cNvSpPr>
          <p:nvPr>
            <p:ph type="sldNum" sz="quarter" idx="12"/>
          </p:nvPr>
        </p:nvSpPr>
        <p:spPr/>
        <p:txBody>
          <a:bodyPr/>
          <a:lstStyle>
            <a:lvl1pPr>
              <a:defRPr/>
            </a:lvl1pPr>
          </a:lstStyle>
          <a:p>
            <a:fld id="{CC006536-14AF-4A21-B9F5-0A96C482ED88}"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42555017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US">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US">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E8695413-57B1-4015-A9B9-87EA3EEA89E0}"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7499935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US">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en-US">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23BCE4D7-4EAA-4D25-83E3-27F4EAAC7024}"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3330982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US">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9FB6E86E-9D0D-4005-BA2C-50E9DA83C678}"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3568448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23063" y="333375"/>
            <a:ext cx="1963737" cy="5792788"/>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827088" y="333375"/>
            <a:ext cx="5743575" cy="579278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en-US">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en-US">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67A0602D-D01E-4AA7-83E9-397AEDF2CEBD}"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87282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lvl1pPr>
              <a:defRPr/>
            </a:lvl1pPr>
          </a:lstStyle>
          <a:p>
            <a:endParaRPr lang="en-US"/>
          </a:p>
        </p:txBody>
      </p:sp>
      <p:sp>
        <p:nvSpPr>
          <p:cNvPr id="8" name="Tijdelijke aanduiding voor voettekst 7"/>
          <p:cNvSpPr>
            <a:spLocks noGrp="1"/>
          </p:cNvSpPr>
          <p:nvPr>
            <p:ph type="ftr" sz="quarter" idx="11"/>
          </p:nvPr>
        </p:nvSpPr>
        <p:spPr/>
        <p:txBody>
          <a:bodyPr/>
          <a:lstStyle>
            <a:lvl1pPr>
              <a:defRPr/>
            </a:lvl1pPr>
          </a:lstStyle>
          <a:p>
            <a:endParaRPr lang="en-US"/>
          </a:p>
        </p:txBody>
      </p:sp>
      <p:sp>
        <p:nvSpPr>
          <p:cNvPr id="9" name="Tijdelijke aanduiding voor dianummer 8"/>
          <p:cNvSpPr>
            <a:spLocks noGrp="1"/>
          </p:cNvSpPr>
          <p:nvPr>
            <p:ph type="sldNum" sz="quarter" idx="12"/>
          </p:nvPr>
        </p:nvSpPr>
        <p:spPr/>
        <p:txBody>
          <a:bodyPr/>
          <a:lstStyle>
            <a:lvl1pPr>
              <a:defRPr/>
            </a:lvl1pPr>
          </a:lstStyle>
          <a:p>
            <a:fld id="{A2E9AE32-7E9E-4194-9DF0-3A20AE854231}" type="slidenum">
              <a:rPr lang="en-US"/>
              <a:pPr/>
              <a:t>‹N°›</a:t>
            </a:fld>
            <a:endParaRPr lang="en-US"/>
          </a:p>
        </p:txBody>
      </p:sp>
    </p:spTree>
    <p:extLst>
      <p:ext uri="{BB962C8B-B14F-4D97-AF65-F5344CB8AC3E}">
        <p14:creationId xmlns:p14="http://schemas.microsoft.com/office/powerpoint/2010/main" val="1596402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lvl1pPr>
              <a:defRPr/>
            </a:lvl1pPr>
          </a:lstStyle>
          <a:p>
            <a:endParaRPr lang="en-US"/>
          </a:p>
        </p:txBody>
      </p:sp>
      <p:sp>
        <p:nvSpPr>
          <p:cNvPr id="4" name="Tijdelijke aanduiding voor voettekst 3"/>
          <p:cNvSpPr>
            <a:spLocks noGrp="1"/>
          </p:cNvSpPr>
          <p:nvPr>
            <p:ph type="ftr" sz="quarter" idx="11"/>
          </p:nvPr>
        </p:nvSpPr>
        <p:spPr/>
        <p:txBody>
          <a:bodyPr/>
          <a:lstStyle>
            <a:lvl1pPr>
              <a:defRPr/>
            </a:lvl1pPr>
          </a:lstStyle>
          <a:p>
            <a:endParaRPr lang="en-US"/>
          </a:p>
        </p:txBody>
      </p:sp>
      <p:sp>
        <p:nvSpPr>
          <p:cNvPr id="5" name="Tijdelijke aanduiding voor dianummer 4"/>
          <p:cNvSpPr>
            <a:spLocks noGrp="1"/>
          </p:cNvSpPr>
          <p:nvPr>
            <p:ph type="sldNum" sz="quarter" idx="12"/>
          </p:nvPr>
        </p:nvSpPr>
        <p:spPr/>
        <p:txBody>
          <a:bodyPr/>
          <a:lstStyle>
            <a:lvl1pPr>
              <a:defRPr/>
            </a:lvl1pPr>
          </a:lstStyle>
          <a:p>
            <a:fld id="{8DAC4343-05AC-49BA-BF14-6050447024C5}" type="slidenum">
              <a:rPr lang="en-US"/>
              <a:pPr/>
              <a:t>‹N°›</a:t>
            </a:fld>
            <a:endParaRPr lang="en-US"/>
          </a:p>
        </p:txBody>
      </p:sp>
    </p:spTree>
    <p:extLst>
      <p:ext uri="{BB962C8B-B14F-4D97-AF65-F5344CB8AC3E}">
        <p14:creationId xmlns:p14="http://schemas.microsoft.com/office/powerpoint/2010/main" val="938038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en-US"/>
          </a:p>
        </p:txBody>
      </p:sp>
      <p:sp>
        <p:nvSpPr>
          <p:cNvPr id="3" name="Tijdelijke aanduiding voor voettekst 2"/>
          <p:cNvSpPr>
            <a:spLocks noGrp="1"/>
          </p:cNvSpPr>
          <p:nvPr>
            <p:ph type="ftr" sz="quarter" idx="11"/>
          </p:nvPr>
        </p:nvSpPr>
        <p:spPr/>
        <p:txBody>
          <a:bodyPr/>
          <a:lstStyle>
            <a:lvl1pPr>
              <a:defRPr/>
            </a:lvl1pPr>
          </a:lstStyle>
          <a:p>
            <a:endParaRPr lang="en-US"/>
          </a:p>
        </p:txBody>
      </p:sp>
      <p:sp>
        <p:nvSpPr>
          <p:cNvPr id="4" name="Tijdelijke aanduiding voor dianummer 3"/>
          <p:cNvSpPr>
            <a:spLocks noGrp="1"/>
          </p:cNvSpPr>
          <p:nvPr>
            <p:ph type="sldNum" sz="quarter" idx="12"/>
          </p:nvPr>
        </p:nvSpPr>
        <p:spPr/>
        <p:txBody>
          <a:bodyPr/>
          <a:lstStyle>
            <a:lvl1pPr>
              <a:defRPr/>
            </a:lvl1pPr>
          </a:lstStyle>
          <a:p>
            <a:fld id="{CC006536-14AF-4A21-B9F5-0A96C482ED88}" type="slidenum">
              <a:rPr lang="en-US"/>
              <a:pPr/>
              <a:t>‹N°›</a:t>
            </a:fld>
            <a:endParaRPr lang="en-US"/>
          </a:p>
        </p:txBody>
      </p:sp>
    </p:spTree>
    <p:extLst>
      <p:ext uri="{BB962C8B-B14F-4D97-AF65-F5344CB8AC3E}">
        <p14:creationId xmlns:p14="http://schemas.microsoft.com/office/powerpoint/2010/main" val="2145556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US"/>
          </a:p>
        </p:txBody>
      </p:sp>
      <p:sp>
        <p:nvSpPr>
          <p:cNvPr id="6" name="Tijdelijke aanduiding voor voettekst 5"/>
          <p:cNvSpPr>
            <a:spLocks noGrp="1"/>
          </p:cNvSpPr>
          <p:nvPr>
            <p:ph type="ftr" sz="quarter" idx="11"/>
          </p:nvPr>
        </p:nvSpPr>
        <p:spPr/>
        <p:txBody>
          <a:bodyPr/>
          <a:lstStyle>
            <a:lvl1pPr>
              <a:defRPr/>
            </a:lvl1pPr>
          </a:lstStyle>
          <a:p>
            <a:endParaRPr lang="en-US"/>
          </a:p>
        </p:txBody>
      </p:sp>
      <p:sp>
        <p:nvSpPr>
          <p:cNvPr id="7" name="Tijdelijke aanduiding voor dianummer 6"/>
          <p:cNvSpPr>
            <a:spLocks noGrp="1"/>
          </p:cNvSpPr>
          <p:nvPr>
            <p:ph type="sldNum" sz="quarter" idx="12"/>
          </p:nvPr>
        </p:nvSpPr>
        <p:spPr/>
        <p:txBody>
          <a:bodyPr/>
          <a:lstStyle>
            <a:lvl1pPr>
              <a:defRPr/>
            </a:lvl1pPr>
          </a:lstStyle>
          <a:p>
            <a:fld id="{E8695413-57B1-4015-A9B9-87EA3EEA89E0}" type="slidenum">
              <a:rPr lang="en-US"/>
              <a:pPr/>
              <a:t>‹N°›</a:t>
            </a:fld>
            <a:endParaRPr lang="en-US"/>
          </a:p>
        </p:txBody>
      </p:sp>
    </p:spTree>
    <p:extLst>
      <p:ext uri="{BB962C8B-B14F-4D97-AF65-F5344CB8AC3E}">
        <p14:creationId xmlns:p14="http://schemas.microsoft.com/office/powerpoint/2010/main" val="2562559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US"/>
          </a:p>
        </p:txBody>
      </p:sp>
      <p:sp>
        <p:nvSpPr>
          <p:cNvPr id="6" name="Tijdelijke aanduiding voor voettekst 5"/>
          <p:cNvSpPr>
            <a:spLocks noGrp="1"/>
          </p:cNvSpPr>
          <p:nvPr>
            <p:ph type="ftr" sz="quarter" idx="11"/>
          </p:nvPr>
        </p:nvSpPr>
        <p:spPr/>
        <p:txBody>
          <a:bodyPr/>
          <a:lstStyle>
            <a:lvl1pPr>
              <a:defRPr/>
            </a:lvl1pPr>
          </a:lstStyle>
          <a:p>
            <a:endParaRPr lang="en-US"/>
          </a:p>
        </p:txBody>
      </p:sp>
      <p:sp>
        <p:nvSpPr>
          <p:cNvPr id="7" name="Tijdelijke aanduiding voor dianummer 6"/>
          <p:cNvSpPr>
            <a:spLocks noGrp="1"/>
          </p:cNvSpPr>
          <p:nvPr>
            <p:ph type="sldNum" sz="quarter" idx="12"/>
          </p:nvPr>
        </p:nvSpPr>
        <p:spPr/>
        <p:txBody>
          <a:bodyPr/>
          <a:lstStyle>
            <a:lvl1pPr>
              <a:defRPr/>
            </a:lvl1pPr>
          </a:lstStyle>
          <a:p>
            <a:fld id="{23BCE4D7-4EAA-4D25-83E3-27F4EAAC7024}" type="slidenum">
              <a:rPr lang="en-US"/>
              <a:pPr/>
              <a:t>‹N°›</a:t>
            </a:fld>
            <a:endParaRPr lang="en-US"/>
          </a:p>
        </p:txBody>
      </p:sp>
    </p:spTree>
    <p:extLst>
      <p:ext uri="{BB962C8B-B14F-4D97-AF65-F5344CB8AC3E}">
        <p14:creationId xmlns:p14="http://schemas.microsoft.com/office/powerpoint/2010/main" val="293035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35150" y="333375"/>
            <a:ext cx="685165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027" name="Rectangle 3"/>
          <p:cNvSpPr>
            <a:spLocks noGrp="1" noChangeArrowheads="1"/>
          </p:cNvSpPr>
          <p:nvPr>
            <p:ph type="body" idx="1"/>
          </p:nvPr>
        </p:nvSpPr>
        <p:spPr bwMode="auto">
          <a:xfrm>
            <a:off x="827088" y="1600200"/>
            <a:ext cx="785971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a:p>
            <a:pPr lvl="1"/>
            <a:r>
              <a:rPr lang="en-US" smtClean="0"/>
              <a:t>Tweede niveau</a:t>
            </a:r>
          </a:p>
          <a:p>
            <a:pPr lvl="2"/>
            <a:r>
              <a:rPr lang="en-US" smtClean="0"/>
              <a:t>Derde niveau</a:t>
            </a:r>
          </a:p>
          <a:p>
            <a:pPr lvl="3"/>
            <a:r>
              <a:rPr lang="en-US" smtClean="0"/>
              <a:t>Vierde niveau</a:t>
            </a:r>
          </a:p>
          <a:p>
            <a:pPr lvl="4"/>
            <a:r>
              <a:rPr lang="en-US" smtClean="0"/>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C0BE9D5-B441-42DD-B6B4-F5A1AFE68B23}" type="slidenum">
              <a:rPr lang="en-US"/>
              <a:pPr/>
              <a:t>‹N°›</a:t>
            </a:fld>
            <a:endParaRPr lang="en-US"/>
          </a:p>
        </p:txBody>
      </p:sp>
      <p:pic>
        <p:nvPicPr>
          <p:cNvPr id="1031" name="Picture 7" descr="L-logo RIZIV "/>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3850" y="0"/>
            <a:ext cx="1514475" cy="1343025"/>
          </a:xfrm>
          <a:prstGeom prst="rect">
            <a:avLst/>
          </a:prstGeom>
          <a:noFill/>
          <a:extLst>
            <a:ext uri="{909E8E84-426E-40DD-AFC4-6F175D3DCCD1}">
              <a14:hiddenFill xmlns:a14="http://schemas.microsoft.com/office/drawing/2010/main">
                <a:solidFill>
                  <a:srgbClr val="FFFFFF"/>
                </a:solidFill>
              </a14:hiddenFill>
            </a:ext>
          </a:extLst>
        </p:spPr>
      </p:pic>
      <p:sp>
        <p:nvSpPr>
          <p:cNvPr id="1033" name="Line 9"/>
          <p:cNvSpPr>
            <a:spLocks noChangeShapeType="1"/>
          </p:cNvSpPr>
          <p:nvPr/>
        </p:nvSpPr>
        <p:spPr bwMode="auto">
          <a:xfrm flipH="1">
            <a:off x="611188" y="1628775"/>
            <a:ext cx="6350" cy="4752975"/>
          </a:xfrm>
          <a:prstGeom prst="line">
            <a:avLst/>
          </a:prstGeom>
          <a:noFill/>
          <a:ln w="1905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
        <p:nvSpPr>
          <p:cNvPr id="1034" name="Line 10"/>
          <p:cNvSpPr>
            <a:spLocks noChangeShapeType="1"/>
          </p:cNvSpPr>
          <p:nvPr/>
        </p:nvSpPr>
        <p:spPr bwMode="auto">
          <a:xfrm flipH="1" flipV="1">
            <a:off x="611188" y="6381750"/>
            <a:ext cx="5905500" cy="0"/>
          </a:xfrm>
          <a:prstGeom prst="line">
            <a:avLst/>
          </a:prstGeom>
          <a:noFill/>
          <a:ln w="1905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eaLnBrk="1" fontAlgn="base" hangingPunct="1">
        <a:spcBef>
          <a:spcPct val="0"/>
        </a:spcBef>
        <a:spcAft>
          <a:spcPct val="0"/>
        </a:spcAft>
        <a:defRPr sz="2000" b="1">
          <a:solidFill>
            <a:srgbClr val="007C92"/>
          </a:solidFill>
          <a:latin typeface="+mj-lt"/>
          <a:ea typeface="+mj-ea"/>
          <a:cs typeface="+mj-cs"/>
        </a:defRPr>
      </a:lvl1pPr>
      <a:lvl2pPr algn="ctr" rtl="0" eaLnBrk="1" fontAlgn="base" hangingPunct="1">
        <a:spcBef>
          <a:spcPct val="0"/>
        </a:spcBef>
        <a:spcAft>
          <a:spcPct val="0"/>
        </a:spcAft>
        <a:defRPr sz="2000" b="1">
          <a:solidFill>
            <a:srgbClr val="007C92"/>
          </a:solidFill>
          <a:latin typeface="Verdana" pitchFamily="34" charset="0"/>
        </a:defRPr>
      </a:lvl2pPr>
      <a:lvl3pPr algn="ctr" rtl="0" eaLnBrk="1" fontAlgn="base" hangingPunct="1">
        <a:spcBef>
          <a:spcPct val="0"/>
        </a:spcBef>
        <a:spcAft>
          <a:spcPct val="0"/>
        </a:spcAft>
        <a:defRPr sz="2000" b="1">
          <a:solidFill>
            <a:srgbClr val="007C92"/>
          </a:solidFill>
          <a:latin typeface="Verdana" pitchFamily="34" charset="0"/>
        </a:defRPr>
      </a:lvl3pPr>
      <a:lvl4pPr algn="ctr" rtl="0" eaLnBrk="1" fontAlgn="base" hangingPunct="1">
        <a:spcBef>
          <a:spcPct val="0"/>
        </a:spcBef>
        <a:spcAft>
          <a:spcPct val="0"/>
        </a:spcAft>
        <a:defRPr sz="2000" b="1">
          <a:solidFill>
            <a:srgbClr val="007C92"/>
          </a:solidFill>
          <a:latin typeface="Verdana" pitchFamily="34" charset="0"/>
        </a:defRPr>
      </a:lvl4pPr>
      <a:lvl5pPr algn="ctr" rtl="0" eaLnBrk="1" fontAlgn="base" hangingPunct="1">
        <a:spcBef>
          <a:spcPct val="0"/>
        </a:spcBef>
        <a:spcAft>
          <a:spcPct val="0"/>
        </a:spcAft>
        <a:defRPr sz="2000" b="1">
          <a:solidFill>
            <a:srgbClr val="007C92"/>
          </a:solidFill>
          <a:latin typeface="Verdana" pitchFamily="34" charset="0"/>
        </a:defRPr>
      </a:lvl5pPr>
      <a:lvl6pPr marL="457200" algn="ctr" rtl="0" eaLnBrk="1" fontAlgn="base" hangingPunct="1">
        <a:spcBef>
          <a:spcPct val="0"/>
        </a:spcBef>
        <a:spcAft>
          <a:spcPct val="0"/>
        </a:spcAft>
        <a:defRPr sz="2000" b="1">
          <a:solidFill>
            <a:srgbClr val="007C92"/>
          </a:solidFill>
          <a:latin typeface="Verdana" pitchFamily="34" charset="0"/>
        </a:defRPr>
      </a:lvl6pPr>
      <a:lvl7pPr marL="914400" algn="ctr" rtl="0" eaLnBrk="1" fontAlgn="base" hangingPunct="1">
        <a:spcBef>
          <a:spcPct val="0"/>
        </a:spcBef>
        <a:spcAft>
          <a:spcPct val="0"/>
        </a:spcAft>
        <a:defRPr sz="2000" b="1">
          <a:solidFill>
            <a:srgbClr val="007C92"/>
          </a:solidFill>
          <a:latin typeface="Verdana" pitchFamily="34" charset="0"/>
        </a:defRPr>
      </a:lvl7pPr>
      <a:lvl8pPr marL="1371600" algn="ctr" rtl="0" eaLnBrk="1" fontAlgn="base" hangingPunct="1">
        <a:spcBef>
          <a:spcPct val="0"/>
        </a:spcBef>
        <a:spcAft>
          <a:spcPct val="0"/>
        </a:spcAft>
        <a:defRPr sz="2000" b="1">
          <a:solidFill>
            <a:srgbClr val="007C92"/>
          </a:solidFill>
          <a:latin typeface="Verdana" pitchFamily="34" charset="0"/>
        </a:defRPr>
      </a:lvl8pPr>
      <a:lvl9pPr marL="1828800" algn="ctr" rtl="0" eaLnBrk="1" fontAlgn="base" hangingPunct="1">
        <a:spcBef>
          <a:spcPct val="0"/>
        </a:spcBef>
        <a:spcAft>
          <a:spcPct val="0"/>
        </a:spcAft>
        <a:defRPr sz="2000" b="1">
          <a:solidFill>
            <a:srgbClr val="007C92"/>
          </a:solidFill>
          <a:latin typeface="Verdana" pitchFamily="34" charset="0"/>
        </a:defRPr>
      </a:lvl9pPr>
    </p:titleStyle>
    <p:bodyStyle>
      <a:lvl1pPr marL="342900" indent="-342900" algn="l" rtl="0" eaLnBrk="1" fontAlgn="base" hangingPunct="1">
        <a:spcBef>
          <a:spcPct val="20000"/>
        </a:spcBef>
        <a:spcAft>
          <a:spcPct val="0"/>
        </a:spcAft>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35150" y="274638"/>
            <a:ext cx="685165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a:p>
            <a:pPr lvl="1"/>
            <a:r>
              <a:rPr lang="en-US" smtClean="0"/>
              <a:t>Tweede niveau</a:t>
            </a:r>
          </a:p>
          <a:p>
            <a:pPr lvl="2"/>
            <a:r>
              <a:rPr lang="en-US" smtClean="0"/>
              <a:t>Derde niveau</a:t>
            </a:r>
          </a:p>
          <a:p>
            <a:pPr lvl="3"/>
            <a:r>
              <a:rPr lang="en-US" smtClean="0"/>
              <a:t>Vierde niveau</a:t>
            </a:r>
          </a:p>
          <a:p>
            <a:pPr lvl="4"/>
            <a:r>
              <a:rPr lang="en-US" smtClean="0"/>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13D7062-DDFE-4BE4-BF53-8902D126EB86}" type="slidenum">
              <a:rPr lang="en-US">
                <a:solidFill>
                  <a:srgbClr val="000000"/>
                </a:solidFill>
              </a:rPr>
              <a:pPr/>
              <a:t>‹N°›</a:t>
            </a:fld>
            <a:endParaRPr lang="en-US">
              <a:solidFill>
                <a:srgbClr val="000000"/>
              </a:solidFill>
            </a:endParaRPr>
          </a:p>
        </p:txBody>
      </p:sp>
      <p:pic>
        <p:nvPicPr>
          <p:cNvPr id="1031" name="Picture 7" descr="L-logo RIZIV "/>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3850" y="0"/>
            <a:ext cx="1514475"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lectrogram"/>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850" y="836613"/>
            <a:ext cx="8820150"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87876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1" fontAlgn="base" hangingPunct="1">
        <a:spcBef>
          <a:spcPct val="0"/>
        </a:spcBef>
        <a:spcAft>
          <a:spcPct val="0"/>
        </a:spcAft>
        <a:defRPr sz="2000" b="1">
          <a:solidFill>
            <a:srgbClr val="007C92"/>
          </a:solidFill>
          <a:latin typeface="+mj-lt"/>
          <a:ea typeface="+mj-ea"/>
          <a:cs typeface="+mj-cs"/>
        </a:defRPr>
      </a:lvl1pPr>
      <a:lvl2pPr algn="ctr" rtl="0" eaLnBrk="1" fontAlgn="base" hangingPunct="1">
        <a:spcBef>
          <a:spcPct val="0"/>
        </a:spcBef>
        <a:spcAft>
          <a:spcPct val="0"/>
        </a:spcAft>
        <a:defRPr sz="2000" b="1">
          <a:solidFill>
            <a:srgbClr val="007C92"/>
          </a:solidFill>
          <a:latin typeface="Verdana" pitchFamily="34" charset="0"/>
        </a:defRPr>
      </a:lvl2pPr>
      <a:lvl3pPr algn="ctr" rtl="0" eaLnBrk="1" fontAlgn="base" hangingPunct="1">
        <a:spcBef>
          <a:spcPct val="0"/>
        </a:spcBef>
        <a:spcAft>
          <a:spcPct val="0"/>
        </a:spcAft>
        <a:defRPr sz="2000" b="1">
          <a:solidFill>
            <a:srgbClr val="007C92"/>
          </a:solidFill>
          <a:latin typeface="Verdana" pitchFamily="34" charset="0"/>
        </a:defRPr>
      </a:lvl3pPr>
      <a:lvl4pPr algn="ctr" rtl="0" eaLnBrk="1" fontAlgn="base" hangingPunct="1">
        <a:spcBef>
          <a:spcPct val="0"/>
        </a:spcBef>
        <a:spcAft>
          <a:spcPct val="0"/>
        </a:spcAft>
        <a:defRPr sz="2000" b="1">
          <a:solidFill>
            <a:srgbClr val="007C92"/>
          </a:solidFill>
          <a:latin typeface="Verdana" pitchFamily="34" charset="0"/>
        </a:defRPr>
      </a:lvl4pPr>
      <a:lvl5pPr algn="ctr" rtl="0" eaLnBrk="1" fontAlgn="base" hangingPunct="1">
        <a:spcBef>
          <a:spcPct val="0"/>
        </a:spcBef>
        <a:spcAft>
          <a:spcPct val="0"/>
        </a:spcAft>
        <a:defRPr sz="2000" b="1">
          <a:solidFill>
            <a:srgbClr val="007C92"/>
          </a:solidFill>
          <a:latin typeface="Verdana" pitchFamily="34" charset="0"/>
        </a:defRPr>
      </a:lvl5pPr>
      <a:lvl6pPr marL="457200" algn="ctr" rtl="0" eaLnBrk="1" fontAlgn="base" hangingPunct="1">
        <a:spcBef>
          <a:spcPct val="0"/>
        </a:spcBef>
        <a:spcAft>
          <a:spcPct val="0"/>
        </a:spcAft>
        <a:defRPr sz="2000" b="1">
          <a:solidFill>
            <a:srgbClr val="007C92"/>
          </a:solidFill>
          <a:latin typeface="Verdana" pitchFamily="34" charset="0"/>
        </a:defRPr>
      </a:lvl6pPr>
      <a:lvl7pPr marL="914400" algn="ctr" rtl="0" eaLnBrk="1" fontAlgn="base" hangingPunct="1">
        <a:spcBef>
          <a:spcPct val="0"/>
        </a:spcBef>
        <a:spcAft>
          <a:spcPct val="0"/>
        </a:spcAft>
        <a:defRPr sz="2000" b="1">
          <a:solidFill>
            <a:srgbClr val="007C92"/>
          </a:solidFill>
          <a:latin typeface="Verdana" pitchFamily="34" charset="0"/>
        </a:defRPr>
      </a:lvl7pPr>
      <a:lvl8pPr marL="1371600" algn="ctr" rtl="0" eaLnBrk="1" fontAlgn="base" hangingPunct="1">
        <a:spcBef>
          <a:spcPct val="0"/>
        </a:spcBef>
        <a:spcAft>
          <a:spcPct val="0"/>
        </a:spcAft>
        <a:defRPr sz="2000" b="1">
          <a:solidFill>
            <a:srgbClr val="007C92"/>
          </a:solidFill>
          <a:latin typeface="Verdana" pitchFamily="34" charset="0"/>
        </a:defRPr>
      </a:lvl8pPr>
      <a:lvl9pPr marL="1828800" algn="ctr" rtl="0" eaLnBrk="1" fontAlgn="base" hangingPunct="1">
        <a:spcBef>
          <a:spcPct val="0"/>
        </a:spcBef>
        <a:spcAft>
          <a:spcPct val="0"/>
        </a:spcAft>
        <a:defRPr sz="2000" b="1">
          <a:solidFill>
            <a:srgbClr val="007C92"/>
          </a:solidFill>
          <a:latin typeface="Verdana" pitchFamily="34" charset="0"/>
        </a:defRPr>
      </a:lvl9pPr>
    </p:titleStyle>
    <p:bodyStyle>
      <a:lvl1pPr marL="342900" indent="-342900" algn="l" rtl="0" eaLnBrk="1" fontAlgn="base" hangingPunct="1">
        <a:spcBef>
          <a:spcPct val="20000"/>
        </a:spcBef>
        <a:spcAft>
          <a:spcPct val="0"/>
        </a:spcAft>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35150" y="333375"/>
            <a:ext cx="685165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027" name="Rectangle 3"/>
          <p:cNvSpPr>
            <a:spLocks noGrp="1" noChangeArrowheads="1"/>
          </p:cNvSpPr>
          <p:nvPr>
            <p:ph type="body" idx="1"/>
          </p:nvPr>
        </p:nvSpPr>
        <p:spPr bwMode="auto">
          <a:xfrm>
            <a:off x="827088" y="1600200"/>
            <a:ext cx="785971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a:p>
            <a:pPr lvl="1"/>
            <a:r>
              <a:rPr lang="en-US" smtClean="0"/>
              <a:t>Tweede niveau</a:t>
            </a:r>
          </a:p>
          <a:p>
            <a:pPr lvl="2"/>
            <a:r>
              <a:rPr lang="en-US" smtClean="0"/>
              <a:t>Derde niveau</a:t>
            </a:r>
          </a:p>
          <a:p>
            <a:pPr lvl="3"/>
            <a:r>
              <a:rPr lang="en-US" smtClean="0"/>
              <a:t>Vierde niveau</a:t>
            </a:r>
          </a:p>
          <a:p>
            <a:pPr lvl="4"/>
            <a:r>
              <a:rPr lang="en-US" smtClean="0"/>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C0BE9D5-B441-42DD-B6B4-F5A1AFE68B23}" type="slidenum">
              <a:rPr lang="en-US">
                <a:solidFill>
                  <a:srgbClr val="000000"/>
                </a:solidFill>
              </a:rPr>
              <a:pPr/>
              <a:t>‹N°›</a:t>
            </a:fld>
            <a:endParaRPr lang="en-US">
              <a:solidFill>
                <a:srgbClr val="000000"/>
              </a:solidFill>
            </a:endParaRPr>
          </a:p>
        </p:txBody>
      </p:sp>
      <p:pic>
        <p:nvPicPr>
          <p:cNvPr id="1031" name="Picture 7" descr="L-logo RIZIV "/>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3850" y="0"/>
            <a:ext cx="1514475" cy="1343025"/>
          </a:xfrm>
          <a:prstGeom prst="rect">
            <a:avLst/>
          </a:prstGeom>
          <a:noFill/>
          <a:extLst>
            <a:ext uri="{909E8E84-426E-40DD-AFC4-6F175D3DCCD1}">
              <a14:hiddenFill xmlns:a14="http://schemas.microsoft.com/office/drawing/2010/main">
                <a:solidFill>
                  <a:srgbClr val="FFFFFF"/>
                </a:solidFill>
              </a14:hiddenFill>
            </a:ext>
          </a:extLst>
        </p:spPr>
      </p:pic>
      <p:sp>
        <p:nvSpPr>
          <p:cNvPr id="1033" name="Line 9"/>
          <p:cNvSpPr>
            <a:spLocks noChangeShapeType="1"/>
          </p:cNvSpPr>
          <p:nvPr/>
        </p:nvSpPr>
        <p:spPr bwMode="auto">
          <a:xfrm flipH="1">
            <a:off x="611188" y="1628775"/>
            <a:ext cx="6350" cy="4752975"/>
          </a:xfrm>
          <a:prstGeom prst="line">
            <a:avLst/>
          </a:prstGeom>
          <a:noFill/>
          <a:ln w="1905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solidFill>
                <a:srgbClr val="000000"/>
              </a:solidFill>
            </a:endParaRPr>
          </a:p>
        </p:txBody>
      </p:sp>
      <p:sp>
        <p:nvSpPr>
          <p:cNvPr id="1034" name="Line 10"/>
          <p:cNvSpPr>
            <a:spLocks noChangeShapeType="1"/>
          </p:cNvSpPr>
          <p:nvPr/>
        </p:nvSpPr>
        <p:spPr bwMode="auto">
          <a:xfrm flipH="1" flipV="1">
            <a:off x="611188" y="6381750"/>
            <a:ext cx="5905500" cy="0"/>
          </a:xfrm>
          <a:prstGeom prst="line">
            <a:avLst/>
          </a:prstGeom>
          <a:noFill/>
          <a:ln w="1905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solidFill>
                <a:srgbClr val="000000"/>
              </a:solidFill>
            </a:endParaRPr>
          </a:p>
        </p:txBody>
      </p:sp>
    </p:spTree>
    <p:extLst>
      <p:ext uri="{BB962C8B-B14F-4D97-AF65-F5344CB8AC3E}">
        <p14:creationId xmlns:p14="http://schemas.microsoft.com/office/powerpoint/2010/main" val="397589117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rtl="0" eaLnBrk="1" fontAlgn="base" hangingPunct="1">
        <a:spcBef>
          <a:spcPct val="0"/>
        </a:spcBef>
        <a:spcAft>
          <a:spcPct val="0"/>
        </a:spcAft>
        <a:defRPr sz="2000" b="1">
          <a:solidFill>
            <a:srgbClr val="007C92"/>
          </a:solidFill>
          <a:latin typeface="+mj-lt"/>
          <a:ea typeface="+mj-ea"/>
          <a:cs typeface="+mj-cs"/>
        </a:defRPr>
      </a:lvl1pPr>
      <a:lvl2pPr algn="ctr" rtl="0" eaLnBrk="1" fontAlgn="base" hangingPunct="1">
        <a:spcBef>
          <a:spcPct val="0"/>
        </a:spcBef>
        <a:spcAft>
          <a:spcPct val="0"/>
        </a:spcAft>
        <a:defRPr sz="2000" b="1">
          <a:solidFill>
            <a:srgbClr val="007C92"/>
          </a:solidFill>
          <a:latin typeface="Verdana" pitchFamily="34" charset="0"/>
        </a:defRPr>
      </a:lvl2pPr>
      <a:lvl3pPr algn="ctr" rtl="0" eaLnBrk="1" fontAlgn="base" hangingPunct="1">
        <a:spcBef>
          <a:spcPct val="0"/>
        </a:spcBef>
        <a:spcAft>
          <a:spcPct val="0"/>
        </a:spcAft>
        <a:defRPr sz="2000" b="1">
          <a:solidFill>
            <a:srgbClr val="007C92"/>
          </a:solidFill>
          <a:latin typeface="Verdana" pitchFamily="34" charset="0"/>
        </a:defRPr>
      </a:lvl3pPr>
      <a:lvl4pPr algn="ctr" rtl="0" eaLnBrk="1" fontAlgn="base" hangingPunct="1">
        <a:spcBef>
          <a:spcPct val="0"/>
        </a:spcBef>
        <a:spcAft>
          <a:spcPct val="0"/>
        </a:spcAft>
        <a:defRPr sz="2000" b="1">
          <a:solidFill>
            <a:srgbClr val="007C92"/>
          </a:solidFill>
          <a:latin typeface="Verdana" pitchFamily="34" charset="0"/>
        </a:defRPr>
      </a:lvl4pPr>
      <a:lvl5pPr algn="ctr" rtl="0" eaLnBrk="1" fontAlgn="base" hangingPunct="1">
        <a:spcBef>
          <a:spcPct val="0"/>
        </a:spcBef>
        <a:spcAft>
          <a:spcPct val="0"/>
        </a:spcAft>
        <a:defRPr sz="2000" b="1">
          <a:solidFill>
            <a:srgbClr val="007C92"/>
          </a:solidFill>
          <a:latin typeface="Verdana" pitchFamily="34" charset="0"/>
        </a:defRPr>
      </a:lvl5pPr>
      <a:lvl6pPr marL="457200" algn="ctr" rtl="0" eaLnBrk="1" fontAlgn="base" hangingPunct="1">
        <a:spcBef>
          <a:spcPct val="0"/>
        </a:spcBef>
        <a:spcAft>
          <a:spcPct val="0"/>
        </a:spcAft>
        <a:defRPr sz="2000" b="1">
          <a:solidFill>
            <a:srgbClr val="007C92"/>
          </a:solidFill>
          <a:latin typeface="Verdana" pitchFamily="34" charset="0"/>
        </a:defRPr>
      </a:lvl6pPr>
      <a:lvl7pPr marL="914400" algn="ctr" rtl="0" eaLnBrk="1" fontAlgn="base" hangingPunct="1">
        <a:spcBef>
          <a:spcPct val="0"/>
        </a:spcBef>
        <a:spcAft>
          <a:spcPct val="0"/>
        </a:spcAft>
        <a:defRPr sz="2000" b="1">
          <a:solidFill>
            <a:srgbClr val="007C92"/>
          </a:solidFill>
          <a:latin typeface="Verdana" pitchFamily="34" charset="0"/>
        </a:defRPr>
      </a:lvl7pPr>
      <a:lvl8pPr marL="1371600" algn="ctr" rtl="0" eaLnBrk="1" fontAlgn="base" hangingPunct="1">
        <a:spcBef>
          <a:spcPct val="0"/>
        </a:spcBef>
        <a:spcAft>
          <a:spcPct val="0"/>
        </a:spcAft>
        <a:defRPr sz="2000" b="1">
          <a:solidFill>
            <a:srgbClr val="007C92"/>
          </a:solidFill>
          <a:latin typeface="Verdana" pitchFamily="34" charset="0"/>
        </a:defRPr>
      </a:lvl8pPr>
      <a:lvl9pPr marL="1828800" algn="ctr" rtl="0" eaLnBrk="1" fontAlgn="base" hangingPunct="1">
        <a:spcBef>
          <a:spcPct val="0"/>
        </a:spcBef>
        <a:spcAft>
          <a:spcPct val="0"/>
        </a:spcAft>
        <a:defRPr sz="2000" b="1">
          <a:solidFill>
            <a:srgbClr val="007C92"/>
          </a:solidFill>
          <a:latin typeface="Verdana" pitchFamily="34" charset="0"/>
        </a:defRPr>
      </a:lvl9pPr>
    </p:titleStyle>
    <p:bodyStyle>
      <a:lvl1pPr marL="342900" indent="-342900" algn="l" rtl="0" eaLnBrk="1" fontAlgn="base" hangingPunct="1">
        <a:spcBef>
          <a:spcPct val="20000"/>
        </a:spcBef>
        <a:spcAft>
          <a:spcPct val="0"/>
        </a:spcAft>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35150" y="333375"/>
            <a:ext cx="685165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027" name="Rectangle 3"/>
          <p:cNvSpPr>
            <a:spLocks noGrp="1" noChangeArrowheads="1"/>
          </p:cNvSpPr>
          <p:nvPr>
            <p:ph type="body" idx="1"/>
          </p:nvPr>
        </p:nvSpPr>
        <p:spPr bwMode="auto">
          <a:xfrm>
            <a:off x="827088" y="1600200"/>
            <a:ext cx="785971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a:p>
            <a:pPr lvl="1"/>
            <a:r>
              <a:rPr lang="en-US" smtClean="0"/>
              <a:t>Tweede niveau</a:t>
            </a:r>
          </a:p>
          <a:p>
            <a:pPr lvl="2"/>
            <a:r>
              <a:rPr lang="en-US" smtClean="0"/>
              <a:t>Derde niveau</a:t>
            </a:r>
          </a:p>
          <a:p>
            <a:pPr lvl="3"/>
            <a:r>
              <a:rPr lang="en-US" smtClean="0"/>
              <a:t>Vierde niveau</a:t>
            </a:r>
          </a:p>
          <a:p>
            <a:pPr lvl="4"/>
            <a:r>
              <a:rPr lang="en-US" smtClean="0"/>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C0BE9D5-B441-42DD-B6B4-F5A1AFE68B23}" type="slidenum">
              <a:rPr lang="en-US">
                <a:solidFill>
                  <a:srgbClr val="000000"/>
                </a:solidFill>
              </a:rPr>
              <a:pPr/>
              <a:t>‹N°›</a:t>
            </a:fld>
            <a:endParaRPr lang="en-US">
              <a:solidFill>
                <a:srgbClr val="000000"/>
              </a:solidFill>
            </a:endParaRPr>
          </a:p>
        </p:txBody>
      </p:sp>
      <p:pic>
        <p:nvPicPr>
          <p:cNvPr id="1031" name="Picture 7" descr="L-logo RIZIV "/>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3850" y="0"/>
            <a:ext cx="1514475" cy="1343025"/>
          </a:xfrm>
          <a:prstGeom prst="rect">
            <a:avLst/>
          </a:prstGeom>
          <a:noFill/>
          <a:extLst>
            <a:ext uri="{909E8E84-426E-40DD-AFC4-6F175D3DCCD1}">
              <a14:hiddenFill xmlns:a14="http://schemas.microsoft.com/office/drawing/2010/main">
                <a:solidFill>
                  <a:srgbClr val="FFFFFF"/>
                </a:solidFill>
              </a14:hiddenFill>
            </a:ext>
          </a:extLst>
        </p:spPr>
      </p:pic>
      <p:sp>
        <p:nvSpPr>
          <p:cNvPr id="1033" name="Line 9"/>
          <p:cNvSpPr>
            <a:spLocks noChangeShapeType="1"/>
          </p:cNvSpPr>
          <p:nvPr/>
        </p:nvSpPr>
        <p:spPr bwMode="auto">
          <a:xfrm flipH="1">
            <a:off x="611188" y="1628775"/>
            <a:ext cx="6350" cy="4752975"/>
          </a:xfrm>
          <a:prstGeom prst="line">
            <a:avLst/>
          </a:prstGeom>
          <a:noFill/>
          <a:ln w="1905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solidFill>
                <a:srgbClr val="000000"/>
              </a:solidFill>
            </a:endParaRPr>
          </a:p>
        </p:txBody>
      </p:sp>
      <p:sp>
        <p:nvSpPr>
          <p:cNvPr id="1034" name="Line 10"/>
          <p:cNvSpPr>
            <a:spLocks noChangeShapeType="1"/>
          </p:cNvSpPr>
          <p:nvPr/>
        </p:nvSpPr>
        <p:spPr bwMode="auto">
          <a:xfrm flipH="1" flipV="1">
            <a:off x="611188" y="6381750"/>
            <a:ext cx="5905500" cy="0"/>
          </a:xfrm>
          <a:prstGeom prst="line">
            <a:avLst/>
          </a:prstGeom>
          <a:noFill/>
          <a:ln w="1905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BE">
              <a:solidFill>
                <a:srgbClr val="000000"/>
              </a:solidFill>
            </a:endParaRPr>
          </a:p>
        </p:txBody>
      </p:sp>
    </p:spTree>
    <p:extLst>
      <p:ext uri="{BB962C8B-B14F-4D97-AF65-F5344CB8AC3E}">
        <p14:creationId xmlns:p14="http://schemas.microsoft.com/office/powerpoint/2010/main" val="125096415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rtl="0" eaLnBrk="1" fontAlgn="base" hangingPunct="1">
        <a:spcBef>
          <a:spcPct val="0"/>
        </a:spcBef>
        <a:spcAft>
          <a:spcPct val="0"/>
        </a:spcAft>
        <a:defRPr sz="2000" b="1">
          <a:solidFill>
            <a:srgbClr val="007C92"/>
          </a:solidFill>
          <a:latin typeface="+mj-lt"/>
          <a:ea typeface="+mj-ea"/>
          <a:cs typeface="+mj-cs"/>
        </a:defRPr>
      </a:lvl1pPr>
      <a:lvl2pPr algn="ctr" rtl="0" eaLnBrk="1" fontAlgn="base" hangingPunct="1">
        <a:spcBef>
          <a:spcPct val="0"/>
        </a:spcBef>
        <a:spcAft>
          <a:spcPct val="0"/>
        </a:spcAft>
        <a:defRPr sz="2000" b="1">
          <a:solidFill>
            <a:srgbClr val="007C92"/>
          </a:solidFill>
          <a:latin typeface="Verdana" pitchFamily="34" charset="0"/>
        </a:defRPr>
      </a:lvl2pPr>
      <a:lvl3pPr algn="ctr" rtl="0" eaLnBrk="1" fontAlgn="base" hangingPunct="1">
        <a:spcBef>
          <a:spcPct val="0"/>
        </a:spcBef>
        <a:spcAft>
          <a:spcPct val="0"/>
        </a:spcAft>
        <a:defRPr sz="2000" b="1">
          <a:solidFill>
            <a:srgbClr val="007C92"/>
          </a:solidFill>
          <a:latin typeface="Verdana" pitchFamily="34" charset="0"/>
        </a:defRPr>
      </a:lvl3pPr>
      <a:lvl4pPr algn="ctr" rtl="0" eaLnBrk="1" fontAlgn="base" hangingPunct="1">
        <a:spcBef>
          <a:spcPct val="0"/>
        </a:spcBef>
        <a:spcAft>
          <a:spcPct val="0"/>
        </a:spcAft>
        <a:defRPr sz="2000" b="1">
          <a:solidFill>
            <a:srgbClr val="007C92"/>
          </a:solidFill>
          <a:latin typeface="Verdana" pitchFamily="34" charset="0"/>
        </a:defRPr>
      </a:lvl4pPr>
      <a:lvl5pPr algn="ctr" rtl="0" eaLnBrk="1" fontAlgn="base" hangingPunct="1">
        <a:spcBef>
          <a:spcPct val="0"/>
        </a:spcBef>
        <a:spcAft>
          <a:spcPct val="0"/>
        </a:spcAft>
        <a:defRPr sz="2000" b="1">
          <a:solidFill>
            <a:srgbClr val="007C92"/>
          </a:solidFill>
          <a:latin typeface="Verdana" pitchFamily="34" charset="0"/>
        </a:defRPr>
      </a:lvl5pPr>
      <a:lvl6pPr marL="457200" algn="ctr" rtl="0" eaLnBrk="1" fontAlgn="base" hangingPunct="1">
        <a:spcBef>
          <a:spcPct val="0"/>
        </a:spcBef>
        <a:spcAft>
          <a:spcPct val="0"/>
        </a:spcAft>
        <a:defRPr sz="2000" b="1">
          <a:solidFill>
            <a:srgbClr val="007C92"/>
          </a:solidFill>
          <a:latin typeface="Verdana" pitchFamily="34" charset="0"/>
        </a:defRPr>
      </a:lvl6pPr>
      <a:lvl7pPr marL="914400" algn="ctr" rtl="0" eaLnBrk="1" fontAlgn="base" hangingPunct="1">
        <a:spcBef>
          <a:spcPct val="0"/>
        </a:spcBef>
        <a:spcAft>
          <a:spcPct val="0"/>
        </a:spcAft>
        <a:defRPr sz="2000" b="1">
          <a:solidFill>
            <a:srgbClr val="007C92"/>
          </a:solidFill>
          <a:latin typeface="Verdana" pitchFamily="34" charset="0"/>
        </a:defRPr>
      </a:lvl7pPr>
      <a:lvl8pPr marL="1371600" algn="ctr" rtl="0" eaLnBrk="1" fontAlgn="base" hangingPunct="1">
        <a:spcBef>
          <a:spcPct val="0"/>
        </a:spcBef>
        <a:spcAft>
          <a:spcPct val="0"/>
        </a:spcAft>
        <a:defRPr sz="2000" b="1">
          <a:solidFill>
            <a:srgbClr val="007C92"/>
          </a:solidFill>
          <a:latin typeface="Verdana" pitchFamily="34" charset="0"/>
        </a:defRPr>
      </a:lvl8pPr>
      <a:lvl9pPr marL="1828800" algn="ctr" rtl="0" eaLnBrk="1" fontAlgn="base" hangingPunct="1">
        <a:spcBef>
          <a:spcPct val="0"/>
        </a:spcBef>
        <a:spcAft>
          <a:spcPct val="0"/>
        </a:spcAft>
        <a:defRPr sz="2000" b="1">
          <a:solidFill>
            <a:srgbClr val="007C92"/>
          </a:solidFill>
          <a:latin typeface="Verdana" pitchFamily="34" charset="0"/>
        </a:defRPr>
      </a:lvl9pPr>
    </p:titleStyle>
    <p:bodyStyle>
      <a:lvl1pPr marL="342900" indent="-342900" algn="l" rtl="0" eaLnBrk="1" fontAlgn="base" hangingPunct="1">
        <a:spcBef>
          <a:spcPct val="20000"/>
        </a:spcBef>
        <a:spcAft>
          <a:spcPct val="0"/>
        </a:spcAft>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google.be/url?sa=i&amp;rct=j&amp;q=&amp;esrc=s&amp;source=images&amp;cd=&amp;cad=rja&amp;uact=8&amp;ved=0ahUKEwiY4ZTtjevLAhULWBoKHVTFDloQjRwIBw&amp;url=https://pixabay.com/en/question-why-mark-problem-symbol-892904/&amp;bvm=bv.118353311,d.d2s&amp;psig=AFQjCNGBXan7i9TgJZAi_sbAg95WJty65g&amp;ust=1459519939156853" TargetMode="External"/><Relationship Id="rId2" Type="http://schemas.openxmlformats.org/officeDocument/2006/relationships/notesSlide" Target="../notesSlides/notesSlide48.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0.xml"/><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hyperlink" Target="http://www.inami.fgov.be/nl/publicaties/Paginas/default.aspx" TargetMode="External"/><Relationship Id="rId2" Type="http://schemas.openxmlformats.org/officeDocument/2006/relationships/notesSlide" Target="../notesSlides/notesSlide60.xml"/><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6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088" y="1600201"/>
            <a:ext cx="7859712" cy="2332856"/>
          </a:xfrm>
        </p:spPr>
        <p:txBody>
          <a:bodyPr/>
          <a:lstStyle/>
          <a:p>
            <a:pPr marL="0" indent="0">
              <a:buNone/>
            </a:pPr>
            <a:endParaRPr lang="fr-BE" dirty="0" smtClean="0"/>
          </a:p>
          <a:p>
            <a:pPr marL="0" indent="0" algn="ctr">
              <a:buNone/>
            </a:pPr>
            <a:r>
              <a:rPr lang="nl-NL" sz="3200" b="1" dirty="0">
                <a:solidFill>
                  <a:srgbClr val="00B050"/>
                </a:solidFill>
                <a:latin typeface="+mj-lt"/>
              </a:rPr>
              <a:t>Financiële transparantie van de geneeskundige verzorging: principes en nieuwigheden</a:t>
            </a:r>
          </a:p>
          <a:p>
            <a:pPr marL="0" indent="0">
              <a:buNone/>
            </a:pPr>
            <a:endParaRPr lang="fr-BE" sz="3200" b="1" dirty="0" smtClean="0">
              <a:solidFill>
                <a:srgbClr val="007C92"/>
              </a:solidFill>
              <a:latin typeface="+mj-lt"/>
            </a:endParaRPr>
          </a:p>
        </p:txBody>
      </p:sp>
      <p:sp>
        <p:nvSpPr>
          <p:cNvPr id="5" name="Sous-titre 5"/>
          <p:cNvSpPr txBox="1">
            <a:spLocks/>
          </p:cNvSpPr>
          <p:nvPr/>
        </p:nvSpPr>
        <p:spPr bwMode="auto">
          <a:xfrm>
            <a:off x="899592" y="4667237"/>
            <a:ext cx="7992888" cy="893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buNone/>
            </a:pPr>
            <a:r>
              <a:rPr lang="nl-BE" sz="2400" b="1" dirty="0" smtClean="0">
                <a:solidFill>
                  <a:srgbClr val="007C92"/>
                </a:solidFill>
                <a:latin typeface="Verdana" pitchFamily="34" charset="0"/>
              </a:rPr>
              <a:t>Directie juridische zaken en toegankelijkheid </a:t>
            </a:r>
          </a:p>
          <a:p>
            <a:pPr marL="0" indent="0" algn="r">
              <a:buNone/>
            </a:pPr>
            <a:r>
              <a:rPr lang="nl-BE" sz="2400" b="1" dirty="0" smtClean="0">
                <a:solidFill>
                  <a:srgbClr val="007C92"/>
                </a:solidFill>
                <a:latin typeface="+mj-lt"/>
              </a:rPr>
              <a:t>Dienst voor geneeskundige verzorging</a:t>
            </a:r>
          </a:p>
          <a:p>
            <a:pPr marL="0" indent="0" algn="r">
              <a:buNone/>
            </a:pPr>
            <a:endParaRPr lang="nl-BE" sz="2400" b="1" dirty="0" smtClean="0">
              <a:solidFill>
                <a:srgbClr val="007C92"/>
              </a:solidFill>
              <a:latin typeface="Verdana" pitchFamily="34" charset="0"/>
            </a:endParaRPr>
          </a:p>
          <a:p>
            <a:pPr marL="0" indent="0" algn="r">
              <a:buNone/>
            </a:pPr>
            <a:r>
              <a:rPr lang="nl-BE" sz="1800" b="1" dirty="0" smtClean="0">
                <a:solidFill>
                  <a:srgbClr val="007C92"/>
                </a:solidFill>
                <a:latin typeface="Verdana" pitchFamily="34" charset="0"/>
              </a:rPr>
              <a:t>27 april 2016</a:t>
            </a:r>
          </a:p>
          <a:p>
            <a:pPr algn="r"/>
            <a:endParaRPr lang="fr-BE" dirty="0" smtClean="0"/>
          </a:p>
        </p:txBody>
      </p:sp>
    </p:spTree>
    <p:extLst>
      <p:ext uri="{BB962C8B-B14F-4D97-AF65-F5344CB8AC3E}">
        <p14:creationId xmlns:p14="http://schemas.microsoft.com/office/powerpoint/2010/main" val="2185199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63688" y="404664"/>
            <a:ext cx="7128792" cy="777875"/>
          </a:xfrm>
        </p:spPr>
        <p:txBody>
          <a:bodyPr/>
          <a:lstStyle/>
          <a:p>
            <a:r>
              <a:rPr lang="nl-NL" sz="2800" dirty="0"/>
              <a:t>Een uniek model van getuigschrift (GVH) </a:t>
            </a:r>
            <a:endParaRPr lang="fr-FR" sz="2800" dirty="0"/>
          </a:p>
        </p:txBody>
      </p:sp>
      <p:sp>
        <p:nvSpPr>
          <p:cNvPr id="23555" name="Rectangle 3"/>
          <p:cNvSpPr>
            <a:spLocks noGrp="1" noChangeArrowheads="1"/>
          </p:cNvSpPr>
          <p:nvPr>
            <p:ph type="body" idx="1"/>
          </p:nvPr>
        </p:nvSpPr>
        <p:spPr>
          <a:xfrm>
            <a:off x="179512" y="1268760"/>
            <a:ext cx="8784976" cy="4525963"/>
          </a:xfrm>
        </p:spPr>
        <p:txBody>
          <a:bodyPr/>
          <a:lstStyle/>
          <a:p>
            <a:pPr marL="392113" lvl="1" indent="0" eaLnBrk="0" hangingPunct="0">
              <a:spcBef>
                <a:spcPts val="325"/>
              </a:spcBef>
              <a:buClr>
                <a:srgbClr val="2DA2BF"/>
              </a:buClr>
              <a:buNone/>
            </a:pPr>
            <a:endParaRPr kumimoji="0" lang="nl-BE" sz="26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lang="nl-NL" kern="1200" dirty="0" smtClean="0">
                <a:solidFill>
                  <a:srgbClr val="007C92"/>
                </a:solidFill>
                <a:latin typeface="+mj-lt"/>
                <a:ea typeface="+mn-ea"/>
                <a:cs typeface="Arial" pitchFamily="34" charset="0"/>
              </a:rPr>
              <a:t>Vastgesteld </a:t>
            </a:r>
            <a:r>
              <a:rPr lang="nl-NL" kern="1200" dirty="0">
                <a:solidFill>
                  <a:srgbClr val="007C92"/>
                </a:solidFill>
                <a:latin typeface="+mj-lt"/>
                <a:ea typeface="+mn-ea"/>
                <a:cs typeface="Arial" pitchFamily="34" charset="0"/>
              </a:rPr>
              <a:t>in onderling overleg tussen </a:t>
            </a:r>
            <a:r>
              <a:rPr lang="nl-NL" kern="1200" dirty="0">
                <a:solidFill>
                  <a:srgbClr val="00B050"/>
                </a:solidFill>
                <a:latin typeface="+mj-lt"/>
                <a:ea typeface="+mn-ea"/>
                <a:cs typeface="Arial" pitchFamily="34" charset="0"/>
              </a:rPr>
              <a:t>het RIZIV </a:t>
            </a:r>
            <a:r>
              <a:rPr lang="nl-NL" kern="1200" dirty="0">
                <a:solidFill>
                  <a:srgbClr val="007C92"/>
                </a:solidFill>
                <a:latin typeface="+mj-lt"/>
                <a:ea typeface="+mn-ea"/>
                <a:cs typeface="Arial" pitchFamily="34" charset="0"/>
              </a:rPr>
              <a:t>en de </a:t>
            </a:r>
            <a:r>
              <a:rPr lang="nl-NL" kern="1200" dirty="0">
                <a:solidFill>
                  <a:srgbClr val="00B050"/>
                </a:solidFill>
                <a:latin typeface="+mj-lt"/>
                <a:ea typeface="+mn-ea"/>
                <a:cs typeface="Arial" pitchFamily="34" charset="0"/>
              </a:rPr>
              <a:t>FOD Financiën</a:t>
            </a:r>
            <a:r>
              <a:rPr lang="nl-NL" kern="1200" dirty="0">
                <a:solidFill>
                  <a:srgbClr val="007C92"/>
                </a:solidFill>
                <a:latin typeface="+mj-lt"/>
                <a:ea typeface="+mn-ea"/>
                <a:cs typeface="Arial" pitchFamily="34" charset="0"/>
              </a:rPr>
              <a:t>, aangezien het GVH een dubbele finaliteit heeft: </a:t>
            </a:r>
          </a:p>
          <a:p>
            <a:pPr marL="392113" lvl="1" indent="0" algn="just" eaLnBrk="0" hangingPunct="0">
              <a:spcBef>
                <a:spcPts val="325"/>
              </a:spcBef>
              <a:buClr>
                <a:srgbClr val="2DA2BF"/>
              </a:buClr>
              <a:buNone/>
            </a:pPr>
            <a:endParaRPr lang="fr-FR" kern="1200" baseline="0" dirty="0" smtClean="0">
              <a:solidFill>
                <a:srgbClr val="007C92"/>
              </a:solidFill>
              <a:latin typeface="+mj-lt"/>
              <a:ea typeface="+mn-ea"/>
              <a:cs typeface="Arial" pitchFamily="34" charset="0"/>
            </a:endParaRPr>
          </a:p>
          <a:p>
            <a:pPr marL="1135063" lvl="2" indent="-342900" algn="just" eaLnBrk="0" hangingPunct="0">
              <a:spcBef>
                <a:spcPts val="325"/>
              </a:spcBef>
              <a:buClr>
                <a:srgbClr val="007C92"/>
              </a:buClr>
              <a:buFont typeface="Courier New" pitchFamily="49" charset="0"/>
              <a:buChar char="o"/>
            </a:pPr>
            <a:r>
              <a:rPr lang="nl-NL" kern="1200" dirty="0" smtClean="0">
                <a:solidFill>
                  <a:srgbClr val="00B050"/>
                </a:solidFill>
                <a:latin typeface="+mj-lt"/>
                <a:ea typeface="+mn-ea"/>
                <a:cs typeface="Arial" pitchFamily="34" charset="0"/>
              </a:rPr>
              <a:t>Een </a:t>
            </a:r>
            <a:r>
              <a:rPr lang="nl-NL" kern="1200" dirty="0">
                <a:solidFill>
                  <a:srgbClr val="00B050"/>
                </a:solidFill>
                <a:latin typeface="+mj-lt"/>
                <a:ea typeface="+mn-ea"/>
                <a:cs typeface="Arial" pitchFamily="34" charset="0"/>
              </a:rPr>
              <a:t>luik RIZIV </a:t>
            </a:r>
            <a:r>
              <a:rPr lang="nl-NL" kern="1200" dirty="0">
                <a:solidFill>
                  <a:srgbClr val="007C92"/>
                </a:solidFill>
                <a:latin typeface="+mj-lt"/>
                <a:ea typeface="+mn-ea"/>
                <a:cs typeface="Arial" pitchFamily="34" charset="0"/>
              </a:rPr>
              <a:t>met het oog op de </a:t>
            </a:r>
            <a:r>
              <a:rPr lang="nl-NL" kern="1200" dirty="0">
                <a:solidFill>
                  <a:srgbClr val="00B050"/>
                </a:solidFill>
                <a:latin typeface="+mj-lt"/>
                <a:ea typeface="+mn-ea"/>
                <a:cs typeface="Arial" pitchFamily="34" charset="0"/>
              </a:rPr>
              <a:t>terugbetaling</a:t>
            </a:r>
            <a:r>
              <a:rPr lang="nl-NL" kern="1200" dirty="0">
                <a:solidFill>
                  <a:srgbClr val="007C92"/>
                </a:solidFill>
                <a:latin typeface="+mj-lt"/>
                <a:ea typeface="+mn-ea"/>
                <a:cs typeface="Arial" pitchFamily="34" charset="0"/>
              </a:rPr>
              <a:t> aan de patiënt van zijn/haar kosten voor geneeskundige verzorging door de ziekenfonds (bovenste gedeelte van het GVH)</a:t>
            </a:r>
            <a:endParaRPr lang="fr-FR" kern="1200" baseline="0" dirty="0" smtClean="0">
              <a:solidFill>
                <a:srgbClr val="007C92"/>
              </a:solidFill>
              <a:latin typeface="+mj-lt"/>
              <a:ea typeface="+mn-ea"/>
              <a:cs typeface="Arial" pitchFamily="34" charset="0"/>
            </a:endParaRPr>
          </a:p>
          <a:p>
            <a:pPr marL="792163" lvl="2" indent="0" algn="just" eaLnBrk="0" hangingPunct="0">
              <a:spcBef>
                <a:spcPts val="325"/>
              </a:spcBef>
              <a:buClr>
                <a:srgbClr val="2DA2BF"/>
              </a:buClr>
              <a:buNone/>
            </a:pPr>
            <a:endParaRPr lang="fr-FR" kern="1200" baseline="0" dirty="0" smtClean="0">
              <a:solidFill>
                <a:srgbClr val="007C92"/>
              </a:solidFill>
              <a:latin typeface="+mj-lt"/>
              <a:ea typeface="+mn-ea"/>
              <a:cs typeface="Arial" pitchFamily="34" charset="0"/>
            </a:endParaRPr>
          </a:p>
          <a:p>
            <a:pPr marL="1135063" lvl="2" indent="-342900" algn="just" eaLnBrk="0" hangingPunct="0">
              <a:spcBef>
                <a:spcPts val="325"/>
              </a:spcBef>
              <a:buClr>
                <a:srgbClr val="008080"/>
              </a:buClr>
              <a:buFont typeface="Courier New" pitchFamily="49" charset="0"/>
              <a:buChar char="o"/>
            </a:pPr>
            <a:r>
              <a:rPr lang="nl-NL" kern="1200" dirty="0" smtClean="0">
                <a:solidFill>
                  <a:srgbClr val="00B050"/>
                </a:solidFill>
                <a:latin typeface="+mj-lt"/>
                <a:ea typeface="+mn-ea"/>
                <a:cs typeface="Arial" pitchFamily="34" charset="0"/>
              </a:rPr>
              <a:t>Een </a:t>
            </a:r>
            <a:r>
              <a:rPr lang="nl-NL" kern="1200" dirty="0">
                <a:solidFill>
                  <a:srgbClr val="00B050"/>
                </a:solidFill>
                <a:latin typeface="+mj-lt"/>
                <a:ea typeface="+mn-ea"/>
                <a:cs typeface="Arial" pitchFamily="34" charset="0"/>
              </a:rPr>
              <a:t>fiscaal luik </a:t>
            </a:r>
            <a:r>
              <a:rPr lang="nl-NL" kern="1200" dirty="0">
                <a:solidFill>
                  <a:srgbClr val="007C92"/>
                </a:solidFill>
                <a:latin typeface="+mj-lt"/>
                <a:ea typeface="+mn-ea"/>
                <a:cs typeface="Arial" pitchFamily="34" charset="0"/>
              </a:rPr>
              <a:t>met het oog op de </a:t>
            </a:r>
            <a:r>
              <a:rPr lang="nl-NL" kern="1200" dirty="0">
                <a:solidFill>
                  <a:srgbClr val="00B050"/>
                </a:solidFill>
                <a:latin typeface="+mj-lt"/>
                <a:ea typeface="+mn-ea"/>
                <a:cs typeface="Arial" pitchFamily="34" charset="0"/>
              </a:rPr>
              <a:t>belastingheffing naar inkomen </a:t>
            </a:r>
            <a:r>
              <a:rPr lang="nl-NL" kern="1200" dirty="0">
                <a:solidFill>
                  <a:srgbClr val="007C92"/>
                </a:solidFill>
                <a:latin typeface="+mj-lt"/>
                <a:ea typeface="+mn-ea"/>
                <a:cs typeface="Arial" pitchFamily="34" charset="0"/>
              </a:rPr>
              <a:t>van de zorgverlener (ontvangstbewijs-getuigschrift of deel </a:t>
            </a:r>
            <a:r>
              <a:rPr lang="nl-NL" kern="1200" dirty="0">
                <a:solidFill>
                  <a:srgbClr val="00B050"/>
                </a:solidFill>
                <a:latin typeface="+mj-lt"/>
                <a:ea typeface="+mn-ea"/>
                <a:cs typeface="Arial" pitchFamily="34" charset="0"/>
              </a:rPr>
              <a:t>“ontvangstbewijs” </a:t>
            </a:r>
            <a:r>
              <a:rPr lang="nl-NL" kern="1200" dirty="0">
                <a:solidFill>
                  <a:srgbClr val="007C92"/>
                </a:solidFill>
                <a:latin typeface="+mj-lt"/>
                <a:ea typeface="+mn-ea"/>
                <a:cs typeface="Arial" pitchFamily="34" charset="0"/>
              </a:rPr>
              <a:t>waarvan het gele duplicaat bewaard wordt door de zorgverlener)</a:t>
            </a:r>
            <a:endParaRPr lang="fr-FR" kern="1200" dirty="0" smtClean="0">
              <a:solidFill>
                <a:srgbClr val="007C92"/>
              </a:solidFill>
              <a:latin typeface="+mj-lt"/>
              <a:ea typeface="+mn-ea"/>
              <a:cs typeface="Arial" pitchFamily="34" charset="0"/>
            </a:endParaRPr>
          </a:p>
          <a:p>
            <a:pPr marL="392113" lvl="1" indent="0" algn="just" eaLnBrk="0" hangingPunct="0">
              <a:spcBef>
                <a:spcPts val="325"/>
              </a:spcBef>
              <a:buClr>
                <a:srgbClr val="2DA2BF"/>
              </a:buClr>
              <a:buNone/>
            </a:pPr>
            <a:endParaRPr lang="fr-FR" sz="2000" kern="1200" dirty="0" smtClean="0">
              <a:latin typeface="Arial" pitchFamily="34" charset="0"/>
              <a:ea typeface="+mn-ea"/>
              <a:cs typeface="Arial" pitchFamily="34" charset="0"/>
            </a:endParaRPr>
          </a:p>
          <a:p>
            <a:pPr marL="620713" lvl="1" indent="-228600" algn="just" eaLnBrk="0" hangingPunct="0">
              <a:spcBef>
                <a:spcPts val="325"/>
              </a:spcBef>
              <a:buClr>
                <a:srgbClr val="2DA2BF"/>
              </a:buClr>
              <a:buFont typeface="Wingdings" pitchFamily="2" charset="2"/>
              <a:buChar char="q"/>
            </a:pPr>
            <a:endParaRPr kumimoji="0" lang="fr-FR" sz="2600" b="0" i="0" u="none" strike="noStrike" kern="1200" cap="none" spc="0" normalizeH="0" baseline="0" dirty="0" smtClean="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865108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63688" y="404664"/>
            <a:ext cx="7128792" cy="777875"/>
          </a:xfrm>
        </p:spPr>
        <p:txBody>
          <a:bodyPr/>
          <a:lstStyle/>
          <a:p>
            <a:r>
              <a:rPr lang="nl-NL" sz="2800" dirty="0"/>
              <a:t>Een uniek model van getuigschrift (GVH) </a:t>
            </a:r>
            <a:endParaRPr lang="fr-FR" sz="2800" dirty="0"/>
          </a:p>
        </p:txBody>
      </p:sp>
      <p:sp>
        <p:nvSpPr>
          <p:cNvPr id="23555" name="Rectangle 3"/>
          <p:cNvSpPr>
            <a:spLocks noGrp="1" noChangeArrowheads="1"/>
          </p:cNvSpPr>
          <p:nvPr>
            <p:ph type="body" idx="1"/>
          </p:nvPr>
        </p:nvSpPr>
        <p:spPr>
          <a:xfrm>
            <a:off x="251520" y="1268760"/>
            <a:ext cx="8435776" cy="4525963"/>
          </a:xfrm>
        </p:spPr>
        <p:txBody>
          <a:bodyPr/>
          <a:lstStyle/>
          <a:p>
            <a:pPr marL="392113" lvl="1" indent="0" eaLnBrk="0" hangingPunct="0">
              <a:spcBef>
                <a:spcPts val="325"/>
              </a:spcBef>
              <a:buClr>
                <a:srgbClr val="2DA2BF"/>
              </a:buClr>
              <a:buNone/>
            </a:pPr>
            <a:endParaRPr kumimoji="0" lang="nl-BE" sz="26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620713" lvl="1" indent="-228600" algn="just" eaLnBrk="0" hangingPunct="0">
              <a:spcBef>
                <a:spcPts val="325"/>
              </a:spcBef>
              <a:buClr>
                <a:srgbClr val="2DA2BF"/>
              </a:buClr>
              <a:buFont typeface="Wingdings" pitchFamily="2" charset="2"/>
              <a:buChar char="q"/>
            </a:pPr>
            <a:endParaRPr lang="nl-BE" sz="2600" kern="1200" dirty="0" smtClean="0">
              <a:solidFill>
                <a:prstClr val="black"/>
              </a:solidFill>
              <a:latin typeface="Arial" pitchFamily="34" charset="0"/>
              <a:ea typeface="+mn-ea"/>
              <a:cs typeface="Arial" pitchFamily="34" charset="0"/>
            </a:endParaRPr>
          </a:p>
          <a:p>
            <a:pPr marL="620713" lvl="1" indent="-228600" algn="just" eaLnBrk="0" hangingPunct="0">
              <a:spcBef>
                <a:spcPts val="325"/>
              </a:spcBef>
              <a:buClr>
                <a:srgbClr val="2DA2BF"/>
              </a:buClr>
              <a:buFont typeface="Wingdings" pitchFamily="2" charset="2"/>
              <a:buChar char="q"/>
            </a:pPr>
            <a:endParaRPr kumimoji="0" lang="nl-BE" sz="2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
        <p:nvSpPr>
          <p:cNvPr id="17" name="Espace réservé du contenu 2"/>
          <p:cNvSpPr txBox="1">
            <a:spLocks/>
          </p:cNvSpPr>
          <p:nvPr/>
        </p:nvSpPr>
        <p:spPr bwMode="auto">
          <a:xfrm>
            <a:off x="409541" y="1576018"/>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BE" sz="2600" b="1" i="0" u="none" strike="noStrike" kern="0" cap="none" spc="0" normalizeH="0" baseline="0" noProof="0" smtClean="0">
                <a:ln>
                  <a:noFill/>
                </a:ln>
                <a:solidFill>
                  <a:srgbClr val="009999"/>
                </a:solidFill>
                <a:effectLst/>
                <a:uLnTx/>
                <a:uFillTx/>
                <a:latin typeface="Arial"/>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fr-BE" sz="2600" b="0" i="0" u="none" strike="noStrike" kern="0" cap="none" spc="0" normalizeH="0" baseline="0" noProof="0" dirty="0">
              <a:ln>
                <a:noFill/>
              </a:ln>
              <a:solidFill>
                <a:srgbClr val="000000"/>
              </a:solidFill>
              <a:effectLst/>
              <a:uLnTx/>
              <a:uFillTx/>
              <a:latin typeface="Arial"/>
              <a:ea typeface="+mn-ea"/>
              <a:cs typeface="+mn-cs"/>
            </a:endParaRPr>
          </a:p>
        </p:txBody>
      </p:sp>
      <p:grpSp>
        <p:nvGrpSpPr>
          <p:cNvPr id="19" name="Groupe 18"/>
          <p:cNvGrpSpPr/>
          <p:nvPr/>
        </p:nvGrpSpPr>
        <p:grpSpPr>
          <a:xfrm>
            <a:off x="3851920" y="1650092"/>
            <a:ext cx="2520000" cy="2520000"/>
            <a:chOff x="3560912" y="1610801"/>
            <a:chExt cx="1304359" cy="1304359"/>
          </a:xfrm>
          <a:solidFill>
            <a:srgbClr val="009999"/>
          </a:solidFill>
        </p:grpSpPr>
        <p:sp>
          <p:nvSpPr>
            <p:cNvPr id="20" name="Ellipse 19"/>
            <p:cNvSpPr/>
            <p:nvPr/>
          </p:nvSpPr>
          <p:spPr>
            <a:xfrm>
              <a:off x="3560912" y="1610801"/>
              <a:ext cx="1304359" cy="1304359"/>
            </a:xfrm>
            <a:prstGeom prst="ellipse">
              <a:avLst/>
            </a:prstGeom>
            <a:grpFill/>
            <a:ln w="25400" cap="flat" cmpd="sng" algn="ctr">
              <a:solidFill>
                <a:srgbClr val="FFFFFF">
                  <a:hueOff val="0"/>
                  <a:satOff val="0"/>
                  <a:lumOff val="0"/>
                  <a:alphaOff val="0"/>
                </a:srgbClr>
              </a:solidFill>
              <a:prstDash val="solid"/>
            </a:ln>
            <a:effectLst/>
          </p:spPr>
        </p:sp>
        <p:sp>
          <p:nvSpPr>
            <p:cNvPr id="21" name="Ellipse 4"/>
            <p:cNvSpPr/>
            <p:nvPr/>
          </p:nvSpPr>
          <p:spPr>
            <a:xfrm>
              <a:off x="3751931" y="1801820"/>
              <a:ext cx="922321" cy="922321"/>
            </a:xfrm>
            <a:prstGeom prst="rect">
              <a:avLst/>
            </a:prstGeom>
            <a:grpFill/>
            <a:ln>
              <a:noFill/>
            </a:ln>
            <a:effectLst/>
          </p:spPr>
          <p:txBody>
            <a:bodyPr spcFirstLastPara="0" vert="horz" wrap="square" lIns="10795" tIns="10795" rIns="10795" bIns="10795" numCol="1" spcCol="1270" anchor="ctr" anchorCtr="0">
              <a:noAutofit/>
            </a:bodyPr>
            <a:lstStyle/>
            <a:p>
              <a:pPr algn="ctr" defTabSz="755650">
                <a:lnSpc>
                  <a:spcPct val="90000"/>
                </a:lnSpc>
                <a:spcAft>
                  <a:spcPct val="35000"/>
                </a:spcAft>
              </a:pPr>
              <a:r>
                <a:rPr lang="fr-BE" sz="2800" b="1" dirty="0">
                  <a:solidFill>
                    <a:schemeClr val="bg1"/>
                  </a:solidFill>
                  <a:latin typeface="Verdana" pitchFamily="34" charset="0"/>
                  <a:ea typeface="Verdana" pitchFamily="34" charset="0"/>
                  <a:cs typeface="Verdana" pitchFamily="34" charset="0"/>
                </a:rPr>
                <a:t>Wit</a:t>
              </a:r>
            </a:p>
          </p:txBody>
        </p:sp>
      </p:grpSp>
      <p:sp>
        <p:nvSpPr>
          <p:cNvPr id="22" name="Flèche vers le bas 21"/>
          <p:cNvSpPr/>
          <p:nvPr/>
        </p:nvSpPr>
        <p:spPr>
          <a:xfrm>
            <a:off x="4807448" y="3801047"/>
            <a:ext cx="484632" cy="978408"/>
          </a:xfrm>
          <a:prstGeom prst="downArrow">
            <a:avLst/>
          </a:prstGeom>
          <a:solidFill>
            <a:srgbClr val="BBE0E3"/>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srgbClr val="FFFFFF"/>
              </a:solidFill>
              <a:effectLst/>
              <a:uLnTx/>
              <a:uFillTx/>
              <a:latin typeface="Arial"/>
              <a:ea typeface="+mn-ea"/>
              <a:cs typeface="+mn-cs"/>
            </a:endParaRPr>
          </a:p>
        </p:txBody>
      </p:sp>
      <p:sp>
        <p:nvSpPr>
          <p:cNvPr id="23" name="Rectangle 22"/>
          <p:cNvSpPr/>
          <p:nvPr/>
        </p:nvSpPr>
        <p:spPr>
          <a:xfrm>
            <a:off x="2951680" y="4991365"/>
            <a:ext cx="4320480" cy="83099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BE" sz="2400" b="1" kern="0" dirty="0" err="1" smtClean="0">
                <a:solidFill>
                  <a:srgbClr val="007C92"/>
                </a:solidFill>
                <a:latin typeface="Verdana"/>
              </a:rPr>
              <a:t>Omwille</a:t>
            </a:r>
            <a:r>
              <a:rPr lang="fr-BE" sz="2400" b="1" kern="0" dirty="0" smtClean="0">
                <a:solidFill>
                  <a:srgbClr val="007C92"/>
                </a:solidFill>
                <a:latin typeface="Verdana"/>
              </a:rPr>
              <a:t> van </a:t>
            </a:r>
            <a:r>
              <a:rPr lang="fr-BE" sz="2400" b="1" kern="0" dirty="0" err="1" smtClean="0">
                <a:solidFill>
                  <a:srgbClr val="007C92"/>
                </a:solidFill>
                <a:latin typeface="Verdana"/>
              </a:rPr>
              <a:t>besparingen</a:t>
            </a:r>
            <a:endParaRPr lang="fr-BE" sz="2400" b="1" kern="0" dirty="0">
              <a:solidFill>
                <a:srgbClr val="007C92"/>
              </a:solidFill>
              <a:latin typeface="Verdana"/>
            </a:endParaRPr>
          </a:p>
        </p:txBody>
      </p:sp>
    </p:spTree>
    <p:extLst>
      <p:ext uri="{BB962C8B-B14F-4D97-AF65-F5344CB8AC3E}">
        <p14:creationId xmlns:p14="http://schemas.microsoft.com/office/powerpoint/2010/main" val="1193837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endParaRPr lang="en-US" dirty="0">
              <a:solidFill>
                <a:srgbClr val="000000"/>
              </a:solidFill>
            </a:endParaRPr>
          </a:p>
        </p:txBody>
      </p:sp>
      <p:sp>
        <p:nvSpPr>
          <p:cNvPr id="23554" name="Rectangle 2"/>
          <p:cNvSpPr>
            <a:spLocks noGrp="1" noChangeArrowheads="1"/>
          </p:cNvSpPr>
          <p:nvPr>
            <p:ph type="title"/>
          </p:nvPr>
        </p:nvSpPr>
        <p:spPr>
          <a:xfrm>
            <a:off x="1763688" y="404664"/>
            <a:ext cx="7128792" cy="777875"/>
          </a:xfrm>
        </p:spPr>
        <p:txBody>
          <a:bodyPr/>
          <a:lstStyle/>
          <a:p>
            <a:r>
              <a:rPr lang="nl-NL" sz="2800" dirty="0"/>
              <a:t>Alle </a:t>
            </a:r>
            <a:r>
              <a:rPr lang="nl-NL" sz="2800" dirty="0" err="1"/>
              <a:t>GVH’en</a:t>
            </a:r>
            <a:r>
              <a:rPr lang="nl-NL" sz="2800" dirty="0"/>
              <a:t> zullen wit zijn </a:t>
            </a:r>
            <a:br>
              <a:rPr lang="nl-NL" sz="2800" dirty="0"/>
            </a:br>
            <a:r>
              <a:rPr lang="nl-NL" sz="2800" dirty="0"/>
              <a:t>maar enkel op termijn</a:t>
            </a:r>
            <a:endParaRPr lang="fr-FR" sz="2800" dirty="0"/>
          </a:p>
        </p:txBody>
      </p:sp>
      <p:sp>
        <p:nvSpPr>
          <p:cNvPr id="23555" name="Rectangle 3"/>
          <p:cNvSpPr>
            <a:spLocks noGrp="1" noChangeArrowheads="1"/>
          </p:cNvSpPr>
          <p:nvPr>
            <p:ph type="body" idx="1"/>
          </p:nvPr>
        </p:nvSpPr>
        <p:spPr>
          <a:xfrm>
            <a:off x="251520" y="1268760"/>
            <a:ext cx="8435776" cy="4525963"/>
          </a:xfrm>
        </p:spPr>
        <p:txBody>
          <a:bodyPr/>
          <a:lstStyle/>
          <a:p>
            <a:pPr marL="392113" lvl="1" indent="0" eaLnBrk="0" hangingPunct="0">
              <a:spcBef>
                <a:spcPts val="325"/>
              </a:spcBef>
              <a:buClr>
                <a:srgbClr val="2DA2BF"/>
              </a:buClr>
              <a:buNone/>
            </a:pPr>
            <a:endParaRPr kumimoji="0" lang="nl-BE" sz="26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lang="nl-NL" kern="1200" dirty="0" smtClean="0">
                <a:solidFill>
                  <a:srgbClr val="007C92"/>
                </a:solidFill>
                <a:latin typeface="+mj-lt"/>
                <a:ea typeface="+mn-ea"/>
                <a:cs typeface="Arial" pitchFamily="34" charset="0"/>
              </a:rPr>
              <a:t>Het nog verder gebruiken van de voorraad van </a:t>
            </a:r>
            <a:r>
              <a:rPr lang="nl-NL" kern="1200" dirty="0" smtClean="0">
                <a:solidFill>
                  <a:srgbClr val="00B050"/>
                </a:solidFill>
                <a:latin typeface="+mj-lt"/>
                <a:ea typeface="+mn-ea"/>
                <a:cs typeface="Arial" pitchFamily="34" charset="0"/>
              </a:rPr>
              <a:t>gekleurd papier</a:t>
            </a:r>
            <a:r>
              <a:rPr lang="nl-NL" kern="1200" dirty="0" smtClean="0">
                <a:solidFill>
                  <a:srgbClr val="007C92"/>
                </a:solidFill>
                <a:latin typeface="+mj-lt"/>
                <a:ea typeface="+mn-ea"/>
                <a:cs typeface="Arial" pitchFamily="34" charset="0"/>
              </a:rPr>
              <a:t> door </a:t>
            </a:r>
            <a:r>
              <a:rPr lang="nl-NL" kern="1200" dirty="0" err="1" smtClean="0">
                <a:solidFill>
                  <a:srgbClr val="007C92"/>
                </a:solidFill>
                <a:latin typeface="+mj-lt"/>
                <a:ea typeface="+mn-ea"/>
                <a:cs typeface="Arial" pitchFamily="34" charset="0"/>
              </a:rPr>
              <a:t>Medattest</a:t>
            </a:r>
            <a:r>
              <a:rPr lang="nl-NL" kern="1200" dirty="0" smtClean="0">
                <a:solidFill>
                  <a:srgbClr val="007C92"/>
                </a:solidFill>
                <a:latin typeface="+mj-lt"/>
                <a:ea typeface="+mn-ea"/>
                <a:cs typeface="Arial" pitchFamily="34" charset="0"/>
              </a:rPr>
              <a:t>, erkende handelaar van het RIZIV voor het bestellen en afdrukken van de </a:t>
            </a:r>
            <a:r>
              <a:rPr lang="nl-NL" kern="1200" dirty="0" err="1" smtClean="0">
                <a:solidFill>
                  <a:srgbClr val="007C92"/>
                </a:solidFill>
                <a:latin typeface="+mj-lt"/>
                <a:ea typeface="+mn-ea"/>
                <a:cs typeface="Arial" pitchFamily="34" charset="0"/>
              </a:rPr>
              <a:t>GVH’en</a:t>
            </a:r>
            <a:endParaRPr lang="nl-NL" kern="1200" dirty="0" smtClean="0">
              <a:solidFill>
                <a:srgbClr val="007C92"/>
              </a:solidFill>
              <a:latin typeface="+mj-lt"/>
              <a:ea typeface="+mn-ea"/>
              <a:cs typeface="Arial" pitchFamily="34" charset="0"/>
            </a:endParaRPr>
          </a:p>
          <a:p>
            <a:pPr marL="392113" lvl="1" indent="0" algn="just" eaLnBrk="0" hangingPunct="0">
              <a:spcBef>
                <a:spcPts val="325"/>
              </a:spcBef>
              <a:buClr>
                <a:srgbClr val="2DA2BF"/>
              </a:buClr>
              <a:buNone/>
            </a:pPr>
            <a:endParaRPr kumimoji="0" lang="fr-FR" i="0" u="none" strike="noStrike" kern="1200" cap="none" spc="0" normalizeH="0" noProof="0" dirty="0" smtClean="0">
              <a:ln>
                <a:noFill/>
              </a:ln>
              <a:solidFill>
                <a:srgbClr val="007C92"/>
              </a:solidFill>
              <a:effectLst/>
              <a:uLnTx/>
              <a:uFillTx/>
              <a:latin typeface="+mj-lt"/>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lang="nl-NL" kern="1200" dirty="0" smtClean="0">
                <a:solidFill>
                  <a:srgbClr val="00B050"/>
                </a:solidFill>
                <a:latin typeface="+mj-lt"/>
                <a:ea typeface="+mn-ea"/>
                <a:cs typeface="Arial" pitchFamily="34" charset="0"/>
              </a:rPr>
              <a:t>Overgangsperiode</a:t>
            </a:r>
            <a:r>
              <a:rPr lang="nl-NL" kern="1200" dirty="0" smtClean="0">
                <a:solidFill>
                  <a:srgbClr val="007C92"/>
                </a:solidFill>
                <a:latin typeface="+mj-lt"/>
                <a:ea typeface="+mn-ea"/>
                <a:cs typeface="Arial" pitchFamily="34" charset="0"/>
              </a:rPr>
              <a:t> voor het gebruik van oude </a:t>
            </a:r>
            <a:r>
              <a:rPr lang="nl-NL" kern="1200" dirty="0" err="1" smtClean="0">
                <a:solidFill>
                  <a:srgbClr val="007C92"/>
                </a:solidFill>
                <a:latin typeface="+mj-lt"/>
                <a:ea typeface="+mn-ea"/>
                <a:cs typeface="Arial" pitchFamily="34" charset="0"/>
              </a:rPr>
              <a:t>GVH’en</a:t>
            </a:r>
            <a:endParaRPr lang="nl-NL" kern="1200" dirty="0" smtClean="0">
              <a:solidFill>
                <a:srgbClr val="007C92"/>
              </a:solidFill>
              <a:latin typeface="+mj-lt"/>
              <a:ea typeface="+mn-ea"/>
              <a:cs typeface="Arial" pitchFamily="34" charset="0"/>
            </a:endParaRPr>
          </a:p>
          <a:p>
            <a:pPr marL="392113" lvl="1" indent="0" algn="just" eaLnBrk="0" hangingPunct="0">
              <a:spcBef>
                <a:spcPts val="325"/>
              </a:spcBef>
              <a:buClr>
                <a:srgbClr val="2DA2BF"/>
              </a:buClr>
              <a:buNone/>
            </a:pPr>
            <a:r>
              <a:rPr lang="fr-FR" kern="1200" baseline="0" dirty="0" smtClean="0">
                <a:solidFill>
                  <a:srgbClr val="007C92"/>
                </a:solidFill>
                <a:latin typeface="+mj-lt"/>
                <a:ea typeface="+mn-ea"/>
                <a:cs typeface="Arial" pitchFamily="34" charset="0"/>
              </a:rPr>
              <a:t> </a:t>
            </a:r>
          </a:p>
          <a:p>
            <a:pPr marL="735013" lvl="1" indent="-342900" algn="just" eaLnBrk="0" hangingPunct="0">
              <a:spcBef>
                <a:spcPts val="325"/>
              </a:spcBef>
              <a:buClr>
                <a:srgbClr val="007C92"/>
              </a:buClr>
              <a:buFont typeface="Wingdings" pitchFamily="2" charset="2"/>
              <a:buChar char="§"/>
            </a:pPr>
            <a:r>
              <a:rPr lang="nl-NL" kern="1200" dirty="0" smtClean="0">
                <a:solidFill>
                  <a:srgbClr val="00B050"/>
                </a:solidFill>
                <a:latin typeface="+mj-lt"/>
                <a:ea typeface="+mn-ea"/>
                <a:cs typeface="Arial" pitchFamily="34" charset="0"/>
              </a:rPr>
              <a:t>Termijn </a:t>
            </a:r>
            <a:r>
              <a:rPr lang="nl-NL" kern="1200" dirty="0">
                <a:solidFill>
                  <a:srgbClr val="00B050"/>
                </a:solidFill>
                <a:latin typeface="+mj-lt"/>
                <a:ea typeface="+mn-ea"/>
                <a:cs typeface="Arial" pitchFamily="34" charset="0"/>
              </a:rPr>
              <a:t>van 2 jaar </a:t>
            </a:r>
            <a:r>
              <a:rPr lang="nl-NL" kern="1200" dirty="0">
                <a:solidFill>
                  <a:srgbClr val="007C92"/>
                </a:solidFill>
                <a:latin typeface="+mj-lt"/>
                <a:ea typeface="+mn-ea"/>
                <a:cs typeface="Arial" pitchFamily="34" charset="0"/>
              </a:rPr>
              <a:t>waarover de patiënt beschikt voor het indienen van de </a:t>
            </a:r>
            <a:r>
              <a:rPr lang="nl-NL" kern="1200" dirty="0" err="1">
                <a:solidFill>
                  <a:srgbClr val="007C92"/>
                </a:solidFill>
                <a:latin typeface="+mj-lt"/>
                <a:ea typeface="+mn-ea"/>
                <a:cs typeface="Arial" pitchFamily="34" charset="0"/>
              </a:rPr>
              <a:t>GVH’en</a:t>
            </a:r>
            <a:r>
              <a:rPr lang="nl-NL" kern="1200" dirty="0">
                <a:solidFill>
                  <a:srgbClr val="007C92"/>
                </a:solidFill>
                <a:latin typeface="+mj-lt"/>
                <a:ea typeface="+mn-ea"/>
                <a:cs typeface="Arial" pitchFamily="34" charset="0"/>
              </a:rPr>
              <a:t> aan zijn/haar ziekenfonds met  oog op bekomen van terugbetaling</a:t>
            </a:r>
          </a:p>
          <a:p>
            <a:pPr marL="735013" lvl="1" indent="-342900" algn="just" eaLnBrk="0" hangingPunct="0">
              <a:spcBef>
                <a:spcPts val="325"/>
              </a:spcBef>
              <a:buClr>
                <a:srgbClr val="007C92"/>
              </a:buClr>
              <a:buFont typeface="Wingdings" pitchFamily="2" charset="2"/>
              <a:buChar char="§"/>
            </a:pPr>
            <a:endParaRPr lang="fr-FR" kern="1200" dirty="0" smtClean="0">
              <a:solidFill>
                <a:srgbClr val="007C92"/>
              </a:solidFill>
              <a:latin typeface="+mj-lt"/>
              <a:ea typeface="+mn-ea"/>
              <a:cs typeface="Arial" pitchFamily="34" charset="0"/>
            </a:endParaRPr>
          </a:p>
          <a:p>
            <a:pPr marL="392113" lvl="1" indent="0" algn="just" eaLnBrk="0" hangingPunct="0">
              <a:spcBef>
                <a:spcPts val="325"/>
              </a:spcBef>
              <a:buClr>
                <a:srgbClr val="2DA2BF"/>
              </a:buClr>
              <a:buNone/>
            </a:pPr>
            <a:endParaRPr lang="nl-BE" sz="2600" kern="1200" dirty="0" smtClean="0">
              <a:solidFill>
                <a:prstClr val="black"/>
              </a:solidFill>
              <a:latin typeface="Arial" pitchFamily="34" charset="0"/>
              <a:ea typeface="+mn-ea"/>
              <a:cs typeface="Arial" pitchFamily="34" charset="0"/>
            </a:endParaRPr>
          </a:p>
          <a:p>
            <a:pPr marL="620713" lvl="1" indent="-228600" algn="just" eaLnBrk="0" hangingPunct="0">
              <a:spcBef>
                <a:spcPts val="325"/>
              </a:spcBef>
              <a:buClr>
                <a:srgbClr val="2DA2BF"/>
              </a:buClr>
              <a:buFont typeface="Wingdings" pitchFamily="2" charset="2"/>
              <a:buChar char="q"/>
            </a:pPr>
            <a:endParaRPr kumimoji="0" lang="nl-BE" sz="2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1846469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251520" y="1268760"/>
            <a:ext cx="8435776" cy="4525963"/>
          </a:xfrm>
        </p:spPr>
        <p:txBody>
          <a:bodyPr/>
          <a:lstStyle/>
          <a:p>
            <a:pPr marL="392113" lvl="1" indent="0" eaLnBrk="0" hangingPunct="0">
              <a:spcBef>
                <a:spcPts val="325"/>
              </a:spcBef>
              <a:buClr>
                <a:srgbClr val="2DA2BF"/>
              </a:buClr>
              <a:buNone/>
            </a:pPr>
            <a:endParaRPr kumimoji="0" lang="nl-BE" sz="26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392113" lvl="1" indent="0" algn="just" eaLnBrk="0" hangingPunct="0">
              <a:spcBef>
                <a:spcPts val="325"/>
              </a:spcBef>
              <a:buClr>
                <a:srgbClr val="2DA2BF"/>
              </a:buClr>
              <a:buNone/>
            </a:pPr>
            <a:endParaRPr lang="nl-BE" sz="2600" kern="1200" dirty="0" smtClean="0">
              <a:solidFill>
                <a:prstClr val="black"/>
              </a:solidFill>
              <a:latin typeface="Arial" pitchFamily="34" charset="0"/>
              <a:ea typeface="+mn-ea"/>
              <a:cs typeface="Arial" pitchFamily="34" charset="0"/>
            </a:endParaRPr>
          </a:p>
          <a:p>
            <a:pPr marL="620713" lvl="1" indent="-228600" algn="just" eaLnBrk="0" hangingPunct="0">
              <a:spcBef>
                <a:spcPts val="325"/>
              </a:spcBef>
              <a:buClr>
                <a:srgbClr val="2DA2BF"/>
              </a:buClr>
              <a:buFont typeface="Wingdings" pitchFamily="2" charset="2"/>
              <a:buChar char="q"/>
            </a:pPr>
            <a:endParaRPr kumimoji="0" lang="nl-BE" sz="2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graphicFrame>
        <p:nvGraphicFramePr>
          <p:cNvPr id="8" name="Diagramme 7"/>
          <p:cNvGraphicFramePr/>
          <p:nvPr>
            <p:extLst>
              <p:ext uri="{D42A27DB-BD31-4B8C-83A1-F6EECF244321}">
                <p14:modId xmlns:p14="http://schemas.microsoft.com/office/powerpoint/2010/main" val="3730783717"/>
              </p:ext>
            </p:extLst>
          </p:nvPr>
        </p:nvGraphicFramePr>
        <p:xfrm>
          <a:off x="1619672" y="4005064"/>
          <a:ext cx="628836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Espace réservé du contenu 2"/>
          <p:cNvSpPr txBox="1">
            <a:spLocks/>
          </p:cNvSpPr>
          <p:nvPr/>
        </p:nvSpPr>
        <p:spPr bwMode="auto">
          <a:xfrm>
            <a:off x="2257120" y="1583779"/>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marR="0" lvl="0" indent="0" defTabSz="914400" eaLnBrk="1" latinLnBrk="0" hangingPunct="1">
              <a:lnSpc>
                <a:spcPct val="100000"/>
              </a:lnSpc>
              <a:spcBef>
                <a:spcPct val="20000"/>
              </a:spcBef>
              <a:buClrTx/>
              <a:buSzTx/>
              <a:buFontTx/>
              <a:buNone/>
              <a:tabLst/>
              <a:defRPr kumimoji="0" sz="2600" b="1" i="0" u="none" strike="noStrike" kern="0" cap="none" spc="0" normalizeH="0" baseline="0">
                <a:ln>
                  <a:noFill/>
                </a:ln>
                <a:solidFill>
                  <a:srgbClr val="009999"/>
                </a:solidFill>
                <a:effectLst/>
                <a:uLnTx/>
                <a:uFillTx/>
                <a:latin typeface="Arial"/>
              </a:defRPr>
            </a:lvl1pPr>
            <a:lvl2pPr marL="742950" indent="-285750" eaLnBrk="1" hangingPunct="1">
              <a:spcBef>
                <a:spcPct val="20000"/>
              </a:spcBef>
              <a:buChar char="–"/>
              <a:defRPr sz="2400">
                <a:latin typeface="+mn-lt"/>
              </a:defRPr>
            </a:lvl2pPr>
            <a:lvl3pPr marL="1143000" indent="-228600" eaLnBrk="1" hangingPunct="1">
              <a:spcBef>
                <a:spcPct val="20000"/>
              </a:spcBef>
              <a:buChar char="•"/>
              <a:defRPr sz="2200">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fontAlgn="base">
              <a:spcBef>
                <a:spcPct val="20000"/>
              </a:spcBef>
              <a:spcAft>
                <a:spcPct val="0"/>
              </a:spcAft>
              <a:buChar char="»"/>
              <a:defRPr sz="2000">
                <a:latin typeface="+mn-lt"/>
              </a:defRPr>
            </a:lvl6pPr>
            <a:lvl7pPr marL="2971800" indent="-228600" fontAlgn="base">
              <a:spcBef>
                <a:spcPct val="20000"/>
              </a:spcBef>
              <a:spcAft>
                <a:spcPct val="0"/>
              </a:spcAft>
              <a:buChar char="»"/>
              <a:defRPr sz="2000">
                <a:latin typeface="+mn-lt"/>
              </a:defRPr>
            </a:lvl7pPr>
            <a:lvl8pPr marL="3429000" indent="-228600" fontAlgn="base">
              <a:spcBef>
                <a:spcPct val="20000"/>
              </a:spcBef>
              <a:spcAft>
                <a:spcPct val="0"/>
              </a:spcAft>
              <a:buChar char="»"/>
              <a:defRPr sz="2000">
                <a:latin typeface="+mn-lt"/>
              </a:defRPr>
            </a:lvl8pPr>
            <a:lvl9pPr marL="3886200" indent="-228600" fontAlgn="base">
              <a:spcBef>
                <a:spcPct val="20000"/>
              </a:spcBef>
              <a:spcAft>
                <a:spcPct val="0"/>
              </a:spcAft>
              <a:buChar char="»"/>
              <a:defRPr sz="2000">
                <a:latin typeface="+mn-lt"/>
              </a:defRPr>
            </a:lvl9pPr>
          </a:lstStyle>
          <a:p>
            <a:r>
              <a:rPr lang="fr-BE"/>
              <a:t>           </a:t>
            </a:r>
          </a:p>
          <a:p>
            <a:endParaRPr lang="fr-BE" dirty="0"/>
          </a:p>
        </p:txBody>
      </p:sp>
      <p:sp>
        <p:nvSpPr>
          <p:cNvPr id="12" name="Rectangle 11"/>
          <p:cNvSpPr/>
          <p:nvPr/>
        </p:nvSpPr>
        <p:spPr>
          <a:xfrm>
            <a:off x="2533081" y="5045103"/>
            <a:ext cx="5157677" cy="492443"/>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20000"/>
              </a:spcBef>
            </a:pPr>
            <a:r>
              <a:rPr lang="fr-BE" sz="2600" b="1" kern="0" dirty="0" err="1">
                <a:solidFill>
                  <a:srgbClr val="009999"/>
                </a:solidFill>
                <a:latin typeface="+mj-lt"/>
              </a:rPr>
              <a:t>Omwille</a:t>
            </a:r>
            <a:r>
              <a:rPr lang="fr-BE" sz="2600" b="1" kern="0" dirty="0">
                <a:solidFill>
                  <a:srgbClr val="009999"/>
                </a:solidFill>
                <a:latin typeface="+mj-lt"/>
              </a:rPr>
              <a:t> van </a:t>
            </a:r>
            <a:r>
              <a:rPr lang="fr-BE" sz="2600" b="1" kern="0" dirty="0" err="1">
                <a:solidFill>
                  <a:srgbClr val="009999"/>
                </a:solidFill>
                <a:latin typeface="+mj-lt"/>
              </a:rPr>
              <a:t>vereenvoudiging</a:t>
            </a:r>
            <a:r>
              <a:rPr lang="fr-BE" sz="2600" b="1" kern="0" dirty="0">
                <a:solidFill>
                  <a:srgbClr val="009999"/>
                </a:solidFill>
                <a:latin typeface="+mj-lt"/>
              </a:rPr>
              <a:t> </a:t>
            </a:r>
          </a:p>
        </p:txBody>
      </p:sp>
      <p:grpSp>
        <p:nvGrpSpPr>
          <p:cNvPr id="13" name="Groupe 12"/>
          <p:cNvGrpSpPr/>
          <p:nvPr/>
        </p:nvGrpSpPr>
        <p:grpSpPr>
          <a:xfrm>
            <a:off x="3851920" y="1650092"/>
            <a:ext cx="2520000" cy="2520000"/>
            <a:chOff x="3560912" y="1610801"/>
            <a:chExt cx="1304359" cy="1304359"/>
          </a:xfrm>
          <a:solidFill>
            <a:srgbClr val="009999"/>
          </a:solidFill>
        </p:grpSpPr>
        <p:sp>
          <p:nvSpPr>
            <p:cNvPr id="14" name="Ellipse 13"/>
            <p:cNvSpPr/>
            <p:nvPr/>
          </p:nvSpPr>
          <p:spPr>
            <a:xfrm>
              <a:off x="3560912" y="1610801"/>
              <a:ext cx="1304359" cy="1304359"/>
            </a:xfrm>
            <a:prstGeom prst="ellipse">
              <a:avLst/>
            </a:prstGeom>
            <a:grpFill/>
            <a:ln w="25400" cap="flat" cmpd="sng" algn="ctr">
              <a:solidFill>
                <a:srgbClr val="FFFFFF">
                  <a:hueOff val="0"/>
                  <a:satOff val="0"/>
                  <a:lumOff val="0"/>
                  <a:alphaOff val="0"/>
                </a:srgbClr>
              </a:solidFill>
              <a:prstDash val="solid"/>
            </a:ln>
            <a:effectLst/>
          </p:spPr>
        </p:sp>
        <p:sp>
          <p:nvSpPr>
            <p:cNvPr id="15" name="Ellipse 4"/>
            <p:cNvSpPr/>
            <p:nvPr/>
          </p:nvSpPr>
          <p:spPr>
            <a:xfrm>
              <a:off x="3751931" y="1801820"/>
              <a:ext cx="922321" cy="922321"/>
            </a:xfrm>
            <a:prstGeom prst="rect">
              <a:avLst/>
            </a:prstGeom>
            <a:grpFill/>
            <a:ln>
              <a:noFill/>
            </a:ln>
            <a:effectLst/>
          </p:spPr>
          <p:txBody>
            <a:bodyPr spcFirstLastPara="0" vert="horz" wrap="square" lIns="10795" tIns="10795" rIns="10795" bIns="10795" numCol="1" spcCol="1270" anchor="ctr" anchorCtr="0">
              <a:noAutofit/>
            </a:bodyPr>
            <a:lstStyle/>
            <a:p>
              <a:pPr algn="ctr" defTabSz="755650">
                <a:lnSpc>
                  <a:spcPct val="90000"/>
                </a:lnSpc>
                <a:spcAft>
                  <a:spcPct val="35000"/>
                </a:spcAft>
              </a:pPr>
              <a:r>
                <a:rPr lang="fr-BE" sz="2800" b="1" dirty="0">
                  <a:solidFill>
                    <a:srgbClr val="FFFFFF"/>
                  </a:solidFill>
                </a:rPr>
                <a:t>KBO </a:t>
              </a:r>
              <a:r>
                <a:rPr lang="fr-BE" sz="2800" b="1" dirty="0" err="1">
                  <a:solidFill>
                    <a:srgbClr val="FFFFFF"/>
                  </a:solidFill>
                </a:rPr>
                <a:t>nummer</a:t>
              </a:r>
              <a:endParaRPr lang="fr-BE" sz="2800" b="1" dirty="0">
                <a:solidFill>
                  <a:srgbClr val="FFFFFF"/>
                </a:solidFill>
              </a:endParaRPr>
            </a:p>
          </p:txBody>
        </p:sp>
      </p:grpSp>
      <p:sp>
        <p:nvSpPr>
          <p:cNvPr id="17" name="Titre 1"/>
          <p:cNvSpPr txBox="1">
            <a:spLocks noGrp="1"/>
          </p:cNvSpPr>
          <p:nvPr>
            <p:ph type="title"/>
          </p:nvPr>
        </p:nvSpPr>
        <p:spPr bwMode="auto">
          <a:xfrm>
            <a:off x="1763713" y="404813"/>
            <a:ext cx="7129462"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nl-NL" sz="2800" dirty="0"/>
              <a:t>Een uniek model van getuigschrift</a:t>
            </a:r>
            <a:endParaRPr lang="fr-BE" sz="2800" dirty="0"/>
          </a:p>
        </p:txBody>
      </p:sp>
      <p:sp>
        <p:nvSpPr>
          <p:cNvPr id="11" name="Flèche vers le bas 10"/>
          <p:cNvSpPr/>
          <p:nvPr/>
        </p:nvSpPr>
        <p:spPr>
          <a:xfrm>
            <a:off x="4820709" y="3801047"/>
            <a:ext cx="484632" cy="978408"/>
          </a:xfrm>
          <a:prstGeom prst="downArrow">
            <a:avLst/>
          </a:prstGeom>
          <a:solidFill>
            <a:srgbClr val="BBE0E3"/>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199044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63688" y="404664"/>
            <a:ext cx="7128792" cy="777875"/>
          </a:xfrm>
        </p:spPr>
        <p:txBody>
          <a:bodyPr/>
          <a:lstStyle/>
          <a:p>
            <a:r>
              <a:rPr lang="nl-NL" sz="2800" dirty="0"/>
              <a:t>Het KBO nr. weergegeven op het deel “ontvangstbewijs” van het GVH</a:t>
            </a:r>
            <a:endParaRPr lang="fr-FR" sz="2800" dirty="0"/>
          </a:p>
        </p:txBody>
      </p:sp>
      <p:sp>
        <p:nvSpPr>
          <p:cNvPr id="23555" name="Rectangle 3"/>
          <p:cNvSpPr>
            <a:spLocks noGrp="1" noChangeArrowheads="1"/>
          </p:cNvSpPr>
          <p:nvPr>
            <p:ph type="body" idx="1"/>
          </p:nvPr>
        </p:nvSpPr>
        <p:spPr>
          <a:xfrm>
            <a:off x="251520" y="1268760"/>
            <a:ext cx="8435776" cy="4525963"/>
          </a:xfrm>
        </p:spPr>
        <p:txBody>
          <a:bodyPr/>
          <a:lstStyle/>
          <a:p>
            <a:pPr marL="392113" lvl="1" indent="0" eaLnBrk="0" hangingPunct="0">
              <a:spcBef>
                <a:spcPts val="325"/>
              </a:spcBef>
              <a:buClr>
                <a:srgbClr val="2DA2BF"/>
              </a:buClr>
              <a:buNone/>
            </a:pPr>
            <a:endParaRPr kumimoji="0" lang="nl-BE" sz="26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lang="nl-NL" kern="1200" dirty="0" smtClean="0">
                <a:solidFill>
                  <a:srgbClr val="007C92"/>
                </a:solidFill>
                <a:latin typeface="+mj-lt"/>
                <a:ea typeface="+mn-ea"/>
                <a:cs typeface="Arial" pitchFamily="34" charset="0"/>
              </a:rPr>
              <a:t>Het </a:t>
            </a:r>
            <a:r>
              <a:rPr lang="nl-NL" kern="1200" dirty="0">
                <a:solidFill>
                  <a:srgbClr val="007C92"/>
                </a:solidFill>
                <a:latin typeface="+mj-lt"/>
                <a:ea typeface="+mn-ea"/>
                <a:cs typeface="Arial" pitchFamily="34" charset="0"/>
              </a:rPr>
              <a:t>KBO nr</a:t>
            </a:r>
            <a:r>
              <a:rPr lang="nl-NL" kern="1200" dirty="0" smtClean="0">
                <a:solidFill>
                  <a:srgbClr val="007C92"/>
                </a:solidFill>
                <a:latin typeface="+mj-lt"/>
                <a:ea typeface="+mn-ea"/>
                <a:cs typeface="Arial" pitchFamily="34" charset="0"/>
              </a:rPr>
              <a:t>. (Kruispuntbank van Ondernemingen) </a:t>
            </a:r>
            <a:r>
              <a:rPr lang="nl-NL" kern="1200" dirty="0">
                <a:solidFill>
                  <a:srgbClr val="007C92"/>
                </a:solidFill>
                <a:latin typeface="+mj-lt"/>
                <a:ea typeface="+mn-ea"/>
                <a:cs typeface="Arial" pitchFamily="34" charset="0"/>
              </a:rPr>
              <a:t>= </a:t>
            </a:r>
            <a:r>
              <a:rPr lang="nl-NL" kern="1200" dirty="0">
                <a:solidFill>
                  <a:srgbClr val="00B050"/>
                </a:solidFill>
                <a:latin typeface="+mj-lt"/>
                <a:ea typeface="+mn-ea"/>
                <a:cs typeface="Arial" pitchFamily="34" charset="0"/>
              </a:rPr>
              <a:t>dat van de innende entiteit </a:t>
            </a:r>
            <a:r>
              <a:rPr lang="nl-NL" kern="1200" dirty="0">
                <a:solidFill>
                  <a:srgbClr val="007C92"/>
                </a:solidFill>
                <a:latin typeface="+mj-lt"/>
                <a:ea typeface="+mn-ea"/>
                <a:cs typeface="Arial" pitchFamily="34" charset="0"/>
              </a:rPr>
              <a:t>(voor rekening van wie de honoraria worden ontvangen)</a:t>
            </a:r>
          </a:p>
          <a:p>
            <a:pPr marL="392113" lvl="1" indent="0" algn="just" eaLnBrk="0" hangingPunct="0">
              <a:spcBef>
                <a:spcPts val="325"/>
              </a:spcBef>
              <a:buClr>
                <a:srgbClr val="2DA2BF"/>
              </a:buClr>
              <a:buNone/>
            </a:pPr>
            <a:endParaRPr lang="fr-FR" kern="1200" dirty="0" smtClean="0">
              <a:solidFill>
                <a:srgbClr val="007C92"/>
              </a:solidFill>
              <a:latin typeface="+mj-lt"/>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lang="nl-NL" kern="1200" dirty="0" smtClean="0">
                <a:solidFill>
                  <a:srgbClr val="007C92"/>
                </a:solidFill>
                <a:latin typeface="+mj-lt"/>
                <a:ea typeface="+mn-ea"/>
                <a:cs typeface="Arial" pitchFamily="34" charset="0"/>
              </a:rPr>
              <a:t>Het </a:t>
            </a:r>
            <a:r>
              <a:rPr lang="nl-NL" kern="1200" dirty="0">
                <a:solidFill>
                  <a:srgbClr val="007C92"/>
                </a:solidFill>
                <a:latin typeface="+mj-lt"/>
                <a:ea typeface="+mn-ea"/>
                <a:cs typeface="Arial" pitchFamily="34" charset="0"/>
              </a:rPr>
              <a:t>KBO nr. is </a:t>
            </a:r>
            <a:r>
              <a:rPr lang="nl-NL" kern="1200" dirty="0">
                <a:solidFill>
                  <a:srgbClr val="00B050"/>
                </a:solidFill>
                <a:latin typeface="+mj-lt"/>
                <a:ea typeface="+mn-ea"/>
                <a:cs typeface="Arial" pitchFamily="34" charset="0"/>
              </a:rPr>
              <a:t>noodzakelijk voor het bestellen</a:t>
            </a:r>
            <a:r>
              <a:rPr lang="nl-NL" kern="1200" dirty="0">
                <a:solidFill>
                  <a:srgbClr val="007C92"/>
                </a:solidFill>
                <a:latin typeface="+mj-lt"/>
                <a:ea typeface="+mn-ea"/>
                <a:cs typeface="Arial" pitchFamily="34" charset="0"/>
              </a:rPr>
              <a:t> van de </a:t>
            </a:r>
            <a:r>
              <a:rPr lang="nl-NL" kern="1200" dirty="0" err="1">
                <a:solidFill>
                  <a:srgbClr val="007C92"/>
                </a:solidFill>
                <a:latin typeface="+mj-lt"/>
                <a:ea typeface="+mn-ea"/>
                <a:cs typeface="Arial" pitchFamily="34" charset="0"/>
              </a:rPr>
              <a:t>GVH’en</a:t>
            </a:r>
            <a:endParaRPr lang="nl-NL" kern="1200" dirty="0">
              <a:solidFill>
                <a:srgbClr val="007C92"/>
              </a:solidFill>
              <a:latin typeface="+mj-lt"/>
              <a:ea typeface="+mn-ea"/>
              <a:cs typeface="Arial" pitchFamily="34" charset="0"/>
            </a:endParaRPr>
          </a:p>
          <a:p>
            <a:pPr marL="620713" lvl="1" indent="-228600" algn="just" eaLnBrk="0" hangingPunct="0">
              <a:spcBef>
                <a:spcPts val="325"/>
              </a:spcBef>
              <a:buClr>
                <a:srgbClr val="2DA2BF"/>
              </a:buClr>
              <a:buFont typeface="Wingdings" pitchFamily="2" charset="2"/>
              <a:buChar char="q"/>
            </a:pPr>
            <a:endParaRPr kumimoji="0" lang="fr-FR" i="0" u="none" strike="noStrike" kern="1200" cap="none" spc="0" normalizeH="0" baseline="0" noProof="0" dirty="0" smtClean="0">
              <a:ln>
                <a:noFill/>
              </a:ln>
              <a:solidFill>
                <a:srgbClr val="007C92"/>
              </a:solidFill>
              <a:effectLst/>
              <a:uLnTx/>
              <a:uFillTx/>
              <a:latin typeface="+mj-lt"/>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lang="nl-NL" kern="1200" dirty="0" smtClean="0">
                <a:solidFill>
                  <a:srgbClr val="007C92"/>
                </a:solidFill>
                <a:latin typeface="+mj-lt"/>
                <a:ea typeface="+mn-ea"/>
                <a:cs typeface="Arial" pitchFamily="34" charset="0"/>
              </a:rPr>
              <a:t>Het </a:t>
            </a:r>
            <a:r>
              <a:rPr lang="nl-NL" kern="1200" dirty="0">
                <a:solidFill>
                  <a:srgbClr val="007C92"/>
                </a:solidFill>
                <a:latin typeface="+mj-lt"/>
                <a:ea typeface="+mn-ea"/>
                <a:cs typeface="Arial" pitchFamily="34" charset="0"/>
              </a:rPr>
              <a:t>KBO nr. wordt </a:t>
            </a:r>
            <a:r>
              <a:rPr lang="nl-NL" kern="1200" dirty="0">
                <a:solidFill>
                  <a:srgbClr val="00B050"/>
                </a:solidFill>
                <a:latin typeface="+mj-lt"/>
                <a:ea typeface="+mn-ea"/>
                <a:cs typeface="Arial" pitchFamily="34" charset="0"/>
              </a:rPr>
              <a:t>voorgedrukt</a:t>
            </a:r>
            <a:r>
              <a:rPr lang="nl-NL" kern="1200" dirty="0">
                <a:solidFill>
                  <a:srgbClr val="007C92"/>
                </a:solidFill>
                <a:latin typeface="+mj-lt"/>
                <a:ea typeface="+mn-ea"/>
                <a:cs typeface="Arial" pitchFamily="34" charset="0"/>
              </a:rPr>
              <a:t> door </a:t>
            </a:r>
            <a:r>
              <a:rPr lang="nl-NL" kern="1200" dirty="0" err="1" smtClean="0">
                <a:solidFill>
                  <a:srgbClr val="007C92"/>
                </a:solidFill>
                <a:latin typeface="+mj-lt"/>
                <a:ea typeface="+mn-ea"/>
                <a:cs typeface="Arial" pitchFamily="34" charset="0"/>
              </a:rPr>
              <a:t>Medattest</a:t>
            </a:r>
            <a:r>
              <a:rPr lang="nl-NL" kern="1200" dirty="0" smtClean="0">
                <a:solidFill>
                  <a:srgbClr val="007C92"/>
                </a:solidFill>
                <a:latin typeface="+mj-lt"/>
                <a:ea typeface="+mn-ea"/>
                <a:cs typeface="Arial" pitchFamily="34" charset="0"/>
              </a:rPr>
              <a:t> </a:t>
            </a:r>
            <a:r>
              <a:rPr lang="nl-NL" kern="1200" dirty="0">
                <a:solidFill>
                  <a:srgbClr val="007C92"/>
                </a:solidFill>
                <a:latin typeface="+mj-lt"/>
                <a:ea typeface="+mn-ea"/>
                <a:cs typeface="Arial" pitchFamily="34" charset="0"/>
              </a:rPr>
              <a:t>op </a:t>
            </a:r>
            <a:r>
              <a:rPr lang="nl-NL" kern="1200" dirty="0">
                <a:solidFill>
                  <a:srgbClr val="00B050"/>
                </a:solidFill>
                <a:latin typeface="+mj-lt"/>
                <a:ea typeface="+mn-ea"/>
                <a:cs typeface="Arial" pitchFamily="34" charset="0"/>
              </a:rPr>
              <a:t>het deel “ontvangstbewijs” </a:t>
            </a:r>
            <a:r>
              <a:rPr lang="nl-NL" kern="1200" dirty="0">
                <a:solidFill>
                  <a:srgbClr val="007C92"/>
                </a:solidFill>
                <a:latin typeface="+mj-lt"/>
                <a:ea typeface="+mn-ea"/>
                <a:cs typeface="Arial" pitchFamily="34" charset="0"/>
              </a:rPr>
              <a:t>van het GVH</a:t>
            </a:r>
          </a:p>
          <a:p>
            <a:pPr marL="735013" lvl="1" indent="-342900" algn="just" eaLnBrk="0" hangingPunct="0">
              <a:spcBef>
                <a:spcPts val="325"/>
              </a:spcBef>
              <a:buClr>
                <a:srgbClr val="007C92"/>
              </a:buClr>
              <a:buFont typeface="Wingdings" pitchFamily="2" charset="2"/>
              <a:buChar char="§"/>
            </a:pPr>
            <a:endParaRPr lang="fr-FR" kern="1200" dirty="0" smtClean="0">
              <a:solidFill>
                <a:srgbClr val="007C92"/>
              </a:solidFill>
              <a:latin typeface="+mj-lt"/>
              <a:ea typeface="+mn-ea"/>
              <a:cs typeface="Arial" pitchFamily="34" charset="0"/>
            </a:endParaRPr>
          </a:p>
          <a:p>
            <a:pPr marL="620713" lvl="1" indent="-228600" algn="just" eaLnBrk="0" hangingPunct="0">
              <a:spcBef>
                <a:spcPts val="325"/>
              </a:spcBef>
              <a:buClr>
                <a:srgbClr val="2DA2BF"/>
              </a:buClr>
              <a:buFont typeface="Wingdings" pitchFamily="2" charset="2"/>
              <a:buChar char="q"/>
            </a:pPr>
            <a:endParaRPr kumimoji="0" lang="fr-FR" sz="2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795524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251520" y="1268760"/>
            <a:ext cx="8435776" cy="4525963"/>
          </a:xfrm>
        </p:spPr>
        <p:txBody>
          <a:bodyPr/>
          <a:lstStyle/>
          <a:p>
            <a:pPr marL="392113" lvl="1" indent="0" eaLnBrk="0" hangingPunct="0">
              <a:spcBef>
                <a:spcPts val="325"/>
              </a:spcBef>
              <a:buClr>
                <a:srgbClr val="2DA2BF"/>
              </a:buClr>
              <a:buNone/>
            </a:pPr>
            <a:endParaRPr kumimoji="0" lang="nl-BE" sz="26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392113" lvl="1" indent="0" algn="just" eaLnBrk="0" hangingPunct="0">
              <a:spcBef>
                <a:spcPts val="325"/>
              </a:spcBef>
              <a:buClr>
                <a:srgbClr val="2DA2BF"/>
              </a:buClr>
              <a:buNone/>
            </a:pPr>
            <a:r>
              <a:rPr kumimoji="0" lang="nl-BE" sz="2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endParaRPr lang="nl-BE" sz="2600" kern="1200" dirty="0" smtClean="0">
              <a:solidFill>
                <a:prstClr val="black"/>
              </a:solidFill>
              <a:latin typeface="Arial" pitchFamily="34" charset="0"/>
              <a:ea typeface="+mn-ea"/>
              <a:cs typeface="Arial" pitchFamily="34" charset="0"/>
            </a:endParaRPr>
          </a:p>
          <a:p>
            <a:pPr marL="620713" lvl="1" indent="-228600" algn="just" eaLnBrk="0" hangingPunct="0">
              <a:spcBef>
                <a:spcPts val="325"/>
              </a:spcBef>
              <a:buClr>
                <a:srgbClr val="2DA2BF"/>
              </a:buClr>
              <a:buFont typeface="Wingdings" pitchFamily="2" charset="2"/>
              <a:buChar char="q"/>
            </a:pPr>
            <a:endParaRPr kumimoji="0" lang="nl-BE" sz="2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
        <p:nvSpPr>
          <p:cNvPr id="9" name="Espace réservé du contenu 2"/>
          <p:cNvSpPr txBox="1">
            <a:spLocks/>
          </p:cNvSpPr>
          <p:nvPr/>
        </p:nvSpPr>
        <p:spPr bwMode="auto">
          <a:xfrm>
            <a:off x="649523" y="140637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None/>
              <a:tabLst/>
              <a:defRPr/>
            </a:pPr>
            <a:r>
              <a:rPr kumimoji="0" lang="fr-BE" sz="2600" b="1" i="0" u="none" strike="noStrike" kern="0" cap="none" spc="0" normalizeH="0" baseline="0" noProof="0" dirty="0" smtClean="0">
                <a:ln>
                  <a:noFill/>
                </a:ln>
                <a:solidFill>
                  <a:srgbClr val="009999"/>
                </a:solidFill>
                <a:effectLst/>
                <a:uLnTx/>
                <a:uFillTx/>
                <a:latin typeface="Arial"/>
                <a:ea typeface="+mn-ea"/>
                <a:cs typeface="+mn-cs"/>
              </a:rPr>
              <a:t>         </a:t>
            </a:r>
          </a:p>
          <a:p>
            <a:pPr marL="0" marR="0" lvl="0" indent="0" algn="l" defTabSz="914400" rtl="0" eaLnBrk="1" fontAlgn="base" latinLnBrk="0" hangingPunct="1">
              <a:lnSpc>
                <a:spcPct val="100000"/>
              </a:lnSpc>
              <a:spcBef>
                <a:spcPct val="20000"/>
              </a:spcBef>
              <a:spcAft>
                <a:spcPct val="0"/>
              </a:spcAft>
              <a:buClrTx/>
              <a:buSzTx/>
              <a:buNone/>
              <a:tabLst/>
              <a:defRPr/>
            </a:pPr>
            <a:endParaRPr kumimoji="0" lang="fr-BE" sz="2600" b="0" i="0" u="none" strike="noStrike" kern="0" cap="none" spc="0" normalizeH="0" baseline="0" noProof="0" dirty="0">
              <a:ln>
                <a:noFill/>
              </a:ln>
              <a:solidFill>
                <a:srgbClr val="000000"/>
              </a:solidFill>
              <a:effectLst/>
              <a:uLnTx/>
              <a:uFillTx/>
              <a:latin typeface="Arial"/>
              <a:ea typeface="+mn-ea"/>
              <a:cs typeface="+mn-cs"/>
            </a:endParaRPr>
          </a:p>
        </p:txBody>
      </p:sp>
      <p:sp>
        <p:nvSpPr>
          <p:cNvPr id="12" name="Rectangle 11"/>
          <p:cNvSpPr/>
          <p:nvPr/>
        </p:nvSpPr>
        <p:spPr>
          <a:xfrm>
            <a:off x="2843808" y="4830257"/>
            <a:ext cx="4680520" cy="830997"/>
          </a:xfrm>
          <a:prstGeom prst="rect">
            <a:avLst/>
          </a:prstGeom>
        </p:spPr>
        <p:txBody>
          <a:bodyPr wrap="square">
            <a:spAutoFit/>
          </a:bodyPr>
          <a:lstStyle/>
          <a:p>
            <a:pPr lvl="0" algn="ctr"/>
            <a:r>
              <a:rPr lang="fr-BE" sz="2400" b="1" kern="0" dirty="0" err="1">
                <a:solidFill>
                  <a:srgbClr val="007C92"/>
                </a:solidFill>
                <a:latin typeface="Verdana"/>
              </a:rPr>
              <a:t>Omwille</a:t>
            </a:r>
            <a:r>
              <a:rPr lang="fr-BE" sz="2400" b="1" kern="0" dirty="0">
                <a:solidFill>
                  <a:srgbClr val="007C92"/>
                </a:solidFill>
                <a:latin typeface="Verdana"/>
              </a:rPr>
              <a:t> van </a:t>
            </a:r>
            <a:r>
              <a:rPr lang="fr-BE" sz="2400" b="1" kern="0" dirty="0" err="1">
                <a:solidFill>
                  <a:srgbClr val="007C92"/>
                </a:solidFill>
                <a:latin typeface="Verdana"/>
              </a:rPr>
              <a:t>transparantie</a:t>
            </a:r>
            <a:endParaRPr lang="fr-BE" sz="2400" b="1" kern="0" dirty="0">
              <a:solidFill>
                <a:srgbClr val="007C92"/>
              </a:solidFill>
              <a:latin typeface="Verdana"/>
            </a:endParaRPr>
          </a:p>
        </p:txBody>
      </p:sp>
      <p:grpSp>
        <p:nvGrpSpPr>
          <p:cNvPr id="13" name="Groupe 12"/>
          <p:cNvGrpSpPr/>
          <p:nvPr/>
        </p:nvGrpSpPr>
        <p:grpSpPr>
          <a:xfrm>
            <a:off x="3851920" y="1650092"/>
            <a:ext cx="2520000" cy="2520000"/>
            <a:chOff x="3560912" y="1610801"/>
            <a:chExt cx="1304359" cy="1304359"/>
          </a:xfrm>
          <a:solidFill>
            <a:srgbClr val="009999"/>
          </a:solidFill>
        </p:grpSpPr>
        <p:sp>
          <p:nvSpPr>
            <p:cNvPr id="14" name="Ellipse 13"/>
            <p:cNvSpPr/>
            <p:nvPr/>
          </p:nvSpPr>
          <p:spPr>
            <a:xfrm>
              <a:off x="3560912" y="1610801"/>
              <a:ext cx="1304359" cy="1304359"/>
            </a:xfrm>
            <a:prstGeom prst="ellipse">
              <a:avLst/>
            </a:prstGeom>
            <a:grpFill/>
            <a:ln w="25400" cap="flat" cmpd="sng" algn="ctr">
              <a:solidFill>
                <a:srgbClr val="FFFFFF">
                  <a:hueOff val="0"/>
                  <a:satOff val="0"/>
                  <a:lumOff val="0"/>
                  <a:alphaOff val="0"/>
                </a:srgbClr>
              </a:solidFill>
              <a:prstDash val="solid"/>
            </a:ln>
            <a:effectLst/>
          </p:spPr>
        </p:sp>
        <p:sp>
          <p:nvSpPr>
            <p:cNvPr id="15" name="Ellipse 4"/>
            <p:cNvSpPr/>
            <p:nvPr/>
          </p:nvSpPr>
          <p:spPr>
            <a:xfrm>
              <a:off x="3751931" y="1801820"/>
              <a:ext cx="922321" cy="922321"/>
            </a:xfrm>
            <a:prstGeom prst="rect">
              <a:avLst/>
            </a:prstGeom>
            <a:grpFill/>
            <a:ln>
              <a:noFill/>
            </a:ln>
            <a:effectLst/>
          </p:spPr>
          <p:txBody>
            <a:bodyPr spcFirstLastPara="0" vert="horz" wrap="square" lIns="10795" tIns="10795" rIns="10795" bIns="10795" numCol="1" spcCol="1270" anchor="ctr" anchorCtr="0">
              <a:noAutofit/>
            </a:bodyPr>
            <a:lstStyle/>
            <a:p>
              <a:pPr marL="0" marR="0" lvl="0" indent="0" algn="ctr" defTabSz="755650" eaLnBrk="1" fontAlgn="auto" latinLnBrk="0" hangingPunct="1">
                <a:lnSpc>
                  <a:spcPct val="90000"/>
                </a:lnSpc>
                <a:spcBef>
                  <a:spcPts val="0"/>
                </a:spcBef>
                <a:spcAft>
                  <a:spcPct val="35000"/>
                </a:spcAft>
                <a:buClrTx/>
                <a:buSzTx/>
                <a:buFontTx/>
                <a:buNone/>
                <a:tabLst/>
                <a:defRPr/>
              </a:pPr>
              <a:r>
                <a:rPr lang="fr-BE" sz="2400" b="1" dirty="0">
                  <a:solidFill>
                    <a:srgbClr val="FFFFFF"/>
                  </a:solidFill>
                </a:rPr>
                <a:t>Deel «</a:t>
              </a:r>
              <a:r>
                <a:rPr lang="fr-BE" sz="2400" b="1" dirty="0" err="1">
                  <a:solidFill>
                    <a:srgbClr val="FFFFFF"/>
                  </a:solidFill>
                </a:rPr>
                <a:t>Ontvangst-bewijs</a:t>
              </a:r>
              <a:endParaRPr kumimoji="0" lang="fr-BE" sz="2400" b="1" i="0" u="none" strike="noStrike" kern="1200" cap="none" spc="0" normalizeH="0" baseline="0" noProof="0" dirty="0">
                <a:ln>
                  <a:noFill/>
                </a:ln>
                <a:solidFill>
                  <a:schemeClr val="accent3"/>
                </a:solidFill>
                <a:effectLst>
                  <a:glow rad="139700">
                    <a:srgbClr val="000000">
                      <a:satMod val="175000"/>
                      <a:alpha val="40000"/>
                    </a:srgbClr>
                  </a:glow>
                </a:effectLst>
                <a:uLnTx/>
                <a:uFillTx/>
                <a:latin typeface="+mj-lt"/>
                <a:ea typeface="+mn-ea"/>
                <a:cs typeface="+mn-cs"/>
              </a:endParaRPr>
            </a:p>
          </p:txBody>
        </p:sp>
      </p:grpSp>
      <p:sp>
        <p:nvSpPr>
          <p:cNvPr id="17" name="Titre 1"/>
          <p:cNvSpPr txBox="1">
            <a:spLocks noGrp="1"/>
          </p:cNvSpPr>
          <p:nvPr>
            <p:ph type="title"/>
          </p:nvPr>
        </p:nvSpPr>
        <p:spPr bwMode="auto">
          <a:xfrm>
            <a:off x="1763713" y="404813"/>
            <a:ext cx="7129462"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nl-NL" sz="2800" dirty="0" smtClean="0"/>
              <a:t>Een </a:t>
            </a:r>
            <a:r>
              <a:rPr lang="nl-NL" sz="2800" dirty="0"/>
              <a:t>uniek model van </a:t>
            </a:r>
            <a:r>
              <a:rPr lang="nl-NL" sz="2800" dirty="0" smtClean="0"/>
              <a:t>getuigschrift</a:t>
            </a:r>
            <a:endParaRPr lang="fr-BE" sz="2800" dirty="0"/>
          </a:p>
        </p:txBody>
      </p:sp>
      <p:sp>
        <p:nvSpPr>
          <p:cNvPr id="11" name="Flèche vers le bas 10"/>
          <p:cNvSpPr/>
          <p:nvPr/>
        </p:nvSpPr>
        <p:spPr>
          <a:xfrm>
            <a:off x="4869604" y="3846019"/>
            <a:ext cx="484632" cy="978408"/>
          </a:xfrm>
          <a:prstGeom prst="downArrow">
            <a:avLst/>
          </a:prstGeom>
          <a:solidFill>
            <a:srgbClr val="BBE0E3"/>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500896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63688" y="404664"/>
            <a:ext cx="7128792" cy="777875"/>
          </a:xfrm>
        </p:spPr>
        <p:txBody>
          <a:bodyPr/>
          <a:lstStyle/>
          <a:p>
            <a:r>
              <a:rPr lang="nl-NL" sz="2800" dirty="0" smtClean="0"/>
              <a:t>Alle </a:t>
            </a:r>
            <a:r>
              <a:rPr lang="nl-NL" sz="2800" dirty="0" err="1"/>
              <a:t>GVH’en</a:t>
            </a:r>
            <a:r>
              <a:rPr lang="nl-NL" sz="2800" dirty="0"/>
              <a:t> bevatten een deel “ontvangstbewijs”</a:t>
            </a:r>
            <a:endParaRPr lang="fr-FR" sz="2800" dirty="0"/>
          </a:p>
        </p:txBody>
      </p:sp>
      <p:sp>
        <p:nvSpPr>
          <p:cNvPr id="23555" name="Rectangle 3"/>
          <p:cNvSpPr>
            <a:spLocks noGrp="1" noChangeArrowheads="1"/>
          </p:cNvSpPr>
          <p:nvPr>
            <p:ph type="body" idx="1"/>
          </p:nvPr>
        </p:nvSpPr>
        <p:spPr>
          <a:xfrm>
            <a:off x="251520" y="1268760"/>
            <a:ext cx="8435776" cy="4525963"/>
          </a:xfrm>
        </p:spPr>
        <p:txBody>
          <a:bodyPr/>
          <a:lstStyle/>
          <a:p>
            <a:pPr marL="392113" lvl="1" indent="0" eaLnBrk="0" hangingPunct="0">
              <a:spcBef>
                <a:spcPts val="325"/>
              </a:spcBef>
              <a:buClr>
                <a:srgbClr val="2DA2BF"/>
              </a:buClr>
              <a:buNone/>
            </a:pPr>
            <a:endParaRPr kumimoji="0" lang="nl-BE" sz="26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lang="nl-NL" kern="1200" dirty="0" smtClean="0">
                <a:solidFill>
                  <a:srgbClr val="007C92"/>
                </a:solidFill>
                <a:latin typeface="+mj-lt"/>
                <a:ea typeface="+mn-ea"/>
                <a:cs typeface="Arial" pitchFamily="34" charset="0"/>
              </a:rPr>
              <a:t>Ongeacht </a:t>
            </a:r>
            <a:r>
              <a:rPr lang="nl-NL" kern="1200" dirty="0">
                <a:solidFill>
                  <a:srgbClr val="007C92"/>
                </a:solidFill>
                <a:latin typeface="+mj-lt"/>
                <a:ea typeface="+mn-ea"/>
                <a:cs typeface="Arial" pitchFamily="34" charset="0"/>
              </a:rPr>
              <a:t>of de activiteit als </a:t>
            </a:r>
            <a:r>
              <a:rPr lang="nl-NL" kern="1200" dirty="0">
                <a:solidFill>
                  <a:srgbClr val="00B050"/>
                </a:solidFill>
                <a:latin typeface="+mj-lt"/>
                <a:ea typeface="+mn-ea"/>
                <a:cs typeface="Arial" pitchFamily="34" charset="0"/>
              </a:rPr>
              <a:t>natuurlijke persoon </a:t>
            </a:r>
            <a:r>
              <a:rPr lang="nl-NL" kern="1200" dirty="0">
                <a:solidFill>
                  <a:srgbClr val="007C92"/>
                </a:solidFill>
                <a:latin typeface="+mj-lt"/>
                <a:ea typeface="+mn-ea"/>
                <a:cs typeface="Arial" pitchFamily="34" charset="0"/>
              </a:rPr>
              <a:t>of in </a:t>
            </a:r>
            <a:r>
              <a:rPr lang="nl-NL" kern="1200" dirty="0">
                <a:solidFill>
                  <a:srgbClr val="00B050"/>
                </a:solidFill>
                <a:latin typeface="+mj-lt"/>
                <a:ea typeface="+mn-ea"/>
                <a:cs typeface="Arial" pitchFamily="34" charset="0"/>
              </a:rPr>
              <a:t>vennootschap </a:t>
            </a:r>
            <a:r>
              <a:rPr lang="nl-NL" kern="1200" dirty="0">
                <a:solidFill>
                  <a:srgbClr val="007C92"/>
                </a:solidFill>
                <a:latin typeface="+mj-lt"/>
                <a:ea typeface="+mn-ea"/>
                <a:cs typeface="Arial" pitchFamily="34" charset="0"/>
              </a:rPr>
              <a:t>uitgeoefend worden</a:t>
            </a:r>
          </a:p>
          <a:p>
            <a:pPr marL="620713" lvl="1" indent="-228600" algn="just" eaLnBrk="0" hangingPunct="0">
              <a:spcBef>
                <a:spcPts val="325"/>
              </a:spcBef>
              <a:buClr>
                <a:srgbClr val="2DA2BF"/>
              </a:buClr>
              <a:buFont typeface="Wingdings" pitchFamily="2" charset="2"/>
              <a:buChar char="q"/>
            </a:pPr>
            <a:endParaRPr kumimoji="0" lang="fr-FR" i="0" u="none" strike="noStrike" kern="1200" cap="none" spc="0" normalizeH="0" baseline="0" noProof="0" dirty="0" smtClean="0">
              <a:ln>
                <a:noFill/>
              </a:ln>
              <a:solidFill>
                <a:srgbClr val="007C92"/>
              </a:solidFill>
              <a:effectLst/>
              <a:uLnTx/>
              <a:uFillTx/>
              <a:latin typeface="+mj-lt"/>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lang="nl-NL" kern="1200" dirty="0">
                <a:solidFill>
                  <a:srgbClr val="00B050"/>
                </a:solidFill>
                <a:cs typeface="Arial" pitchFamily="34" charset="0"/>
              </a:rPr>
              <a:t>Wat zijn de type van </a:t>
            </a:r>
            <a:r>
              <a:rPr lang="nl-NL" kern="1200" dirty="0" err="1">
                <a:solidFill>
                  <a:srgbClr val="00B050"/>
                </a:solidFill>
                <a:cs typeface="Arial" pitchFamily="34" charset="0"/>
              </a:rPr>
              <a:t>GVH’en</a:t>
            </a:r>
            <a:r>
              <a:rPr lang="nl-NL" kern="1200" dirty="0">
                <a:solidFill>
                  <a:srgbClr val="00B050"/>
                </a:solidFill>
                <a:cs typeface="Arial" pitchFamily="34" charset="0"/>
              </a:rPr>
              <a:t>: </a:t>
            </a:r>
            <a:endParaRPr lang="nl-NL" kern="1200" dirty="0" smtClean="0">
              <a:solidFill>
                <a:srgbClr val="00B050"/>
              </a:solidFill>
              <a:cs typeface="Arial" pitchFamily="34" charset="0"/>
            </a:endParaRPr>
          </a:p>
          <a:p>
            <a:pPr marL="1135063" lvl="2" indent="-342900" algn="just" eaLnBrk="0" hangingPunct="0">
              <a:spcBef>
                <a:spcPts val="325"/>
              </a:spcBef>
              <a:buClr>
                <a:srgbClr val="2DA2BF"/>
              </a:buClr>
              <a:buFont typeface="Courier New" pitchFamily="49" charset="0"/>
              <a:buChar char="o"/>
            </a:pPr>
            <a:r>
              <a:rPr lang="nl-NL" sz="2400" kern="1200" dirty="0">
                <a:solidFill>
                  <a:srgbClr val="007C92"/>
                </a:solidFill>
                <a:cs typeface="Arial" pitchFamily="34" charset="0"/>
              </a:rPr>
              <a:t>Boekjes</a:t>
            </a:r>
          </a:p>
          <a:p>
            <a:pPr marL="1135063" lvl="2" indent="-342900" algn="just" eaLnBrk="0" hangingPunct="0">
              <a:spcBef>
                <a:spcPts val="325"/>
              </a:spcBef>
              <a:buClr>
                <a:srgbClr val="2DA2BF"/>
              </a:buClr>
              <a:buFont typeface="Courier New" pitchFamily="49" charset="0"/>
              <a:buChar char="o"/>
            </a:pPr>
            <a:r>
              <a:rPr lang="nl-NL" sz="2400" kern="1200" dirty="0">
                <a:solidFill>
                  <a:srgbClr val="007C92"/>
                </a:solidFill>
                <a:cs typeface="Arial" pitchFamily="34" charset="0"/>
              </a:rPr>
              <a:t>Kettingformulieren </a:t>
            </a:r>
          </a:p>
          <a:p>
            <a:pPr marL="1135063" lvl="2" indent="-342900" algn="just" eaLnBrk="0" hangingPunct="0">
              <a:spcBef>
                <a:spcPts val="325"/>
              </a:spcBef>
              <a:buClr>
                <a:srgbClr val="2DA2BF"/>
              </a:buClr>
              <a:buFont typeface="Courier New" pitchFamily="49" charset="0"/>
              <a:buChar char="o"/>
            </a:pPr>
            <a:r>
              <a:rPr lang="nl-NL" sz="2400" kern="1200" dirty="0" smtClean="0">
                <a:solidFill>
                  <a:srgbClr val="007C92"/>
                </a:solidFill>
                <a:cs typeface="Arial" pitchFamily="34" charset="0"/>
              </a:rPr>
              <a:t>Verzamelgetuigschriften </a:t>
            </a:r>
            <a:r>
              <a:rPr lang="nl-NL" sz="2400" kern="1200" dirty="0">
                <a:solidFill>
                  <a:srgbClr val="007C92"/>
                </a:solidFill>
                <a:cs typeface="Arial" pitchFamily="34" charset="0"/>
              </a:rPr>
              <a:t>(model D)</a:t>
            </a:r>
            <a:endParaRPr lang="fr-FR" sz="2400" kern="1200" dirty="0">
              <a:solidFill>
                <a:srgbClr val="007C92"/>
              </a:solidFill>
              <a:cs typeface="Arial" pitchFamily="34" charset="0"/>
            </a:endParaRPr>
          </a:p>
          <a:p>
            <a:pPr marL="0" indent="-7937" algn="just" eaLnBrk="0" hangingPunct="0">
              <a:spcBef>
                <a:spcPts val="325"/>
              </a:spcBef>
              <a:buClr>
                <a:srgbClr val="2DA2BF"/>
              </a:buClr>
              <a:buNone/>
            </a:pPr>
            <a:r>
              <a:rPr lang="nl-NL" sz="2400" kern="1200" dirty="0" smtClean="0">
                <a:solidFill>
                  <a:srgbClr val="007C92"/>
                </a:solidFill>
                <a:latin typeface="+mj-lt"/>
                <a:cs typeface="Arial" pitchFamily="34" charset="0"/>
              </a:rPr>
              <a:t> </a:t>
            </a:r>
            <a:endParaRPr lang="nl-NL" sz="2400" kern="1200" dirty="0">
              <a:solidFill>
                <a:srgbClr val="007C92"/>
              </a:solidFill>
              <a:latin typeface="+mj-lt"/>
              <a:cs typeface="Arial" pitchFamily="34" charset="0"/>
            </a:endParaRPr>
          </a:p>
          <a:p>
            <a:pPr marL="735013" lvl="1" indent="-342900" algn="just" eaLnBrk="0" hangingPunct="0">
              <a:spcBef>
                <a:spcPts val="325"/>
              </a:spcBef>
              <a:buClr>
                <a:srgbClr val="007C92"/>
              </a:buClr>
              <a:buFont typeface="Wingdings" pitchFamily="2" charset="2"/>
              <a:buChar char="§"/>
            </a:pPr>
            <a:r>
              <a:rPr lang="nl-NL" kern="1200" dirty="0" smtClean="0">
                <a:solidFill>
                  <a:srgbClr val="007C92"/>
                </a:solidFill>
                <a:latin typeface="+mj-lt"/>
                <a:ea typeface="+mn-ea"/>
                <a:cs typeface="Arial" pitchFamily="34" charset="0"/>
              </a:rPr>
              <a:t>Het </a:t>
            </a:r>
            <a:r>
              <a:rPr lang="nl-NL" kern="1200" dirty="0">
                <a:solidFill>
                  <a:srgbClr val="007C92"/>
                </a:solidFill>
                <a:latin typeface="+mj-lt"/>
                <a:ea typeface="+mn-ea"/>
                <a:cs typeface="Arial" pitchFamily="34" charset="0"/>
              </a:rPr>
              <a:t>deel “ontvangstbewijs” is</a:t>
            </a:r>
            <a:r>
              <a:rPr lang="nl-NL" kern="1200" dirty="0">
                <a:solidFill>
                  <a:srgbClr val="00B050"/>
                </a:solidFill>
                <a:latin typeface="+mj-lt"/>
                <a:ea typeface="+mn-ea"/>
                <a:cs typeface="Arial" pitchFamily="34" charset="0"/>
              </a:rPr>
              <a:t> voor de patiënt bestemd</a:t>
            </a:r>
          </a:p>
          <a:p>
            <a:pPr marL="735013" lvl="1" indent="-342900" algn="just" eaLnBrk="0" hangingPunct="0">
              <a:spcBef>
                <a:spcPts val="325"/>
              </a:spcBef>
              <a:buClr>
                <a:srgbClr val="007C92"/>
              </a:buClr>
              <a:buFont typeface="Wingdings" pitchFamily="2" charset="2"/>
              <a:buChar char="§"/>
            </a:pPr>
            <a:endParaRPr kumimoji="0" lang="fr-FR" i="0" u="none" strike="noStrike" kern="1200" cap="none" spc="0" normalizeH="0" baseline="0" noProof="0" dirty="0" smtClean="0">
              <a:ln>
                <a:noFill/>
              </a:ln>
              <a:solidFill>
                <a:srgbClr val="00B050"/>
              </a:solidFill>
              <a:effectLst/>
              <a:uLnTx/>
              <a:uFillTx/>
              <a:latin typeface="+mj-lt"/>
              <a:ea typeface="+mn-ea"/>
              <a:cs typeface="Arial" pitchFamily="34" charset="0"/>
            </a:endParaRPr>
          </a:p>
        </p:txBody>
      </p:sp>
    </p:spTree>
    <p:extLst>
      <p:ext uri="{BB962C8B-B14F-4D97-AF65-F5344CB8AC3E}">
        <p14:creationId xmlns:p14="http://schemas.microsoft.com/office/powerpoint/2010/main" val="1055864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63688" y="260648"/>
            <a:ext cx="7128792" cy="777875"/>
          </a:xfrm>
        </p:spPr>
        <p:txBody>
          <a:bodyPr/>
          <a:lstStyle/>
          <a:p>
            <a:r>
              <a:rPr lang="nl-NL" sz="2800" dirty="0"/>
              <a:t/>
            </a:r>
            <a:br>
              <a:rPr lang="nl-NL" sz="2800" dirty="0"/>
            </a:br>
            <a:r>
              <a:rPr lang="nl-NL" sz="2800" dirty="0"/>
              <a:t>Deel « Ontvangstbewijs » : in te vullen</a:t>
            </a:r>
            <a:endParaRPr lang="fr-FR" sz="2800" dirty="0"/>
          </a:p>
        </p:txBody>
      </p:sp>
      <p:sp>
        <p:nvSpPr>
          <p:cNvPr id="23" name="Rectangle 22"/>
          <p:cNvSpPr/>
          <p:nvPr/>
        </p:nvSpPr>
        <p:spPr>
          <a:xfrm>
            <a:off x="6171279" y="3768709"/>
            <a:ext cx="2766512" cy="1964547"/>
          </a:xfrm>
          <a:prstGeom prst="rect">
            <a:avLst/>
          </a:prstGeom>
          <a:solidFill>
            <a:srgbClr val="009999"/>
          </a:solidFill>
          <a:ln w="25400" cap="flat" cmpd="sng" algn="ctr">
            <a:solidFill>
              <a:srgbClr val="FFFFFF">
                <a:hueOff val="0"/>
                <a:satOff val="0"/>
                <a:lumOff val="0"/>
                <a:alphaOff val="0"/>
              </a:srgbClr>
            </a:solidFill>
            <a:prstDash val="solid"/>
          </a:ln>
          <a:effectLst/>
        </p:spPr>
        <p:txBody>
          <a:bodyPr anchor="ctr"/>
          <a:lstStyle/>
          <a:p>
            <a:pPr lvl="0" algn="ctr"/>
            <a:r>
              <a:rPr lang="nl-NL" sz="2400" b="1" dirty="0">
                <a:solidFill>
                  <a:srgbClr val="FFFFFF"/>
                </a:solidFill>
              </a:rPr>
              <a:t>In geval van vergoedbare en niet-vergoedbare verstrekkingen</a:t>
            </a:r>
          </a:p>
        </p:txBody>
      </p:sp>
      <p:sp>
        <p:nvSpPr>
          <p:cNvPr id="24" name="Rectangle 23"/>
          <p:cNvSpPr/>
          <p:nvPr/>
        </p:nvSpPr>
        <p:spPr>
          <a:xfrm>
            <a:off x="6171279" y="1696356"/>
            <a:ext cx="2766512" cy="1964547"/>
          </a:xfrm>
          <a:prstGeom prst="rect">
            <a:avLst/>
          </a:prstGeom>
          <a:solidFill>
            <a:srgbClr val="009999"/>
          </a:solidFill>
          <a:ln w="25400" cap="flat" cmpd="sng" algn="ctr">
            <a:solidFill>
              <a:srgbClr val="FFFFFF">
                <a:hueOff val="0"/>
                <a:satOff val="0"/>
                <a:lumOff val="0"/>
                <a:alphaOff val="0"/>
              </a:srgbClr>
            </a:solidFill>
            <a:prstDash val="solid"/>
          </a:ln>
          <a:effectLst/>
        </p:spPr>
        <p:txBody>
          <a:bodyPr anchor="ctr"/>
          <a:lstStyle/>
          <a:p>
            <a:pPr algn="ctr" defTabSz="1022350">
              <a:lnSpc>
                <a:spcPct val="90000"/>
              </a:lnSpc>
              <a:defRPr/>
            </a:pPr>
            <a:r>
              <a:rPr lang="nl-NL" sz="2400" b="1" dirty="0">
                <a:solidFill>
                  <a:srgbClr val="FFFFFF"/>
                </a:solidFill>
              </a:rPr>
              <a:t>Welk bedrag vermelden in geval van </a:t>
            </a:r>
            <a:r>
              <a:rPr lang="nl-NL" sz="2400" b="1" dirty="0" err="1">
                <a:solidFill>
                  <a:srgbClr val="FFFFFF"/>
                </a:solidFill>
              </a:rPr>
              <a:t>derdebetaler</a:t>
            </a:r>
            <a:r>
              <a:rPr lang="nl-NL" sz="2400" b="1" dirty="0">
                <a:solidFill>
                  <a:srgbClr val="FFFFFF"/>
                </a:solidFill>
              </a:rPr>
              <a:t> en niet-</a:t>
            </a:r>
            <a:r>
              <a:rPr lang="nl-NL" sz="2400" b="1" dirty="0" err="1">
                <a:solidFill>
                  <a:srgbClr val="FFFFFF"/>
                </a:solidFill>
              </a:rPr>
              <a:t>derdebetaler</a:t>
            </a:r>
            <a:r>
              <a:rPr lang="nl-NL" sz="2400" b="1" dirty="0">
                <a:solidFill>
                  <a:srgbClr val="FFFFFF"/>
                </a:solidFill>
              </a:rPr>
              <a:t>?</a:t>
            </a:r>
          </a:p>
        </p:txBody>
      </p:sp>
      <p:sp>
        <p:nvSpPr>
          <p:cNvPr id="28" name="Rectangle 27"/>
          <p:cNvSpPr/>
          <p:nvPr/>
        </p:nvSpPr>
        <p:spPr>
          <a:xfrm>
            <a:off x="3327310" y="1696357"/>
            <a:ext cx="2753588" cy="1997054"/>
          </a:xfrm>
          <a:prstGeom prst="rect">
            <a:avLst/>
          </a:prstGeom>
          <a:solidFill>
            <a:srgbClr val="009999"/>
          </a:solidFill>
          <a:ln w="25400" cap="flat" cmpd="sng" algn="ctr">
            <a:solidFill>
              <a:srgbClr val="FFFFFF">
                <a:hueOff val="0"/>
                <a:satOff val="0"/>
                <a:lumOff val="0"/>
                <a:alphaOff val="0"/>
              </a:srgbClr>
            </a:solidFill>
            <a:prstDash val="solid"/>
          </a:ln>
          <a:effectLst/>
        </p:spPr>
        <p:txBody>
          <a:bodyPr anchor="ctr"/>
          <a:lstStyle/>
          <a:p>
            <a:pPr lvl="0" algn="ctr" defTabSz="1022350">
              <a:lnSpc>
                <a:spcPct val="90000"/>
              </a:lnSpc>
              <a:defRPr/>
            </a:pPr>
            <a:r>
              <a:rPr lang="nl-NL" sz="2400" b="1" dirty="0">
                <a:solidFill>
                  <a:srgbClr val="FFFFFF"/>
                </a:solidFill>
              </a:rPr>
              <a:t>Welk bedrag vermelden in geval van </a:t>
            </a:r>
            <a:r>
              <a:rPr lang="nl-NL" sz="2400" b="1" dirty="0" err="1">
                <a:solidFill>
                  <a:srgbClr val="FFFFFF"/>
                </a:solidFill>
              </a:rPr>
              <a:t>derdebetaler</a:t>
            </a:r>
            <a:r>
              <a:rPr lang="nl-NL" sz="2400" b="1" dirty="0">
                <a:solidFill>
                  <a:srgbClr val="FFFFFF"/>
                </a:solidFill>
              </a:rPr>
              <a:t>?</a:t>
            </a:r>
          </a:p>
        </p:txBody>
      </p:sp>
      <p:sp>
        <p:nvSpPr>
          <p:cNvPr id="29" name="Rectangle 28"/>
          <p:cNvSpPr/>
          <p:nvPr/>
        </p:nvSpPr>
        <p:spPr>
          <a:xfrm>
            <a:off x="683568" y="1696357"/>
            <a:ext cx="2571734" cy="2022204"/>
          </a:xfrm>
          <a:prstGeom prst="rect">
            <a:avLst/>
          </a:prstGeom>
          <a:solidFill>
            <a:srgbClr val="009999"/>
          </a:solidFill>
          <a:ln w="25400" cap="flat" cmpd="sng" algn="ctr">
            <a:solidFill>
              <a:srgbClr val="FFFFFF">
                <a:hueOff val="0"/>
                <a:satOff val="0"/>
                <a:lumOff val="0"/>
                <a:alphaOff val="0"/>
              </a:srgbClr>
            </a:solidFill>
            <a:prstDash val="solid"/>
          </a:ln>
          <a:effectLst/>
        </p:spPr>
        <p:txBody>
          <a:bodyPr anchor="ctr"/>
          <a:lstStyle/>
          <a:p>
            <a:pPr algn="ctr" defTabSz="1022350">
              <a:lnSpc>
                <a:spcPct val="90000"/>
              </a:lnSpc>
              <a:defRPr/>
            </a:pPr>
            <a:r>
              <a:rPr lang="nl-NL" sz="2400" b="1" dirty="0">
                <a:solidFill>
                  <a:srgbClr val="FFFFFF"/>
                </a:solidFill>
              </a:rPr>
              <a:t>Wat wordt er verstaan onder « ontvangen » bedrag?</a:t>
            </a:r>
          </a:p>
        </p:txBody>
      </p:sp>
      <p:sp>
        <p:nvSpPr>
          <p:cNvPr id="30" name="Rectangle 29"/>
          <p:cNvSpPr/>
          <p:nvPr/>
        </p:nvSpPr>
        <p:spPr>
          <a:xfrm>
            <a:off x="683568" y="3789040"/>
            <a:ext cx="2571734" cy="1964547"/>
          </a:xfrm>
          <a:prstGeom prst="rect">
            <a:avLst/>
          </a:prstGeom>
          <a:solidFill>
            <a:srgbClr val="009999"/>
          </a:solidFill>
          <a:ln w="25400" cap="flat" cmpd="sng" algn="ctr">
            <a:solidFill>
              <a:srgbClr val="FFFFFF">
                <a:hueOff val="0"/>
                <a:satOff val="0"/>
                <a:lumOff val="0"/>
                <a:alphaOff val="0"/>
              </a:srgbClr>
            </a:solidFill>
            <a:prstDash val="solid"/>
          </a:ln>
          <a:effectLst/>
        </p:spPr>
        <p:txBody>
          <a:bodyPr anchor="ctr"/>
          <a:lstStyle/>
          <a:p>
            <a:pPr algn="ctr" defTabSz="1066800">
              <a:lnSpc>
                <a:spcPct val="90000"/>
              </a:lnSpc>
              <a:defRPr/>
            </a:pPr>
            <a:r>
              <a:rPr lang="fr-BE" sz="2400" b="1" dirty="0" err="1">
                <a:solidFill>
                  <a:srgbClr val="FFFFFF"/>
                </a:solidFill>
              </a:rPr>
              <a:t>Contante</a:t>
            </a:r>
            <a:r>
              <a:rPr lang="fr-BE" sz="2400" b="1" dirty="0">
                <a:solidFill>
                  <a:srgbClr val="FFFFFF"/>
                </a:solidFill>
              </a:rPr>
              <a:t> / </a:t>
            </a:r>
            <a:r>
              <a:rPr lang="fr-BE" sz="2400" b="1" dirty="0" err="1">
                <a:solidFill>
                  <a:srgbClr val="FFFFFF"/>
                </a:solidFill>
              </a:rPr>
              <a:t>uitgestelde</a:t>
            </a:r>
            <a:r>
              <a:rPr lang="fr-BE" sz="2400" b="1" dirty="0">
                <a:solidFill>
                  <a:srgbClr val="FFFFFF"/>
                </a:solidFill>
              </a:rPr>
              <a:t> </a:t>
            </a:r>
            <a:r>
              <a:rPr lang="fr-BE" sz="2400" b="1" dirty="0" err="1">
                <a:solidFill>
                  <a:srgbClr val="FFFFFF"/>
                </a:solidFill>
              </a:rPr>
              <a:t>betaling</a:t>
            </a:r>
            <a:r>
              <a:rPr lang="fr-BE" sz="2400" b="1" dirty="0">
                <a:solidFill>
                  <a:srgbClr val="FFFFFF"/>
                </a:solidFill>
              </a:rPr>
              <a:t>?</a:t>
            </a:r>
          </a:p>
        </p:txBody>
      </p:sp>
      <p:sp>
        <p:nvSpPr>
          <p:cNvPr id="31" name="Rectangle 30"/>
          <p:cNvSpPr/>
          <p:nvPr/>
        </p:nvSpPr>
        <p:spPr>
          <a:xfrm>
            <a:off x="3327310" y="3768709"/>
            <a:ext cx="2755791" cy="1964547"/>
          </a:xfrm>
          <a:prstGeom prst="rect">
            <a:avLst/>
          </a:prstGeom>
          <a:solidFill>
            <a:srgbClr val="009999"/>
          </a:solidFill>
          <a:ln w="25400" cap="flat" cmpd="sng" algn="ctr">
            <a:solidFill>
              <a:srgbClr val="FFFFFF">
                <a:hueOff val="0"/>
                <a:satOff val="0"/>
                <a:lumOff val="0"/>
                <a:alphaOff val="0"/>
              </a:srgbClr>
            </a:solidFill>
            <a:prstDash val="solid"/>
          </a:ln>
          <a:effectLst/>
        </p:spPr>
        <p:txBody>
          <a:bodyPr anchor="ctr"/>
          <a:lstStyle/>
          <a:p>
            <a:pPr algn="ctr" defTabSz="1066800">
              <a:lnSpc>
                <a:spcPct val="90000"/>
              </a:lnSpc>
              <a:defRPr/>
            </a:pPr>
            <a:r>
              <a:rPr lang="nl-NL" sz="2200" b="1" dirty="0">
                <a:solidFill>
                  <a:schemeClr val="bg1"/>
                </a:solidFill>
              </a:rPr>
              <a:t>Deel </a:t>
            </a:r>
          </a:p>
          <a:p>
            <a:pPr algn="ctr" defTabSz="1066800">
              <a:lnSpc>
                <a:spcPct val="90000"/>
              </a:lnSpc>
              <a:defRPr/>
            </a:pPr>
            <a:r>
              <a:rPr lang="nl-NL" sz="2200" b="1" dirty="0">
                <a:solidFill>
                  <a:schemeClr val="bg1"/>
                </a:solidFill>
              </a:rPr>
              <a:t>«</a:t>
            </a:r>
            <a:r>
              <a:rPr lang="nl-NL" sz="2200" b="1" dirty="0" smtClean="0">
                <a:solidFill>
                  <a:schemeClr val="bg1"/>
                </a:solidFill>
              </a:rPr>
              <a:t>Ontvangstbewijs»: </a:t>
            </a:r>
            <a:r>
              <a:rPr lang="nl-NL" sz="2200" b="1" dirty="0" err="1">
                <a:solidFill>
                  <a:schemeClr val="bg1"/>
                </a:solidFill>
              </a:rPr>
              <a:t>verwijderbaar</a:t>
            </a:r>
            <a:r>
              <a:rPr lang="nl-NL" sz="2200" b="1" dirty="0">
                <a:solidFill>
                  <a:schemeClr val="bg1"/>
                </a:solidFill>
              </a:rPr>
              <a:t> of niet ?</a:t>
            </a:r>
          </a:p>
        </p:txBody>
      </p:sp>
    </p:spTree>
    <p:extLst>
      <p:ext uri="{BB962C8B-B14F-4D97-AF65-F5344CB8AC3E}">
        <p14:creationId xmlns:p14="http://schemas.microsoft.com/office/powerpoint/2010/main" val="917126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63688" y="404664"/>
            <a:ext cx="7128792" cy="777875"/>
          </a:xfrm>
        </p:spPr>
        <p:txBody>
          <a:bodyPr/>
          <a:lstStyle/>
          <a:p>
            <a:r>
              <a:rPr lang="nl-NL" sz="2800" dirty="0">
                <a:solidFill>
                  <a:srgbClr val="00B050"/>
                </a:solidFill>
              </a:rPr>
              <a:t>Wat wordt er bedoeld met ontvangen bedrag ? </a:t>
            </a:r>
            <a:endParaRPr lang="fr-FR" sz="2800" dirty="0">
              <a:solidFill>
                <a:srgbClr val="00B050"/>
              </a:solidFill>
            </a:endParaRPr>
          </a:p>
        </p:txBody>
      </p:sp>
      <p:sp>
        <p:nvSpPr>
          <p:cNvPr id="23555" name="Rectangle 3"/>
          <p:cNvSpPr>
            <a:spLocks noGrp="1" noChangeArrowheads="1"/>
          </p:cNvSpPr>
          <p:nvPr>
            <p:ph type="body" idx="1"/>
          </p:nvPr>
        </p:nvSpPr>
        <p:spPr>
          <a:xfrm>
            <a:off x="251520" y="1268760"/>
            <a:ext cx="8435776" cy="4525963"/>
          </a:xfrm>
        </p:spPr>
        <p:txBody>
          <a:bodyPr/>
          <a:lstStyle/>
          <a:p>
            <a:pPr marL="392113" lvl="1" indent="0" eaLnBrk="0" hangingPunct="0">
              <a:spcBef>
                <a:spcPts val="325"/>
              </a:spcBef>
              <a:buClr>
                <a:srgbClr val="2DA2BF"/>
              </a:buClr>
              <a:buNone/>
            </a:pPr>
            <a:endParaRPr kumimoji="0" lang="nl-BE" sz="26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lang="nl-NL" kern="1200" dirty="0" smtClean="0">
                <a:solidFill>
                  <a:srgbClr val="007C92"/>
                </a:solidFill>
                <a:latin typeface="Verdana" pitchFamily="34" charset="0"/>
                <a:ea typeface="Verdana" pitchFamily="34" charset="0"/>
                <a:cs typeface="Verdana" pitchFamily="34" charset="0"/>
              </a:rPr>
              <a:t>Het </a:t>
            </a:r>
            <a:r>
              <a:rPr lang="nl-NL" kern="1200" dirty="0">
                <a:solidFill>
                  <a:srgbClr val="007C92"/>
                </a:solidFill>
                <a:latin typeface="Verdana" pitchFamily="34" charset="0"/>
                <a:ea typeface="Verdana" pitchFamily="34" charset="0"/>
                <a:cs typeface="Verdana" pitchFamily="34" charset="0"/>
              </a:rPr>
              <a:t>ontvangen bedrag omvat </a:t>
            </a:r>
            <a:r>
              <a:rPr lang="nl-NL" kern="1200" dirty="0">
                <a:solidFill>
                  <a:srgbClr val="00B050"/>
                </a:solidFill>
                <a:latin typeface="Verdana" pitchFamily="34" charset="0"/>
                <a:ea typeface="Verdana" pitchFamily="34" charset="0"/>
                <a:cs typeface="Verdana" pitchFamily="34" charset="0"/>
              </a:rPr>
              <a:t>het totaalbedrag dat door de patiënt is betaald,</a:t>
            </a:r>
            <a:r>
              <a:rPr lang="nl-NL" kern="1200" dirty="0">
                <a:solidFill>
                  <a:srgbClr val="007C92"/>
                </a:solidFill>
                <a:latin typeface="Verdana" pitchFamily="34" charset="0"/>
                <a:ea typeface="Verdana" pitchFamily="34" charset="0"/>
                <a:cs typeface="Verdana" pitchFamily="34" charset="0"/>
              </a:rPr>
              <a:t> contant of via bankkaart, volledig of gedeeltelijk</a:t>
            </a:r>
            <a:r>
              <a:rPr lang="nl-NL" kern="1200" dirty="0" smtClean="0">
                <a:solidFill>
                  <a:srgbClr val="007C92"/>
                </a:solidFill>
                <a:latin typeface="Verdana" pitchFamily="34" charset="0"/>
                <a:ea typeface="Verdana" pitchFamily="34" charset="0"/>
                <a:cs typeface="Verdana" pitchFamily="34" charset="0"/>
              </a:rPr>
              <a:t>:</a:t>
            </a:r>
          </a:p>
          <a:p>
            <a:pPr marL="392113" lvl="1" indent="0" algn="just" eaLnBrk="0" hangingPunct="0">
              <a:spcBef>
                <a:spcPts val="325"/>
              </a:spcBef>
              <a:buClr>
                <a:srgbClr val="007C92"/>
              </a:buClr>
              <a:buNone/>
            </a:pPr>
            <a:endParaRPr lang="nl-NL" kern="1200" dirty="0">
              <a:solidFill>
                <a:srgbClr val="007C92"/>
              </a:solidFill>
              <a:latin typeface="Verdana" pitchFamily="34" charset="0"/>
              <a:ea typeface="Verdana" pitchFamily="34" charset="0"/>
              <a:cs typeface="Verdana" pitchFamily="34" charset="0"/>
            </a:endParaRPr>
          </a:p>
          <a:p>
            <a:pPr marL="1135063" lvl="2" indent="-342900" eaLnBrk="0" hangingPunct="0">
              <a:spcBef>
                <a:spcPts val="325"/>
              </a:spcBef>
              <a:buClr>
                <a:srgbClr val="007C92"/>
              </a:buClr>
              <a:buFont typeface="Courier New" pitchFamily="49" charset="0"/>
              <a:buChar char="o"/>
            </a:pPr>
            <a:r>
              <a:rPr lang="nl-BE" sz="2400" kern="1200" dirty="0" smtClean="0">
                <a:solidFill>
                  <a:srgbClr val="007C92"/>
                </a:solidFill>
                <a:latin typeface="Verdana" pitchFamily="34" charset="0"/>
                <a:ea typeface="Verdana" pitchFamily="34" charset="0"/>
                <a:cs typeface="Verdana" pitchFamily="34" charset="0"/>
              </a:rPr>
              <a:t>van de honoraria </a:t>
            </a:r>
          </a:p>
          <a:p>
            <a:pPr marL="1135063" lvl="2" indent="-342900" eaLnBrk="0" hangingPunct="0">
              <a:spcBef>
                <a:spcPts val="325"/>
              </a:spcBef>
              <a:buClr>
                <a:srgbClr val="007C92"/>
              </a:buClr>
              <a:buFont typeface="Courier New" pitchFamily="49" charset="0"/>
              <a:buChar char="o"/>
            </a:pPr>
            <a:r>
              <a:rPr lang="nl-BE" sz="2400" kern="1200" dirty="0" smtClean="0">
                <a:solidFill>
                  <a:srgbClr val="007C92"/>
                </a:solidFill>
                <a:latin typeface="Verdana" pitchFamily="34" charset="0"/>
                <a:ea typeface="Verdana" pitchFamily="34" charset="0"/>
                <a:cs typeface="Verdana" pitchFamily="34" charset="0"/>
              </a:rPr>
              <a:t>van de persoonlijke aandelen (remgelden)</a:t>
            </a:r>
          </a:p>
          <a:p>
            <a:pPr marL="1135063" lvl="2" indent="-342900" eaLnBrk="0" hangingPunct="0">
              <a:spcBef>
                <a:spcPts val="325"/>
              </a:spcBef>
              <a:buClr>
                <a:srgbClr val="007C92"/>
              </a:buClr>
              <a:buFont typeface="Courier New" pitchFamily="49" charset="0"/>
              <a:buChar char="o"/>
            </a:pPr>
            <a:r>
              <a:rPr lang="nl-BE" sz="2400" kern="1200" dirty="0" smtClean="0">
                <a:solidFill>
                  <a:srgbClr val="007C92"/>
                </a:solidFill>
                <a:latin typeface="Verdana" pitchFamily="34" charset="0"/>
                <a:ea typeface="Verdana" pitchFamily="34" charset="0"/>
                <a:cs typeface="Verdana" pitchFamily="34" charset="0"/>
              </a:rPr>
              <a:t>van de supplementen </a:t>
            </a:r>
          </a:p>
          <a:p>
            <a:pPr marL="792163" lvl="2" indent="0" algn="just" eaLnBrk="0" hangingPunct="0">
              <a:spcBef>
                <a:spcPts val="325"/>
              </a:spcBef>
              <a:buClr>
                <a:srgbClr val="2DA2BF"/>
              </a:buClr>
              <a:buNone/>
            </a:pPr>
            <a:endParaRPr kumimoji="0" lang="nl-BE" b="1" i="0" u="none" strike="noStrike" kern="1200" cap="none" spc="0" normalizeH="0" baseline="0" noProof="0" dirty="0" smtClean="0">
              <a:ln>
                <a:noFill/>
              </a:ln>
              <a:solidFill>
                <a:srgbClr val="009999"/>
              </a:solidFill>
              <a:effectLst/>
              <a:uLnTx/>
              <a:uFillTx/>
              <a:latin typeface="Arial" pitchFamily="34" charset="0"/>
              <a:ea typeface="+mn-ea"/>
              <a:cs typeface="Arial" pitchFamily="34" charset="0"/>
            </a:endParaRPr>
          </a:p>
          <a:p>
            <a:pPr marL="620713" lvl="1" indent="-228600" algn="just" eaLnBrk="0" hangingPunct="0">
              <a:spcBef>
                <a:spcPts val="325"/>
              </a:spcBef>
              <a:buClr>
                <a:srgbClr val="2DA2BF"/>
              </a:buClr>
              <a:buFont typeface="Wingdings" pitchFamily="2" charset="2"/>
              <a:buChar char="q"/>
            </a:pPr>
            <a:endParaRPr kumimoji="0" lang="nl-BE" sz="2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262968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63688" y="404664"/>
            <a:ext cx="7128792" cy="777875"/>
          </a:xfrm>
        </p:spPr>
        <p:txBody>
          <a:bodyPr/>
          <a:lstStyle/>
          <a:p>
            <a:r>
              <a:rPr lang="nl-NL" sz="2800" dirty="0">
                <a:solidFill>
                  <a:srgbClr val="00B050"/>
                </a:solidFill>
              </a:rPr>
              <a:t>Welk bedrag wordt vermeld in geval van </a:t>
            </a:r>
            <a:r>
              <a:rPr lang="nl-NL" sz="2800" dirty="0" err="1">
                <a:solidFill>
                  <a:srgbClr val="00B050"/>
                </a:solidFill>
              </a:rPr>
              <a:t>derdebetaler</a:t>
            </a:r>
            <a:r>
              <a:rPr lang="nl-NL" sz="2800" dirty="0">
                <a:solidFill>
                  <a:srgbClr val="00B050"/>
                </a:solidFill>
              </a:rPr>
              <a:t> ?</a:t>
            </a:r>
            <a:endParaRPr lang="fr-FR" sz="2800" dirty="0">
              <a:solidFill>
                <a:srgbClr val="00B050"/>
              </a:solidFill>
            </a:endParaRPr>
          </a:p>
        </p:txBody>
      </p:sp>
      <p:sp>
        <p:nvSpPr>
          <p:cNvPr id="23555" name="Rectangle 3"/>
          <p:cNvSpPr>
            <a:spLocks noGrp="1" noChangeArrowheads="1"/>
          </p:cNvSpPr>
          <p:nvPr>
            <p:ph type="body" idx="1"/>
          </p:nvPr>
        </p:nvSpPr>
        <p:spPr>
          <a:xfrm>
            <a:off x="251520" y="1268760"/>
            <a:ext cx="8435776" cy="4525963"/>
          </a:xfrm>
        </p:spPr>
        <p:txBody>
          <a:bodyPr/>
          <a:lstStyle/>
          <a:p>
            <a:pPr marL="392113" lvl="1" indent="0" eaLnBrk="0" hangingPunct="0">
              <a:spcBef>
                <a:spcPts val="325"/>
              </a:spcBef>
              <a:buClr>
                <a:srgbClr val="2DA2BF"/>
              </a:buClr>
              <a:buNone/>
            </a:pPr>
            <a:endParaRPr kumimoji="0" lang="nl-BE" sz="26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lang="nl-NL" kern="1200" dirty="0" smtClean="0">
                <a:solidFill>
                  <a:srgbClr val="00B050"/>
                </a:solidFill>
                <a:latin typeface="+mj-lt"/>
                <a:ea typeface="+mn-ea"/>
                <a:cs typeface="Arial" pitchFamily="34" charset="0"/>
              </a:rPr>
              <a:t>Enkel </a:t>
            </a:r>
            <a:r>
              <a:rPr lang="nl-NL" kern="1200" dirty="0">
                <a:solidFill>
                  <a:srgbClr val="00B050"/>
                </a:solidFill>
                <a:latin typeface="+mj-lt"/>
                <a:ea typeface="+mn-ea"/>
                <a:cs typeface="Arial" pitchFamily="34" charset="0"/>
              </a:rPr>
              <a:t>het daadwerkelijk door de patiënt betaald bedrag</a:t>
            </a:r>
            <a:r>
              <a:rPr lang="nl-NL" kern="1200" dirty="0">
                <a:solidFill>
                  <a:srgbClr val="007C92"/>
                </a:solidFill>
                <a:latin typeface="+mj-lt"/>
                <a:ea typeface="+mn-ea"/>
                <a:cs typeface="Arial" pitchFamily="34" charset="0"/>
              </a:rPr>
              <a:t>  wordt vermeld en </a:t>
            </a:r>
            <a:r>
              <a:rPr lang="nl-NL" b="1" u="sng" kern="1200" dirty="0">
                <a:solidFill>
                  <a:srgbClr val="00B050"/>
                </a:solidFill>
                <a:latin typeface="+mj-lt"/>
                <a:ea typeface="+mn-ea"/>
                <a:cs typeface="Arial" pitchFamily="34" charset="0"/>
              </a:rPr>
              <a:t>niet</a:t>
            </a:r>
            <a:r>
              <a:rPr lang="nl-NL" kern="1200" dirty="0">
                <a:solidFill>
                  <a:srgbClr val="007C92"/>
                </a:solidFill>
                <a:latin typeface="+mj-lt"/>
                <a:ea typeface="+mn-ea"/>
                <a:cs typeface="Arial" pitchFamily="34" charset="0"/>
              </a:rPr>
              <a:t> het bedrag van de tegemoetkoming van de verplichte verzekering die rechtstreeks door het ziekenfonds ten laste genomen zal worden.</a:t>
            </a:r>
          </a:p>
          <a:p>
            <a:pPr marL="735013" lvl="1" indent="-342900" algn="just" eaLnBrk="0" hangingPunct="0">
              <a:spcBef>
                <a:spcPts val="325"/>
              </a:spcBef>
              <a:buClr>
                <a:srgbClr val="007C92"/>
              </a:buClr>
              <a:buFont typeface="Wingdings" pitchFamily="2" charset="2"/>
              <a:buChar char="§"/>
            </a:pPr>
            <a:endParaRPr lang="fr-FR" kern="1200" dirty="0" smtClean="0">
              <a:solidFill>
                <a:srgbClr val="007C92"/>
              </a:solidFill>
              <a:latin typeface="+mj-lt"/>
              <a:ea typeface="+mn-ea"/>
              <a:cs typeface="Arial" pitchFamily="34" charset="0"/>
            </a:endParaRPr>
          </a:p>
          <a:p>
            <a:pPr marL="792163" lvl="2" indent="0" algn="just" eaLnBrk="0" hangingPunct="0">
              <a:spcBef>
                <a:spcPts val="325"/>
              </a:spcBef>
              <a:buClr>
                <a:srgbClr val="2DA2BF"/>
              </a:buClr>
              <a:buNone/>
            </a:pPr>
            <a:endParaRPr kumimoji="0" lang="fr-FR" sz="2400" b="1" i="0" u="none" strike="noStrike" kern="1200" cap="none" spc="0" normalizeH="0" baseline="0" noProof="0" dirty="0" smtClean="0">
              <a:ln>
                <a:noFill/>
              </a:ln>
              <a:solidFill>
                <a:srgbClr val="009999"/>
              </a:solidFill>
              <a:effectLst/>
              <a:uLnTx/>
              <a:uFillTx/>
              <a:latin typeface="Arial" pitchFamily="34" charset="0"/>
              <a:ea typeface="+mn-ea"/>
              <a:cs typeface="Arial" pitchFamily="34" charset="0"/>
            </a:endParaRPr>
          </a:p>
          <a:p>
            <a:pPr marL="620713" lvl="1" indent="-228600" algn="just" eaLnBrk="0" hangingPunct="0">
              <a:spcBef>
                <a:spcPts val="325"/>
              </a:spcBef>
              <a:buClr>
                <a:srgbClr val="2DA2BF"/>
              </a:buClr>
              <a:buFont typeface="Wingdings" pitchFamily="2" charset="2"/>
              <a:buChar char="q"/>
            </a:pPr>
            <a:endParaRPr kumimoji="0" lang="nl-BE" sz="2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30201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77CEF7A-0203-4372-A148-5D07C50C1B96}" type="slidenum">
              <a:rPr lang="en-US" smtClean="0"/>
              <a:pPr/>
              <a:t>2</a:t>
            </a:fld>
            <a:endParaRPr lang="en-US"/>
          </a:p>
        </p:txBody>
      </p:sp>
      <p:pic>
        <p:nvPicPr>
          <p:cNvPr id="6" name="Picture 5" descr="C:\Users\ic4015\AppData\Local\Microsoft\Windows\Temporary Internet Files\Content.IE5\R6O249SQ\wordcloud-welcome-heart-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62" y="0"/>
            <a:ext cx="88758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ic4015\AppData\Local\Microsoft\Windows\Temporary Internet Files\Content.IE5\KHZEBUMN\welcome-colorful-text-graphic[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43000"/>
            <a:ext cx="9144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ic4015\AppData\Local\Microsoft\Windows\Temporary Internet Files\Content.IE5\KHZEBUMN\welcome-colorful-text-graphic[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43000"/>
            <a:ext cx="9144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ic4015\AppData\Local\Microsoft\Windows\Temporary Internet Files\Content.IE5\ME2QYKNK\welcom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9511"/>
            <a:ext cx="9144000" cy="609897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ic4015\AppData\Local\Microsoft\Windows\Temporary Internet Files\Content.IE5\ME2QYKNK\welcom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9511"/>
            <a:ext cx="9144000" cy="609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551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63688" y="692696"/>
            <a:ext cx="7128792" cy="777875"/>
          </a:xfrm>
        </p:spPr>
        <p:txBody>
          <a:bodyPr/>
          <a:lstStyle/>
          <a:p>
            <a:r>
              <a:rPr lang="nl-NL" sz="2800" dirty="0">
                <a:solidFill>
                  <a:srgbClr val="00B050"/>
                </a:solidFill>
              </a:rPr>
              <a:t>Welk bedrag wordt vermeld in geval van cumulatie </a:t>
            </a:r>
            <a:r>
              <a:rPr lang="nl-BE" sz="2800" dirty="0" err="1" smtClean="0">
                <a:solidFill>
                  <a:srgbClr val="00B050"/>
                </a:solidFill>
              </a:rPr>
              <a:t>derdebetaler</a:t>
            </a:r>
            <a:r>
              <a:rPr lang="nl-BE" sz="2800" dirty="0" smtClean="0">
                <a:solidFill>
                  <a:srgbClr val="00B050"/>
                </a:solidFill>
              </a:rPr>
              <a:t> en niet-</a:t>
            </a:r>
            <a:r>
              <a:rPr lang="nl-BE" sz="2800" dirty="0" err="1" smtClean="0">
                <a:solidFill>
                  <a:srgbClr val="00B050"/>
                </a:solidFill>
              </a:rPr>
              <a:t>derdebetaler</a:t>
            </a:r>
            <a:r>
              <a:rPr lang="nl-NL" sz="2800" dirty="0" smtClean="0">
                <a:solidFill>
                  <a:srgbClr val="00B050"/>
                </a:solidFill>
              </a:rPr>
              <a:t>?</a:t>
            </a:r>
            <a:r>
              <a:rPr lang="nl-NL" sz="2800" dirty="0">
                <a:solidFill>
                  <a:srgbClr val="00B050"/>
                </a:solidFill>
              </a:rPr>
              <a:t/>
            </a:r>
            <a:br>
              <a:rPr lang="nl-NL" sz="2800" dirty="0">
                <a:solidFill>
                  <a:srgbClr val="00B050"/>
                </a:solidFill>
              </a:rPr>
            </a:br>
            <a:endParaRPr lang="fr-FR" sz="2800" dirty="0">
              <a:solidFill>
                <a:srgbClr val="00B050"/>
              </a:solidFill>
            </a:endParaRPr>
          </a:p>
        </p:txBody>
      </p:sp>
      <p:sp>
        <p:nvSpPr>
          <p:cNvPr id="23555" name="Rectangle 3"/>
          <p:cNvSpPr>
            <a:spLocks noGrp="1" noChangeArrowheads="1"/>
          </p:cNvSpPr>
          <p:nvPr>
            <p:ph type="body" idx="1"/>
          </p:nvPr>
        </p:nvSpPr>
        <p:spPr>
          <a:xfrm>
            <a:off x="251520" y="1268760"/>
            <a:ext cx="8435776" cy="4525963"/>
          </a:xfrm>
        </p:spPr>
        <p:txBody>
          <a:bodyPr/>
          <a:lstStyle/>
          <a:p>
            <a:pPr marL="392113" lvl="1" indent="0" eaLnBrk="0" hangingPunct="0">
              <a:spcBef>
                <a:spcPts val="325"/>
              </a:spcBef>
              <a:buClr>
                <a:srgbClr val="2DA2BF"/>
              </a:buClr>
              <a:buNone/>
            </a:pPr>
            <a:endParaRPr kumimoji="0" lang="nl-BE" sz="26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lang="nl-NL" kern="1200" dirty="0" smtClean="0">
                <a:solidFill>
                  <a:srgbClr val="007C92"/>
                </a:solidFill>
                <a:latin typeface="+mj-lt"/>
                <a:ea typeface="+mn-ea"/>
                <a:cs typeface="Arial" pitchFamily="34" charset="0"/>
              </a:rPr>
              <a:t>Het </a:t>
            </a:r>
            <a:r>
              <a:rPr lang="nl-NL" kern="1200" dirty="0">
                <a:solidFill>
                  <a:srgbClr val="007C92"/>
                </a:solidFill>
                <a:latin typeface="+mj-lt"/>
                <a:ea typeface="+mn-ea"/>
                <a:cs typeface="Arial" pitchFamily="34" charset="0"/>
              </a:rPr>
              <a:t>uitvoeren van deze verstrekkingen brengt het opstellen van </a:t>
            </a:r>
            <a:r>
              <a:rPr lang="nl-NL" kern="1200" dirty="0">
                <a:solidFill>
                  <a:srgbClr val="00B050"/>
                </a:solidFill>
                <a:latin typeface="+mj-lt"/>
                <a:ea typeface="+mn-ea"/>
                <a:cs typeface="Arial" pitchFamily="34" charset="0"/>
              </a:rPr>
              <a:t>2 formulieren van getuigschriften met een deel “ontvangstbewijs” met zich mee</a:t>
            </a:r>
            <a:endParaRPr lang="fr-FR" kern="1200" dirty="0">
              <a:solidFill>
                <a:srgbClr val="00B050"/>
              </a:solidFill>
              <a:latin typeface="+mj-lt"/>
              <a:ea typeface="+mn-ea"/>
              <a:cs typeface="Arial" pitchFamily="34" charset="0"/>
            </a:endParaRPr>
          </a:p>
          <a:p>
            <a:pPr marL="392113" lvl="1" indent="0" algn="just" eaLnBrk="0" hangingPunct="0">
              <a:spcBef>
                <a:spcPts val="325"/>
              </a:spcBef>
              <a:buClr>
                <a:srgbClr val="2DA2BF"/>
              </a:buClr>
              <a:buNone/>
            </a:pPr>
            <a:endParaRPr kumimoji="0" lang="fr-FR" i="0" u="none" strike="noStrike" kern="1200" cap="none" spc="0" normalizeH="0" baseline="0" noProof="0" dirty="0" smtClean="0">
              <a:ln>
                <a:noFill/>
              </a:ln>
              <a:solidFill>
                <a:srgbClr val="007C92"/>
              </a:solidFill>
              <a:effectLst/>
              <a:uLnTx/>
              <a:uFillTx/>
              <a:latin typeface="+mj-lt"/>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lang="nl-NL" kern="1200" dirty="0" smtClean="0">
                <a:solidFill>
                  <a:srgbClr val="007C92"/>
                </a:solidFill>
                <a:latin typeface="+mj-lt"/>
                <a:ea typeface="+mn-ea"/>
                <a:cs typeface="Arial" pitchFamily="34" charset="0"/>
              </a:rPr>
              <a:t>In </a:t>
            </a:r>
            <a:r>
              <a:rPr lang="nl-NL" kern="1200" dirty="0">
                <a:solidFill>
                  <a:srgbClr val="007C92"/>
                </a:solidFill>
                <a:latin typeface="+mj-lt"/>
                <a:ea typeface="+mn-ea"/>
                <a:cs typeface="Arial" pitchFamily="34" charset="0"/>
              </a:rPr>
              <a:t>geval van </a:t>
            </a:r>
            <a:r>
              <a:rPr lang="nl-NL" kern="1200" dirty="0">
                <a:solidFill>
                  <a:srgbClr val="00B050"/>
                </a:solidFill>
                <a:latin typeface="+mj-lt"/>
                <a:ea typeface="+mn-ea"/>
                <a:cs typeface="Arial" pitchFamily="34" charset="0"/>
              </a:rPr>
              <a:t>derdebetalersregeling via elektronische facturatie</a:t>
            </a:r>
            <a:r>
              <a:rPr lang="nl-NL" kern="1200" dirty="0">
                <a:solidFill>
                  <a:srgbClr val="007C92"/>
                </a:solidFill>
                <a:latin typeface="+mj-lt"/>
                <a:ea typeface="+mn-ea"/>
                <a:cs typeface="Arial" pitchFamily="34" charset="0"/>
              </a:rPr>
              <a:t>, waar er geen uitreiking van het GVH is, worden de ontvangen bedragen (</a:t>
            </a:r>
            <a:r>
              <a:rPr lang="nl-NL" kern="1200" dirty="0" err="1">
                <a:solidFill>
                  <a:srgbClr val="007C92"/>
                </a:solidFill>
                <a:latin typeface="+mj-lt"/>
                <a:ea typeface="+mn-ea"/>
                <a:cs typeface="Arial" pitchFamily="34" charset="0"/>
              </a:rPr>
              <a:t>derdebetaler</a:t>
            </a:r>
            <a:r>
              <a:rPr lang="nl-NL" kern="1200" dirty="0">
                <a:solidFill>
                  <a:srgbClr val="007C92"/>
                </a:solidFill>
                <a:latin typeface="+mj-lt"/>
                <a:ea typeface="+mn-ea"/>
                <a:cs typeface="Arial" pitchFamily="34" charset="0"/>
              </a:rPr>
              <a:t> / niet </a:t>
            </a:r>
            <a:r>
              <a:rPr lang="nl-NL" kern="1200" dirty="0" err="1">
                <a:solidFill>
                  <a:srgbClr val="007C92"/>
                </a:solidFill>
                <a:latin typeface="+mj-lt"/>
                <a:ea typeface="+mn-ea"/>
                <a:cs typeface="Arial" pitchFamily="34" charset="0"/>
              </a:rPr>
              <a:t>derdebetaler</a:t>
            </a:r>
            <a:r>
              <a:rPr lang="nl-NL" kern="1200" dirty="0">
                <a:solidFill>
                  <a:srgbClr val="007C92"/>
                </a:solidFill>
                <a:latin typeface="+mj-lt"/>
                <a:ea typeface="+mn-ea"/>
                <a:cs typeface="Arial" pitchFamily="34" charset="0"/>
              </a:rPr>
              <a:t>) hernomen op </a:t>
            </a:r>
            <a:r>
              <a:rPr lang="nl-NL" kern="1200" dirty="0">
                <a:solidFill>
                  <a:srgbClr val="00B050"/>
                </a:solidFill>
                <a:latin typeface="+mj-lt"/>
                <a:ea typeface="+mn-ea"/>
                <a:cs typeface="Arial" pitchFamily="34" charset="0"/>
              </a:rPr>
              <a:t>het bewijsstuk </a:t>
            </a:r>
            <a:r>
              <a:rPr lang="nl-NL" kern="1200" dirty="0">
                <a:solidFill>
                  <a:srgbClr val="007C92"/>
                </a:solidFill>
                <a:latin typeface="+mj-lt"/>
                <a:ea typeface="+mn-ea"/>
                <a:cs typeface="Arial" pitchFamily="34" charset="0"/>
              </a:rPr>
              <a:t>dat aan de patiënt gegeven wordt</a:t>
            </a:r>
          </a:p>
          <a:p>
            <a:pPr marL="735013" lvl="1" indent="-342900" algn="just" eaLnBrk="0" hangingPunct="0">
              <a:spcBef>
                <a:spcPts val="325"/>
              </a:spcBef>
              <a:buClr>
                <a:srgbClr val="007C92"/>
              </a:buClr>
              <a:buFont typeface="Wingdings" pitchFamily="2" charset="2"/>
              <a:buChar char="§"/>
            </a:pPr>
            <a:endParaRPr lang="fr-FR" kern="1200" dirty="0" smtClean="0">
              <a:solidFill>
                <a:srgbClr val="007C92"/>
              </a:solidFill>
              <a:latin typeface="+mj-lt"/>
              <a:ea typeface="+mn-ea"/>
              <a:cs typeface="Arial" pitchFamily="34" charset="0"/>
            </a:endParaRPr>
          </a:p>
          <a:p>
            <a:pPr marL="392113" lvl="1" indent="0" algn="just" eaLnBrk="0" hangingPunct="0">
              <a:spcBef>
                <a:spcPts val="325"/>
              </a:spcBef>
              <a:buClr>
                <a:srgbClr val="2DA2BF"/>
              </a:buClr>
              <a:buNone/>
            </a:pPr>
            <a:r>
              <a:rPr kumimoji="0" lang="fr-FR" sz="2600" b="0" i="0" u="none" strike="noStrike" kern="1200" cap="none" spc="0" normalizeH="0" baseline="0" noProof="0" dirty="0" smtClean="0">
                <a:ln>
                  <a:noFill/>
                </a:ln>
                <a:solidFill>
                  <a:srgbClr val="007C92"/>
                </a:solidFill>
                <a:effectLst/>
                <a:uLnTx/>
                <a:uFillTx/>
                <a:latin typeface="Arial" pitchFamily="34" charset="0"/>
                <a:ea typeface="+mn-ea"/>
                <a:cs typeface="Arial" pitchFamily="34" charset="0"/>
              </a:rPr>
              <a:t> </a:t>
            </a:r>
          </a:p>
        </p:txBody>
      </p:sp>
    </p:spTree>
    <p:extLst>
      <p:ext uri="{BB962C8B-B14F-4D97-AF65-F5344CB8AC3E}">
        <p14:creationId xmlns:p14="http://schemas.microsoft.com/office/powerpoint/2010/main" val="9129962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63688" y="548680"/>
            <a:ext cx="7128792" cy="777875"/>
          </a:xfrm>
        </p:spPr>
        <p:txBody>
          <a:bodyPr/>
          <a:lstStyle/>
          <a:p>
            <a:r>
              <a:rPr lang="nl-NL" sz="2800" dirty="0" smtClean="0">
                <a:solidFill>
                  <a:srgbClr val="00B050"/>
                </a:solidFill>
              </a:rPr>
              <a:t>Welk </a:t>
            </a:r>
            <a:r>
              <a:rPr lang="nl-NL" sz="2800" dirty="0">
                <a:solidFill>
                  <a:srgbClr val="00B050"/>
                </a:solidFill>
              </a:rPr>
              <a:t>bedrag wordt vermeld in geval van uitgestelde betaling van de patiënt?</a:t>
            </a:r>
            <a:br>
              <a:rPr lang="nl-NL" sz="2800" dirty="0">
                <a:solidFill>
                  <a:srgbClr val="00B050"/>
                </a:solidFill>
              </a:rPr>
            </a:br>
            <a:endParaRPr lang="fr-FR" sz="2800" dirty="0">
              <a:solidFill>
                <a:srgbClr val="00B050"/>
              </a:solidFill>
            </a:endParaRPr>
          </a:p>
        </p:txBody>
      </p:sp>
      <p:sp>
        <p:nvSpPr>
          <p:cNvPr id="23555" name="Rectangle 3"/>
          <p:cNvSpPr>
            <a:spLocks noGrp="1" noChangeArrowheads="1"/>
          </p:cNvSpPr>
          <p:nvPr>
            <p:ph type="body" idx="1"/>
          </p:nvPr>
        </p:nvSpPr>
        <p:spPr>
          <a:xfrm>
            <a:off x="251520" y="1052736"/>
            <a:ext cx="8435776" cy="4525963"/>
          </a:xfrm>
        </p:spPr>
        <p:txBody>
          <a:bodyPr/>
          <a:lstStyle/>
          <a:p>
            <a:pPr marL="392113" lvl="1" indent="0" eaLnBrk="0" hangingPunct="0">
              <a:spcBef>
                <a:spcPts val="325"/>
              </a:spcBef>
              <a:buClr>
                <a:srgbClr val="2DA2BF"/>
              </a:buClr>
              <a:buNone/>
            </a:pPr>
            <a:endParaRPr kumimoji="0" lang="nl-BE" sz="26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lang="nl-NL" kern="1200" dirty="0" smtClean="0">
                <a:solidFill>
                  <a:srgbClr val="007C92"/>
                </a:solidFill>
                <a:latin typeface="+mj-lt"/>
                <a:ea typeface="+mn-ea"/>
                <a:cs typeface="Arial" pitchFamily="34" charset="0"/>
              </a:rPr>
              <a:t>In </a:t>
            </a:r>
            <a:r>
              <a:rPr lang="nl-NL" kern="1200" dirty="0">
                <a:solidFill>
                  <a:srgbClr val="007C92"/>
                </a:solidFill>
                <a:latin typeface="+mj-lt"/>
                <a:ea typeface="+mn-ea"/>
                <a:cs typeface="Arial" pitchFamily="34" charset="0"/>
              </a:rPr>
              <a:t>geval van de </a:t>
            </a:r>
            <a:r>
              <a:rPr lang="nl-NL" kern="1200" dirty="0">
                <a:solidFill>
                  <a:srgbClr val="00B050"/>
                </a:solidFill>
                <a:latin typeface="+mj-lt"/>
                <a:ea typeface="+mn-ea"/>
                <a:cs typeface="Arial" pitchFamily="34" charset="0"/>
              </a:rPr>
              <a:t>uitgestelde betaling via overschrijving</a:t>
            </a:r>
            <a:r>
              <a:rPr lang="nl-NL" kern="1200" dirty="0">
                <a:solidFill>
                  <a:srgbClr val="007C92"/>
                </a:solidFill>
                <a:latin typeface="+mj-lt"/>
                <a:ea typeface="+mn-ea"/>
                <a:cs typeface="Arial" pitchFamily="34" charset="0"/>
              </a:rPr>
              <a:t>:</a:t>
            </a:r>
          </a:p>
          <a:p>
            <a:pPr marL="1135063" lvl="2" indent="-342900" algn="just" eaLnBrk="0" hangingPunct="0">
              <a:spcBef>
                <a:spcPts val="325"/>
              </a:spcBef>
              <a:buClr>
                <a:srgbClr val="007C92"/>
              </a:buClr>
              <a:buFont typeface="Courier New" pitchFamily="49" charset="0"/>
              <a:buChar char="o"/>
            </a:pPr>
            <a:r>
              <a:rPr lang="nl-NL" sz="2300" kern="1200" dirty="0" smtClean="0">
                <a:solidFill>
                  <a:srgbClr val="007C92"/>
                </a:solidFill>
                <a:latin typeface="+mj-lt"/>
                <a:ea typeface="+mn-ea"/>
                <a:cs typeface="Arial" pitchFamily="34" charset="0"/>
              </a:rPr>
              <a:t>Vermelden </a:t>
            </a:r>
            <a:r>
              <a:rPr lang="nl-NL" sz="2300" kern="1200" dirty="0">
                <a:solidFill>
                  <a:srgbClr val="007C92"/>
                </a:solidFill>
                <a:latin typeface="+mj-lt"/>
                <a:ea typeface="+mn-ea"/>
                <a:cs typeface="Arial" pitchFamily="34" charset="0"/>
              </a:rPr>
              <a:t>van het ontvangen bedrag, i.c. 0, op het deel “ontvangstbewijs” van het GVH uit te reiken aan de </a:t>
            </a:r>
            <a:r>
              <a:rPr lang="nl-NL" sz="2300" kern="1200" dirty="0" smtClean="0">
                <a:solidFill>
                  <a:srgbClr val="007C92"/>
                </a:solidFill>
                <a:latin typeface="+mj-lt"/>
                <a:ea typeface="+mn-ea"/>
                <a:cs typeface="Arial" pitchFamily="34" charset="0"/>
              </a:rPr>
              <a:t>patiënt</a:t>
            </a:r>
            <a:endParaRPr kumimoji="0" lang="fr-FR" sz="2300" i="0" u="none" strike="noStrike" kern="1200" cap="none" spc="0" normalizeH="0" baseline="0" noProof="0" dirty="0" smtClean="0">
              <a:ln>
                <a:noFill/>
              </a:ln>
              <a:solidFill>
                <a:srgbClr val="007C92"/>
              </a:solidFill>
              <a:effectLst/>
              <a:uLnTx/>
              <a:uFillTx/>
              <a:latin typeface="+mj-lt"/>
              <a:ea typeface="+mn-ea"/>
              <a:cs typeface="Arial" pitchFamily="34" charset="0"/>
            </a:endParaRPr>
          </a:p>
          <a:p>
            <a:pPr marL="1135063" lvl="2" indent="-342900" algn="just" eaLnBrk="0" hangingPunct="0">
              <a:spcBef>
                <a:spcPts val="325"/>
              </a:spcBef>
              <a:buClr>
                <a:srgbClr val="007C92"/>
              </a:buClr>
              <a:buFont typeface="Courier New" pitchFamily="49" charset="0"/>
              <a:buChar char="o"/>
            </a:pPr>
            <a:r>
              <a:rPr lang="nl-NL" sz="2300" kern="1200" dirty="0" smtClean="0">
                <a:solidFill>
                  <a:srgbClr val="007C92"/>
                </a:solidFill>
                <a:latin typeface="+mj-lt"/>
                <a:ea typeface="+mn-ea"/>
                <a:cs typeface="Arial" pitchFamily="34" charset="0"/>
              </a:rPr>
              <a:t>Geen </a:t>
            </a:r>
            <a:r>
              <a:rPr lang="nl-NL" sz="2300" kern="1200" dirty="0">
                <a:solidFill>
                  <a:srgbClr val="007C92"/>
                </a:solidFill>
                <a:latin typeface="+mj-lt"/>
                <a:ea typeface="+mn-ea"/>
                <a:cs typeface="Arial" pitchFamily="34" charset="0"/>
              </a:rPr>
              <a:t>ander document uitreiken wanneer de storting wordt verricht</a:t>
            </a:r>
          </a:p>
          <a:p>
            <a:pPr marL="735013" lvl="1" indent="-342900" algn="just" eaLnBrk="0" hangingPunct="0">
              <a:spcBef>
                <a:spcPts val="325"/>
              </a:spcBef>
              <a:buClr>
                <a:srgbClr val="007C92"/>
              </a:buClr>
              <a:buFont typeface="Wingdings" pitchFamily="2" charset="2"/>
              <a:buChar char="§"/>
            </a:pPr>
            <a:r>
              <a:rPr lang="nl-NL" kern="1200" dirty="0" smtClean="0">
                <a:solidFill>
                  <a:srgbClr val="007C92"/>
                </a:solidFill>
                <a:latin typeface="+mj-lt"/>
                <a:ea typeface="+mn-ea"/>
                <a:cs typeface="Arial" pitchFamily="34" charset="0"/>
              </a:rPr>
              <a:t>In </a:t>
            </a:r>
            <a:r>
              <a:rPr lang="nl-NL" kern="1200" dirty="0">
                <a:solidFill>
                  <a:srgbClr val="007C92"/>
                </a:solidFill>
                <a:latin typeface="+mj-lt"/>
                <a:ea typeface="+mn-ea"/>
                <a:cs typeface="Arial" pitchFamily="34" charset="0"/>
              </a:rPr>
              <a:t>geval van </a:t>
            </a:r>
            <a:r>
              <a:rPr lang="nl-NL" kern="1200" dirty="0">
                <a:solidFill>
                  <a:srgbClr val="00B050"/>
                </a:solidFill>
                <a:latin typeface="+mj-lt"/>
                <a:ea typeface="+mn-ea"/>
                <a:cs typeface="Arial" pitchFamily="34" charset="0"/>
              </a:rPr>
              <a:t>uitgestelde betaling via een contante betaling of met de bankkaart:</a:t>
            </a:r>
          </a:p>
          <a:p>
            <a:pPr marL="1135063" lvl="2" indent="-342900" algn="just" eaLnBrk="0" hangingPunct="0">
              <a:spcBef>
                <a:spcPts val="325"/>
              </a:spcBef>
              <a:buClr>
                <a:srgbClr val="007C92"/>
              </a:buClr>
              <a:buFont typeface="Courier New" pitchFamily="49" charset="0"/>
              <a:buChar char="o"/>
            </a:pPr>
            <a:r>
              <a:rPr lang="nl-NL" sz="2300" kern="1200" dirty="0" smtClean="0">
                <a:solidFill>
                  <a:srgbClr val="007C92"/>
                </a:solidFill>
                <a:latin typeface="+mj-lt"/>
                <a:ea typeface="+mn-ea"/>
                <a:cs typeface="Arial" pitchFamily="34" charset="0"/>
              </a:rPr>
              <a:t>Het </a:t>
            </a:r>
            <a:r>
              <a:rPr lang="nl-NL" sz="2300" kern="1200" dirty="0">
                <a:solidFill>
                  <a:srgbClr val="007C92"/>
                </a:solidFill>
                <a:latin typeface="+mj-lt"/>
                <a:ea typeface="+mn-ea"/>
                <a:cs typeface="Arial" pitchFamily="34" charset="0"/>
              </a:rPr>
              <a:t>bovenste gedeelte van het GVH schrappen</a:t>
            </a:r>
          </a:p>
          <a:p>
            <a:pPr marL="1135063" lvl="2" indent="-342900" algn="just" eaLnBrk="0" hangingPunct="0">
              <a:spcBef>
                <a:spcPts val="325"/>
              </a:spcBef>
              <a:buClr>
                <a:srgbClr val="007C92"/>
              </a:buClr>
              <a:buFont typeface="Courier New" pitchFamily="49" charset="0"/>
              <a:buChar char="o"/>
            </a:pPr>
            <a:r>
              <a:rPr lang="nl-NL" sz="2300" kern="1200" dirty="0" smtClean="0">
                <a:solidFill>
                  <a:srgbClr val="007C92"/>
                </a:solidFill>
                <a:latin typeface="+mj-lt"/>
                <a:ea typeface="+mn-ea"/>
                <a:cs typeface="Arial" pitchFamily="34" charset="0"/>
              </a:rPr>
              <a:t>Het </a:t>
            </a:r>
            <a:r>
              <a:rPr lang="nl-NL" sz="2300" kern="1200" dirty="0">
                <a:solidFill>
                  <a:srgbClr val="007C92"/>
                </a:solidFill>
                <a:latin typeface="+mj-lt"/>
                <a:ea typeface="+mn-ea"/>
                <a:cs typeface="Arial" pitchFamily="34" charset="0"/>
              </a:rPr>
              <a:t>ontvangen bedrag vermelden op het deel “ontvangstbewijs” dat aan de patiënt wordt uitgereikt</a:t>
            </a:r>
          </a:p>
          <a:p>
            <a:pPr marL="1135063" lvl="2" indent="-342900" algn="just" eaLnBrk="0" hangingPunct="0">
              <a:spcBef>
                <a:spcPts val="325"/>
              </a:spcBef>
              <a:buClr>
                <a:srgbClr val="007C92"/>
              </a:buClr>
              <a:buFont typeface="Courier New" pitchFamily="49" charset="0"/>
              <a:buChar char="o"/>
            </a:pPr>
            <a:endParaRPr lang="fr-FR" sz="2400" kern="1200" dirty="0" smtClean="0">
              <a:solidFill>
                <a:srgbClr val="007C92"/>
              </a:solidFill>
              <a:latin typeface="+mj-lt"/>
              <a:ea typeface="+mn-ea"/>
              <a:cs typeface="Arial" pitchFamily="34" charset="0"/>
            </a:endParaRPr>
          </a:p>
          <a:p>
            <a:pPr marL="620713" lvl="1" indent="-228600" algn="just" eaLnBrk="0" hangingPunct="0">
              <a:spcBef>
                <a:spcPts val="325"/>
              </a:spcBef>
              <a:buClr>
                <a:srgbClr val="2DA2BF"/>
              </a:buClr>
              <a:buFont typeface="Wingdings" pitchFamily="2" charset="2"/>
              <a:buChar char="q"/>
            </a:pPr>
            <a:endParaRPr kumimoji="0" lang="nl-BE"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926417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endParaRPr lang="en-US" dirty="0">
              <a:solidFill>
                <a:srgbClr val="000000"/>
              </a:solidFill>
            </a:endParaRPr>
          </a:p>
        </p:txBody>
      </p:sp>
      <p:sp>
        <p:nvSpPr>
          <p:cNvPr id="23554" name="Rectangle 2"/>
          <p:cNvSpPr>
            <a:spLocks noGrp="1" noChangeArrowheads="1"/>
          </p:cNvSpPr>
          <p:nvPr>
            <p:ph type="title"/>
          </p:nvPr>
        </p:nvSpPr>
        <p:spPr>
          <a:xfrm>
            <a:off x="1763688" y="404664"/>
            <a:ext cx="7128792" cy="777875"/>
          </a:xfrm>
        </p:spPr>
        <p:txBody>
          <a:bodyPr/>
          <a:lstStyle/>
          <a:p>
            <a:r>
              <a:rPr lang="nl-NL" sz="2800" dirty="0">
                <a:solidFill>
                  <a:srgbClr val="00B050"/>
                </a:solidFill>
              </a:rPr>
              <a:t>In geval van vergoedbare en niet-vergoedbare verstrekkingen</a:t>
            </a:r>
            <a:endParaRPr lang="fr-FR" sz="2800" dirty="0">
              <a:solidFill>
                <a:srgbClr val="00B050"/>
              </a:solidFill>
            </a:endParaRPr>
          </a:p>
        </p:txBody>
      </p:sp>
      <p:sp>
        <p:nvSpPr>
          <p:cNvPr id="23555" name="Rectangle 3"/>
          <p:cNvSpPr>
            <a:spLocks noGrp="1" noChangeArrowheads="1"/>
          </p:cNvSpPr>
          <p:nvPr>
            <p:ph type="body" idx="1"/>
          </p:nvPr>
        </p:nvSpPr>
        <p:spPr>
          <a:xfrm>
            <a:off x="251520" y="1340768"/>
            <a:ext cx="8435776" cy="4525963"/>
          </a:xfrm>
        </p:spPr>
        <p:txBody>
          <a:bodyPr/>
          <a:lstStyle/>
          <a:p>
            <a:pPr marL="392113" lvl="1" indent="0" eaLnBrk="0" hangingPunct="0">
              <a:spcBef>
                <a:spcPts val="325"/>
              </a:spcBef>
              <a:buClr>
                <a:srgbClr val="2DA2BF"/>
              </a:buClr>
              <a:buNone/>
            </a:pPr>
            <a:endParaRPr kumimoji="0" lang="nl-BE" sz="2600" b="1" i="0" u="none" strike="noStrike" kern="1200" cap="none" spc="0" normalizeH="0" baseline="0" noProof="0" dirty="0" smtClean="0">
              <a:ln>
                <a:noFill/>
              </a:ln>
              <a:solidFill>
                <a:srgbClr val="007C92"/>
              </a:solidFill>
              <a:effectLst/>
              <a:uLnTx/>
              <a:uFillTx/>
              <a:latin typeface="Arial" pitchFamily="34" charset="0"/>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lang="nl-NL" kern="1200" dirty="0" smtClean="0">
                <a:solidFill>
                  <a:srgbClr val="007C92"/>
                </a:solidFill>
                <a:latin typeface="+mj-lt"/>
                <a:ea typeface="+mn-ea"/>
                <a:cs typeface="Arial" pitchFamily="34" charset="0"/>
              </a:rPr>
              <a:t>Vermelden </a:t>
            </a:r>
            <a:r>
              <a:rPr lang="nl-NL" kern="1200" dirty="0">
                <a:solidFill>
                  <a:srgbClr val="00B050"/>
                </a:solidFill>
                <a:latin typeface="+mj-lt"/>
                <a:ea typeface="+mn-ea"/>
                <a:cs typeface="Arial" pitchFamily="34" charset="0"/>
              </a:rPr>
              <a:t>op het deel “ontvangstbewijs” </a:t>
            </a:r>
            <a:r>
              <a:rPr lang="nl-NL" kern="1200" dirty="0">
                <a:solidFill>
                  <a:srgbClr val="007C92"/>
                </a:solidFill>
                <a:latin typeface="+mj-lt"/>
                <a:ea typeface="+mn-ea"/>
                <a:cs typeface="Arial" pitchFamily="34" charset="0"/>
              </a:rPr>
              <a:t>van het totaal van de betalingen voor de </a:t>
            </a:r>
            <a:r>
              <a:rPr lang="nl-NL" kern="1200" dirty="0">
                <a:solidFill>
                  <a:srgbClr val="00B050"/>
                </a:solidFill>
                <a:latin typeface="+mj-lt"/>
                <a:ea typeface="+mn-ea"/>
                <a:cs typeface="Arial" pitchFamily="34" charset="0"/>
              </a:rPr>
              <a:t>vergoedbare verstrekkingen </a:t>
            </a:r>
            <a:r>
              <a:rPr lang="nl-NL" kern="1200" dirty="0">
                <a:solidFill>
                  <a:srgbClr val="007C92"/>
                </a:solidFill>
                <a:latin typeface="+mj-lt"/>
                <a:ea typeface="+mn-ea"/>
                <a:cs typeface="Arial" pitchFamily="34" charset="0"/>
              </a:rPr>
              <a:t>die hernomen worden op het GVH én voor zover deze betaald zijn via een contante betaling of via bankkaart</a:t>
            </a:r>
          </a:p>
          <a:p>
            <a:pPr marL="735013" lvl="1" indent="-342900" algn="just" eaLnBrk="0" hangingPunct="0">
              <a:spcBef>
                <a:spcPts val="325"/>
              </a:spcBef>
              <a:buClr>
                <a:srgbClr val="2DA2BF"/>
              </a:buClr>
              <a:buFont typeface="Wingdings" pitchFamily="2" charset="2"/>
              <a:buChar char="§"/>
            </a:pPr>
            <a:endParaRPr lang="fr-FR" kern="1200" dirty="0" smtClean="0">
              <a:solidFill>
                <a:srgbClr val="007C92"/>
              </a:solidFill>
              <a:latin typeface="Verdana"/>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lang="nl-NL" kern="1200" dirty="0" smtClean="0">
                <a:solidFill>
                  <a:srgbClr val="007C92"/>
                </a:solidFill>
                <a:latin typeface="Verdana"/>
                <a:ea typeface="+mn-ea"/>
                <a:cs typeface="Arial" pitchFamily="34" charset="0"/>
              </a:rPr>
              <a:t>In </a:t>
            </a:r>
            <a:r>
              <a:rPr lang="nl-NL" kern="1200" dirty="0">
                <a:solidFill>
                  <a:srgbClr val="007C92"/>
                </a:solidFill>
                <a:latin typeface="Verdana"/>
                <a:ea typeface="+mn-ea"/>
                <a:cs typeface="Arial" pitchFamily="34" charset="0"/>
              </a:rPr>
              <a:t>geval van cumul van vergoedbare en niet vergoedbare verstrekkingen, wordt </a:t>
            </a:r>
            <a:r>
              <a:rPr lang="nl-NL" kern="1200" dirty="0">
                <a:solidFill>
                  <a:srgbClr val="00B050"/>
                </a:solidFill>
                <a:latin typeface="Verdana"/>
                <a:ea typeface="+mn-ea"/>
                <a:cs typeface="Arial" pitchFamily="34" charset="0"/>
              </a:rPr>
              <a:t>het totaal van de ontvangen bedragen</a:t>
            </a:r>
            <a:r>
              <a:rPr lang="nl-NL" kern="1200" dirty="0">
                <a:solidFill>
                  <a:srgbClr val="007C92"/>
                </a:solidFill>
                <a:latin typeface="Verdana"/>
                <a:ea typeface="+mn-ea"/>
                <a:cs typeface="Arial" pitchFamily="34" charset="0"/>
              </a:rPr>
              <a:t> hernomen op het </a:t>
            </a:r>
            <a:r>
              <a:rPr lang="nl-NL" kern="1200" dirty="0">
                <a:solidFill>
                  <a:srgbClr val="00B050"/>
                </a:solidFill>
                <a:latin typeface="Verdana"/>
                <a:ea typeface="+mn-ea"/>
                <a:cs typeface="Arial" pitchFamily="34" charset="0"/>
              </a:rPr>
              <a:t>bewijsstuk</a:t>
            </a:r>
            <a:r>
              <a:rPr lang="nl-NL" kern="1200" dirty="0">
                <a:solidFill>
                  <a:srgbClr val="007C92"/>
                </a:solidFill>
                <a:latin typeface="Verdana"/>
                <a:ea typeface="+mn-ea"/>
                <a:cs typeface="Arial" pitchFamily="34" charset="0"/>
              </a:rPr>
              <a:t> uitgereikt aan de patiënt</a:t>
            </a:r>
          </a:p>
          <a:p>
            <a:pPr marL="735013" lvl="1" indent="-342900" algn="just" eaLnBrk="0" hangingPunct="0">
              <a:spcBef>
                <a:spcPts val="325"/>
              </a:spcBef>
              <a:buClr>
                <a:srgbClr val="007C92"/>
              </a:buClr>
              <a:buFont typeface="Wingdings" pitchFamily="2" charset="2"/>
              <a:buChar char="§"/>
            </a:pPr>
            <a:endParaRPr lang="fr-FR" kern="1200" dirty="0" smtClean="0">
              <a:solidFill>
                <a:srgbClr val="007C92"/>
              </a:solidFill>
              <a:latin typeface="Verdana"/>
              <a:ea typeface="+mn-ea"/>
              <a:cs typeface="Arial" pitchFamily="34" charset="0"/>
            </a:endParaRPr>
          </a:p>
          <a:p>
            <a:pPr marL="620713" lvl="1" indent="-228600" algn="just" eaLnBrk="0" hangingPunct="0">
              <a:spcBef>
                <a:spcPts val="325"/>
              </a:spcBef>
              <a:buClr>
                <a:srgbClr val="2DA2BF"/>
              </a:buClr>
              <a:buFont typeface="Wingdings" pitchFamily="2" charset="2"/>
              <a:buChar char="q"/>
            </a:pPr>
            <a:endParaRPr lang="nl-BE" sz="2600" kern="1200" dirty="0">
              <a:solidFill>
                <a:prstClr val="black"/>
              </a:solidFill>
              <a:latin typeface="Arial" pitchFamily="34" charset="0"/>
              <a:ea typeface="+mn-ea"/>
              <a:cs typeface="Arial" pitchFamily="34" charset="0"/>
            </a:endParaRPr>
          </a:p>
          <a:p>
            <a:pPr marL="620713" lvl="1" indent="-228600" algn="just" eaLnBrk="0" hangingPunct="0">
              <a:spcBef>
                <a:spcPts val="325"/>
              </a:spcBef>
              <a:buClr>
                <a:srgbClr val="2DA2BF"/>
              </a:buClr>
              <a:buFont typeface="Wingdings" pitchFamily="2" charset="2"/>
              <a:buChar char="q"/>
            </a:pPr>
            <a:endParaRPr kumimoji="0" lang="nl-BE" sz="2600" b="1" i="0" u="none" strike="noStrike" kern="1200" cap="none" spc="0" normalizeH="0" baseline="0" noProof="0" dirty="0" smtClean="0">
              <a:ln>
                <a:noFill/>
              </a:ln>
              <a:solidFill>
                <a:srgbClr val="007C92"/>
              </a:solidFill>
              <a:effectLst/>
              <a:uLnTx/>
              <a:uFillTx/>
              <a:latin typeface="+mj-lt"/>
              <a:ea typeface="+mn-ea"/>
              <a:cs typeface="Arial" pitchFamily="34" charset="0"/>
            </a:endParaRPr>
          </a:p>
          <a:p>
            <a:pPr marL="392113" lvl="1" indent="0" algn="just" eaLnBrk="0" hangingPunct="0">
              <a:spcBef>
                <a:spcPts val="325"/>
              </a:spcBef>
              <a:buClr>
                <a:srgbClr val="2DA2BF"/>
              </a:buClr>
              <a:buNone/>
            </a:pPr>
            <a:endParaRPr kumimoji="0" lang="nl-BE" sz="2600" b="1" i="0" u="none" strike="noStrike" kern="1200" cap="none" spc="0" normalizeH="0" baseline="0" noProof="0" dirty="0" smtClean="0">
              <a:ln>
                <a:noFill/>
              </a:ln>
              <a:solidFill>
                <a:srgbClr val="007C92"/>
              </a:solidFill>
              <a:effectLst/>
              <a:uLnTx/>
              <a:uFillTx/>
              <a:latin typeface="+mj-lt"/>
              <a:ea typeface="+mn-ea"/>
              <a:cs typeface="Arial" pitchFamily="34" charset="0"/>
            </a:endParaRPr>
          </a:p>
          <a:p>
            <a:pPr marL="620713" lvl="1" indent="-228600" algn="just" eaLnBrk="0" hangingPunct="0">
              <a:spcBef>
                <a:spcPts val="325"/>
              </a:spcBef>
              <a:buClr>
                <a:srgbClr val="2DA2BF"/>
              </a:buClr>
              <a:buFont typeface="Wingdings" pitchFamily="2" charset="2"/>
              <a:buChar char="q"/>
            </a:pPr>
            <a:endParaRPr kumimoji="0" lang="nl-BE" b="1" i="0" u="none" strike="noStrike" kern="1200" cap="none" spc="0" normalizeH="0" baseline="0" noProof="0" dirty="0" smtClean="0">
              <a:ln>
                <a:noFill/>
              </a:ln>
              <a:solidFill>
                <a:srgbClr val="007C92"/>
              </a:solidFill>
              <a:effectLst/>
              <a:uLnTx/>
              <a:uFillTx/>
              <a:latin typeface="+mj-lt"/>
              <a:ea typeface="+mn-ea"/>
              <a:cs typeface="Arial" pitchFamily="34" charset="0"/>
            </a:endParaRPr>
          </a:p>
          <a:p>
            <a:pPr marL="392113" lvl="1" indent="0" algn="just" eaLnBrk="0" hangingPunct="0">
              <a:spcBef>
                <a:spcPts val="325"/>
              </a:spcBef>
              <a:buClr>
                <a:srgbClr val="2DA2BF"/>
              </a:buClr>
              <a:buNone/>
            </a:pPr>
            <a:endParaRPr kumimoji="0" lang="nl-BE" sz="2600" b="1" i="0" u="none" strike="noStrike" kern="1200" cap="none" spc="0" normalizeH="0" baseline="0" noProof="0" dirty="0" smtClean="0">
              <a:ln>
                <a:noFill/>
              </a:ln>
              <a:solidFill>
                <a:srgbClr val="007C92"/>
              </a:solidFill>
              <a:effectLst/>
              <a:uLnTx/>
              <a:uFillTx/>
              <a:latin typeface="+mj-lt"/>
              <a:ea typeface="+mn-ea"/>
              <a:cs typeface="Arial" pitchFamily="34" charset="0"/>
            </a:endParaRPr>
          </a:p>
          <a:p>
            <a:pPr marL="392113" lvl="1" indent="0" algn="just" eaLnBrk="0" hangingPunct="0">
              <a:spcBef>
                <a:spcPts val="325"/>
              </a:spcBef>
              <a:buClr>
                <a:srgbClr val="2DA2BF"/>
              </a:buClr>
              <a:buNone/>
            </a:pPr>
            <a:r>
              <a:rPr lang="nl-BE" sz="2600" b="1" kern="1200" dirty="0" smtClean="0">
                <a:solidFill>
                  <a:srgbClr val="009999"/>
                </a:solidFill>
                <a:latin typeface="Arial" pitchFamily="34" charset="0"/>
                <a:ea typeface="+mn-ea"/>
                <a:cs typeface="Arial" pitchFamily="34" charset="0"/>
              </a:rPr>
              <a:t>   </a:t>
            </a:r>
          </a:p>
          <a:p>
            <a:pPr marL="620713" lvl="1" indent="-228600" algn="just" eaLnBrk="0" hangingPunct="0">
              <a:spcBef>
                <a:spcPts val="325"/>
              </a:spcBef>
              <a:buClr>
                <a:srgbClr val="2DA2BF"/>
              </a:buClr>
              <a:buFont typeface="Wingdings" pitchFamily="2" charset="2"/>
              <a:buChar char="q"/>
            </a:pPr>
            <a:endParaRPr kumimoji="0" lang="nl-BE" sz="2600" b="1" i="0" u="none" strike="noStrike" kern="1200" cap="none" spc="0" normalizeH="0" baseline="0" noProof="0" dirty="0">
              <a:ln>
                <a:noFill/>
              </a:ln>
              <a:solidFill>
                <a:srgbClr val="009999"/>
              </a:solidFill>
              <a:effectLst/>
              <a:uLnTx/>
              <a:uFillTx/>
              <a:latin typeface="Arial" pitchFamily="34" charset="0"/>
              <a:ea typeface="+mn-ea"/>
              <a:cs typeface="Arial" pitchFamily="34" charset="0"/>
            </a:endParaRPr>
          </a:p>
          <a:p>
            <a:pPr marL="620713" lvl="1" indent="-228600" algn="just" eaLnBrk="0" hangingPunct="0">
              <a:spcBef>
                <a:spcPts val="325"/>
              </a:spcBef>
              <a:buClr>
                <a:srgbClr val="2DA2BF"/>
              </a:buClr>
              <a:buFont typeface="Wingdings" pitchFamily="2" charset="2"/>
              <a:buChar char="q"/>
            </a:pPr>
            <a:endParaRPr kumimoji="0" lang="nl-BE" sz="2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1328546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63688" y="404664"/>
            <a:ext cx="7128792" cy="777875"/>
          </a:xfrm>
        </p:spPr>
        <p:txBody>
          <a:bodyPr/>
          <a:lstStyle/>
          <a:p>
            <a:r>
              <a:rPr lang="nl-NL" sz="2800" dirty="0">
                <a:solidFill>
                  <a:srgbClr val="00B050"/>
                </a:solidFill>
              </a:rPr>
              <a:t>Kan het deel « ontvangstbewijs » van het GVH worden losgemaakt?</a:t>
            </a:r>
            <a:endParaRPr lang="fr-FR" sz="2800" dirty="0">
              <a:solidFill>
                <a:srgbClr val="00B050"/>
              </a:solidFill>
            </a:endParaRPr>
          </a:p>
        </p:txBody>
      </p:sp>
      <p:sp>
        <p:nvSpPr>
          <p:cNvPr id="23555" name="Rectangle 3"/>
          <p:cNvSpPr>
            <a:spLocks noGrp="1" noChangeArrowheads="1"/>
          </p:cNvSpPr>
          <p:nvPr>
            <p:ph type="body" idx="1"/>
          </p:nvPr>
        </p:nvSpPr>
        <p:spPr>
          <a:xfrm>
            <a:off x="251520" y="1268760"/>
            <a:ext cx="8435776" cy="4525963"/>
          </a:xfrm>
        </p:spPr>
        <p:txBody>
          <a:bodyPr/>
          <a:lstStyle/>
          <a:p>
            <a:pPr marL="392113" lvl="1" indent="0" eaLnBrk="0" hangingPunct="0">
              <a:spcBef>
                <a:spcPts val="325"/>
              </a:spcBef>
              <a:buClr>
                <a:srgbClr val="2DA2BF"/>
              </a:buClr>
              <a:buNone/>
            </a:pPr>
            <a:endParaRPr kumimoji="0" lang="nl-BE" sz="26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lang="fr-FR" kern="1200" dirty="0">
                <a:solidFill>
                  <a:srgbClr val="007C92"/>
                </a:solidFill>
                <a:latin typeface="+mj-lt"/>
                <a:ea typeface="+mn-ea"/>
                <a:cs typeface="Arial" pitchFamily="34" charset="0"/>
              </a:rPr>
              <a:t> </a:t>
            </a:r>
            <a:r>
              <a:rPr lang="fr-FR" kern="1200" dirty="0" err="1">
                <a:solidFill>
                  <a:srgbClr val="007C92"/>
                </a:solidFill>
                <a:latin typeface="+mj-lt"/>
                <a:ea typeface="+mn-ea"/>
                <a:cs typeface="Arial" pitchFamily="34" charset="0"/>
              </a:rPr>
              <a:t>Door</a:t>
            </a:r>
            <a:r>
              <a:rPr lang="fr-FR" kern="1200" dirty="0">
                <a:solidFill>
                  <a:srgbClr val="007C92"/>
                </a:solidFill>
                <a:latin typeface="+mj-lt"/>
                <a:ea typeface="+mn-ea"/>
                <a:cs typeface="Arial" pitchFamily="34" charset="0"/>
              </a:rPr>
              <a:t> de </a:t>
            </a:r>
            <a:r>
              <a:rPr lang="fr-FR" kern="1200" dirty="0" err="1">
                <a:solidFill>
                  <a:srgbClr val="007C92"/>
                </a:solidFill>
                <a:latin typeface="+mj-lt"/>
                <a:ea typeface="+mn-ea"/>
                <a:cs typeface="Arial" pitchFamily="34" charset="0"/>
              </a:rPr>
              <a:t>patiënt</a:t>
            </a:r>
            <a:r>
              <a:rPr lang="fr-FR" kern="1200" dirty="0">
                <a:solidFill>
                  <a:srgbClr val="007C92"/>
                </a:solidFill>
                <a:latin typeface="+mj-lt"/>
                <a:ea typeface="+mn-ea"/>
                <a:cs typeface="Arial" pitchFamily="34" charset="0"/>
              </a:rPr>
              <a:t>: </a:t>
            </a:r>
            <a:r>
              <a:rPr lang="fr-FR" kern="1200" dirty="0" err="1">
                <a:solidFill>
                  <a:srgbClr val="007C92"/>
                </a:solidFill>
                <a:latin typeface="+mj-lt"/>
                <a:ea typeface="+mn-ea"/>
                <a:cs typeface="Arial" pitchFamily="34" charset="0"/>
              </a:rPr>
              <a:t>ja</a:t>
            </a:r>
            <a:endParaRPr lang="fr-FR" kern="1200" dirty="0">
              <a:solidFill>
                <a:srgbClr val="007C92"/>
              </a:solidFill>
              <a:latin typeface="+mj-lt"/>
              <a:ea typeface="+mn-ea"/>
              <a:cs typeface="Arial" pitchFamily="34" charset="0"/>
            </a:endParaRPr>
          </a:p>
          <a:p>
            <a:pPr marL="735013" lvl="1" indent="-342900" algn="just" eaLnBrk="0" hangingPunct="0">
              <a:spcBef>
                <a:spcPts val="325"/>
              </a:spcBef>
              <a:buClr>
                <a:srgbClr val="2DA2BF"/>
              </a:buClr>
              <a:buFont typeface="Wingdings" pitchFamily="2" charset="2"/>
              <a:buChar char="§"/>
            </a:pPr>
            <a:endParaRPr kumimoji="0" lang="fr-FR" i="0" u="none" strike="noStrike" kern="1200" cap="none" spc="0" normalizeH="0" baseline="0" noProof="0" dirty="0" smtClean="0">
              <a:ln>
                <a:noFill/>
              </a:ln>
              <a:solidFill>
                <a:srgbClr val="007C92"/>
              </a:solidFill>
              <a:effectLst/>
              <a:uLnTx/>
              <a:uFillTx/>
              <a:latin typeface="+mj-lt"/>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lang="nl-NL" kern="1200" dirty="0">
                <a:solidFill>
                  <a:srgbClr val="007C92"/>
                </a:solidFill>
                <a:latin typeface="+mj-lt"/>
                <a:ea typeface="+mn-ea"/>
                <a:cs typeface="Arial" pitchFamily="34" charset="0"/>
              </a:rPr>
              <a:t>Door de zorgverlener: neen, behalve in geval van toepassing van derdebetalersregeling</a:t>
            </a:r>
          </a:p>
          <a:p>
            <a:pPr marL="735013" lvl="1" indent="-342900" algn="just" eaLnBrk="0" hangingPunct="0">
              <a:spcBef>
                <a:spcPts val="325"/>
              </a:spcBef>
              <a:buClr>
                <a:srgbClr val="2DA2BF"/>
              </a:buClr>
              <a:buFont typeface="Wingdings" pitchFamily="2" charset="2"/>
              <a:buChar char="§"/>
            </a:pPr>
            <a:endParaRPr lang="fr-FR" kern="1200" dirty="0" smtClean="0">
              <a:solidFill>
                <a:srgbClr val="007C92"/>
              </a:solidFill>
              <a:latin typeface="+mj-lt"/>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lang="nl-NL" kern="1200" dirty="0">
                <a:solidFill>
                  <a:srgbClr val="007C92"/>
                </a:solidFill>
                <a:latin typeface="+mj-lt"/>
                <a:ea typeface="+mn-ea"/>
                <a:cs typeface="Arial" pitchFamily="34" charset="0"/>
              </a:rPr>
              <a:t>Op termijn zal het deel “ontvangstbewijs” altijd </a:t>
            </a:r>
            <a:r>
              <a:rPr lang="nl-NL" kern="1200" dirty="0" err="1">
                <a:solidFill>
                  <a:srgbClr val="007C92"/>
                </a:solidFill>
                <a:latin typeface="+mj-lt"/>
                <a:ea typeface="+mn-ea"/>
                <a:cs typeface="Arial" pitchFamily="34" charset="0"/>
              </a:rPr>
              <a:t>voorgeperforeerd</a:t>
            </a:r>
            <a:r>
              <a:rPr lang="nl-NL" kern="1200" dirty="0">
                <a:solidFill>
                  <a:srgbClr val="007C92"/>
                </a:solidFill>
                <a:latin typeface="+mj-lt"/>
                <a:ea typeface="+mn-ea"/>
                <a:cs typeface="Arial" pitchFamily="34" charset="0"/>
              </a:rPr>
              <a:t> zijn (behalve voor het model D waarvan het moet afgeknipt worden)</a:t>
            </a:r>
          </a:p>
          <a:p>
            <a:pPr marL="392113" lvl="1" indent="0" algn="just" eaLnBrk="0" hangingPunct="0">
              <a:spcBef>
                <a:spcPts val="325"/>
              </a:spcBef>
              <a:buClr>
                <a:srgbClr val="2DA2BF"/>
              </a:buClr>
              <a:buNone/>
            </a:pPr>
            <a:r>
              <a:rPr lang="nl-BE" sz="2600" b="1" kern="1200" dirty="0" smtClean="0">
                <a:solidFill>
                  <a:srgbClr val="009999"/>
                </a:solidFill>
                <a:latin typeface="Arial" pitchFamily="34" charset="0"/>
                <a:ea typeface="+mn-ea"/>
                <a:cs typeface="Arial" pitchFamily="34" charset="0"/>
              </a:rPr>
              <a:t>   </a:t>
            </a:r>
          </a:p>
          <a:p>
            <a:pPr marL="620713" lvl="1" indent="-228600" algn="just" eaLnBrk="0" hangingPunct="0">
              <a:spcBef>
                <a:spcPts val="325"/>
              </a:spcBef>
              <a:buClr>
                <a:srgbClr val="2DA2BF"/>
              </a:buClr>
              <a:buFont typeface="Wingdings" pitchFamily="2" charset="2"/>
              <a:buChar char="q"/>
            </a:pPr>
            <a:endParaRPr kumimoji="0" lang="nl-BE" sz="2600" b="1" i="0" u="none" strike="noStrike" kern="1200" cap="none" spc="0" normalizeH="0" baseline="0" noProof="0" dirty="0">
              <a:ln>
                <a:noFill/>
              </a:ln>
              <a:solidFill>
                <a:srgbClr val="009999"/>
              </a:solidFill>
              <a:effectLst/>
              <a:uLnTx/>
              <a:uFillTx/>
              <a:latin typeface="Arial" pitchFamily="34" charset="0"/>
              <a:ea typeface="+mn-ea"/>
              <a:cs typeface="Arial" pitchFamily="34" charset="0"/>
            </a:endParaRPr>
          </a:p>
          <a:p>
            <a:pPr marL="620713" lvl="1" indent="-228600" algn="just" eaLnBrk="0" hangingPunct="0">
              <a:spcBef>
                <a:spcPts val="325"/>
              </a:spcBef>
              <a:buClr>
                <a:srgbClr val="2DA2BF"/>
              </a:buClr>
              <a:buFont typeface="Wingdings" pitchFamily="2" charset="2"/>
              <a:buChar char="q"/>
            </a:pPr>
            <a:endParaRPr kumimoji="0" lang="nl-BE" sz="2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5219183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35696" y="476672"/>
            <a:ext cx="6851650" cy="777875"/>
          </a:xfrm>
        </p:spPr>
        <p:txBody>
          <a:bodyPr/>
          <a:lstStyle/>
          <a:p>
            <a:r>
              <a:rPr lang="fr-BE" sz="2800" dirty="0"/>
              <a:t>Nieuwe </a:t>
            </a:r>
            <a:r>
              <a:rPr lang="fr-BE" sz="2800" dirty="0" err="1"/>
              <a:t>getuigschriften</a:t>
            </a:r>
            <a:r>
              <a:rPr lang="fr-BE" sz="2800" dirty="0"/>
              <a:t> : </a:t>
            </a:r>
            <a:r>
              <a:rPr lang="fr-BE" sz="2800" dirty="0" err="1"/>
              <a:t>vanaf</a:t>
            </a:r>
            <a:r>
              <a:rPr lang="fr-BE" sz="2800" dirty="0"/>
              <a:t> </a:t>
            </a:r>
            <a:r>
              <a:rPr lang="fr-BE" sz="2800" dirty="0" err="1"/>
              <a:t>wanneer</a:t>
            </a:r>
            <a:r>
              <a:rPr lang="fr-BE" sz="2800" dirty="0"/>
              <a:t> ?</a:t>
            </a:r>
            <a:br>
              <a:rPr lang="fr-BE" sz="2800" dirty="0"/>
            </a:br>
            <a:r>
              <a:rPr lang="fr-BE" dirty="0" smtClean="0">
                <a:solidFill>
                  <a:schemeClr val="tx2"/>
                </a:solidFill>
              </a:rPr>
              <a:t/>
            </a:r>
            <a:br>
              <a:rPr lang="fr-BE" dirty="0" smtClean="0">
                <a:solidFill>
                  <a:schemeClr val="tx2"/>
                </a:solidFill>
              </a:rPr>
            </a:br>
            <a:endParaRPr lang="fr-BE" dirty="0">
              <a:solidFill>
                <a:schemeClr val="tx2"/>
              </a:solidFill>
            </a:endParaRPr>
          </a:p>
        </p:txBody>
      </p:sp>
      <p:graphicFrame>
        <p:nvGraphicFramePr>
          <p:cNvPr id="19" name="Espace réservé du contenu 18"/>
          <p:cNvGraphicFramePr>
            <a:graphicFrameLocks noGrp="1"/>
          </p:cNvGraphicFramePr>
          <p:nvPr>
            <p:ph idx="1"/>
            <p:extLst>
              <p:ext uri="{D42A27DB-BD31-4B8C-83A1-F6EECF244321}">
                <p14:modId xmlns:p14="http://schemas.microsoft.com/office/powerpoint/2010/main" val="241302850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5098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dirty="0" err="1"/>
              <a:t>Wat</a:t>
            </a:r>
            <a:r>
              <a:rPr lang="fr-BE" sz="2800" dirty="0"/>
              <a:t> er niet </a:t>
            </a:r>
            <a:r>
              <a:rPr lang="fr-BE" sz="2800" dirty="0" err="1"/>
              <a:t>verandert</a:t>
            </a:r>
            <a:endParaRPr lang="fr-BE" sz="2800" dirty="0"/>
          </a:p>
        </p:txBody>
      </p:sp>
      <p:graphicFrame>
        <p:nvGraphicFramePr>
          <p:cNvPr id="3" name="Espace réservé du contenu 2"/>
          <p:cNvGraphicFramePr>
            <a:graphicFrameLocks noGrp="1"/>
          </p:cNvGraphicFramePr>
          <p:nvPr>
            <p:ph idx="1"/>
            <p:extLst>
              <p:ext uri="{D42A27DB-BD31-4B8C-83A1-F6EECF244321}">
                <p14:modId xmlns:p14="http://schemas.microsoft.com/office/powerpoint/2010/main" val="170404124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3296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dirty="0" err="1"/>
              <a:t>Wat</a:t>
            </a:r>
            <a:r>
              <a:rPr lang="fr-BE" sz="2800" dirty="0"/>
              <a:t> er niet </a:t>
            </a:r>
            <a:r>
              <a:rPr lang="fr-BE" sz="2800" dirty="0" err="1"/>
              <a:t>verandert</a:t>
            </a:r>
            <a:endParaRPr lang="fr-BE" sz="2800" dirty="0"/>
          </a:p>
        </p:txBody>
      </p:sp>
      <p:sp>
        <p:nvSpPr>
          <p:cNvPr id="3" name="Espace réservé du contenu 2"/>
          <p:cNvSpPr>
            <a:spLocks noGrp="1"/>
          </p:cNvSpPr>
          <p:nvPr>
            <p:ph idx="1"/>
          </p:nvPr>
        </p:nvSpPr>
        <p:spPr/>
        <p:txBody>
          <a:bodyPr/>
          <a:lstStyle/>
          <a:p>
            <a:pPr marL="334963" algn="just" eaLnBrk="0" hangingPunct="0">
              <a:spcBef>
                <a:spcPts val="325"/>
              </a:spcBef>
              <a:buClr>
                <a:srgbClr val="007C92"/>
              </a:buClr>
              <a:buFont typeface="Wingdings" pitchFamily="2" charset="2"/>
              <a:buChar char="§"/>
            </a:pPr>
            <a:r>
              <a:rPr lang="nl-NL" dirty="0" smtClean="0">
                <a:solidFill>
                  <a:srgbClr val="007C92"/>
                </a:solidFill>
                <a:latin typeface="+mj-lt"/>
              </a:rPr>
              <a:t>Het </a:t>
            </a:r>
            <a:r>
              <a:rPr lang="nl-NL" dirty="0">
                <a:solidFill>
                  <a:srgbClr val="007C92"/>
                </a:solidFill>
                <a:latin typeface="+mj-lt"/>
              </a:rPr>
              <a:t>behoud van het </a:t>
            </a:r>
            <a:r>
              <a:rPr lang="nl-NL" dirty="0">
                <a:solidFill>
                  <a:srgbClr val="00B050"/>
                </a:solidFill>
                <a:latin typeface="+mj-lt"/>
              </a:rPr>
              <a:t>huidige formaat </a:t>
            </a:r>
            <a:r>
              <a:rPr lang="nl-NL" dirty="0">
                <a:solidFill>
                  <a:srgbClr val="007C92"/>
                </a:solidFill>
                <a:latin typeface="+mj-lt"/>
              </a:rPr>
              <a:t>van het getuigschrift (breedte en lengte</a:t>
            </a:r>
            <a:r>
              <a:rPr lang="nl-NL" dirty="0" smtClean="0">
                <a:solidFill>
                  <a:srgbClr val="007C92"/>
                </a:solidFill>
                <a:latin typeface="+mj-lt"/>
              </a:rPr>
              <a:t>)</a:t>
            </a:r>
          </a:p>
          <a:p>
            <a:pPr marL="334963" algn="just" eaLnBrk="0" hangingPunct="0">
              <a:spcBef>
                <a:spcPts val="325"/>
              </a:spcBef>
              <a:buClr>
                <a:srgbClr val="007C92"/>
              </a:buClr>
              <a:buFont typeface="Wingdings" pitchFamily="2" charset="2"/>
              <a:buChar char="§"/>
            </a:pPr>
            <a:endParaRPr lang="fr-BE" dirty="0" smtClean="0">
              <a:solidFill>
                <a:srgbClr val="007C92"/>
              </a:solidFill>
              <a:latin typeface="+mj-lt"/>
            </a:endParaRPr>
          </a:p>
          <a:p>
            <a:pPr marL="735013" lvl="1" indent="-342900" algn="just" eaLnBrk="0" hangingPunct="0">
              <a:spcBef>
                <a:spcPts val="325"/>
              </a:spcBef>
              <a:buClr>
                <a:srgbClr val="007C92"/>
              </a:buClr>
              <a:buFont typeface="Courier New" pitchFamily="49" charset="0"/>
              <a:buChar char="o"/>
            </a:pPr>
            <a:r>
              <a:rPr lang="nl-NL" sz="2600" dirty="0" smtClean="0">
                <a:solidFill>
                  <a:srgbClr val="007C92"/>
                </a:solidFill>
                <a:latin typeface="+mj-lt"/>
              </a:rPr>
              <a:t>Het </a:t>
            </a:r>
            <a:r>
              <a:rPr lang="nl-NL" sz="2600" dirty="0">
                <a:solidFill>
                  <a:srgbClr val="007C92"/>
                </a:solidFill>
                <a:latin typeface="+mj-lt"/>
              </a:rPr>
              <a:t>afdrukmateriaal moet niet worden gewijzigd </a:t>
            </a:r>
            <a:endParaRPr lang="fr-BE" sz="2600" dirty="0" smtClean="0">
              <a:solidFill>
                <a:srgbClr val="007C92"/>
              </a:solidFill>
              <a:latin typeface="+mj-lt"/>
            </a:endParaRPr>
          </a:p>
          <a:p>
            <a:pPr marL="735013" lvl="1" indent="-342900" algn="just" eaLnBrk="0" hangingPunct="0">
              <a:spcBef>
                <a:spcPts val="325"/>
              </a:spcBef>
              <a:buClr>
                <a:srgbClr val="007C92"/>
              </a:buClr>
              <a:buFont typeface="Courier New" pitchFamily="49" charset="0"/>
              <a:buChar char="o"/>
            </a:pPr>
            <a:r>
              <a:rPr lang="nl-NL" sz="2600" dirty="0" smtClean="0">
                <a:solidFill>
                  <a:srgbClr val="007C92"/>
                </a:solidFill>
                <a:latin typeface="+mj-lt"/>
              </a:rPr>
              <a:t>De </a:t>
            </a:r>
            <a:r>
              <a:rPr lang="nl-NL" sz="2600" dirty="0">
                <a:solidFill>
                  <a:srgbClr val="007C92"/>
                </a:solidFill>
                <a:latin typeface="+mj-lt"/>
              </a:rPr>
              <a:t>bezorgdheid om het huidige formaat van de getuigschriften te behouden verklaart dat er slechts een minimumaantal wijzigingen aan de getuigschriften is aangebracht</a:t>
            </a:r>
          </a:p>
          <a:p>
            <a:pPr marL="735013" lvl="1" indent="-342900" algn="just" eaLnBrk="0" hangingPunct="0">
              <a:spcBef>
                <a:spcPts val="325"/>
              </a:spcBef>
              <a:buClr>
                <a:srgbClr val="007C92"/>
              </a:buClr>
              <a:buFont typeface="Courier New" pitchFamily="49" charset="0"/>
              <a:buChar char="o"/>
            </a:pPr>
            <a:endParaRPr lang="fr-BE" sz="2600" dirty="0" smtClean="0">
              <a:solidFill>
                <a:srgbClr val="007C92"/>
              </a:solidFill>
              <a:latin typeface="+mj-lt"/>
            </a:endParaRPr>
          </a:p>
          <a:p>
            <a:pPr marL="620713" lvl="1" indent="-228600" algn="just" eaLnBrk="0" hangingPunct="0">
              <a:spcBef>
                <a:spcPts val="325"/>
              </a:spcBef>
              <a:buClr>
                <a:srgbClr val="2DA2BF"/>
              </a:buClr>
              <a:buFont typeface="Wingdings" pitchFamily="2" charset="2"/>
              <a:buChar char="q"/>
            </a:pPr>
            <a:endParaRPr lang="fr-BE" dirty="0" smtClean="0"/>
          </a:p>
        </p:txBody>
      </p:sp>
    </p:spTree>
    <p:extLst>
      <p:ext uri="{BB962C8B-B14F-4D97-AF65-F5344CB8AC3E}">
        <p14:creationId xmlns:p14="http://schemas.microsoft.com/office/powerpoint/2010/main" val="9460309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dirty="0" err="1"/>
              <a:t>Wat</a:t>
            </a:r>
            <a:r>
              <a:rPr lang="fr-BE" sz="2800" dirty="0"/>
              <a:t> er niet </a:t>
            </a:r>
            <a:r>
              <a:rPr lang="fr-BE" sz="2800" dirty="0" err="1"/>
              <a:t>verandert</a:t>
            </a:r>
            <a:endParaRPr lang="fr-BE" sz="2800" dirty="0"/>
          </a:p>
        </p:txBody>
      </p:sp>
      <p:sp>
        <p:nvSpPr>
          <p:cNvPr id="3" name="Espace réservé du contenu 2"/>
          <p:cNvSpPr>
            <a:spLocks noGrp="1"/>
          </p:cNvSpPr>
          <p:nvPr>
            <p:ph idx="1"/>
          </p:nvPr>
        </p:nvSpPr>
        <p:spPr/>
        <p:txBody>
          <a:bodyPr/>
          <a:lstStyle/>
          <a:p>
            <a:pPr marL="334963" algn="just" eaLnBrk="0" hangingPunct="0">
              <a:spcBef>
                <a:spcPts val="325"/>
              </a:spcBef>
              <a:buClr>
                <a:srgbClr val="007C92"/>
              </a:buClr>
              <a:buFont typeface="Wingdings" pitchFamily="2" charset="2"/>
              <a:buChar char="§"/>
            </a:pPr>
            <a:r>
              <a:rPr lang="nl-NL" dirty="0" smtClean="0">
                <a:solidFill>
                  <a:srgbClr val="007C92"/>
                </a:solidFill>
                <a:latin typeface="+mj-lt"/>
              </a:rPr>
              <a:t>Het </a:t>
            </a:r>
            <a:r>
              <a:rPr lang="nl-NL" dirty="0">
                <a:solidFill>
                  <a:srgbClr val="007C92"/>
                </a:solidFill>
                <a:latin typeface="+mj-lt"/>
              </a:rPr>
              <a:t>behoud van </a:t>
            </a:r>
            <a:r>
              <a:rPr lang="nl-NL" dirty="0">
                <a:solidFill>
                  <a:srgbClr val="00B050"/>
                </a:solidFill>
                <a:latin typeface="+mj-lt"/>
              </a:rPr>
              <a:t>eenzelfde letter per type model van getuigschrift</a:t>
            </a:r>
            <a:r>
              <a:rPr lang="nl-NL" dirty="0">
                <a:solidFill>
                  <a:srgbClr val="007C92"/>
                </a:solidFill>
                <a:latin typeface="+mj-lt"/>
              </a:rPr>
              <a:t> (ongeacht of de zorgverlener zijn activiteit uitoefent als natuurlijke persoon of voor andermans rekening, waaronder voor zijn eigen vennootschap), namelijk voor de letters: G, E, A, I en D</a:t>
            </a:r>
          </a:p>
          <a:p>
            <a:pPr marL="334963" algn="just" eaLnBrk="0" hangingPunct="0">
              <a:spcBef>
                <a:spcPts val="325"/>
              </a:spcBef>
              <a:buClr>
                <a:srgbClr val="007C92"/>
              </a:buClr>
              <a:buFont typeface="Wingdings" pitchFamily="2" charset="2"/>
              <a:buChar char="§"/>
            </a:pPr>
            <a:endParaRPr lang="nl-NL" dirty="0">
              <a:solidFill>
                <a:srgbClr val="007C92"/>
              </a:solidFill>
              <a:latin typeface="+mj-lt"/>
            </a:endParaRPr>
          </a:p>
          <a:p>
            <a:pPr marL="334963" algn="just" eaLnBrk="0" hangingPunct="0">
              <a:spcBef>
                <a:spcPts val="325"/>
              </a:spcBef>
              <a:buClr>
                <a:srgbClr val="007C92"/>
              </a:buClr>
              <a:buFont typeface="Wingdings" pitchFamily="2" charset="2"/>
              <a:buChar char="§"/>
            </a:pPr>
            <a:r>
              <a:rPr lang="nl-NL" dirty="0">
                <a:solidFill>
                  <a:srgbClr val="007C92"/>
                </a:solidFill>
                <a:latin typeface="+mj-lt"/>
              </a:rPr>
              <a:t>Het verdwijnen van de oude modellen van getuigschriften met de letters C, F, H, J (vennootschappen, groene kleur)</a:t>
            </a:r>
          </a:p>
          <a:p>
            <a:pPr marL="0" indent="0">
              <a:buNone/>
            </a:pPr>
            <a:endParaRPr lang="fr-BE" dirty="0"/>
          </a:p>
        </p:txBody>
      </p:sp>
    </p:spTree>
    <p:extLst>
      <p:ext uri="{BB962C8B-B14F-4D97-AF65-F5344CB8AC3E}">
        <p14:creationId xmlns:p14="http://schemas.microsoft.com/office/powerpoint/2010/main" val="28724475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dirty="0" err="1"/>
              <a:t>Wat</a:t>
            </a:r>
            <a:r>
              <a:rPr lang="fr-BE" sz="2800" dirty="0"/>
              <a:t> er niet </a:t>
            </a:r>
            <a:r>
              <a:rPr lang="fr-BE" sz="2800" dirty="0" err="1"/>
              <a:t>verandert</a:t>
            </a:r>
            <a:endParaRPr lang="fr-BE" sz="2800" dirty="0"/>
          </a:p>
        </p:txBody>
      </p:sp>
      <p:sp>
        <p:nvSpPr>
          <p:cNvPr id="3" name="Espace réservé du contenu 2"/>
          <p:cNvSpPr>
            <a:spLocks noGrp="1"/>
          </p:cNvSpPr>
          <p:nvPr>
            <p:ph idx="1"/>
          </p:nvPr>
        </p:nvSpPr>
        <p:spPr>
          <a:xfrm>
            <a:off x="457200" y="1600200"/>
            <a:ext cx="8363272" cy="4525963"/>
          </a:xfrm>
        </p:spPr>
        <p:txBody>
          <a:bodyPr/>
          <a:lstStyle/>
          <a:p>
            <a:pPr marL="334963" algn="just" eaLnBrk="0" hangingPunct="0">
              <a:spcBef>
                <a:spcPts val="325"/>
              </a:spcBef>
              <a:buClr>
                <a:srgbClr val="007C92"/>
              </a:buClr>
              <a:buFont typeface="Wingdings" pitchFamily="2" charset="2"/>
              <a:buChar char="§"/>
            </a:pPr>
            <a:r>
              <a:rPr lang="nl-NL" dirty="0" smtClean="0">
                <a:solidFill>
                  <a:srgbClr val="007C92"/>
                </a:solidFill>
                <a:latin typeface="+mj-lt"/>
              </a:rPr>
              <a:t>Het </a:t>
            </a:r>
            <a:r>
              <a:rPr lang="nl-NL" dirty="0">
                <a:solidFill>
                  <a:srgbClr val="007C92"/>
                </a:solidFill>
                <a:latin typeface="+mj-lt"/>
              </a:rPr>
              <a:t>behoud van </a:t>
            </a:r>
            <a:r>
              <a:rPr lang="nl-NL" dirty="0">
                <a:solidFill>
                  <a:srgbClr val="00B050"/>
                </a:solidFill>
                <a:latin typeface="+mj-lt"/>
              </a:rPr>
              <a:t>de gele duplicaten</a:t>
            </a:r>
            <a:r>
              <a:rPr lang="nl-NL" dirty="0">
                <a:solidFill>
                  <a:srgbClr val="007C92"/>
                </a:solidFill>
                <a:latin typeface="+mj-lt"/>
              </a:rPr>
              <a:t>, te bewaren door de </a:t>
            </a:r>
            <a:r>
              <a:rPr lang="nl-NL" dirty="0" smtClean="0">
                <a:solidFill>
                  <a:srgbClr val="007C92"/>
                </a:solidFill>
                <a:latin typeface="+mj-lt"/>
              </a:rPr>
              <a:t>zorgverlener (geanonimiseerd</a:t>
            </a:r>
            <a:r>
              <a:rPr lang="nl-NL" dirty="0">
                <a:solidFill>
                  <a:srgbClr val="007C92"/>
                </a:solidFill>
                <a:latin typeface="+mj-lt"/>
              </a:rPr>
              <a:t>)</a:t>
            </a:r>
            <a:endParaRPr lang="fr-BE" dirty="0">
              <a:solidFill>
                <a:srgbClr val="007C92"/>
              </a:solidFill>
              <a:latin typeface="+mj-lt"/>
            </a:endParaRPr>
          </a:p>
        </p:txBody>
      </p:sp>
    </p:spTree>
    <p:extLst>
      <p:ext uri="{BB962C8B-B14F-4D97-AF65-F5344CB8AC3E}">
        <p14:creationId xmlns:p14="http://schemas.microsoft.com/office/powerpoint/2010/main" val="33376333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dirty="0" err="1"/>
              <a:t>Wat</a:t>
            </a:r>
            <a:r>
              <a:rPr lang="fr-BE" sz="2800" dirty="0"/>
              <a:t> er niet </a:t>
            </a:r>
            <a:r>
              <a:rPr lang="fr-BE" sz="2800" dirty="0" err="1"/>
              <a:t>verandert</a:t>
            </a:r>
            <a:endParaRPr lang="fr-BE" sz="2800" dirty="0"/>
          </a:p>
        </p:txBody>
      </p:sp>
      <p:sp>
        <p:nvSpPr>
          <p:cNvPr id="3" name="Espace réservé du contenu 2"/>
          <p:cNvSpPr>
            <a:spLocks noGrp="1"/>
          </p:cNvSpPr>
          <p:nvPr>
            <p:ph idx="1"/>
          </p:nvPr>
        </p:nvSpPr>
        <p:spPr>
          <a:xfrm>
            <a:off x="395536" y="1628800"/>
            <a:ext cx="8229600" cy="4525963"/>
          </a:xfrm>
        </p:spPr>
        <p:txBody>
          <a:bodyPr/>
          <a:lstStyle/>
          <a:p>
            <a:pPr marL="334963" algn="just" eaLnBrk="0" hangingPunct="0">
              <a:spcBef>
                <a:spcPts val="325"/>
              </a:spcBef>
              <a:buClr>
                <a:srgbClr val="007C92"/>
              </a:buClr>
              <a:buFont typeface="Wingdings" pitchFamily="2" charset="2"/>
              <a:buChar char="§"/>
            </a:pPr>
            <a:r>
              <a:rPr lang="nl-NL" dirty="0" smtClean="0">
                <a:solidFill>
                  <a:srgbClr val="007C92"/>
                </a:solidFill>
                <a:latin typeface="+mj-lt"/>
              </a:rPr>
              <a:t>Het </a:t>
            </a:r>
            <a:r>
              <a:rPr lang="nl-NL" dirty="0">
                <a:solidFill>
                  <a:srgbClr val="007C92"/>
                </a:solidFill>
                <a:latin typeface="+mj-lt"/>
              </a:rPr>
              <a:t>behoud van </a:t>
            </a:r>
            <a:r>
              <a:rPr lang="nl-NL" dirty="0">
                <a:solidFill>
                  <a:srgbClr val="00B050"/>
                </a:solidFill>
                <a:latin typeface="+mj-lt"/>
              </a:rPr>
              <a:t>het vakje KB 15.07.2002 </a:t>
            </a:r>
            <a:r>
              <a:rPr lang="nl-NL" dirty="0">
                <a:solidFill>
                  <a:srgbClr val="007C92"/>
                </a:solidFill>
                <a:latin typeface="+mj-lt"/>
              </a:rPr>
              <a:t>(MAF-vakje), met:</a:t>
            </a:r>
          </a:p>
          <a:p>
            <a:pPr marL="849313" lvl="1" indent="-457200" algn="just" eaLnBrk="0" hangingPunct="0">
              <a:spcBef>
                <a:spcPts val="325"/>
              </a:spcBef>
              <a:buClr>
                <a:srgbClr val="007C92"/>
              </a:buClr>
              <a:buFont typeface="Courier New" pitchFamily="49" charset="0"/>
              <a:buChar char="o"/>
            </a:pPr>
            <a:r>
              <a:rPr lang="nl-NL" dirty="0" smtClean="0">
                <a:solidFill>
                  <a:srgbClr val="00B050"/>
                </a:solidFill>
                <a:latin typeface="+mj-lt"/>
              </a:rPr>
              <a:t>“</a:t>
            </a:r>
            <a:r>
              <a:rPr lang="nl-NL" dirty="0">
                <a:solidFill>
                  <a:srgbClr val="00B050"/>
                </a:solidFill>
                <a:latin typeface="+mj-lt"/>
              </a:rPr>
              <a:t>Ja”</a:t>
            </a:r>
            <a:r>
              <a:rPr lang="nl-NL" dirty="0">
                <a:solidFill>
                  <a:srgbClr val="007C92"/>
                </a:solidFill>
                <a:latin typeface="+mj-lt"/>
              </a:rPr>
              <a:t>, indien het persoonlijk aandeel (remgeld) wordt </a:t>
            </a:r>
            <a:r>
              <a:rPr lang="nl-NL" dirty="0" smtClean="0">
                <a:solidFill>
                  <a:srgbClr val="007C92"/>
                </a:solidFill>
                <a:latin typeface="+mj-lt"/>
              </a:rPr>
              <a:t>opgeëist</a:t>
            </a:r>
            <a:endParaRPr lang="fr-BE" dirty="0" smtClean="0">
              <a:solidFill>
                <a:srgbClr val="007C92"/>
              </a:solidFill>
              <a:latin typeface="+mj-lt"/>
            </a:endParaRPr>
          </a:p>
          <a:p>
            <a:pPr marL="849313" lvl="1" indent="-457200" algn="just" eaLnBrk="0" hangingPunct="0">
              <a:spcBef>
                <a:spcPts val="325"/>
              </a:spcBef>
              <a:buClr>
                <a:srgbClr val="007C92"/>
              </a:buClr>
              <a:buFont typeface="Courier New" pitchFamily="49" charset="0"/>
              <a:buChar char="o"/>
            </a:pPr>
            <a:r>
              <a:rPr lang="nl-NL" dirty="0" smtClean="0">
                <a:solidFill>
                  <a:srgbClr val="00B050"/>
                </a:solidFill>
                <a:latin typeface="+mj-lt"/>
              </a:rPr>
              <a:t>“</a:t>
            </a:r>
            <a:r>
              <a:rPr lang="nl-NL" dirty="0">
                <a:solidFill>
                  <a:srgbClr val="00B050"/>
                </a:solidFill>
                <a:latin typeface="+mj-lt"/>
              </a:rPr>
              <a:t>Neen”</a:t>
            </a:r>
            <a:r>
              <a:rPr lang="nl-NL" dirty="0">
                <a:solidFill>
                  <a:srgbClr val="007C92"/>
                </a:solidFill>
                <a:latin typeface="+mj-lt"/>
              </a:rPr>
              <a:t>, indien er geen persoonlijk aandeel (remgeld) opgeëist wordt</a:t>
            </a:r>
          </a:p>
          <a:p>
            <a:pPr marL="849313" lvl="1" indent="-457200" algn="just" eaLnBrk="0" hangingPunct="0">
              <a:spcBef>
                <a:spcPts val="325"/>
              </a:spcBef>
              <a:buClr>
                <a:srgbClr val="007C92"/>
              </a:buClr>
              <a:buFont typeface="Courier New" pitchFamily="49" charset="0"/>
              <a:buChar char="o"/>
            </a:pPr>
            <a:r>
              <a:rPr lang="nl-NL" dirty="0" smtClean="0">
                <a:solidFill>
                  <a:srgbClr val="00B050"/>
                </a:solidFill>
                <a:latin typeface="+mj-lt"/>
              </a:rPr>
              <a:t>“</a:t>
            </a:r>
            <a:r>
              <a:rPr lang="nl-NL" dirty="0">
                <a:solidFill>
                  <a:srgbClr val="00B050"/>
                </a:solidFill>
                <a:latin typeface="+mj-lt"/>
              </a:rPr>
              <a:t>Het bedrag van de opgeëiste honoraria”</a:t>
            </a:r>
            <a:r>
              <a:rPr lang="nl-NL" dirty="0">
                <a:solidFill>
                  <a:srgbClr val="007C92"/>
                </a:solidFill>
                <a:latin typeface="+mj-lt"/>
              </a:rPr>
              <a:t>, bijv. indien enkel gedeelte van het persoonlijk aandeel (remgeld) opgeëist wordt</a:t>
            </a:r>
          </a:p>
          <a:p>
            <a:pPr marL="849313" lvl="1" indent="-457200" algn="just" eaLnBrk="0" hangingPunct="0">
              <a:spcBef>
                <a:spcPts val="325"/>
              </a:spcBef>
              <a:buClr>
                <a:srgbClr val="007C92"/>
              </a:buClr>
              <a:buFont typeface="Courier New" pitchFamily="49" charset="0"/>
              <a:buChar char="o"/>
            </a:pPr>
            <a:endParaRPr lang="fr-BE" dirty="0">
              <a:solidFill>
                <a:srgbClr val="007C92"/>
              </a:solidFill>
              <a:latin typeface="+mj-lt"/>
            </a:endParaRPr>
          </a:p>
          <a:p>
            <a:pPr marL="1135063" lvl="2" indent="-342900" algn="just" eaLnBrk="0" hangingPunct="0">
              <a:spcBef>
                <a:spcPts val="325"/>
              </a:spcBef>
              <a:buClr>
                <a:srgbClr val="2DA2BF"/>
              </a:buClr>
            </a:pPr>
            <a:endParaRPr lang="fr-BE" dirty="0">
              <a:latin typeface="+mj-lt"/>
            </a:endParaRPr>
          </a:p>
        </p:txBody>
      </p:sp>
    </p:spTree>
    <p:extLst>
      <p:ext uri="{BB962C8B-B14F-4D97-AF65-F5344CB8AC3E}">
        <p14:creationId xmlns:p14="http://schemas.microsoft.com/office/powerpoint/2010/main" val="387324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404664"/>
            <a:ext cx="7859712" cy="5577483"/>
          </a:xfrm>
        </p:spPr>
        <p:txBody>
          <a:bodyPr/>
          <a:lstStyle/>
          <a:p>
            <a:pPr marL="0" indent="0" algn="ctr">
              <a:buNone/>
            </a:pPr>
            <a:r>
              <a:rPr lang="nl-BE" sz="3200" b="1" dirty="0" smtClean="0">
                <a:solidFill>
                  <a:srgbClr val="007C92"/>
                </a:solidFill>
                <a:latin typeface="+mj-lt"/>
              </a:rPr>
              <a:t>Toegang tot </a:t>
            </a:r>
            <a:r>
              <a:rPr lang="nl-BE" sz="3200" b="1" dirty="0" err="1" smtClean="0">
                <a:solidFill>
                  <a:srgbClr val="007C92"/>
                </a:solidFill>
                <a:latin typeface="+mj-lt"/>
              </a:rPr>
              <a:t>wifi</a:t>
            </a:r>
            <a:r>
              <a:rPr lang="nl-BE" sz="3200" b="1" dirty="0" smtClean="0">
                <a:solidFill>
                  <a:srgbClr val="007C92"/>
                </a:solidFill>
                <a:latin typeface="+mj-lt"/>
              </a:rPr>
              <a:t> :</a:t>
            </a:r>
          </a:p>
          <a:p>
            <a:pPr marL="0" indent="0" algn="ctr">
              <a:buNone/>
            </a:pPr>
            <a:r>
              <a:rPr lang="nl-BE" sz="3200" dirty="0" smtClean="0">
                <a:solidFill>
                  <a:srgbClr val="007C92"/>
                </a:solidFill>
                <a:latin typeface="+mj-lt"/>
              </a:rPr>
              <a:t>Username: Riziv 211</a:t>
            </a:r>
          </a:p>
          <a:p>
            <a:pPr marL="0" indent="0" algn="ctr">
              <a:buNone/>
            </a:pPr>
            <a:r>
              <a:rPr lang="nl-BE" sz="3200" dirty="0" err="1" smtClean="0">
                <a:solidFill>
                  <a:srgbClr val="007C92"/>
                </a:solidFill>
                <a:latin typeface="+mj-lt"/>
              </a:rPr>
              <a:t>Wifi</a:t>
            </a:r>
            <a:r>
              <a:rPr lang="nl-BE" sz="3200" dirty="0" smtClean="0">
                <a:solidFill>
                  <a:srgbClr val="007C92"/>
                </a:solidFill>
                <a:latin typeface="+mj-lt"/>
              </a:rPr>
              <a:t>-code</a:t>
            </a:r>
            <a:r>
              <a:rPr lang="nl-BE" sz="3200" b="1" dirty="0" smtClean="0"/>
              <a:t> </a:t>
            </a:r>
            <a:r>
              <a:rPr lang="nl-BE" sz="3200" dirty="0" smtClean="0">
                <a:solidFill>
                  <a:srgbClr val="007C92"/>
                </a:solidFill>
                <a:latin typeface="+mj-lt"/>
              </a:rPr>
              <a:t>: </a:t>
            </a:r>
            <a:r>
              <a:rPr lang="nl-BE" sz="3200" dirty="0" err="1" smtClean="0">
                <a:solidFill>
                  <a:srgbClr val="007C92"/>
                </a:solidFill>
                <a:latin typeface="+mj-lt"/>
              </a:rPr>
              <a:t>BWXMjc</a:t>
            </a:r>
            <a:endParaRPr lang="nl-BE" sz="3200" dirty="0" smtClean="0">
              <a:solidFill>
                <a:srgbClr val="007C92"/>
              </a:solidFill>
              <a:latin typeface="+mj-lt"/>
            </a:endParaRPr>
          </a:p>
          <a:p>
            <a:pPr marL="0" indent="0" algn="ctr">
              <a:buNone/>
            </a:pPr>
            <a:endParaRPr lang="nl-BE" sz="2800" b="1" dirty="0" smtClean="0">
              <a:solidFill>
                <a:srgbClr val="007C92"/>
              </a:solidFill>
              <a:latin typeface="+mj-lt"/>
            </a:endParaRPr>
          </a:p>
          <a:p>
            <a:pPr marL="0" indent="0" algn="ctr">
              <a:buNone/>
            </a:pPr>
            <a:r>
              <a:rPr lang="nl-BE" sz="3200" b="1" dirty="0" smtClean="0">
                <a:solidFill>
                  <a:srgbClr val="008080"/>
                </a:solidFill>
              </a:rPr>
              <a:t>Vertaalkanalen </a:t>
            </a:r>
            <a:r>
              <a:rPr lang="nl-BE" sz="3200" b="1" dirty="0" smtClean="0">
                <a:solidFill>
                  <a:srgbClr val="007C92"/>
                </a:solidFill>
                <a:latin typeface="+mj-lt"/>
              </a:rPr>
              <a:t>:</a:t>
            </a:r>
          </a:p>
          <a:p>
            <a:pPr marL="0" indent="0" algn="ctr">
              <a:buNone/>
            </a:pPr>
            <a:r>
              <a:rPr lang="nl-BE" sz="3200" dirty="0" smtClean="0">
                <a:solidFill>
                  <a:srgbClr val="007C92"/>
                </a:solidFill>
                <a:latin typeface="+mj-lt"/>
              </a:rPr>
              <a:t>NL : 2</a:t>
            </a:r>
          </a:p>
          <a:p>
            <a:pPr marL="0" indent="0" algn="ctr">
              <a:buNone/>
            </a:pPr>
            <a:r>
              <a:rPr lang="nl-BE" sz="3200" dirty="0" smtClean="0">
                <a:solidFill>
                  <a:srgbClr val="007C92"/>
                </a:solidFill>
                <a:latin typeface="+mj-lt"/>
              </a:rPr>
              <a:t>FR : 1</a:t>
            </a:r>
          </a:p>
          <a:p>
            <a:pPr marL="0" indent="0" algn="ctr">
              <a:buNone/>
            </a:pPr>
            <a:endParaRPr lang="nl-BE" sz="2800" b="1" dirty="0" smtClean="0">
              <a:solidFill>
                <a:srgbClr val="007C92"/>
              </a:solidFill>
              <a:latin typeface="+mj-lt"/>
            </a:endParaRPr>
          </a:p>
          <a:p>
            <a:pPr marL="0" indent="0" algn="ctr">
              <a:buNone/>
            </a:pPr>
            <a:r>
              <a:rPr lang="nl-BE" sz="3200" b="1" dirty="0">
                <a:solidFill>
                  <a:srgbClr val="008080"/>
                </a:solidFill>
              </a:rPr>
              <a:t>Pauze</a:t>
            </a:r>
          </a:p>
          <a:p>
            <a:pPr marL="0" indent="0" algn="ctr">
              <a:buNone/>
            </a:pPr>
            <a:r>
              <a:rPr lang="nl-BE" sz="3200" dirty="0">
                <a:solidFill>
                  <a:srgbClr val="007C92"/>
                </a:solidFill>
                <a:latin typeface="+mj-lt"/>
              </a:rPr>
              <a:t>10u15 – 10u45 (zaal Meunier)</a:t>
            </a:r>
          </a:p>
          <a:p>
            <a:pPr marL="0" indent="0" algn="ctr">
              <a:buNone/>
            </a:pPr>
            <a:endParaRPr lang="fr-BE" sz="3600" b="1" dirty="0">
              <a:solidFill>
                <a:srgbClr val="009999"/>
              </a:solidFill>
            </a:endParaRPr>
          </a:p>
          <a:p>
            <a:pPr marL="0" indent="0" algn="ctr">
              <a:buNone/>
            </a:pPr>
            <a:endParaRPr lang="en-US" sz="3600" b="1" dirty="0">
              <a:latin typeface="+mj-lt"/>
            </a:endParaRPr>
          </a:p>
        </p:txBody>
      </p:sp>
    </p:spTree>
    <p:extLst>
      <p:ext uri="{BB962C8B-B14F-4D97-AF65-F5344CB8AC3E}">
        <p14:creationId xmlns:p14="http://schemas.microsoft.com/office/powerpoint/2010/main" val="30202349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dirty="0" err="1"/>
              <a:t>Wat</a:t>
            </a:r>
            <a:r>
              <a:rPr lang="fr-BE" sz="2800" dirty="0"/>
              <a:t> er niet </a:t>
            </a:r>
            <a:r>
              <a:rPr lang="fr-BE" sz="2800" dirty="0" err="1"/>
              <a:t>verandert</a:t>
            </a:r>
            <a:endParaRPr lang="fr-BE" sz="2800" dirty="0"/>
          </a:p>
        </p:txBody>
      </p:sp>
      <p:sp>
        <p:nvSpPr>
          <p:cNvPr id="3" name="Espace réservé du contenu 2"/>
          <p:cNvSpPr>
            <a:spLocks noGrp="1"/>
          </p:cNvSpPr>
          <p:nvPr>
            <p:ph idx="1"/>
          </p:nvPr>
        </p:nvSpPr>
        <p:spPr>
          <a:xfrm>
            <a:off x="395536" y="1340768"/>
            <a:ext cx="8568952" cy="4525963"/>
          </a:xfrm>
        </p:spPr>
        <p:txBody>
          <a:bodyPr/>
          <a:lstStyle/>
          <a:p>
            <a:pPr marL="449263" indent="-457200" algn="just" eaLnBrk="0" hangingPunct="0">
              <a:spcBef>
                <a:spcPts val="325"/>
              </a:spcBef>
              <a:buClr>
                <a:srgbClr val="007C92"/>
              </a:buClr>
              <a:buFont typeface="Wingdings" pitchFamily="2" charset="2"/>
              <a:buChar char="§"/>
            </a:pPr>
            <a:r>
              <a:rPr lang="nl-NL" dirty="0" smtClean="0">
                <a:solidFill>
                  <a:srgbClr val="007C92"/>
                </a:solidFill>
                <a:latin typeface="+mj-lt"/>
              </a:rPr>
              <a:t>Zowel </a:t>
            </a:r>
            <a:r>
              <a:rPr lang="nl-NL" dirty="0">
                <a:solidFill>
                  <a:srgbClr val="00B050"/>
                </a:solidFill>
                <a:latin typeface="+mj-lt"/>
              </a:rPr>
              <a:t>het vakje “KB 15.07.2002” </a:t>
            </a:r>
            <a:r>
              <a:rPr lang="nl-NL" dirty="0">
                <a:solidFill>
                  <a:srgbClr val="007C92"/>
                </a:solidFill>
                <a:latin typeface="+mj-lt"/>
              </a:rPr>
              <a:t>als het deel </a:t>
            </a:r>
            <a:r>
              <a:rPr lang="nl-NL" dirty="0">
                <a:solidFill>
                  <a:srgbClr val="00B050"/>
                </a:solidFill>
                <a:latin typeface="+mj-lt"/>
              </a:rPr>
              <a:t>« ontvangstbewijs » </a:t>
            </a:r>
            <a:r>
              <a:rPr lang="nl-NL" dirty="0">
                <a:solidFill>
                  <a:srgbClr val="007C92"/>
                </a:solidFill>
                <a:latin typeface="+mj-lt"/>
              </a:rPr>
              <a:t>dienen te worden </a:t>
            </a:r>
            <a:r>
              <a:rPr lang="nl-NL" dirty="0" smtClean="0">
                <a:solidFill>
                  <a:srgbClr val="007C92"/>
                </a:solidFill>
                <a:latin typeface="+mj-lt"/>
              </a:rPr>
              <a:t>ingevuld:</a:t>
            </a:r>
            <a:endParaRPr lang="nl-NL" dirty="0">
              <a:solidFill>
                <a:srgbClr val="007C92"/>
              </a:solidFill>
              <a:latin typeface="+mj-lt"/>
            </a:endParaRPr>
          </a:p>
          <a:p>
            <a:pPr marL="849313" lvl="1" indent="-457200" algn="just" eaLnBrk="0" hangingPunct="0">
              <a:spcBef>
                <a:spcPts val="325"/>
              </a:spcBef>
              <a:buClr>
                <a:srgbClr val="2DA2BF"/>
              </a:buClr>
              <a:buFont typeface="Courier New" pitchFamily="49" charset="0"/>
              <a:buChar char="o"/>
            </a:pPr>
            <a:r>
              <a:rPr lang="fr-BE" sz="2600" dirty="0">
                <a:solidFill>
                  <a:srgbClr val="007C92"/>
                </a:solidFill>
                <a:latin typeface="+mj-lt"/>
                <a:ea typeface="+mn-ea"/>
                <a:cs typeface="+mn-cs"/>
              </a:rPr>
              <a:t>Hun </a:t>
            </a:r>
            <a:r>
              <a:rPr lang="fr-BE" sz="2600" dirty="0" err="1">
                <a:solidFill>
                  <a:srgbClr val="007C92"/>
                </a:solidFill>
                <a:latin typeface="+mj-lt"/>
                <a:ea typeface="+mn-ea"/>
                <a:cs typeface="+mn-cs"/>
              </a:rPr>
              <a:t>finaliteit</a:t>
            </a:r>
            <a:r>
              <a:rPr lang="fr-BE" sz="2600" dirty="0">
                <a:solidFill>
                  <a:srgbClr val="007C92"/>
                </a:solidFill>
                <a:latin typeface="+mj-lt"/>
                <a:ea typeface="+mn-ea"/>
                <a:cs typeface="+mn-cs"/>
              </a:rPr>
              <a:t> </a:t>
            </a:r>
            <a:r>
              <a:rPr lang="fr-BE" sz="2600" dirty="0" err="1">
                <a:solidFill>
                  <a:srgbClr val="007C92"/>
                </a:solidFill>
                <a:latin typeface="+mj-lt"/>
                <a:ea typeface="+mn-ea"/>
                <a:cs typeface="+mn-cs"/>
              </a:rPr>
              <a:t>is</a:t>
            </a:r>
            <a:r>
              <a:rPr lang="fr-BE" sz="2600" dirty="0">
                <a:solidFill>
                  <a:srgbClr val="007C92"/>
                </a:solidFill>
                <a:latin typeface="+mj-lt"/>
                <a:ea typeface="+mn-ea"/>
                <a:cs typeface="+mn-cs"/>
              </a:rPr>
              <a:t> </a:t>
            </a:r>
            <a:r>
              <a:rPr lang="fr-BE" sz="2600" dirty="0" err="1">
                <a:solidFill>
                  <a:srgbClr val="007C92"/>
                </a:solidFill>
                <a:latin typeface="+mj-lt"/>
                <a:ea typeface="+mn-ea"/>
                <a:cs typeface="+mn-cs"/>
              </a:rPr>
              <a:t>verschillend</a:t>
            </a:r>
            <a:endParaRPr lang="fr-BE" sz="2600" dirty="0">
              <a:solidFill>
                <a:srgbClr val="007C92"/>
              </a:solidFill>
              <a:latin typeface="+mj-lt"/>
              <a:ea typeface="+mn-ea"/>
              <a:cs typeface="+mn-cs"/>
            </a:endParaRPr>
          </a:p>
          <a:p>
            <a:pPr marL="849313" lvl="1" indent="-457200" algn="just" eaLnBrk="0" hangingPunct="0">
              <a:spcBef>
                <a:spcPts val="325"/>
              </a:spcBef>
              <a:buClr>
                <a:srgbClr val="2DA2BF"/>
              </a:buClr>
              <a:buFont typeface="Courier New" pitchFamily="49" charset="0"/>
              <a:buChar char="o"/>
            </a:pPr>
            <a:r>
              <a:rPr lang="nl-NL" sz="2600" dirty="0">
                <a:solidFill>
                  <a:srgbClr val="007C92"/>
                </a:solidFill>
                <a:latin typeface="+mj-lt"/>
                <a:ea typeface="+mn-ea"/>
                <a:cs typeface="+mn-cs"/>
              </a:rPr>
              <a:t>Op basis van de informatie vermeld in het vakje “KB 15.07.2002” kan de verzekeringsinstelling:</a:t>
            </a:r>
          </a:p>
          <a:p>
            <a:pPr marL="1249363" lvl="2" indent="-457200" algn="just" eaLnBrk="0" hangingPunct="0">
              <a:spcBef>
                <a:spcPts val="325"/>
              </a:spcBef>
              <a:buClr>
                <a:srgbClr val="007C92"/>
              </a:buClr>
              <a:buFont typeface="Wingdings" pitchFamily="2" charset="2"/>
              <a:buChar char="Ø"/>
            </a:pPr>
            <a:r>
              <a:rPr lang="nl-NL" sz="2300" dirty="0" smtClean="0">
                <a:solidFill>
                  <a:srgbClr val="007C92"/>
                </a:solidFill>
                <a:latin typeface="+mj-lt"/>
              </a:rPr>
              <a:t>Correct </a:t>
            </a:r>
            <a:r>
              <a:rPr lang="nl-NL" sz="2300" dirty="0">
                <a:solidFill>
                  <a:srgbClr val="007C92"/>
                </a:solidFill>
                <a:latin typeface="+mj-lt"/>
              </a:rPr>
              <a:t>de eigen bijdragen of het remgeld in de MAF-teller (maximumfactuur) boeken;</a:t>
            </a:r>
          </a:p>
          <a:p>
            <a:pPr marL="1249363" lvl="2" indent="-457200" algn="just" eaLnBrk="0" hangingPunct="0">
              <a:spcBef>
                <a:spcPts val="325"/>
              </a:spcBef>
              <a:buClr>
                <a:srgbClr val="007C92"/>
              </a:buClr>
              <a:buFont typeface="Wingdings" pitchFamily="2" charset="2"/>
              <a:buChar char="Ø"/>
            </a:pPr>
            <a:r>
              <a:rPr lang="nl-NL" sz="2300" dirty="0">
                <a:solidFill>
                  <a:srgbClr val="007C92"/>
                </a:solidFill>
                <a:latin typeface="+mj-lt"/>
              </a:rPr>
              <a:t>Het bedrag terugbetaald aan de patiënt beperken tot hetgeen de patiënt daadwerkelijk betaald heeft (bijv., als aan de patiënt een bedrag minder dan de officiële tarieven gevraagd wordt).</a:t>
            </a:r>
          </a:p>
        </p:txBody>
      </p:sp>
    </p:spTree>
    <p:extLst>
      <p:ext uri="{BB962C8B-B14F-4D97-AF65-F5344CB8AC3E}">
        <p14:creationId xmlns:p14="http://schemas.microsoft.com/office/powerpoint/2010/main" val="25399718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dirty="0" err="1"/>
              <a:t>Wat</a:t>
            </a:r>
            <a:r>
              <a:rPr lang="fr-BE" sz="2800" dirty="0"/>
              <a:t> er niet </a:t>
            </a:r>
            <a:r>
              <a:rPr lang="fr-BE" sz="2800" dirty="0" err="1"/>
              <a:t>verandert</a:t>
            </a:r>
            <a:endParaRPr lang="fr-BE" sz="2800" dirty="0"/>
          </a:p>
        </p:txBody>
      </p:sp>
      <p:sp>
        <p:nvSpPr>
          <p:cNvPr id="3" name="Espace réservé du contenu 2"/>
          <p:cNvSpPr>
            <a:spLocks noGrp="1"/>
          </p:cNvSpPr>
          <p:nvPr>
            <p:ph idx="1"/>
          </p:nvPr>
        </p:nvSpPr>
        <p:spPr/>
        <p:txBody>
          <a:bodyPr/>
          <a:lstStyle/>
          <a:p>
            <a:pPr marL="334963" algn="just" defTabSz="944563" eaLnBrk="0" hangingPunct="0">
              <a:spcBef>
                <a:spcPts val="325"/>
              </a:spcBef>
              <a:buClr>
                <a:srgbClr val="007C92"/>
              </a:buClr>
              <a:buFont typeface="Wingdings" pitchFamily="2" charset="2"/>
              <a:buChar char="§"/>
            </a:pPr>
            <a:r>
              <a:rPr lang="fr-BE" dirty="0" smtClean="0">
                <a:solidFill>
                  <a:srgbClr val="00B050"/>
                </a:solidFill>
                <a:latin typeface="+mj-lt"/>
              </a:rPr>
              <a:t>Het </a:t>
            </a:r>
            <a:r>
              <a:rPr lang="fr-BE" dirty="0" err="1">
                <a:solidFill>
                  <a:srgbClr val="00B050"/>
                </a:solidFill>
                <a:latin typeface="+mj-lt"/>
              </a:rPr>
              <a:t>bestellen</a:t>
            </a:r>
            <a:r>
              <a:rPr lang="fr-BE" dirty="0">
                <a:solidFill>
                  <a:srgbClr val="00B050"/>
                </a:solidFill>
                <a:latin typeface="+mj-lt"/>
              </a:rPr>
              <a:t> van </a:t>
            </a:r>
            <a:r>
              <a:rPr lang="fr-BE" dirty="0" err="1">
                <a:solidFill>
                  <a:srgbClr val="00B050"/>
                </a:solidFill>
                <a:latin typeface="+mj-lt"/>
              </a:rPr>
              <a:t>GVH’en</a:t>
            </a:r>
            <a:r>
              <a:rPr lang="fr-BE" dirty="0">
                <a:solidFill>
                  <a:srgbClr val="00B050"/>
                </a:solidFill>
                <a:latin typeface="+mj-lt"/>
              </a:rPr>
              <a:t> </a:t>
            </a:r>
            <a:r>
              <a:rPr lang="fr-BE" dirty="0">
                <a:solidFill>
                  <a:srgbClr val="007C92"/>
                </a:solidFill>
                <a:latin typeface="+mj-lt"/>
              </a:rPr>
              <a:t>via </a:t>
            </a:r>
            <a:r>
              <a:rPr lang="fr-BE" dirty="0" err="1" smtClean="0">
                <a:solidFill>
                  <a:srgbClr val="00B050"/>
                </a:solidFill>
                <a:latin typeface="+mj-lt"/>
              </a:rPr>
              <a:t>Medattest</a:t>
            </a:r>
            <a:r>
              <a:rPr lang="fr-BE" dirty="0" smtClean="0">
                <a:solidFill>
                  <a:srgbClr val="007C92"/>
                </a:solidFill>
                <a:latin typeface="+mj-lt"/>
              </a:rPr>
              <a:t>:</a:t>
            </a:r>
            <a:endParaRPr lang="fr-BE" dirty="0">
              <a:solidFill>
                <a:srgbClr val="007C92"/>
              </a:solidFill>
              <a:latin typeface="+mj-lt"/>
            </a:endParaRPr>
          </a:p>
          <a:p>
            <a:pPr marL="735013" lvl="1" indent="-342900" algn="just" eaLnBrk="0" hangingPunct="0">
              <a:spcBef>
                <a:spcPts val="325"/>
              </a:spcBef>
              <a:buClr>
                <a:srgbClr val="007C92"/>
              </a:buClr>
              <a:buFont typeface="Courier New" pitchFamily="49" charset="0"/>
              <a:buChar char="o"/>
            </a:pPr>
            <a:r>
              <a:rPr lang="nl-NL" dirty="0">
                <a:solidFill>
                  <a:srgbClr val="007C92"/>
                </a:solidFill>
                <a:latin typeface="+mj-lt"/>
                <a:ea typeface="+mn-ea"/>
                <a:cs typeface="+mn-cs"/>
              </a:rPr>
              <a:t>Concessieovereenkomst </a:t>
            </a:r>
            <a:r>
              <a:rPr lang="nl-NL" dirty="0" err="1" smtClean="0">
                <a:solidFill>
                  <a:srgbClr val="007C92"/>
                </a:solidFill>
                <a:latin typeface="+mj-lt"/>
                <a:ea typeface="+mn-ea"/>
                <a:cs typeface="+mn-cs"/>
              </a:rPr>
              <a:t>Medattest</a:t>
            </a:r>
            <a:r>
              <a:rPr lang="nl-NL" dirty="0" smtClean="0">
                <a:solidFill>
                  <a:srgbClr val="007C92"/>
                </a:solidFill>
                <a:latin typeface="+mj-lt"/>
                <a:ea typeface="+mn-ea"/>
                <a:cs typeface="+mn-cs"/>
              </a:rPr>
              <a:t> </a:t>
            </a:r>
            <a:r>
              <a:rPr lang="nl-NL" dirty="0">
                <a:solidFill>
                  <a:srgbClr val="007C92"/>
                </a:solidFill>
                <a:latin typeface="+mj-lt"/>
                <a:ea typeface="+mn-ea"/>
                <a:cs typeface="+mn-cs"/>
              </a:rPr>
              <a:t>– RIZIV, want getuigschriften zijn officiële documenten van de sociale zekerheid waardoor de patiënt een terugbetaling van de zorgen kan verkrijgen</a:t>
            </a:r>
          </a:p>
          <a:p>
            <a:pPr marL="735013" lvl="1" indent="-342900" algn="just" eaLnBrk="0" hangingPunct="0">
              <a:spcBef>
                <a:spcPts val="325"/>
              </a:spcBef>
              <a:buClr>
                <a:srgbClr val="007C92"/>
              </a:buClr>
              <a:buFont typeface="Courier New" pitchFamily="49" charset="0"/>
              <a:buChar char="o"/>
            </a:pPr>
            <a:r>
              <a:rPr lang="nl-NL" dirty="0">
                <a:solidFill>
                  <a:srgbClr val="007C92"/>
                </a:solidFill>
                <a:latin typeface="+mj-lt"/>
                <a:ea typeface="+mn-ea"/>
                <a:cs typeface="+mn-cs"/>
              </a:rPr>
              <a:t>Lichte aanpassing: de bestelprocedure noodzaakt de vermelding van het KBO </a:t>
            </a:r>
            <a:r>
              <a:rPr lang="nl-NL" dirty="0" smtClean="0">
                <a:solidFill>
                  <a:srgbClr val="007C92"/>
                </a:solidFill>
                <a:latin typeface="+mj-lt"/>
                <a:ea typeface="+mn-ea"/>
                <a:cs typeface="+mn-cs"/>
              </a:rPr>
              <a:t>nr. </a:t>
            </a:r>
            <a:r>
              <a:rPr lang="nl-NL" dirty="0">
                <a:solidFill>
                  <a:srgbClr val="007C92"/>
                </a:solidFill>
                <a:latin typeface="+mj-lt"/>
                <a:ea typeface="+mn-ea"/>
                <a:cs typeface="+mn-cs"/>
              </a:rPr>
              <a:t>en het Riziv nr.</a:t>
            </a:r>
          </a:p>
          <a:p>
            <a:pPr marL="792163" lvl="2" indent="0" algn="just" eaLnBrk="0" hangingPunct="0">
              <a:spcBef>
                <a:spcPts val="325"/>
              </a:spcBef>
              <a:buClr>
                <a:srgbClr val="2DA2BF"/>
              </a:buClr>
              <a:buNone/>
            </a:pPr>
            <a:endParaRPr lang="fr-BE" dirty="0">
              <a:latin typeface="+mj-lt"/>
            </a:endParaRPr>
          </a:p>
        </p:txBody>
      </p:sp>
    </p:spTree>
    <p:extLst>
      <p:ext uri="{BB962C8B-B14F-4D97-AF65-F5344CB8AC3E}">
        <p14:creationId xmlns:p14="http://schemas.microsoft.com/office/powerpoint/2010/main" val="3654711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dirty="0" err="1"/>
              <a:t>Uw</a:t>
            </a:r>
            <a:r>
              <a:rPr lang="fr-BE" sz="2800" dirty="0"/>
              <a:t> </a:t>
            </a:r>
            <a:r>
              <a:rPr lang="fr-BE" sz="2800" dirty="0" err="1"/>
              <a:t>oude</a:t>
            </a:r>
            <a:r>
              <a:rPr lang="fr-BE" sz="2800" dirty="0"/>
              <a:t> </a:t>
            </a:r>
            <a:r>
              <a:rPr lang="fr-BE" sz="2800" dirty="0" err="1"/>
              <a:t>getuigschriften</a:t>
            </a:r>
            <a:endParaRPr lang="fr-BE" sz="2800" dirty="0"/>
          </a:p>
        </p:txBody>
      </p:sp>
      <p:sp>
        <p:nvSpPr>
          <p:cNvPr id="3" name="Espace réservé du contenu 2"/>
          <p:cNvSpPr>
            <a:spLocks noGrp="1"/>
          </p:cNvSpPr>
          <p:nvPr>
            <p:ph idx="1"/>
          </p:nvPr>
        </p:nvSpPr>
        <p:spPr/>
        <p:txBody>
          <a:bodyPr/>
          <a:lstStyle/>
          <a:p>
            <a:pPr marL="0" indent="0">
              <a:buNone/>
            </a:pPr>
            <a:r>
              <a:rPr lang="fr-BE" sz="2800" dirty="0" err="1" smtClean="0">
                <a:solidFill>
                  <a:srgbClr val="007C92"/>
                </a:solidFill>
                <a:latin typeface="+mj-lt"/>
              </a:rPr>
              <a:t>Overgangsperiode</a:t>
            </a:r>
            <a:endParaRPr lang="fr-BE" sz="2800" dirty="0">
              <a:solidFill>
                <a:srgbClr val="007C92"/>
              </a:solidFill>
              <a:latin typeface="+mj-lt"/>
            </a:endParaRPr>
          </a:p>
        </p:txBody>
      </p:sp>
      <p:pic>
        <p:nvPicPr>
          <p:cNvPr id="1026" name="Picture 2" descr="C:\Users\MD4226\AppData\Local\Microsoft\Windows\Temporary Internet Files\Content.IE5\UQ7T0AF1\bonhomme_et_coche_vert[1].jpg"/>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195736" y="3717032"/>
            <a:ext cx="2843684" cy="24116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à coins arrondis 4"/>
          <p:cNvSpPr/>
          <p:nvPr/>
        </p:nvSpPr>
        <p:spPr>
          <a:xfrm>
            <a:off x="4716016" y="2176304"/>
            <a:ext cx="4320480" cy="1728192"/>
          </a:xfrm>
          <a:prstGeom prst="wedgeRoundRectCallout">
            <a:avLst>
              <a:gd name="adj1" fmla="val -54637"/>
              <a:gd name="adj2" fmla="val 88221"/>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solidFill>
                  <a:srgbClr val="007C92"/>
                </a:solidFill>
                <a:latin typeface="+mj-lt"/>
              </a:rPr>
              <a:t>Te gebruiken tot </a:t>
            </a:r>
            <a:endParaRPr lang="nl-NL" sz="2400" b="1" dirty="0" smtClean="0">
              <a:solidFill>
                <a:srgbClr val="007C92"/>
              </a:solidFill>
              <a:latin typeface="+mj-lt"/>
            </a:endParaRPr>
          </a:p>
          <a:p>
            <a:pPr algn="ctr"/>
            <a:r>
              <a:rPr lang="nl-NL" sz="2400" b="1" dirty="0" smtClean="0">
                <a:solidFill>
                  <a:srgbClr val="007C92"/>
                </a:solidFill>
                <a:latin typeface="+mj-lt"/>
              </a:rPr>
              <a:t>31 december </a:t>
            </a:r>
            <a:r>
              <a:rPr lang="nl-NL" sz="2400" b="1" dirty="0">
                <a:solidFill>
                  <a:srgbClr val="007C92"/>
                </a:solidFill>
                <a:latin typeface="+mj-lt"/>
              </a:rPr>
              <a:t>2016</a:t>
            </a:r>
          </a:p>
        </p:txBody>
      </p:sp>
    </p:spTree>
    <p:extLst>
      <p:ext uri="{BB962C8B-B14F-4D97-AF65-F5344CB8AC3E}">
        <p14:creationId xmlns:p14="http://schemas.microsoft.com/office/powerpoint/2010/main" val="40567313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NL" sz="2800" dirty="0"/>
              <a:t>Het gebruik van oude </a:t>
            </a:r>
            <a:r>
              <a:rPr lang="nl-NL" sz="2800" dirty="0" err="1"/>
              <a:t>GVH’en</a:t>
            </a:r>
            <a:endParaRPr lang="fr-BE" sz="2800" dirty="0"/>
          </a:p>
        </p:txBody>
      </p:sp>
      <p:sp>
        <p:nvSpPr>
          <p:cNvPr id="3" name="Espace réservé du contenu 2"/>
          <p:cNvSpPr>
            <a:spLocks noGrp="1"/>
          </p:cNvSpPr>
          <p:nvPr>
            <p:ph idx="1"/>
          </p:nvPr>
        </p:nvSpPr>
        <p:spPr/>
        <p:txBody>
          <a:bodyPr/>
          <a:lstStyle/>
          <a:p>
            <a:pPr marL="334963" algn="just" eaLnBrk="0" hangingPunct="0">
              <a:spcBef>
                <a:spcPts val="325"/>
              </a:spcBef>
              <a:buClr>
                <a:srgbClr val="007C92"/>
              </a:buClr>
              <a:buFont typeface="Wingdings" pitchFamily="2" charset="2"/>
              <a:buChar char="§"/>
            </a:pPr>
            <a:r>
              <a:rPr lang="fr-BE" dirty="0" err="1">
                <a:solidFill>
                  <a:srgbClr val="007C92"/>
                </a:solidFill>
                <a:latin typeface="+mj-lt"/>
              </a:rPr>
              <a:t>Tot</a:t>
            </a:r>
            <a:r>
              <a:rPr lang="fr-BE" dirty="0">
                <a:solidFill>
                  <a:srgbClr val="007C92"/>
                </a:solidFill>
                <a:latin typeface="+mj-lt"/>
              </a:rPr>
              <a:t> 31 </a:t>
            </a:r>
            <a:r>
              <a:rPr lang="fr-BE" dirty="0" err="1">
                <a:solidFill>
                  <a:srgbClr val="007C92"/>
                </a:solidFill>
                <a:latin typeface="+mj-lt"/>
              </a:rPr>
              <a:t>december</a:t>
            </a:r>
            <a:r>
              <a:rPr lang="fr-BE" dirty="0">
                <a:solidFill>
                  <a:srgbClr val="007C92"/>
                </a:solidFill>
                <a:latin typeface="+mj-lt"/>
              </a:rPr>
              <a:t> 2016 </a:t>
            </a:r>
          </a:p>
          <a:p>
            <a:pPr marL="334963" algn="just" eaLnBrk="0" hangingPunct="0">
              <a:spcBef>
                <a:spcPts val="325"/>
              </a:spcBef>
              <a:buClr>
                <a:srgbClr val="2DA2BF"/>
              </a:buClr>
              <a:buFont typeface="Wingdings" pitchFamily="2" charset="2"/>
              <a:buChar char="§"/>
            </a:pPr>
            <a:endParaRPr lang="fr-BE" dirty="0" smtClean="0">
              <a:solidFill>
                <a:srgbClr val="007C92"/>
              </a:solidFill>
              <a:latin typeface="+mj-lt"/>
              <a:ea typeface="+mn-ea"/>
              <a:cs typeface="+mn-cs"/>
            </a:endParaRPr>
          </a:p>
          <a:p>
            <a:pPr marL="334963" algn="just" eaLnBrk="0" hangingPunct="0">
              <a:spcBef>
                <a:spcPts val="325"/>
              </a:spcBef>
              <a:buClr>
                <a:srgbClr val="007C92"/>
              </a:buClr>
              <a:buFont typeface="Wingdings" pitchFamily="2" charset="2"/>
              <a:buChar char="§"/>
            </a:pPr>
            <a:r>
              <a:rPr lang="nl-NL" dirty="0">
                <a:solidFill>
                  <a:srgbClr val="007C92"/>
                </a:solidFill>
                <a:latin typeface="+mj-lt"/>
              </a:rPr>
              <a:t>Voor alle geneeskundige verstrekkingen uitgevoerd vanaf 1 januari 2017, enkel de nieuwe getuigschriften (in de vorm van boekjes, printbare kettingformulieren, verzamelgetuigschrift voor verstrekte hulp (model D))</a:t>
            </a:r>
          </a:p>
          <a:p>
            <a:pPr marL="620713" lvl="1" indent="-228600" algn="just" eaLnBrk="0" hangingPunct="0">
              <a:spcBef>
                <a:spcPts val="325"/>
              </a:spcBef>
              <a:buClr>
                <a:srgbClr val="2DA2BF"/>
              </a:buClr>
              <a:buFont typeface="Wingdings" pitchFamily="2" charset="2"/>
              <a:buChar char="q"/>
            </a:pPr>
            <a:endParaRPr lang="fr-BE" sz="2800" dirty="0" smtClean="0">
              <a:solidFill>
                <a:srgbClr val="000000"/>
              </a:solidFill>
              <a:latin typeface="+mj-lt"/>
              <a:ea typeface="+mn-ea"/>
              <a:cs typeface="+mn-cs"/>
            </a:endParaRPr>
          </a:p>
          <a:p>
            <a:pPr marL="392113" lvl="1" indent="0" algn="just" eaLnBrk="0" hangingPunct="0">
              <a:spcBef>
                <a:spcPts val="325"/>
              </a:spcBef>
              <a:buClr>
                <a:srgbClr val="2DA2BF"/>
              </a:buClr>
              <a:buNone/>
            </a:pPr>
            <a:r>
              <a:rPr lang="fr-BE" sz="2800" dirty="0" smtClean="0">
                <a:solidFill>
                  <a:srgbClr val="000000"/>
                </a:solidFill>
                <a:ea typeface="+mn-ea"/>
                <a:cs typeface="+mn-cs"/>
              </a:rPr>
              <a:t> </a:t>
            </a:r>
            <a:r>
              <a:rPr lang="fr-BE" sz="2800" dirty="0">
                <a:solidFill>
                  <a:srgbClr val="000000"/>
                </a:solidFill>
                <a:ea typeface="+mn-ea"/>
                <a:cs typeface="+mn-cs"/>
              </a:rPr>
              <a:t/>
            </a:r>
            <a:br>
              <a:rPr lang="fr-BE" sz="2800" dirty="0">
                <a:solidFill>
                  <a:srgbClr val="000000"/>
                </a:solidFill>
                <a:ea typeface="+mn-ea"/>
                <a:cs typeface="+mn-cs"/>
              </a:rPr>
            </a:br>
            <a:r>
              <a:rPr lang="fr-BE" sz="2600" b="1" dirty="0" smtClean="0">
                <a:solidFill>
                  <a:srgbClr val="000000"/>
                </a:solidFill>
                <a:latin typeface="+mj-lt"/>
                <a:ea typeface="+mn-ea"/>
                <a:cs typeface="+mn-cs"/>
              </a:rPr>
              <a:t> </a:t>
            </a:r>
            <a:endParaRPr lang="fr-BE" dirty="0">
              <a:latin typeface="+mj-lt"/>
            </a:endParaRPr>
          </a:p>
        </p:txBody>
      </p:sp>
    </p:spTree>
    <p:extLst>
      <p:ext uri="{BB962C8B-B14F-4D97-AF65-F5344CB8AC3E}">
        <p14:creationId xmlns:p14="http://schemas.microsoft.com/office/powerpoint/2010/main" val="34225924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NL" sz="2800" dirty="0"/>
              <a:t>Het gebruik van oude </a:t>
            </a:r>
            <a:r>
              <a:rPr lang="nl-NL" sz="2800" dirty="0" err="1" smtClean="0"/>
              <a:t>GVH’en</a:t>
            </a:r>
            <a:r>
              <a:rPr lang="nl-NL" sz="2800" dirty="0" smtClean="0"/>
              <a:t/>
            </a:r>
            <a:br>
              <a:rPr lang="nl-NL" sz="2800" dirty="0" smtClean="0"/>
            </a:br>
            <a:endParaRPr lang="fr-BE" sz="2800" dirty="0"/>
          </a:p>
        </p:txBody>
      </p:sp>
      <p:sp>
        <p:nvSpPr>
          <p:cNvPr id="3" name="Espace réservé du contenu 2"/>
          <p:cNvSpPr>
            <a:spLocks noGrp="1"/>
          </p:cNvSpPr>
          <p:nvPr>
            <p:ph idx="1"/>
          </p:nvPr>
        </p:nvSpPr>
        <p:spPr/>
        <p:txBody>
          <a:bodyPr/>
          <a:lstStyle/>
          <a:p>
            <a:pPr marL="334963" algn="just" eaLnBrk="0" hangingPunct="0">
              <a:spcBef>
                <a:spcPts val="325"/>
              </a:spcBef>
              <a:buClr>
                <a:srgbClr val="007C92"/>
              </a:buClr>
              <a:buFont typeface="Wingdings" pitchFamily="2" charset="2"/>
              <a:buChar char="§"/>
            </a:pPr>
            <a:r>
              <a:rPr lang="nl-NL" dirty="0" smtClean="0">
                <a:solidFill>
                  <a:srgbClr val="007C92"/>
                </a:solidFill>
                <a:latin typeface="+mj-lt"/>
              </a:rPr>
              <a:t>Gedurende </a:t>
            </a:r>
            <a:r>
              <a:rPr lang="nl-NL" dirty="0">
                <a:solidFill>
                  <a:srgbClr val="00B050"/>
                </a:solidFill>
                <a:latin typeface="+mj-lt"/>
              </a:rPr>
              <a:t>de overgangsperiode</a:t>
            </a:r>
            <a:r>
              <a:rPr lang="nl-NL" dirty="0">
                <a:solidFill>
                  <a:srgbClr val="007C92"/>
                </a:solidFill>
                <a:latin typeface="+mj-lt"/>
              </a:rPr>
              <a:t> voor het gebruik van oude getuigschriften:</a:t>
            </a:r>
          </a:p>
          <a:p>
            <a:pPr marL="849313" lvl="1" indent="-457200" algn="just" eaLnBrk="0" hangingPunct="0">
              <a:spcBef>
                <a:spcPts val="325"/>
              </a:spcBef>
              <a:buClr>
                <a:srgbClr val="007C92"/>
              </a:buClr>
              <a:buFont typeface="Courier New" pitchFamily="49" charset="0"/>
              <a:buChar char="o"/>
            </a:pPr>
            <a:r>
              <a:rPr lang="nl-NL" dirty="0">
                <a:solidFill>
                  <a:srgbClr val="007C92"/>
                </a:solidFill>
                <a:latin typeface="+mj-lt"/>
              </a:rPr>
              <a:t>Indien het  GVH geen deel « ontvangstbewijs » (vennootschap) bevat, met de hand vermelden of afdrukken van het van de patiënt ontvangen bedrag (contante betaling of met bankkaart) onderaan het GVH</a:t>
            </a:r>
          </a:p>
          <a:p>
            <a:pPr marL="849313" lvl="1" indent="-457200" algn="just" eaLnBrk="0" hangingPunct="0">
              <a:spcBef>
                <a:spcPts val="325"/>
              </a:spcBef>
              <a:buClr>
                <a:srgbClr val="2DA2BF"/>
              </a:buClr>
              <a:buFont typeface="Courier New" pitchFamily="49" charset="0"/>
              <a:buChar char="o"/>
            </a:pPr>
            <a:r>
              <a:rPr lang="nl-NL" dirty="0">
                <a:solidFill>
                  <a:srgbClr val="007C92"/>
                </a:solidFill>
                <a:latin typeface="+mj-lt"/>
              </a:rPr>
              <a:t>In geval van toepassing van de derdebetalersregeling, uitreiken van een afzonderlijk ontvangstbewijs (een vrij model) aan de patiënt die hierom vraagt </a:t>
            </a:r>
            <a:endParaRPr lang="fr-BE" sz="2800" dirty="0" smtClean="0">
              <a:solidFill>
                <a:srgbClr val="000000"/>
              </a:solidFill>
              <a:latin typeface="+mj-lt"/>
              <a:ea typeface="+mn-ea"/>
              <a:cs typeface="+mn-cs"/>
            </a:endParaRPr>
          </a:p>
          <a:p>
            <a:pPr marL="620713" lvl="1" indent="-228600" algn="just" eaLnBrk="0" hangingPunct="0">
              <a:spcBef>
                <a:spcPts val="325"/>
              </a:spcBef>
              <a:buClr>
                <a:srgbClr val="2DA2BF"/>
              </a:buClr>
              <a:buFont typeface="Wingdings" pitchFamily="2" charset="2"/>
              <a:buChar char="q"/>
            </a:pPr>
            <a:endParaRPr lang="fr-BE" sz="2800" dirty="0" smtClean="0">
              <a:solidFill>
                <a:srgbClr val="000000"/>
              </a:solidFill>
              <a:latin typeface="+mj-lt"/>
              <a:ea typeface="+mn-ea"/>
              <a:cs typeface="+mn-cs"/>
            </a:endParaRPr>
          </a:p>
          <a:p>
            <a:pPr marL="392113" lvl="1" indent="0" algn="just" eaLnBrk="0" hangingPunct="0">
              <a:spcBef>
                <a:spcPts val="325"/>
              </a:spcBef>
              <a:buClr>
                <a:srgbClr val="2DA2BF"/>
              </a:buClr>
              <a:buNone/>
            </a:pPr>
            <a:r>
              <a:rPr lang="fr-BE" sz="2800" dirty="0" smtClean="0">
                <a:solidFill>
                  <a:srgbClr val="000000"/>
                </a:solidFill>
                <a:ea typeface="+mn-ea"/>
                <a:cs typeface="+mn-cs"/>
              </a:rPr>
              <a:t> </a:t>
            </a:r>
            <a:r>
              <a:rPr lang="fr-BE" sz="2800" dirty="0">
                <a:solidFill>
                  <a:srgbClr val="000000"/>
                </a:solidFill>
                <a:ea typeface="+mn-ea"/>
                <a:cs typeface="+mn-cs"/>
              </a:rPr>
              <a:t/>
            </a:r>
            <a:br>
              <a:rPr lang="fr-BE" sz="2800" dirty="0">
                <a:solidFill>
                  <a:srgbClr val="000000"/>
                </a:solidFill>
                <a:ea typeface="+mn-ea"/>
                <a:cs typeface="+mn-cs"/>
              </a:rPr>
            </a:br>
            <a:r>
              <a:rPr lang="fr-BE" sz="2600" b="1" dirty="0" smtClean="0">
                <a:solidFill>
                  <a:srgbClr val="000000"/>
                </a:solidFill>
                <a:latin typeface="+mj-lt"/>
                <a:ea typeface="+mn-ea"/>
                <a:cs typeface="+mn-cs"/>
              </a:rPr>
              <a:t> </a:t>
            </a:r>
            <a:endParaRPr lang="fr-BE" dirty="0">
              <a:latin typeface="+mj-lt"/>
            </a:endParaRPr>
          </a:p>
        </p:txBody>
      </p:sp>
    </p:spTree>
    <p:extLst>
      <p:ext uri="{BB962C8B-B14F-4D97-AF65-F5344CB8AC3E}">
        <p14:creationId xmlns:p14="http://schemas.microsoft.com/office/powerpoint/2010/main" val="2699164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dirty="0" err="1" smtClean="0"/>
              <a:t>Waar</a:t>
            </a:r>
            <a:r>
              <a:rPr lang="fr-BE" sz="2800" dirty="0" smtClean="0"/>
              <a:t> </a:t>
            </a:r>
            <a:r>
              <a:rPr lang="fr-BE" sz="2800" dirty="0" err="1"/>
              <a:t>informatie</a:t>
            </a:r>
            <a:r>
              <a:rPr lang="fr-BE" sz="2800" dirty="0"/>
              <a:t> </a:t>
            </a:r>
            <a:r>
              <a:rPr lang="fr-BE" sz="2800" dirty="0" err="1"/>
              <a:t>terugvinden</a:t>
            </a:r>
            <a:r>
              <a:rPr lang="fr-BE" sz="2800" dirty="0"/>
              <a:t> </a:t>
            </a:r>
            <a:r>
              <a:rPr lang="fr-BE" sz="2800" dirty="0" smtClean="0"/>
              <a:t>?</a:t>
            </a:r>
            <a:endParaRPr lang="fr-BE" sz="280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79482642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328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dirty="0" err="1"/>
              <a:t>Waar</a:t>
            </a:r>
            <a:r>
              <a:rPr lang="fr-BE" sz="2800" dirty="0"/>
              <a:t> </a:t>
            </a:r>
            <a:r>
              <a:rPr lang="fr-BE" sz="2800" dirty="0" err="1"/>
              <a:t>informatie</a:t>
            </a:r>
            <a:r>
              <a:rPr lang="fr-BE" sz="2800" dirty="0"/>
              <a:t> </a:t>
            </a:r>
            <a:r>
              <a:rPr lang="fr-BE" sz="2800" dirty="0" err="1"/>
              <a:t>terugvinden</a:t>
            </a:r>
            <a:r>
              <a:rPr lang="fr-BE" sz="2800" dirty="0"/>
              <a:t> ?</a:t>
            </a:r>
          </a:p>
        </p:txBody>
      </p:sp>
      <p:sp>
        <p:nvSpPr>
          <p:cNvPr id="3" name="Espace réservé du contenu 2"/>
          <p:cNvSpPr>
            <a:spLocks noGrp="1"/>
          </p:cNvSpPr>
          <p:nvPr>
            <p:ph idx="1"/>
          </p:nvPr>
        </p:nvSpPr>
        <p:spPr/>
        <p:txBody>
          <a:bodyPr/>
          <a:lstStyle/>
          <a:p>
            <a:pPr marL="334963" algn="just" eaLnBrk="0" hangingPunct="0">
              <a:spcBef>
                <a:spcPts val="325"/>
              </a:spcBef>
              <a:buClr>
                <a:srgbClr val="007C92"/>
              </a:buClr>
              <a:buFont typeface="Wingdings" pitchFamily="2" charset="2"/>
              <a:buChar char="§"/>
            </a:pPr>
            <a:r>
              <a:rPr lang="nl-NL" dirty="0" smtClean="0">
                <a:solidFill>
                  <a:srgbClr val="007C92"/>
                </a:solidFill>
                <a:latin typeface="+mj-lt"/>
                <a:ea typeface="Times New Roman"/>
                <a:cs typeface="Arial"/>
              </a:rPr>
              <a:t>Op </a:t>
            </a:r>
            <a:r>
              <a:rPr lang="nl-NL" dirty="0">
                <a:solidFill>
                  <a:srgbClr val="00B050"/>
                </a:solidFill>
                <a:latin typeface="+mj-lt"/>
                <a:ea typeface="Times New Roman"/>
                <a:cs typeface="Arial"/>
              </a:rPr>
              <a:t>de website van het RIZIV</a:t>
            </a:r>
            <a:r>
              <a:rPr lang="nl-NL" dirty="0">
                <a:solidFill>
                  <a:srgbClr val="007C92"/>
                </a:solidFill>
                <a:latin typeface="+mj-lt"/>
                <a:ea typeface="Times New Roman"/>
                <a:cs typeface="Arial"/>
              </a:rPr>
              <a:t>, m.n. in de FAQ  « hoe verstrekte hulp aanrekenen op het getuigschrift  (papieren getuigschrift) ? »</a:t>
            </a:r>
            <a:endParaRPr lang="fr-FR" dirty="0" smtClean="0">
              <a:solidFill>
                <a:srgbClr val="007C92"/>
              </a:solidFill>
              <a:latin typeface="+mj-lt"/>
              <a:ea typeface="Times New Roman"/>
              <a:cs typeface="Arial"/>
            </a:endParaRPr>
          </a:p>
          <a:p>
            <a:pPr marL="849313" lvl="1" indent="-457200" algn="just" eaLnBrk="0" hangingPunct="0">
              <a:spcBef>
                <a:spcPts val="325"/>
              </a:spcBef>
              <a:buClr>
                <a:srgbClr val="007C92"/>
              </a:buClr>
              <a:buFont typeface="Wingdings" pitchFamily="2" charset="2"/>
              <a:buChar char="Ø"/>
            </a:pPr>
            <a:r>
              <a:rPr lang="nl-NL" sz="2600" dirty="0" smtClean="0">
                <a:solidFill>
                  <a:srgbClr val="007C92"/>
                </a:solidFill>
                <a:latin typeface="+mj-lt"/>
                <a:ea typeface="Times New Roman"/>
              </a:rPr>
              <a:t>Regelmatig </a:t>
            </a:r>
            <a:r>
              <a:rPr lang="nl-NL" sz="2600" dirty="0">
                <a:solidFill>
                  <a:srgbClr val="007C92"/>
                </a:solidFill>
                <a:latin typeface="+mj-lt"/>
                <a:ea typeface="Times New Roman"/>
              </a:rPr>
              <a:t>geactualiseerd en publicatie van antwoorden op vragen van </a:t>
            </a:r>
            <a:r>
              <a:rPr lang="nl-NL" sz="2600" dirty="0" smtClean="0">
                <a:solidFill>
                  <a:srgbClr val="007C92"/>
                </a:solidFill>
                <a:latin typeface="+mj-lt"/>
                <a:ea typeface="Times New Roman"/>
              </a:rPr>
              <a:t>zorgverleners</a:t>
            </a:r>
            <a:endParaRPr lang="nl-NL" sz="2600" dirty="0">
              <a:solidFill>
                <a:srgbClr val="007C92"/>
              </a:solidFill>
              <a:latin typeface="+mj-lt"/>
              <a:ea typeface="Times New Roman"/>
            </a:endParaRPr>
          </a:p>
          <a:p>
            <a:pPr marL="849313" lvl="1" indent="-457200" algn="just" eaLnBrk="0" hangingPunct="0">
              <a:spcBef>
                <a:spcPts val="325"/>
              </a:spcBef>
              <a:buClr>
                <a:srgbClr val="007C92"/>
              </a:buClr>
              <a:buFont typeface="Wingdings" pitchFamily="2" charset="2"/>
              <a:buChar char="Ø"/>
            </a:pPr>
            <a:endParaRPr lang="fr-FR" sz="2600" dirty="0" smtClean="0">
              <a:solidFill>
                <a:srgbClr val="007C92"/>
              </a:solidFill>
              <a:latin typeface="+mj-lt"/>
              <a:ea typeface="Times New Roman"/>
            </a:endParaRPr>
          </a:p>
          <a:p>
            <a:pPr marL="334963" algn="just" eaLnBrk="0" hangingPunct="0">
              <a:spcBef>
                <a:spcPts val="325"/>
              </a:spcBef>
              <a:buClr>
                <a:srgbClr val="007C92"/>
              </a:buClr>
              <a:buFont typeface="Wingdings" pitchFamily="2" charset="2"/>
              <a:buChar char="§"/>
            </a:pPr>
            <a:r>
              <a:rPr lang="fr-FR" dirty="0" smtClean="0">
                <a:solidFill>
                  <a:srgbClr val="007C92"/>
                </a:solidFill>
                <a:latin typeface="+mj-lt"/>
                <a:ea typeface="Times New Roman"/>
                <a:cs typeface="Arial"/>
              </a:rPr>
              <a:t>De </a:t>
            </a:r>
            <a:r>
              <a:rPr lang="fr-FR" dirty="0" err="1">
                <a:solidFill>
                  <a:srgbClr val="00B050"/>
                </a:solidFill>
                <a:latin typeface="+mj-lt"/>
                <a:ea typeface="Times New Roman"/>
                <a:cs typeface="Arial"/>
              </a:rPr>
              <a:t>website</a:t>
            </a:r>
            <a:r>
              <a:rPr lang="fr-FR" dirty="0">
                <a:solidFill>
                  <a:srgbClr val="00B050"/>
                </a:solidFill>
                <a:latin typeface="+mj-lt"/>
                <a:ea typeface="Times New Roman"/>
                <a:cs typeface="Arial"/>
              </a:rPr>
              <a:t> </a:t>
            </a:r>
            <a:r>
              <a:rPr lang="fr-FR" dirty="0" err="1">
                <a:solidFill>
                  <a:srgbClr val="00B050"/>
                </a:solidFill>
                <a:latin typeface="+mj-lt"/>
                <a:ea typeface="Times New Roman"/>
                <a:cs typeface="Arial"/>
              </a:rPr>
              <a:t>medattest</a:t>
            </a:r>
            <a:r>
              <a:rPr lang="fr-FR" dirty="0">
                <a:solidFill>
                  <a:srgbClr val="00B050"/>
                </a:solidFill>
                <a:latin typeface="+mj-lt"/>
                <a:ea typeface="Times New Roman"/>
                <a:cs typeface="Arial"/>
              </a:rPr>
              <a:t> </a:t>
            </a:r>
            <a:r>
              <a:rPr lang="fr-FR" dirty="0" err="1">
                <a:solidFill>
                  <a:srgbClr val="007C92"/>
                </a:solidFill>
                <a:latin typeface="+mj-lt"/>
                <a:ea typeface="Times New Roman"/>
                <a:cs typeface="Arial"/>
              </a:rPr>
              <a:t>m.n</a:t>
            </a:r>
            <a:r>
              <a:rPr lang="fr-FR" dirty="0">
                <a:solidFill>
                  <a:srgbClr val="007C92"/>
                </a:solidFill>
                <a:latin typeface="+mj-lt"/>
                <a:ea typeface="Times New Roman"/>
                <a:cs typeface="Arial"/>
              </a:rPr>
              <a:t>. online </a:t>
            </a:r>
            <a:r>
              <a:rPr lang="fr-FR" dirty="0" smtClean="0">
                <a:solidFill>
                  <a:srgbClr val="007C92"/>
                </a:solidFill>
                <a:latin typeface="+mj-lt"/>
                <a:ea typeface="Times New Roman"/>
                <a:cs typeface="Arial"/>
              </a:rPr>
              <a:t>help.</a:t>
            </a:r>
          </a:p>
          <a:p>
            <a:pPr marL="392113" lvl="1" indent="0" algn="just" eaLnBrk="0" hangingPunct="0">
              <a:spcBef>
                <a:spcPts val="325"/>
              </a:spcBef>
              <a:buClr>
                <a:srgbClr val="007C92"/>
              </a:buClr>
              <a:buNone/>
            </a:pPr>
            <a:r>
              <a:rPr lang="nl-NL" sz="2600" dirty="0">
                <a:solidFill>
                  <a:srgbClr val="007C92"/>
                </a:solidFill>
                <a:latin typeface="+mj-lt"/>
                <a:ea typeface="Times New Roman"/>
              </a:rPr>
              <a:t>Deze FAQ is complementair aan die van het RIZIV</a:t>
            </a:r>
            <a:endParaRPr lang="fr-FR" sz="2600" dirty="0">
              <a:solidFill>
                <a:srgbClr val="007C92"/>
              </a:solidFill>
              <a:latin typeface="+mj-lt"/>
              <a:ea typeface="Times New Roman"/>
            </a:endParaRPr>
          </a:p>
          <a:p>
            <a:pPr marL="392113" lvl="1" indent="0" algn="just" eaLnBrk="0" hangingPunct="0">
              <a:spcBef>
                <a:spcPts val="325"/>
              </a:spcBef>
              <a:buClr>
                <a:srgbClr val="2DA2BF"/>
              </a:buClr>
              <a:buNone/>
            </a:pPr>
            <a:r>
              <a:rPr lang="fr-BE" sz="2800" dirty="0" smtClean="0">
                <a:solidFill>
                  <a:srgbClr val="000000"/>
                </a:solidFill>
                <a:ea typeface="+mn-ea"/>
                <a:cs typeface="+mn-cs"/>
              </a:rPr>
              <a:t> </a:t>
            </a:r>
            <a:r>
              <a:rPr lang="fr-BE" sz="2800" dirty="0">
                <a:solidFill>
                  <a:srgbClr val="000000"/>
                </a:solidFill>
                <a:ea typeface="+mn-ea"/>
                <a:cs typeface="+mn-cs"/>
              </a:rPr>
              <a:t/>
            </a:r>
            <a:br>
              <a:rPr lang="fr-BE" sz="2800" dirty="0">
                <a:solidFill>
                  <a:srgbClr val="000000"/>
                </a:solidFill>
                <a:ea typeface="+mn-ea"/>
                <a:cs typeface="+mn-cs"/>
              </a:rPr>
            </a:br>
            <a:r>
              <a:rPr lang="fr-BE" sz="2600" b="1" dirty="0" smtClean="0">
                <a:solidFill>
                  <a:srgbClr val="000000"/>
                </a:solidFill>
                <a:latin typeface="+mj-lt"/>
                <a:ea typeface="+mn-ea"/>
                <a:cs typeface="+mn-cs"/>
              </a:rPr>
              <a:t> </a:t>
            </a:r>
            <a:endParaRPr lang="fr-BE" dirty="0">
              <a:latin typeface="+mj-lt"/>
            </a:endParaRPr>
          </a:p>
        </p:txBody>
      </p:sp>
    </p:spTree>
    <p:extLst>
      <p:ext uri="{BB962C8B-B14F-4D97-AF65-F5344CB8AC3E}">
        <p14:creationId xmlns:p14="http://schemas.microsoft.com/office/powerpoint/2010/main" val="10682828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dirty="0" err="1"/>
              <a:t>Nuttige</a:t>
            </a:r>
            <a:r>
              <a:rPr lang="fr-BE" sz="2800" dirty="0"/>
              <a:t> </a:t>
            </a:r>
            <a:r>
              <a:rPr lang="fr-BE" sz="2800" dirty="0" err="1"/>
              <a:t>hyperlinks</a:t>
            </a:r>
            <a:endParaRPr lang="fr-BE" sz="2800" dirty="0"/>
          </a:p>
        </p:txBody>
      </p:sp>
      <p:sp>
        <p:nvSpPr>
          <p:cNvPr id="3" name="Espace réservé du contenu 2"/>
          <p:cNvSpPr>
            <a:spLocks noGrp="1"/>
          </p:cNvSpPr>
          <p:nvPr>
            <p:ph idx="1"/>
          </p:nvPr>
        </p:nvSpPr>
        <p:spPr>
          <a:solidFill>
            <a:srgbClr val="009999"/>
          </a:solidFill>
          <a:ln>
            <a:solidFill>
              <a:srgbClr val="92D050"/>
            </a:solidFill>
          </a:ln>
        </p:spPr>
        <p:txBody>
          <a:bodyPr/>
          <a:lstStyle/>
          <a:p>
            <a:pPr marL="0" indent="0">
              <a:buNone/>
            </a:pPr>
            <a:endParaRPr lang="fr-BE" sz="2000" dirty="0" smtClean="0"/>
          </a:p>
          <a:p>
            <a:pPr marL="0" indent="0">
              <a:buNone/>
            </a:pPr>
            <a:r>
              <a:rPr lang="fr-BE" sz="2800" i="1" dirty="0" smtClean="0">
                <a:ln w="18415" cmpd="sng">
                  <a:solidFill>
                    <a:srgbClr val="FFFFFF"/>
                  </a:solidFill>
                  <a:prstDash val="solid"/>
                </a:ln>
                <a:solidFill>
                  <a:schemeClr val="accent3"/>
                </a:solidFill>
                <a:effectLst>
                  <a:outerShdw blurRad="63500" dir="3600000" algn="tl" rotWithShape="0">
                    <a:srgbClr val="000000">
                      <a:alpha val="70000"/>
                    </a:srgbClr>
                  </a:outerShdw>
                </a:effectLst>
              </a:rPr>
              <a:t>		</a:t>
            </a:r>
            <a:r>
              <a:rPr lang="fr-BE" sz="4000" i="1" dirty="0" err="1">
                <a:ln w="18415" cmpd="sng">
                  <a:solidFill>
                    <a:srgbClr val="FFFFFF"/>
                  </a:solidFill>
                  <a:prstDash val="solid"/>
                </a:ln>
                <a:solidFill>
                  <a:schemeClr val="accent3"/>
                </a:solidFill>
                <a:effectLst>
                  <a:outerShdw blurRad="63500" dir="3600000" algn="tl" rotWithShape="0">
                    <a:srgbClr val="000000">
                      <a:alpha val="70000"/>
                    </a:srgbClr>
                  </a:outerShdw>
                </a:effectLst>
              </a:rPr>
              <a:t>M</a:t>
            </a:r>
            <a:r>
              <a:rPr lang="fr-BE" sz="4000" i="1" dirty="0" err="1" smtClean="0">
                <a:ln w="18415" cmpd="sng">
                  <a:solidFill>
                    <a:srgbClr val="FFFFFF"/>
                  </a:solidFill>
                  <a:prstDash val="solid"/>
                </a:ln>
                <a:solidFill>
                  <a:schemeClr val="accent3"/>
                </a:solidFill>
                <a:effectLst>
                  <a:outerShdw blurRad="63500" dir="3600000" algn="tl" rotWithShape="0">
                    <a:srgbClr val="000000">
                      <a:alpha val="70000"/>
                    </a:srgbClr>
                  </a:outerShdw>
                </a:effectLst>
              </a:rPr>
              <a:t>edattest</a:t>
            </a:r>
            <a:r>
              <a:rPr lang="fr-BE" sz="4000" i="1" dirty="0" smtClean="0">
                <a:ln w="18415" cmpd="sng">
                  <a:solidFill>
                    <a:srgbClr val="FFFFFF"/>
                  </a:solidFill>
                  <a:prstDash val="solid"/>
                </a:ln>
                <a:solidFill>
                  <a:schemeClr val="accent3"/>
                </a:solidFill>
                <a:effectLst>
                  <a:outerShdw blurRad="63500" dir="3600000" algn="tl" rotWithShape="0">
                    <a:srgbClr val="000000">
                      <a:alpha val="70000"/>
                    </a:srgbClr>
                  </a:outerShdw>
                </a:effectLst>
              </a:rPr>
              <a:t> (</a:t>
            </a:r>
            <a:r>
              <a:rPr lang="fr-BE" sz="4000" i="1" dirty="0" err="1" smtClean="0">
                <a:ln w="18415" cmpd="sng">
                  <a:solidFill>
                    <a:srgbClr val="FFFFFF"/>
                  </a:solidFill>
                  <a:prstDash val="solid"/>
                </a:ln>
                <a:solidFill>
                  <a:schemeClr val="accent3"/>
                </a:solidFill>
                <a:effectLst>
                  <a:outerShdw blurRad="63500" dir="3600000" algn="tl" rotWithShape="0">
                    <a:srgbClr val="000000">
                      <a:alpha val="70000"/>
                    </a:srgbClr>
                  </a:outerShdw>
                </a:effectLst>
              </a:rPr>
              <a:t>speos</a:t>
            </a:r>
            <a:r>
              <a:rPr lang="fr-BE" sz="4000" i="1" dirty="0" smtClean="0">
                <a:ln w="18415" cmpd="sng">
                  <a:solidFill>
                    <a:srgbClr val="FFFFFF"/>
                  </a:solidFill>
                  <a:prstDash val="solid"/>
                </a:ln>
                <a:solidFill>
                  <a:schemeClr val="accent3"/>
                </a:solidFill>
                <a:effectLst>
                  <a:outerShdw blurRad="63500" dir="3600000" algn="tl" rotWithShape="0">
                    <a:srgbClr val="000000">
                      <a:alpha val="70000"/>
                    </a:srgbClr>
                  </a:outerShdw>
                </a:effectLst>
              </a:rPr>
              <a:t>)</a:t>
            </a:r>
          </a:p>
          <a:p>
            <a:pPr marL="0" lvl="0" indent="0">
              <a:buNone/>
            </a:pPr>
            <a:r>
              <a:rPr lang="fr-BE" sz="2000" i="1" dirty="0">
                <a:ln w="18415" cmpd="sng">
                  <a:solidFill>
                    <a:srgbClr val="FFFFFF"/>
                  </a:solidFill>
                  <a:prstDash val="solid"/>
                </a:ln>
                <a:solidFill>
                  <a:schemeClr val="accent3"/>
                </a:solidFill>
                <a:effectLst>
                  <a:outerShdw blurRad="63500" dir="3600000" algn="tl" rotWithShape="0">
                    <a:srgbClr val="000000">
                      <a:alpha val="70000"/>
                    </a:srgbClr>
                  </a:outerShdw>
                </a:effectLst>
              </a:rPr>
              <a:t>https://www.medattest.be/site/nl/applications/Riziv/index.html</a:t>
            </a:r>
          </a:p>
          <a:p>
            <a:pPr marL="0" indent="0">
              <a:buNone/>
            </a:pPr>
            <a:endParaRPr lang="fr-BE" sz="2800" i="1" dirty="0" smtClean="0">
              <a:ln w="18415" cmpd="sng">
                <a:solidFill>
                  <a:srgbClr val="FFFFFF"/>
                </a:solidFill>
                <a:prstDash val="solid"/>
              </a:ln>
              <a:solidFill>
                <a:schemeClr val="accent3"/>
              </a:solidFill>
              <a:effectLst>
                <a:outerShdw blurRad="63500" dir="3600000" algn="tl" rotWithShape="0">
                  <a:srgbClr val="000000">
                    <a:alpha val="70000"/>
                  </a:srgbClr>
                </a:outerShdw>
              </a:effectLst>
            </a:endParaRPr>
          </a:p>
          <a:p>
            <a:pPr marL="0" indent="0">
              <a:buNone/>
            </a:pPr>
            <a:r>
              <a:rPr lang="fr-BE" sz="2800" i="1" dirty="0" smtClean="0">
                <a:ln w="18415" cmpd="sng">
                  <a:solidFill>
                    <a:srgbClr val="FFFFFF"/>
                  </a:solidFill>
                  <a:prstDash val="solid"/>
                </a:ln>
                <a:solidFill>
                  <a:schemeClr val="accent3"/>
                </a:solidFill>
                <a:effectLst>
                  <a:outerShdw blurRad="63500" dir="3600000" algn="tl" rotWithShape="0">
                    <a:srgbClr val="000000">
                      <a:alpha val="70000"/>
                    </a:srgbClr>
                  </a:outerShdw>
                </a:effectLst>
              </a:rPr>
              <a:t>		</a:t>
            </a:r>
            <a:r>
              <a:rPr lang="fr-BE" sz="4000" i="1" dirty="0" err="1" smtClean="0">
                <a:ln w="18415" cmpd="sng">
                  <a:solidFill>
                    <a:srgbClr val="FFFFFF"/>
                  </a:solidFill>
                  <a:prstDash val="solid"/>
                </a:ln>
                <a:solidFill>
                  <a:schemeClr val="accent3"/>
                </a:solidFill>
                <a:effectLst>
                  <a:outerShdw blurRad="63500" dir="3600000" algn="tl" rotWithShape="0">
                    <a:srgbClr val="000000">
                      <a:alpha val="70000"/>
                    </a:srgbClr>
                  </a:outerShdw>
                </a:effectLst>
              </a:rPr>
              <a:t>website</a:t>
            </a:r>
            <a:r>
              <a:rPr lang="fr-BE" sz="4000" i="1" dirty="0" smtClean="0">
                <a:ln w="18415" cmpd="sng">
                  <a:solidFill>
                    <a:srgbClr val="FFFFFF"/>
                  </a:solidFill>
                  <a:prstDash val="solid"/>
                </a:ln>
                <a:solidFill>
                  <a:schemeClr val="accent3"/>
                </a:solidFill>
                <a:effectLst>
                  <a:outerShdw blurRad="63500" dir="3600000" algn="tl" rotWithShape="0">
                    <a:srgbClr val="000000">
                      <a:alpha val="70000"/>
                    </a:srgbClr>
                  </a:outerShdw>
                </a:effectLst>
              </a:rPr>
              <a:t> KBO</a:t>
            </a:r>
            <a:endParaRPr lang="fr-BE" sz="4000" i="1" dirty="0">
              <a:ln w="18415" cmpd="sng">
                <a:solidFill>
                  <a:srgbClr val="FFFFFF"/>
                </a:solidFill>
                <a:prstDash val="solid"/>
              </a:ln>
              <a:solidFill>
                <a:schemeClr val="accent3"/>
              </a:solidFill>
              <a:effectLst>
                <a:outerShdw blurRad="63500" dir="3600000" algn="tl" rotWithShape="0">
                  <a:srgbClr val="000000">
                    <a:alpha val="70000"/>
                  </a:srgbClr>
                </a:outerShdw>
              </a:effectLst>
            </a:endParaRPr>
          </a:p>
          <a:p>
            <a:pPr marL="0" lvl="0" indent="0">
              <a:spcBef>
                <a:spcPct val="0"/>
              </a:spcBef>
              <a:buNone/>
            </a:pPr>
            <a:r>
              <a:rPr lang="fr-BE" sz="1800" i="1" kern="1200" dirty="0">
                <a:ln w="18415" cmpd="sng">
                  <a:solidFill>
                    <a:srgbClr val="FFFFFF"/>
                  </a:solidFill>
                  <a:prstDash val="solid"/>
                </a:ln>
                <a:solidFill>
                  <a:schemeClr val="accent3"/>
                </a:solidFill>
                <a:effectLst>
                  <a:outerShdw blurRad="63500" dir="3600000" algn="tl" rotWithShape="0">
                    <a:srgbClr val="000000">
                      <a:alpha val="70000"/>
                    </a:srgbClr>
                  </a:outerShdw>
                </a:effectLst>
                <a:latin typeface="Arial" charset="0"/>
              </a:rPr>
              <a:t>http://kbopub.economie.fgov.be/kbopub/zoeknaamfonetischform.html?lang=nl</a:t>
            </a:r>
          </a:p>
          <a:p>
            <a:pPr marL="0" lvl="0" indent="0">
              <a:buNone/>
            </a:pPr>
            <a:r>
              <a:rPr lang="fr-BE"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fr-BE" sz="2000" i="1" kern="1200" dirty="0" smtClean="0">
              <a:ln w="18415" cmpd="sng">
                <a:solidFill>
                  <a:srgbClr val="FFFFFF"/>
                </a:solidFill>
                <a:prstDash val="solid"/>
              </a:ln>
              <a:solidFill>
                <a:schemeClr val="accent3"/>
              </a:solidFill>
              <a:effectLst>
                <a:outerShdw blurRad="63500" dir="3600000" algn="tl" rotWithShape="0">
                  <a:srgbClr val="000000">
                    <a:alpha val="70000"/>
                  </a:srgbClr>
                </a:outerShdw>
              </a:effectLst>
              <a:latin typeface="Arial" charset="0"/>
            </a:endParaRPr>
          </a:p>
        </p:txBody>
      </p:sp>
    </p:spTree>
    <p:extLst>
      <p:ext uri="{BB962C8B-B14F-4D97-AF65-F5344CB8AC3E}">
        <p14:creationId xmlns:p14="http://schemas.microsoft.com/office/powerpoint/2010/main" val="24143019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dirty="0" err="1" smtClean="0"/>
              <a:t>Nuttige</a:t>
            </a:r>
            <a:r>
              <a:rPr lang="fr-BE" sz="2800" dirty="0" smtClean="0"/>
              <a:t> </a:t>
            </a:r>
            <a:r>
              <a:rPr lang="fr-BE" sz="2800" dirty="0" err="1" smtClean="0"/>
              <a:t>hyperlinks</a:t>
            </a:r>
            <a:endParaRPr lang="fr-BE" sz="2800" dirty="0"/>
          </a:p>
        </p:txBody>
      </p:sp>
      <p:sp>
        <p:nvSpPr>
          <p:cNvPr id="3" name="Espace réservé du contenu 2"/>
          <p:cNvSpPr>
            <a:spLocks noGrp="1"/>
          </p:cNvSpPr>
          <p:nvPr>
            <p:ph idx="1"/>
          </p:nvPr>
        </p:nvSpPr>
        <p:spPr>
          <a:xfrm>
            <a:off x="179512" y="1600200"/>
            <a:ext cx="8856984" cy="4525963"/>
          </a:xfrm>
          <a:solidFill>
            <a:srgbClr val="009999"/>
          </a:solidFill>
          <a:ln>
            <a:solidFill>
              <a:srgbClr val="92D050"/>
            </a:solidFill>
          </a:ln>
        </p:spPr>
        <p:txBody>
          <a:bodyPr/>
          <a:lstStyle/>
          <a:p>
            <a:pPr marL="0" lvl="0" indent="0" algn="ctr">
              <a:buNone/>
            </a:pPr>
            <a:endParaRPr lang="fr-BE" sz="2000" i="1" dirty="0" smtClean="0">
              <a:ln w="18415" cmpd="sng">
                <a:solidFill>
                  <a:srgbClr val="FFFFFF"/>
                </a:solidFill>
                <a:prstDash val="solid"/>
              </a:ln>
              <a:effectLst>
                <a:outerShdw blurRad="63500" dir="3600000" algn="tl" rotWithShape="0">
                  <a:srgbClr val="000000">
                    <a:alpha val="70000"/>
                  </a:srgbClr>
                </a:outerShdw>
              </a:effectLst>
            </a:endParaRPr>
          </a:p>
          <a:p>
            <a:pPr marL="0" lvl="0" indent="0" algn="ctr">
              <a:buNone/>
            </a:pPr>
            <a:r>
              <a:rPr lang="fr-BE" sz="2800" b="1" i="1" dirty="0" err="1" smtClean="0">
                <a:solidFill>
                  <a:schemeClr val="accent3"/>
                </a:solidFill>
                <a:latin typeface="+mj-lt"/>
              </a:rPr>
              <a:t>website</a:t>
            </a:r>
            <a:r>
              <a:rPr lang="fr-BE" sz="2800" b="1" i="1" dirty="0" smtClean="0">
                <a:solidFill>
                  <a:schemeClr val="accent3"/>
                </a:solidFill>
                <a:latin typeface="+mj-lt"/>
              </a:rPr>
              <a:t> RIZIV</a:t>
            </a:r>
          </a:p>
          <a:p>
            <a:pPr marL="0" lvl="0" indent="0" algn="ctr">
              <a:buNone/>
            </a:pPr>
            <a:endParaRPr lang="fr-FR" sz="2800" b="1" dirty="0" smtClean="0">
              <a:solidFill>
                <a:schemeClr val="accent3"/>
              </a:solidFill>
              <a:latin typeface="+mj-lt"/>
              <a:sym typeface="Wingdings" pitchFamily="2" charset="2"/>
            </a:endParaRPr>
          </a:p>
          <a:p>
            <a:pPr marL="0" lvl="0" indent="0" algn="ctr">
              <a:buNone/>
            </a:pPr>
            <a:r>
              <a:rPr lang="fr-FR" sz="2800" b="1" dirty="0" smtClean="0">
                <a:solidFill>
                  <a:schemeClr val="accent3"/>
                </a:solidFill>
                <a:latin typeface="+mj-lt"/>
                <a:sym typeface="Wingdings" pitchFamily="2" charset="2"/>
              </a:rPr>
              <a:t>www.riziv.fgov.be &gt; </a:t>
            </a:r>
            <a:r>
              <a:rPr lang="fr-FR" sz="2800" b="1" dirty="0" err="1" smtClean="0">
                <a:solidFill>
                  <a:schemeClr val="accent3"/>
                </a:solidFill>
                <a:latin typeface="+mj-lt"/>
                <a:sym typeface="Wingdings" pitchFamily="2" charset="2"/>
              </a:rPr>
              <a:t>Onthaal</a:t>
            </a:r>
            <a:r>
              <a:rPr lang="fr-FR" sz="2800" b="1" dirty="0" smtClean="0">
                <a:solidFill>
                  <a:schemeClr val="accent3"/>
                </a:solidFill>
                <a:latin typeface="+mj-lt"/>
                <a:sym typeface="Wingdings" pitchFamily="2" charset="2"/>
              </a:rPr>
              <a:t> &gt; </a:t>
            </a:r>
            <a:r>
              <a:rPr lang="fr-FR" sz="2800" b="1" dirty="0" err="1" smtClean="0">
                <a:solidFill>
                  <a:schemeClr val="accent3"/>
                </a:solidFill>
                <a:latin typeface="+mj-lt"/>
                <a:sym typeface="Wingdings" pitchFamily="2" charset="2"/>
              </a:rPr>
              <a:t>Professionals</a:t>
            </a:r>
            <a:r>
              <a:rPr lang="fr-FR" sz="2800" b="1" dirty="0" smtClean="0">
                <a:solidFill>
                  <a:schemeClr val="accent3"/>
                </a:solidFill>
                <a:latin typeface="+mj-lt"/>
                <a:sym typeface="Wingdings" pitchFamily="2" charset="2"/>
              </a:rPr>
              <a:t> &gt; Info </a:t>
            </a:r>
            <a:r>
              <a:rPr lang="fr-FR" sz="2800" b="1" dirty="0" err="1" smtClean="0">
                <a:solidFill>
                  <a:schemeClr val="accent3"/>
                </a:solidFill>
                <a:latin typeface="+mj-lt"/>
                <a:sym typeface="Wingdings" pitchFamily="2" charset="2"/>
              </a:rPr>
              <a:t>voor</a:t>
            </a:r>
            <a:r>
              <a:rPr lang="fr-FR" sz="2800" b="1" dirty="0" smtClean="0">
                <a:solidFill>
                  <a:schemeClr val="accent3"/>
                </a:solidFill>
                <a:latin typeface="+mj-lt"/>
                <a:sym typeface="Wingdings" pitchFamily="2" charset="2"/>
              </a:rPr>
              <a:t> </a:t>
            </a:r>
            <a:r>
              <a:rPr lang="fr-FR" sz="2800" b="1" dirty="0" err="1" smtClean="0">
                <a:solidFill>
                  <a:schemeClr val="accent3"/>
                </a:solidFill>
                <a:latin typeface="+mj-lt"/>
                <a:sym typeface="Wingdings" pitchFamily="2" charset="2"/>
              </a:rPr>
              <a:t>allen</a:t>
            </a:r>
            <a:r>
              <a:rPr lang="fr-FR" sz="2800" b="1" dirty="0" smtClean="0">
                <a:solidFill>
                  <a:schemeClr val="accent3"/>
                </a:solidFill>
                <a:latin typeface="+mj-lt"/>
                <a:sym typeface="Wingdings" pitchFamily="2" charset="2"/>
              </a:rPr>
              <a:t> &gt; </a:t>
            </a:r>
            <a:r>
              <a:rPr lang="fr-FR" sz="2800" b="1" dirty="0" err="1" smtClean="0">
                <a:solidFill>
                  <a:schemeClr val="accent3"/>
                </a:solidFill>
                <a:latin typeface="+mj-lt"/>
                <a:sym typeface="Wingdings" pitchFamily="2" charset="2"/>
              </a:rPr>
              <a:t>Hoe</a:t>
            </a:r>
            <a:r>
              <a:rPr lang="fr-FR" sz="2800" b="1" dirty="0" smtClean="0">
                <a:solidFill>
                  <a:schemeClr val="accent3"/>
                </a:solidFill>
                <a:latin typeface="+mj-lt"/>
                <a:sym typeface="Wingdings" pitchFamily="2" charset="2"/>
              </a:rPr>
              <a:t> </a:t>
            </a:r>
            <a:r>
              <a:rPr lang="fr-FR" sz="2800" b="1" dirty="0" err="1" smtClean="0">
                <a:solidFill>
                  <a:schemeClr val="accent3"/>
                </a:solidFill>
                <a:latin typeface="+mj-lt"/>
                <a:sym typeface="Wingdings" pitchFamily="2" charset="2"/>
              </a:rPr>
              <a:t>verstrekte</a:t>
            </a:r>
            <a:r>
              <a:rPr lang="fr-FR" sz="2800" b="1" dirty="0" smtClean="0">
                <a:solidFill>
                  <a:schemeClr val="accent3"/>
                </a:solidFill>
                <a:latin typeface="+mj-lt"/>
                <a:sym typeface="Wingdings" pitchFamily="2" charset="2"/>
              </a:rPr>
              <a:t> </a:t>
            </a:r>
            <a:r>
              <a:rPr lang="fr-FR" sz="2800" b="1" dirty="0" err="1" smtClean="0">
                <a:solidFill>
                  <a:schemeClr val="accent3"/>
                </a:solidFill>
                <a:latin typeface="+mj-lt"/>
                <a:sym typeface="Wingdings" pitchFamily="2" charset="2"/>
              </a:rPr>
              <a:t>hulp</a:t>
            </a:r>
            <a:r>
              <a:rPr lang="fr-FR" sz="2800" b="1" dirty="0" smtClean="0">
                <a:solidFill>
                  <a:schemeClr val="accent3"/>
                </a:solidFill>
                <a:latin typeface="+mj-lt"/>
                <a:sym typeface="Wingdings" pitchFamily="2" charset="2"/>
              </a:rPr>
              <a:t> </a:t>
            </a:r>
            <a:r>
              <a:rPr lang="fr-FR" sz="2800" b="1" dirty="0" err="1" smtClean="0">
                <a:solidFill>
                  <a:schemeClr val="accent3"/>
                </a:solidFill>
                <a:latin typeface="+mj-lt"/>
                <a:sym typeface="Wingdings" pitchFamily="2" charset="2"/>
              </a:rPr>
              <a:t>aanrekenen</a:t>
            </a:r>
            <a:r>
              <a:rPr lang="fr-FR" sz="2800" b="1" dirty="0" smtClean="0">
                <a:solidFill>
                  <a:schemeClr val="accent3"/>
                </a:solidFill>
                <a:latin typeface="+mj-lt"/>
                <a:sym typeface="Wingdings" pitchFamily="2" charset="2"/>
              </a:rPr>
              <a:t> op </a:t>
            </a:r>
            <a:r>
              <a:rPr lang="fr-FR" sz="2800" b="1" dirty="0" err="1" smtClean="0">
                <a:solidFill>
                  <a:schemeClr val="accent3"/>
                </a:solidFill>
                <a:latin typeface="+mj-lt"/>
                <a:sym typeface="Wingdings" pitchFamily="2" charset="2"/>
              </a:rPr>
              <a:t>het</a:t>
            </a:r>
            <a:r>
              <a:rPr lang="fr-FR" sz="2800" b="1" dirty="0" smtClean="0">
                <a:solidFill>
                  <a:schemeClr val="accent3"/>
                </a:solidFill>
                <a:latin typeface="+mj-lt"/>
                <a:sym typeface="Wingdings" pitchFamily="2" charset="2"/>
              </a:rPr>
              <a:t> </a:t>
            </a:r>
            <a:r>
              <a:rPr lang="fr-FR" sz="2800" b="1" dirty="0" err="1" smtClean="0">
                <a:solidFill>
                  <a:schemeClr val="accent3"/>
                </a:solidFill>
                <a:latin typeface="+mj-lt"/>
                <a:sym typeface="Wingdings" pitchFamily="2" charset="2"/>
              </a:rPr>
              <a:t>getuigschrift</a:t>
            </a:r>
            <a:r>
              <a:rPr lang="fr-FR" sz="2800" b="1" dirty="0" smtClean="0">
                <a:solidFill>
                  <a:schemeClr val="accent3"/>
                </a:solidFill>
                <a:latin typeface="+mj-lt"/>
                <a:sym typeface="Wingdings" pitchFamily="2" charset="2"/>
              </a:rPr>
              <a:t> (</a:t>
            </a:r>
            <a:r>
              <a:rPr lang="fr-FR" sz="2800" b="1" dirty="0" err="1" smtClean="0">
                <a:solidFill>
                  <a:schemeClr val="accent3"/>
                </a:solidFill>
                <a:latin typeface="+mj-lt"/>
                <a:sym typeface="Wingdings" pitchFamily="2" charset="2"/>
              </a:rPr>
              <a:t>papieren</a:t>
            </a:r>
            <a:r>
              <a:rPr lang="fr-FR" sz="2800" b="1" dirty="0" smtClean="0">
                <a:solidFill>
                  <a:schemeClr val="accent3"/>
                </a:solidFill>
                <a:latin typeface="+mj-lt"/>
                <a:sym typeface="Wingdings" pitchFamily="2" charset="2"/>
              </a:rPr>
              <a:t> </a:t>
            </a:r>
            <a:r>
              <a:rPr lang="fr-FR" sz="2800" b="1" dirty="0" err="1" smtClean="0">
                <a:solidFill>
                  <a:schemeClr val="accent3"/>
                </a:solidFill>
                <a:latin typeface="+mj-lt"/>
                <a:sym typeface="Wingdings" pitchFamily="2" charset="2"/>
              </a:rPr>
              <a:t>getuigschrift</a:t>
            </a:r>
            <a:r>
              <a:rPr lang="fr-FR" sz="2800" b="1" dirty="0" smtClean="0">
                <a:solidFill>
                  <a:schemeClr val="accent3"/>
                </a:solidFill>
                <a:latin typeface="+mj-lt"/>
                <a:sym typeface="Wingdings" pitchFamily="2" charset="2"/>
              </a:rPr>
              <a:t>) ?</a:t>
            </a:r>
          </a:p>
          <a:p>
            <a:pPr marL="0" lvl="0" indent="0" algn="ctr">
              <a:buNone/>
            </a:pPr>
            <a:endParaRPr lang="fr-BE" sz="2800" b="1" dirty="0" smtClean="0">
              <a:solidFill>
                <a:schemeClr val="accent3"/>
              </a:solidFill>
              <a:latin typeface="+mj-lt"/>
            </a:endParaRPr>
          </a:p>
          <a:p>
            <a:pPr marL="0" lvl="0" indent="0">
              <a:buNone/>
            </a:pPr>
            <a:r>
              <a:rPr lang="nl-NL" sz="2300" b="1" dirty="0" smtClean="0">
                <a:solidFill>
                  <a:schemeClr val="accent3"/>
                </a:solidFill>
                <a:latin typeface="+mj-lt"/>
              </a:rPr>
              <a:t>Het </a:t>
            </a:r>
            <a:r>
              <a:rPr lang="nl-NL" sz="2300" b="1" dirty="0">
                <a:solidFill>
                  <a:schemeClr val="accent3"/>
                </a:solidFill>
                <a:latin typeface="+mj-lt"/>
              </a:rPr>
              <a:t>RIZIV kan gecontacteerd worden via </a:t>
            </a:r>
            <a:r>
              <a:rPr lang="nl-NL" sz="2300" b="1" u="sng" dirty="0">
                <a:solidFill>
                  <a:schemeClr val="accent3"/>
                </a:solidFill>
                <a:latin typeface="+mj-lt"/>
              </a:rPr>
              <a:t>attest@riziv.fgov.be</a:t>
            </a:r>
          </a:p>
          <a:p>
            <a:pPr marL="0" lvl="0" indent="0">
              <a:buNone/>
            </a:pPr>
            <a:endParaRPr lang="en-US" sz="2300" b="1" u="sng" dirty="0">
              <a:solidFill>
                <a:schemeClr val="accent3"/>
              </a:solidFill>
              <a:latin typeface="+mj-lt"/>
            </a:endParaRPr>
          </a:p>
          <a:p>
            <a:pPr marL="0" indent="0">
              <a:buNone/>
            </a:pPr>
            <a:endParaRPr lang="fr-BE" sz="2000" dirty="0" smtClean="0">
              <a:latin typeface="+mj-lt"/>
            </a:endParaRPr>
          </a:p>
        </p:txBody>
      </p:sp>
    </p:spTree>
    <p:extLst>
      <p:ext uri="{BB962C8B-B14F-4D97-AF65-F5344CB8AC3E}">
        <p14:creationId xmlns:p14="http://schemas.microsoft.com/office/powerpoint/2010/main" val="6121496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200" dirty="0" err="1" smtClean="0"/>
              <a:t>Inhoud</a:t>
            </a:r>
            <a:endParaRPr lang="fr-BE" sz="3200" dirty="0"/>
          </a:p>
        </p:txBody>
      </p:sp>
      <p:sp>
        <p:nvSpPr>
          <p:cNvPr id="3" name="Espace réservé du contenu 2"/>
          <p:cNvSpPr>
            <a:spLocks noGrp="1"/>
          </p:cNvSpPr>
          <p:nvPr>
            <p:ph idx="1"/>
          </p:nvPr>
        </p:nvSpPr>
        <p:spPr>
          <a:xfrm>
            <a:off x="827088" y="1639341"/>
            <a:ext cx="7859712" cy="4525963"/>
          </a:xfrm>
        </p:spPr>
        <p:txBody>
          <a:bodyPr/>
          <a:lstStyle/>
          <a:p>
            <a:pPr>
              <a:buFont typeface="Wingdings" pitchFamily="2" charset="2"/>
              <a:buChar char="§"/>
            </a:pPr>
            <a:r>
              <a:rPr lang="nl-NL" sz="2800" dirty="0">
                <a:solidFill>
                  <a:srgbClr val="008080"/>
                </a:solidFill>
                <a:latin typeface="+mj-lt"/>
              </a:rPr>
              <a:t>Getuigschriften voor verstrekte hulp: nieuwigheden?</a:t>
            </a:r>
            <a:endParaRPr lang="nl-BE" sz="2800" dirty="0">
              <a:solidFill>
                <a:srgbClr val="008080"/>
              </a:solidFill>
              <a:latin typeface="+mj-lt"/>
            </a:endParaRPr>
          </a:p>
          <a:p>
            <a:pPr>
              <a:buFont typeface="Wingdings" pitchFamily="2" charset="2"/>
              <a:buChar char="§"/>
            </a:pPr>
            <a:r>
              <a:rPr lang="nl-BE" sz="2800" b="1" dirty="0">
                <a:solidFill>
                  <a:srgbClr val="00B050"/>
                </a:solidFill>
                <a:latin typeface="+mj-lt"/>
                <a:ea typeface="+mj-ea"/>
                <a:cs typeface="+mj-cs"/>
              </a:rPr>
              <a:t>Bewijsstuk en voorschotten: wat is nieuw?</a:t>
            </a:r>
            <a:endParaRPr lang="fr-BE" sz="2800" b="1" dirty="0">
              <a:solidFill>
                <a:srgbClr val="00B050"/>
              </a:solidFill>
              <a:latin typeface="+mj-lt"/>
              <a:ea typeface="+mj-ea"/>
              <a:cs typeface="+mj-cs"/>
            </a:endParaRPr>
          </a:p>
          <a:p>
            <a:pPr>
              <a:buFont typeface="Wingdings" pitchFamily="2" charset="2"/>
              <a:buChar char="§"/>
            </a:pPr>
            <a:r>
              <a:rPr lang="nl-BE" sz="2800" dirty="0">
                <a:solidFill>
                  <a:srgbClr val="008080"/>
                </a:solidFill>
                <a:latin typeface="+mj-lt"/>
              </a:rPr>
              <a:t>Derdebetalersregeling: wat is nieuw?</a:t>
            </a:r>
            <a:endParaRPr lang="fr-BE" sz="2800" dirty="0">
              <a:solidFill>
                <a:srgbClr val="008080"/>
              </a:solidFill>
              <a:latin typeface="+mj-lt"/>
            </a:endParaRPr>
          </a:p>
          <a:p>
            <a:pPr>
              <a:buFont typeface="Wingdings" pitchFamily="2" charset="2"/>
              <a:buChar char="§"/>
            </a:pPr>
            <a:r>
              <a:rPr lang="fr-BE" sz="2800" dirty="0" err="1" smtClean="0">
                <a:solidFill>
                  <a:srgbClr val="008080"/>
                </a:solidFill>
                <a:latin typeface="+mj-lt"/>
              </a:rPr>
              <a:t>Vragen-antwoorden</a:t>
            </a:r>
            <a:endParaRPr lang="fr-BE" sz="2800" dirty="0">
              <a:solidFill>
                <a:srgbClr val="008080"/>
              </a:solidFill>
              <a:latin typeface="+mj-lt"/>
            </a:endParaRPr>
          </a:p>
        </p:txBody>
      </p:sp>
    </p:spTree>
    <p:extLst>
      <p:ext uri="{BB962C8B-B14F-4D97-AF65-F5344CB8AC3E}">
        <p14:creationId xmlns:p14="http://schemas.microsoft.com/office/powerpoint/2010/main" val="2954934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3200" dirty="0" err="1"/>
              <a:t>Vragen</a:t>
            </a:r>
            <a:r>
              <a:rPr lang="fr-BE" sz="3200" dirty="0"/>
              <a:t> / </a:t>
            </a:r>
            <a:r>
              <a:rPr lang="fr-BE" sz="3200" dirty="0" err="1"/>
              <a:t>antwoorden</a:t>
            </a:r>
            <a:endParaRPr lang="en-US" sz="3200" dirty="0">
              <a:ea typeface="+mn-ea"/>
              <a:cs typeface="+mn-cs"/>
            </a:endParaRPr>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171785162"/>
              </p:ext>
            </p:extLst>
          </p:nvPr>
        </p:nvGraphicFramePr>
        <p:xfrm>
          <a:off x="2030887" y="1103034"/>
          <a:ext cx="5514274" cy="5495651"/>
        </p:xfrm>
        <a:graphic>
          <a:graphicData uri="http://schemas.openxmlformats.org/drawingml/2006/table">
            <a:tbl>
              <a:tblPr firstRow="1" firstCol="1" bandRow="1"/>
              <a:tblGrid>
                <a:gridCol w="2757137"/>
                <a:gridCol w="2757137"/>
              </a:tblGrid>
              <a:tr h="786774">
                <a:tc>
                  <a:txBody>
                    <a:bodyPr/>
                    <a:lstStyle/>
                    <a:p>
                      <a:pPr algn="ctr">
                        <a:lnSpc>
                          <a:spcPct val="115000"/>
                        </a:lnSpc>
                        <a:spcAft>
                          <a:spcPts val="0"/>
                        </a:spcAft>
                      </a:pPr>
                      <a:r>
                        <a:rPr lang="en-US" sz="1400" b="1" dirty="0" smtClean="0">
                          <a:effectLst/>
                          <a:latin typeface="+mn-lt"/>
                          <a:ea typeface="Calibri"/>
                          <a:cs typeface="Times New Roman"/>
                        </a:rPr>
                        <a:t>Sector die u </a:t>
                      </a:r>
                      <a:r>
                        <a:rPr lang="en-US" sz="1400" b="1" dirty="0" err="1" smtClean="0">
                          <a:effectLst/>
                          <a:latin typeface="+mn-lt"/>
                          <a:ea typeface="Calibri"/>
                          <a:cs typeface="Times New Roman"/>
                        </a:rPr>
                        <a:t>vertegenwoordigt</a:t>
                      </a:r>
                      <a:r>
                        <a:rPr lang="en-US" sz="1400" b="1" dirty="0" smtClean="0">
                          <a:effectLst/>
                          <a:latin typeface="+mn-lt"/>
                          <a:ea typeface="Calibri"/>
                          <a:cs typeface="Times New Roman"/>
                        </a:rPr>
                        <a:t>:</a:t>
                      </a:r>
                      <a:endParaRPr lang="en-US" sz="2000" dirty="0" smtClean="0">
                        <a:effectLst/>
                        <a:latin typeface="Calibri"/>
                        <a:ea typeface="Calibri"/>
                        <a:cs typeface="Times New Roman"/>
                      </a:endParaRPr>
                    </a:p>
                    <a:p>
                      <a:pPr>
                        <a:lnSpc>
                          <a:spcPct val="115000"/>
                        </a:lnSpc>
                        <a:spcAft>
                          <a:spcPts val="0"/>
                        </a:spcAft>
                      </a:pPr>
                      <a:r>
                        <a:rPr lang="en-US" sz="1400" b="1" dirty="0" smtClean="0">
                          <a:effectLst/>
                          <a:latin typeface="+mn-lt"/>
                          <a:ea typeface="Calibri"/>
                          <a:cs typeface="Times New Roman"/>
                        </a:rPr>
                        <a:t> </a:t>
                      </a:r>
                      <a:endParaRPr lang="en-US" sz="2000" dirty="0" smtClean="0">
                        <a:effectLst/>
                        <a:latin typeface="Calibri"/>
                        <a:ea typeface="Calibri"/>
                        <a:cs typeface="Times New Roman"/>
                      </a:endParaRPr>
                    </a:p>
                    <a:p>
                      <a:pPr>
                        <a:lnSpc>
                          <a:spcPct val="115000"/>
                        </a:lnSpc>
                        <a:spcAft>
                          <a:spcPts val="0"/>
                        </a:spcAft>
                      </a:pPr>
                      <a:r>
                        <a:rPr lang="en-US" sz="1400" b="1" dirty="0">
                          <a:effectLst/>
                          <a:latin typeface="+mj-lt"/>
                          <a:ea typeface="Calibri"/>
                          <a:cs typeface="Times New Roman"/>
                        </a:rPr>
                        <a:t> </a:t>
                      </a:r>
                      <a:endParaRPr lang="en-US" sz="1400" dirty="0">
                        <a:effectLst/>
                        <a:latin typeface="+mj-lt"/>
                        <a:ea typeface="Calibri"/>
                        <a:cs typeface="Times New Roman"/>
                      </a:endParaRPr>
                    </a:p>
                    <a:p>
                      <a:pPr>
                        <a:lnSpc>
                          <a:spcPct val="115000"/>
                        </a:lnSpc>
                        <a:spcAft>
                          <a:spcPts val="0"/>
                        </a:spcAft>
                      </a:pPr>
                      <a:r>
                        <a:rPr lang="en-US" sz="1400" b="1" dirty="0">
                          <a:effectLst/>
                          <a:latin typeface="+mj-lt"/>
                          <a:ea typeface="Calibri"/>
                          <a:cs typeface="Times New Roman"/>
                        </a:rPr>
                        <a:t> </a:t>
                      </a:r>
                      <a:endParaRPr lang="en-US" sz="1400" dirty="0">
                        <a:effectLst/>
                        <a:latin typeface="+mj-lt"/>
                        <a:ea typeface="Calibri"/>
                        <a:cs typeface="Times New Roman"/>
                      </a:endParaRPr>
                    </a:p>
                  </a:txBody>
                  <a:tcPr marL="48115" marR="48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err="1" smtClean="0">
                          <a:effectLst/>
                          <a:latin typeface="+mn-lt"/>
                          <a:ea typeface="Calibri"/>
                          <a:cs typeface="Times New Roman"/>
                        </a:rPr>
                        <a:t>Mijn</a:t>
                      </a:r>
                      <a:r>
                        <a:rPr lang="en-US" sz="1400" b="1" dirty="0" smtClean="0">
                          <a:effectLst/>
                          <a:latin typeface="+mn-lt"/>
                          <a:ea typeface="Calibri"/>
                          <a:cs typeface="Times New Roman"/>
                        </a:rPr>
                        <a:t> e-</a:t>
                      </a:r>
                      <a:r>
                        <a:rPr lang="en-US" sz="1400" b="1" dirty="0" err="1" smtClean="0">
                          <a:effectLst/>
                          <a:latin typeface="+mn-lt"/>
                          <a:ea typeface="Calibri"/>
                          <a:cs typeface="Times New Roman"/>
                        </a:rPr>
                        <a:t>mailadres</a:t>
                      </a:r>
                      <a:r>
                        <a:rPr lang="en-US" sz="1400" b="1" dirty="0" smtClean="0">
                          <a:effectLst/>
                          <a:latin typeface="+mn-lt"/>
                          <a:ea typeface="Calibri"/>
                          <a:cs typeface="Times New Roman"/>
                        </a:rPr>
                        <a:t>:</a:t>
                      </a:r>
                      <a:endParaRPr lang="en-US" sz="2000" dirty="0">
                        <a:effectLst/>
                        <a:latin typeface="Calibri"/>
                        <a:ea typeface="Calibri"/>
                        <a:cs typeface="Times New Roman"/>
                      </a:endParaRPr>
                    </a:p>
                  </a:txBody>
                  <a:tcPr marL="48115" marR="48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620">
                <a:tc gridSpan="2">
                  <a:txBody>
                    <a:bodyPr/>
                    <a:lstStyle/>
                    <a:p>
                      <a:pPr algn="ctr">
                        <a:lnSpc>
                          <a:spcPct val="115000"/>
                        </a:lnSpc>
                        <a:spcBef>
                          <a:spcPts val="300"/>
                        </a:spcBef>
                        <a:spcAft>
                          <a:spcPts val="300"/>
                        </a:spcAft>
                      </a:pPr>
                      <a:r>
                        <a:rPr lang="en-US" sz="1400" b="1" dirty="0" err="1" smtClean="0">
                          <a:effectLst/>
                          <a:latin typeface="+mn-lt"/>
                          <a:ea typeface="Calibri"/>
                          <a:cs typeface="Times New Roman"/>
                        </a:rPr>
                        <a:t>Mijn</a:t>
                      </a:r>
                      <a:r>
                        <a:rPr lang="en-US" sz="1400" b="1" dirty="0" smtClean="0">
                          <a:effectLst/>
                          <a:latin typeface="+mn-lt"/>
                          <a:ea typeface="Calibri"/>
                          <a:cs typeface="Times New Roman"/>
                        </a:rPr>
                        <a:t> </a:t>
                      </a:r>
                      <a:r>
                        <a:rPr lang="en-US" sz="1400" b="1" dirty="0" err="1" smtClean="0">
                          <a:effectLst/>
                          <a:latin typeface="+mn-lt"/>
                          <a:ea typeface="Calibri"/>
                          <a:cs typeface="Times New Roman"/>
                        </a:rPr>
                        <a:t>vraag</a:t>
                      </a:r>
                      <a:r>
                        <a:rPr lang="en-US" sz="1400" b="1" dirty="0" smtClean="0">
                          <a:effectLst/>
                          <a:latin typeface="+mn-lt"/>
                          <a:ea typeface="Calibri"/>
                          <a:cs typeface="Times New Roman"/>
                        </a:rPr>
                        <a:t> </a:t>
                      </a:r>
                      <a:r>
                        <a:rPr lang="en-US" sz="1400" b="1" dirty="0" err="1" smtClean="0">
                          <a:effectLst/>
                          <a:latin typeface="+mn-lt"/>
                          <a:ea typeface="Calibri"/>
                          <a:cs typeface="Times New Roman"/>
                        </a:rPr>
                        <a:t>betreft</a:t>
                      </a:r>
                      <a:r>
                        <a:rPr lang="en-US" sz="1400" b="1" dirty="0" smtClean="0">
                          <a:effectLst/>
                          <a:latin typeface="+mn-lt"/>
                          <a:ea typeface="Calibri"/>
                          <a:cs typeface="Times New Roman"/>
                        </a:rPr>
                        <a:t>:</a:t>
                      </a:r>
                      <a:endParaRPr lang="en-US" sz="2000" dirty="0">
                        <a:effectLst/>
                        <a:latin typeface="Calibri"/>
                        <a:ea typeface="Calibri"/>
                        <a:cs typeface="Times New Roman"/>
                      </a:endParaRPr>
                    </a:p>
                  </a:txBody>
                  <a:tcPr marL="48115" marR="48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795364">
                <a:tc>
                  <a:txBody>
                    <a:bodyPr/>
                    <a:lstStyle/>
                    <a:p>
                      <a:pPr marL="457200">
                        <a:lnSpc>
                          <a:spcPct val="115000"/>
                        </a:lnSpc>
                        <a:spcAft>
                          <a:spcPts val="0"/>
                        </a:spcAft>
                      </a:pPr>
                      <a:r>
                        <a:rPr lang="en-US" sz="1400" dirty="0">
                          <a:effectLst/>
                          <a:latin typeface="+mj-lt"/>
                          <a:ea typeface="Calibri"/>
                          <a:cs typeface="Times New Roman"/>
                        </a:rPr>
                        <a:t> </a:t>
                      </a:r>
                    </a:p>
                    <a:p>
                      <a:pPr marL="342900" lvl="0" indent="-342900">
                        <a:lnSpc>
                          <a:spcPct val="115000"/>
                        </a:lnSpc>
                        <a:spcAft>
                          <a:spcPts val="0"/>
                        </a:spcAft>
                        <a:buFont typeface="Courier New"/>
                        <a:buChar char="o"/>
                      </a:pPr>
                      <a:r>
                        <a:rPr lang="en-US" sz="1400" dirty="0" err="1" smtClean="0">
                          <a:effectLst/>
                          <a:latin typeface="+mn-lt"/>
                          <a:ea typeface="Calibri"/>
                          <a:cs typeface="Times New Roman"/>
                        </a:rPr>
                        <a:t>Getuigschriften</a:t>
                      </a:r>
                      <a:r>
                        <a:rPr lang="en-US" sz="1400" dirty="0" smtClean="0">
                          <a:effectLst/>
                          <a:latin typeface="+mn-lt"/>
                          <a:ea typeface="Calibri"/>
                          <a:cs typeface="Times New Roman"/>
                        </a:rPr>
                        <a:t> </a:t>
                      </a:r>
                      <a:r>
                        <a:rPr lang="en-US" sz="1400" dirty="0" err="1" smtClean="0">
                          <a:effectLst/>
                          <a:latin typeface="+mn-lt"/>
                          <a:ea typeface="Calibri"/>
                          <a:cs typeface="Times New Roman"/>
                        </a:rPr>
                        <a:t>voor</a:t>
                      </a:r>
                      <a:r>
                        <a:rPr lang="en-US" sz="1400" dirty="0" smtClean="0">
                          <a:effectLst/>
                          <a:latin typeface="+mn-lt"/>
                          <a:ea typeface="Calibri"/>
                          <a:cs typeface="Times New Roman"/>
                        </a:rPr>
                        <a:t> </a:t>
                      </a:r>
                      <a:r>
                        <a:rPr lang="en-US" sz="1400" dirty="0" err="1" smtClean="0">
                          <a:effectLst/>
                          <a:latin typeface="+mn-lt"/>
                          <a:ea typeface="Calibri"/>
                          <a:cs typeface="Times New Roman"/>
                        </a:rPr>
                        <a:t>verstrekte</a:t>
                      </a:r>
                      <a:r>
                        <a:rPr lang="en-US" sz="1400" dirty="0" smtClean="0">
                          <a:effectLst/>
                          <a:latin typeface="+mn-lt"/>
                          <a:ea typeface="Calibri"/>
                          <a:cs typeface="Times New Roman"/>
                        </a:rPr>
                        <a:t> </a:t>
                      </a:r>
                      <a:r>
                        <a:rPr lang="en-US" sz="1400" dirty="0" err="1" smtClean="0">
                          <a:effectLst/>
                          <a:latin typeface="+mn-lt"/>
                          <a:ea typeface="Calibri"/>
                          <a:cs typeface="Times New Roman"/>
                        </a:rPr>
                        <a:t>hulp</a:t>
                      </a:r>
                      <a:endParaRPr lang="en-US" sz="2000" dirty="0" smtClean="0">
                        <a:effectLst/>
                        <a:latin typeface="Calibri"/>
                        <a:ea typeface="Calibri"/>
                        <a:cs typeface="Times New Roman"/>
                      </a:endParaRPr>
                    </a:p>
                    <a:p>
                      <a:pPr>
                        <a:lnSpc>
                          <a:spcPct val="115000"/>
                        </a:lnSpc>
                        <a:spcAft>
                          <a:spcPts val="0"/>
                        </a:spcAft>
                      </a:pPr>
                      <a:r>
                        <a:rPr lang="en-US" sz="1400" dirty="0" smtClean="0">
                          <a:effectLst/>
                          <a:latin typeface="+mn-lt"/>
                          <a:ea typeface="Calibri"/>
                          <a:cs typeface="Times New Roman"/>
                        </a:rPr>
                        <a:t> </a:t>
                      </a:r>
                      <a:endParaRPr lang="en-US" sz="2000" dirty="0" smtClean="0">
                        <a:effectLst/>
                        <a:latin typeface="Calibri"/>
                        <a:ea typeface="Calibri"/>
                        <a:cs typeface="Times New Roman"/>
                      </a:endParaRPr>
                    </a:p>
                    <a:p>
                      <a:pPr marL="342900" lvl="0" indent="-342900">
                        <a:lnSpc>
                          <a:spcPct val="115000"/>
                        </a:lnSpc>
                        <a:spcAft>
                          <a:spcPts val="0"/>
                        </a:spcAft>
                        <a:buFont typeface="Courier New"/>
                        <a:buChar char="o"/>
                      </a:pPr>
                      <a:r>
                        <a:rPr lang="en-US" sz="1400" dirty="0" err="1" smtClean="0">
                          <a:effectLst/>
                          <a:latin typeface="+mn-lt"/>
                          <a:ea typeface="Calibri"/>
                          <a:cs typeface="Times New Roman"/>
                        </a:rPr>
                        <a:t>Bewijsstuk</a:t>
                      </a:r>
                      <a:endParaRPr lang="en-US" sz="2000" dirty="0" smtClean="0">
                        <a:effectLst/>
                        <a:latin typeface="Calibri"/>
                        <a:ea typeface="Calibri"/>
                        <a:cs typeface="Times New Roman"/>
                      </a:endParaRPr>
                    </a:p>
                    <a:p>
                      <a:pPr marL="457200">
                        <a:lnSpc>
                          <a:spcPct val="115000"/>
                        </a:lnSpc>
                        <a:spcAft>
                          <a:spcPts val="0"/>
                        </a:spcAft>
                      </a:pPr>
                      <a:r>
                        <a:rPr lang="en-US" sz="1400" dirty="0" smtClean="0">
                          <a:effectLst/>
                          <a:latin typeface="+mn-lt"/>
                          <a:ea typeface="Calibri"/>
                          <a:cs typeface="Times New Roman"/>
                        </a:rPr>
                        <a:t> </a:t>
                      </a:r>
                      <a:endParaRPr lang="en-US" sz="2000" dirty="0" smtClean="0">
                        <a:effectLst/>
                        <a:latin typeface="Calibri"/>
                        <a:ea typeface="Calibri"/>
                        <a:cs typeface="Times New Roman"/>
                      </a:endParaRPr>
                    </a:p>
                    <a:p>
                      <a:pPr marL="342900" lvl="0" indent="-342900">
                        <a:lnSpc>
                          <a:spcPct val="115000"/>
                        </a:lnSpc>
                        <a:spcAft>
                          <a:spcPts val="0"/>
                        </a:spcAft>
                        <a:buFont typeface="Courier New"/>
                        <a:buChar char="o"/>
                      </a:pPr>
                      <a:r>
                        <a:rPr lang="en-US" sz="1400" dirty="0" smtClean="0">
                          <a:effectLst/>
                          <a:latin typeface="+mn-lt"/>
                          <a:ea typeface="Calibri"/>
                          <a:cs typeface="Times New Roman"/>
                        </a:rPr>
                        <a:t>Voorschotten</a:t>
                      </a:r>
                      <a:endParaRPr lang="en-US" sz="2000" dirty="0" smtClean="0">
                        <a:effectLst/>
                        <a:latin typeface="Calibri"/>
                        <a:ea typeface="Calibri"/>
                        <a:cs typeface="Times New Roman"/>
                      </a:endParaRPr>
                    </a:p>
                    <a:p>
                      <a:pPr>
                        <a:lnSpc>
                          <a:spcPct val="115000"/>
                        </a:lnSpc>
                        <a:spcAft>
                          <a:spcPts val="0"/>
                        </a:spcAft>
                      </a:pPr>
                      <a:r>
                        <a:rPr lang="en-US" sz="1400" dirty="0">
                          <a:effectLst/>
                          <a:latin typeface="+mj-lt"/>
                          <a:ea typeface="Calibri"/>
                          <a:cs typeface="Times New Roman"/>
                        </a:rPr>
                        <a:t> </a:t>
                      </a:r>
                    </a:p>
                    <a:p>
                      <a:pPr marL="457200">
                        <a:lnSpc>
                          <a:spcPct val="115000"/>
                        </a:lnSpc>
                        <a:spcAft>
                          <a:spcPts val="0"/>
                        </a:spcAft>
                      </a:pPr>
                      <a:r>
                        <a:rPr lang="en-US" sz="1400" dirty="0">
                          <a:effectLst/>
                          <a:latin typeface="+mj-lt"/>
                          <a:ea typeface="Calibri"/>
                          <a:cs typeface="Times New Roman"/>
                        </a:rPr>
                        <a:t> </a:t>
                      </a:r>
                    </a:p>
                  </a:txBody>
                  <a:tcPr marL="48115" marR="48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400" dirty="0">
                          <a:effectLst/>
                          <a:latin typeface="+mj-lt"/>
                          <a:ea typeface="Calibri"/>
                          <a:cs typeface="Times New Roman"/>
                        </a:rPr>
                        <a:t> </a:t>
                      </a:r>
                    </a:p>
                    <a:p>
                      <a:pPr marL="342900" lvl="0" indent="-342900">
                        <a:lnSpc>
                          <a:spcPct val="115000"/>
                        </a:lnSpc>
                        <a:spcAft>
                          <a:spcPts val="0"/>
                        </a:spcAft>
                        <a:buFont typeface="Courier New"/>
                        <a:buChar char="o"/>
                      </a:pPr>
                      <a:r>
                        <a:rPr lang="en-US" sz="1400" dirty="0" err="1" smtClean="0">
                          <a:effectLst/>
                          <a:latin typeface="+mn-lt"/>
                          <a:ea typeface="Calibri"/>
                          <a:cs typeface="Times New Roman"/>
                        </a:rPr>
                        <a:t>Derdebetalersregeling</a:t>
                      </a:r>
                      <a:endParaRPr lang="en-US" sz="2000" dirty="0" smtClean="0">
                        <a:effectLst/>
                        <a:latin typeface="Calibri"/>
                        <a:ea typeface="Calibri"/>
                        <a:cs typeface="Times New Roman"/>
                      </a:endParaRPr>
                    </a:p>
                    <a:p>
                      <a:pPr>
                        <a:lnSpc>
                          <a:spcPct val="115000"/>
                        </a:lnSpc>
                        <a:spcAft>
                          <a:spcPts val="0"/>
                        </a:spcAft>
                      </a:pPr>
                      <a:r>
                        <a:rPr lang="en-US" sz="1400" dirty="0" smtClean="0">
                          <a:effectLst/>
                          <a:latin typeface="+mn-lt"/>
                          <a:ea typeface="Calibri"/>
                          <a:cs typeface="Times New Roman"/>
                        </a:rPr>
                        <a:t> </a:t>
                      </a:r>
                      <a:endParaRPr lang="en-US" sz="2000" dirty="0" smtClean="0">
                        <a:effectLst/>
                        <a:latin typeface="Calibri"/>
                        <a:ea typeface="Calibri"/>
                        <a:cs typeface="Times New Roman"/>
                      </a:endParaRPr>
                    </a:p>
                    <a:p>
                      <a:pPr marL="342900" lvl="0" indent="-342900">
                        <a:lnSpc>
                          <a:spcPct val="115000"/>
                        </a:lnSpc>
                        <a:spcAft>
                          <a:spcPts val="0"/>
                        </a:spcAft>
                        <a:buFont typeface="Courier New"/>
                        <a:buChar char="o"/>
                      </a:pPr>
                      <a:r>
                        <a:rPr lang="en-US" sz="1400" dirty="0" err="1" smtClean="0">
                          <a:effectLst/>
                          <a:latin typeface="+mn-lt"/>
                          <a:ea typeface="Calibri"/>
                          <a:cs typeface="Times New Roman"/>
                        </a:rPr>
                        <a:t>Verificatie</a:t>
                      </a:r>
                      <a:r>
                        <a:rPr lang="en-US" sz="1400" dirty="0" smtClean="0">
                          <a:effectLst/>
                          <a:latin typeface="+mn-lt"/>
                          <a:ea typeface="Calibri"/>
                          <a:cs typeface="Times New Roman"/>
                        </a:rPr>
                        <a:t> van de </a:t>
                      </a:r>
                      <a:r>
                        <a:rPr lang="en-US" sz="1400" dirty="0" err="1" smtClean="0">
                          <a:effectLst/>
                          <a:latin typeface="+mn-lt"/>
                          <a:ea typeface="Calibri"/>
                          <a:cs typeface="Times New Roman"/>
                        </a:rPr>
                        <a:t>identiteit</a:t>
                      </a:r>
                      <a:endParaRPr lang="en-US" sz="2000" dirty="0" smtClean="0">
                        <a:effectLst/>
                        <a:latin typeface="Calibri"/>
                        <a:ea typeface="Calibri"/>
                        <a:cs typeface="Times New Roman"/>
                      </a:endParaRPr>
                    </a:p>
                    <a:p>
                      <a:pPr marL="457200">
                        <a:lnSpc>
                          <a:spcPct val="115000"/>
                        </a:lnSpc>
                        <a:spcAft>
                          <a:spcPts val="0"/>
                        </a:spcAft>
                      </a:pPr>
                      <a:r>
                        <a:rPr lang="en-US" sz="1400" dirty="0">
                          <a:effectLst/>
                          <a:latin typeface="+mj-lt"/>
                          <a:ea typeface="Calibri"/>
                          <a:cs typeface="Times New Roman"/>
                        </a:rPr>
                        <a:t> </a:t>
                      </a:r>
                    </a:p>
                  </a:txBody>
                  <a:tcPr marL="48115" marR="48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0555">
                <a:tc gridSpan="2">
                  <a:txBody>
                    <a:bodyPr/>
                    <a:lstStyle/>
                    <a:p>
                      <a:pPr>
                        <a:lnSpc>
                          <a:spcPct val="115000"/>
                        </a:lnSpc>
                        <a:spcAft>
                          <a:spcPts val="0"/>
                        </a:spcAft>
                      </a:pPr>
                      <a:r>
                        <a:rPr lang="en-US" sz="600" dirty="0">
                          <a:effectLst/>
                          <a:latin typeface="Arial"/>
                          <a:ea typeface="Calibri"/>
                          <a:cs typeface="Times New Roman"/>
                        </a:rPr>
                        <a:t> </a:t>
                      </a:r>
                      <a:endParaRPr lang="en-US" sz="800" dirty="0">
                        <a:effectLst/>
                        <a:latin typeface="Calibri"/>
                        <a:ea typeface="Calibri"/>
                        <a:cs typeface="Times New Roman"/>
                      </a:endParaRPr>
                    </a:p>
                    <a:p>
                      <a:pPr>
                        <a:lnSpc>
                          <a:spcPct val="115000"/>
                        </a:lnSpc>
                        <a:spcAft>
                          <a:spcPts val="0"/>
                        </a:spcAft>
                      </a:pPr>
                      <a:r>
                        <a:rPr lang="en-US" sz="600" dirty="0">
                          <a:effectLst/>
                          <a:latin typeface="Arial"/>
                          <a:ea typeface="Calibri"/>
                          <a:cs typeface="Times New Roman"/>
                        </a:rPr>
                        <a:t> </a:t>
                      </a:r>
                      <a:endParaRPr lang="en-US" sz="800" dirty="0">
                        <a:effectLst/>
                        <a:latin typeface="Calibri"/>
                        <a:ea typeface="Calibri"/>
                        <a:cs typeface="Times New Roman"/>
                      </a:endParaRPr>
                    </a:p>
                    <a:p>
                      <a:pPr>
                        <a:lnSpc>
                          <a:spcPct val="115000"/>
                        </a:lnSpc>
                        <a:spcAft>
                          <a:spcPts val="0"/>
                        </a:spcAft>
                      </a:pPr>
                      <a:r>
                        <a:rPr lang="en-US" sz="600" dirty="0">
                          <a:effectLst/>
                          <a:latin typeface="Arial"/>
                          <a:ea typeface="Calibri"/>
                          <a:cs typeface="Times New Roman"/>
                        </a:rPr>
                        <a:t> </a:t>
                      </a:r>
                      <a:endParaRPr lang="en-US" sz="800" dirty="0">
                        <a:effectLst/>
                        <a:latin typeface="Calibri"/>
                        <a:ea typeface="Calibri"/>
                        <a:cs typeface="Times New Roman"/>
                      </a:endParaRPr>
                    </a:p>
                    <a:p>
                      <a:pPr>
                        <a:lnSpc>
                          <a:spcPct val="115000"/>
                        </a:lnSpc>
                        <a:spcAft>
                          <a:spcPts val="0"/>
                        </a:spcAft>
                      </a:pPr>
                      <a:r>
                        <a:rPr lang="en-US" sz="600" dirty="0">
                          <a:effectLst/>
                          <a:latin typeface="Arial"/>
                          <a:ea typeface="Calibri"/>
                          <a:cs typeface="Times New Roman"/>
                        </a:rPr>
                        <a:t> </a:t>
                      </a:r>
                      <a:endParaRPr lang="en-US" sz="800" dirty="0">
                        <a:effectLst/>
                        <a:latin typeface="Calibri"/>
                        <a:ea typeface="Calibri"/>
                        <a:cs typeface="Times New Roman"/>
                      </a:endParaRPr>
                    </a:p>
                    <a:p>
                      <a:pPr>
                        <a:lnSpc>
                          <a:spcPct val="115000"/>
                        </a:lnSpc>
                        <a:spcAft>
                          <a:spcPts val="0"/>
                        </a:spcAft>
                      </a:pPr>
                      <a:r>
                        <a:rPr lang="en-US" sz="600" dirty="0">
                          <a:effectLst/>
                          <a:latin typeface="Arial"/>
                          <a:ea typeface="Calibri"/>
                          <a:cs typeface="Times New Roman"/>
                        </a:rPr>
                        <a:t> </a:t>
                      </a:r>
                      <a:endParaRPr lang="en-US" sz="800" dirty="0">
                        <a:effectLst/>
                        <a:latin typeface="Calibri"/>
                        <a:ea typeface="Calibri"/>
                        <a:cs typeface="Times New Roman"/>
                      </a:endParaRPr>
                    </a:p>
                    <a:p>
                      <a:pPr>
                        <a:lnSpc>
                          <a:spcPct val="115000"/>
                        </a:lnSpc>
                        <a:spcAft>
                          <a:spcPts val="0"/>
                        </a:spcAft>
                      </a:pPr>
                      <a:r>
                        <a:rPr lang="en-US" sz="600" dirty="0">
                          <a:effectLst/>
                          <a:latin typeface="Arial"/>
                          <a:ea typeface="Calibri"/>
                          <a:cs typeface="Times New Roman"/>
                        </a:rPr>
                        <a:t> </a:t>
                      </a:r>
                      <a:endParaRPr lang="en-US" sz="800" dirty="0">
                        <a:effectLst/>
                        <a:latin typeface="Calibri"/>
                        <a:ea typeface="Calibri"/>
                        <a:cs typeface="Times New Roman"/>
                      </a:endParaRPr>
                    </a:p>
                    <a:p>
                      <a:pPr>
                        <a:lnSpc>
                          <a:spcPct val="115000"/>
                        </a:lnSpc>
                        <a:spcAft>
                          <a:spcPts val="0"/>
                        </a:spcAft>
                      </a:pPr>
                      <a:r>
                        <a:rPr lang="en-US" sz="600" dirty="0">
                          <a:effectLst/>
                          <a:latin typeface="Arial"/>
                          <a:ea typeface="Calibri"/>
                          <a:cs typeface="Times New Roman"/>
                        </a:rPr>
                        <a:t> </a:t>
                      </a:r>
                      <a:endParaRPr lang="en-US" sz="800" dirty="0">
                        <a:effectLst/>
                        <a:latin typeface="Calibri"/>
                        <a:ea typeface="Calibri"/>
                        <a:cs typeface="Times New Roman"/>
                      </a:endParaRPr>
                    </a:p>
                    <a:p>
                      <a:pPr>
                        <a:lnSpc>
                          <a:spcPct val="115000"/>
                        </a:lnSpc>
                        <a:spcAft>
                          <a:spcPts val="0"/>
                        </a:spcAft>
                      </a:pPr>
                      <a:r>
                        <a:rPr lang="en-US" sz="600" dirty="0">
                          <a:effectLst/>
                          <a:latin typeface="Arial"/>
                          <a:ea typeface="Calibri"/>
                          <a:cs typeface="Times New Roman"/>
                        </a:rPr>
                        <a:t> </a:t>
                      </a:r>
                      <a:endParaRPr lang="en-US" sz="800" dirty="0">
                        <a:effectLst/>
                        <a:latin typeface="Calibri"/>
                        <a:ea typeface="Calibri"/>
                        <a:cs typeface="Times New Roman"/>
                      </a:endParaRPr>
                    </a:p>
                    <a:p>
                      <a:pPr>
                        <a:lnSpc>
                          <a:spcPct val="115000"/>
                        </a:lnSpc>
                        <a:spcAft>
                          <a:spcPts val="0"/>
                        </a:spcAft>
                      </a:pPr>
                      <a:r>
                        <a:rPr lang="en-US" sz="600" dirty="0">
                          <a:effectLst/>
                          <a:latin typeface="Arial"/>
                          <a:ea typeface="Calibri"/>
                          <a:cs typeface="Times New Roman"/>
                        </a:rPr>
                        <a:t> </a:t>
                      </a:r>
                      <a:endParaRPr lang="en-US" sz="800" dirty="0">
                        <a:effectLst/>
                        <a:latin typeface="Calibri"/>
                        <a:ea typeface="Calibri"/>
                        <a:cs typeface="Times New Roman"/>
                      </a:endParaRPr>
                    </a:p>
                    <a:p>
                      <a:pPr>
                        <a:lnSpc>
                          <a:spcPct val="115000"/>
                        </a:lnSpc>
                        <a:spcAft>
                          <a:spcPts val="0"/>
                        </a:spcAft>
                      </a:pPr>
                      <a:r>
                        <a:rPr lang="en-US" sz="600" dirty="0">
                          <a:effectLst/>
                          <a:latin typeface="Arial"/>
                          <a:ea typeface="Calibri"/>
                          <a:cs typeface="Times New Roman"/>
                        </a:rPr>
                        <a:t> </a:t>
                      </a:r>
                      <a:endParaRPr lang="en-US" sz="800" dirty="0">
                        <a:effectLst/>
                        <a:latin typeface="Calibri"/>
                        <a:ea typeface="Calibri"/>
                        <a:cs typeface="Times New Roman"/>
                      </a:endParaRPr>
                    </a:p>
                    <a:p>
                      <a:pPr>
                        <a:lnSpc>
                          <a:spcPct val="115000"/>
                        </a:lnSpc>
                        <a:spcAft>
                          <a:spcPts val="0"/>
                        </a:spcAft>
                      </a:pPr>
                      <a:r>
                        <a:rPr lang="en-US" sz="600" dirty="0">
                          <a:effectLst/>
                          <a:latin typeface="Arial"/>
                          <a:ea typeface="Calibri"/>
                          <a:cs typeface="Times New Roman"/>
                        </a:rPr>
                        <a:t> </a:t>
                      </a:r>
                      <a:endParaRPr lang="en-US" sz="800" dirty="0">
                        <a:effectLst/>
                        <a:latin typeface="Calibri"/>
                        <a:ea typeface="Calibri"/>
                        <a:cs typeface="Times New Roman"/>
                      </a:endParaRPr>
                    </a:p>
                    <a:p>
                      <a:pPr>
                        <a:lnSpc>
                          <a:spcPct val="115000"/>
                        </a:lnSpc>
                        <a:spcAft>
                          <a:spcPts val="0"/>
                        </a:spcAft>
                      </a:pPr>
                      <a:r>
                        <a:rPr lang="en-US" sz="600" dirty="0">
                          <a:effectLst/>
                          <a:latin typeface="Arial"/>
                          <a:ea typeface="Calibri"/>
                          <a:cs typeface="Times New Roman"/>
                        </a:rPr>
                        <a:t> </a:t>
                      </a:r>
                      <a:endParaRPr lang="en-US" sz="800" dirty="0">
                        <a:effectLst/>
                        <a:latin typeface="Calibri"/>
                        <a:ea typeface="Calibri"/>
                        <a:cs typeface="Times New Roman"/>
                      </a:endParaRPr>
                    </a:p>
                    <a:p>
                      <a:pPr>
                        <a:lnSpc>
                          <a:spcPct val="115000"/>
                        </a:lnSpc>
                        <a:spcAft>
                          <a:spcPts val="0"/>
                        </a:spcAft>
                      </a:pPr>
                      <a:r>
                        <a:rPr lang="en-US" sz="600" dirty="0">
                          <a:effectLst/>
                          <a:latin typeface="Arial"/>
                          <a:ea typeface="Calibri"/>
                          <a:cs typeface="Times New Roman"/>
                        </a:rPr>
                        <a:t> </a:t>
                      </a:r>
                      <a:endParaRPr lang="en-US" sz="800" dirty="0">
                        <a:effectLst/>
                        <a:latin typeface="Calibri"/>
                        <a:ea typeface="Calibri"/>
                        <a:cs typeface="Times New Roman"/>
                      </a:endParaRPr>
                    </a:p>
                    <a:p>
                      <a:pPr>
                        <a:lnSpc>
                          <a:spcPct val="115000"/>
                        </a:lnSpc>
                        <a:spcAft>
                          <a:spcPts val="0"/>
                        </a:spcAft>
                      </a:pPr>
                      <a:r>
                        <a:rPr lang="en-US" sz="600" dirty="0">
                          <a:effectLst/>
                          <a:latin typeface="Arial"/>
                          <a:ea typeface="Calibri"/>
                          <a:cs typeface="Times New Roman"/>
                        </a:rPr>
                        <a:t> </a:t>
                      </a:r>
                      <a:endParaRPr lang="en-US" sz="800" dirty="0">
                        <a:effectLst/>
                        <a:latin typeface="Calibri"/>
                        <a:ea typeface="Calibri"/>
                        <a:cs typeface="Times New Roman"/>
                      </a:endParaRPr>
                    </a:p>
                  </a:txBody>
                  <a:tcPr marL="48115" marR="48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bl>
          </a:graphicData>
        </a:graphic>
      </p:graphicFrame>
      <p:pic>
        <p:nvPicPr>
          <p:cNvPr id="4098" name="Picture 2" descr="C:\Users\ic4015\AppData\Local\Microsoft\Windows\Temporary Internet Files\Content.IE5\ME2QYKNK\Point_interroga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4005064"/>
            <a:ext cx="2736304"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101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971550" y="1772817"/>
            <a:ext cx="7486650" cy="1440284"/>
          </a:xfrm>
        </p:spPr>
        <p:txBody>
          <a:bodyPr/>
          <a:lstStyle/>
          <a:p>
            <a:pPr algn="ctr"/>
            <a:r>
              <a:rPr lang="nl-BE" dirty="0" smtClean="0">
                <a:solidFill>
                  <a:schemeClr val="tx1"/>
                </a:solidFill>
              </a:rPr>
              <a:t> </a:t>
            </a:r>
            <a:br>
              <a:rPr lang="nl-BE" dirty="0" smtClean="0">
                <a:solidFill>
                  <a:schemeClr val="tx1"/>
                </a:solidFill>
              </a:rPr>
            </a:br>
            <a:r>
              <a:rPr lang="nl-NL" sz="3200" dirty="0">
                <a:solidFill>
                  <a:srgbClr val="00B050"/>
                </a:solidFill>
                <a:ea typeface="+mn-ea"/>
                <a:cs typeface="+mn-cs"/>
              </a:rPr>
              <a:t>Bewijsstuk en voorschotten: wat is nieuw?</a:t>
            </a:r>
            <a:r>
              <a:rPr lang="nl-BE" dirty="0">
                <a:solidFill>
                  <a:schemeClr val="tx1"/>
                </a:solidFill>
              </a:rPr>
              <a:t/>
            </a:r>
            <a:br>
              <a:rPr lang="nl-BE" dirty="0">
                <a:solidFill>
                  <a:schemeClr val="tx1"/>
                </a:solidFill>
              </a:rPr>
            </a:br>
            <a:endParaRPr lang="nl-BE" dirty="0">
              <a:solidFill>
                <a:schemeClr val="tx1"/>
              </a:solidFill>
            </a:endParaRPr>
          </a:p>
        </p:txBody>
      </p:sp>
      <p:sp>
        <p:nvSpPr>
          <p:cNvPr id="20483" name="Rectangle 3"/>
          <p:cNvSpPr>
            <a:spLocks noGrp="1" noChangeArrowheads="1"/>
          </p:cNvSpPr>
          <p:nvPr>
            <p:ph type="subTitle" idx="1"/>
          </p:nvPr>
        </p:nvSpPr>
        <p:spPr>
          <a:xfrm>
            <a:off x="1043608" y="3429000"/>
            <a:ext cx="7776864" cy="2736304"/>
          </a:xfrm>
        </p:spPr>
        <p:txBody>
          <a:bodyPr/>
          <a:lstStyle/>
          <a:p>
            <a:endParaRPr lang="nl-BE" sz="2000" dirty="0" smtClean="0">
              <a:solidFill>
                <a:srgbClr val="009999"/>
              </a:solidFill>
            </a:endParaRPr>
          </a:p>
          <a:p>
            <a:pPr algn="r"/>
            <a:r>
              <a:rPr lang="nl-BE" sz="2400" dirty="0" smtClean="0"/>
              <a:t>Ilse CAMPS</a:t>
            </a:r>
          </a:p>
          <a:p>
            <a:pPr algn="r"/>
            <a:r>
              <a:rPr lang="nl-BE" sz="2400" dirty="0" smtClean="0"/>
              <a:t>Sarah KOVAL</a:t>
            </a:r>
          </a:p>
          <a:p>
            <a:pPr algn="r"/>
            <a:endParaRPr lang="nl-BE" sz="2400" dirty="0" smtClean="0"/>
          </a:p>
          <a:p>
            <a:pPr algn="r"/>
            <a:r>
              <a:rPr lang="nl-BE" sz="2400" dirty="0"/>
              <a:t>Directie juridische zaken &amp; toegankelijkheid</a:t>
            </a:r>
          </a:p>
          <a:p>
            <a:pPr algn="r"/>
            <a:r>
              <a:rPr lang="nl-BE" sz="2400" dirty="0" smtClean="0"/>
              <a:t>Dienst voor geneeskundige verzorging</a:t>
            </a:r>
            <a:endParaRPr lang="nl-BE" sz="2400" dirty="0"/>
          </a:p>
        </p:txBody>
      </p:sp>
    </p:spTree>
    <p:extLst>
      <p:ext uri="{BB962C8B-B14F-4D97-AF65-F5344CB8AC3E}">
        <p14:creationId xmlns:p14="http://schemas.microsoft.com/office/powerpoint/2010/main" val="15437347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fr-BE" sz="2800" dirty="0">
                <a:solidFill>
                  <a:srgbClr val="00B050"/>
                </a:solidFill>
              </a:rPr>
              <a:t>Op </a:t>
            </a:r>
            <a:r>
              <a:rPr lang="fr-BE" sz="2800" dirty="0" err="1">
                <a:solidFill>
                  <a:srgbClr val="00B050"/>
                </a:solidFill>
              </a:rPr>
              <a:t>het</a:t>
            </a:r>
            <a:r>
              <a:rPr lang="fr-BE" sz="2800" dirty="0">
                <a:solidFill>
                  <a:srgbClr val="00B050"/>
                </a:solidFill>
              </a:rPr>
              <a:t> programma</a:t>
            </a:r>
            <a:endParaRPr lang="en-US" sz="2800" dirty="0">
              <a:solidFill>
                <a:srgbClr val="00B050"/>
              </a:solidFill>
            </a:endParaRPr>
          </a:p>
        </p:txBody>
      </p:sp>
      <p:sp>
        <p:nvSpPr>
          <p:cNvPr id="22531" name="Rectangle 3"/>
          <p:cNvSpPr>
            <a:spLocks noGrp="1" noChangeArrowheads="1"/>
          </p:cNvSpPr>
          <p:nvPr>
            <p:ph type="body" idx="1"/>
          </p:nvPr>
        </p:nvSpPr>
        <p:spPr>
          <a:xfrm>
            <a:off x="827088" y="1340768"/>
            <a:ext cx="7859712" cy="5184576"/>
          </a:xfrm>
        </p:spPr>
        <p:txBody>
          <a:bodyPr/>
          <a:lstStyle/>
          <a:p>
            <a:pPr marL="0" indent="0">
              <a:buNone/>
            </a:pPr>
            <a:r>
              <a:rPr lang="fr-BE" sz="2800" b="1" dirty="0" err="1">
                <a:solidFill>
                  <a:srgbClr val="007C92"/>
                </a:solidFill>
              </a:rPr>
              <a:t>Voorschotten</a:t>
            </a:r>
            <a:endParaRPr lang="fr-BE" sz="2800" b="1" dirty="0">
              <a:solidFill>
                <a:srgbClr val="007C92"/>
              </a:solidFill>
            </a:endParaRPr>
          </a:p>
          <a:p>
            <a:pPr lvl="1"/>
            <a:r>
              <a:rPr lang="nl-NL" sz="2800" dirty="0">
                <a:solidFill>
                  <a:srgbClr val="007C92"/>
                </a:solidFill>
              </a:rPr>
              <a:t>Waarom een regelgeving ?</a:t>
            </a:r>
          </a:p>
          <a:p>
            <a:pPr lvl="1"/>
            <a:r>
              <a:rPr lang="nl-NL" sz="2800" dirty="0">
                <a:solidFill>
                  <a:srgbClr val="007C92"/>
                </a:solidFill>
              </a:rPr>
              <a:t>Toe te passen regels ?</a:t>
            </a:r>
          </a:p>
          <a:p>
            <a:pPr marL="0" indent="0">
              <a:buNone/>
            </a:pPr>
            <a:r>
              <a:rPr lang="fr-BE" sz="2800" b="1" dirty="0" err="1">
                <a:solidFill>
                  <a:srgbClr val="007C92"/>
                </a:solidFill>
              </a:rPr>
              <a:t>Uitreiken</a:t>
            </a:r>
            <a:r>
              <a:rPr lang="fr-BE" sz="2800" b="1" dirty="0">
                <a:solidFill>
                  <a:srgbClr val="007C92"/>
                </a:solidFill>
              </a:rPr>
              <a:t> van </a:t>
            </a:r>
            <a:r>
              <a:rPr lang="fr-BE" sz="2800" b="1" dirty="0" err="1">
                <a:solidFill>
                  <a:srgbClr val="007C92"/>
                </a:solidFill>
              </a:rPr>
              <a:t>een</a:t>
            </a:r>
            <a:r>
              <a:rPr lang="fr-BE" sz="2800" b="1" dirty="0">
                <a:solidFill>
                  <a:srgbClr val="007C92"/>
                </a:solidFill>
              </a:rPr>
              <a:t> </a:t>
            </a:r>
            <a:r>
              <a:rPr lang="fr-BE" sz="2800" b="1" dirty="0" err="1">
                <a:solidFill>
                  <a:srgbClr val="007C92"/>
                </a:solidFill>
              </a:rPr>
              <a:t>bewijsstuk</a:t>
            </a:r>
            <a:endParaRPr lang="fr-BE" sz="2800" b="1" dirty="0">
              <a:solidFill>
                <a:srgbClr val="007C92"/>
              </a:solidFill>
            </a:endParaRPr>
          </a:p>
          <a:p>
            <a:pPr lvl="1"/>
            <a:r>
              <a:rPr lang="nl-NL" sz="2800" dirty="0">
                <a:solidFill>
                  <a:srgbClr val="007C92"/>
                </a:solidFill>
              </a:rPr>
              <a:t>Waarom een regelgeving ?</a:t>
            </a:r>
          </a:p>
          <a:p>
            <a:pPr lvl="1"/>
            <a:r>
              <a:rPr lang="nl-NL" sz="2800" dirty="0">
                <a:solidFill>
                  <a:srgbClr val="007C92"/>
                </a:solidFill>
              </a:rPr>
              <a:t>Wanneer ?</a:t>
            </a:r>
          </a:p>
          <a:p>
            <a:pPr lvl="1"/>
            <a:r>
              <a:rPr lang="nl-NL" sz="2800" dirty="0">
                <a:solidFill>
                  <a:srgbClr val="007C92"/>
                </a:solidFill>
              </a:rPr>
              <a:t>Welke inhoud ?</a:t>
            </a:r>
          </a:p>
          <a:p>
            <a:pPr lvl="1"/>
            <a:r>
              <a:rPr lang="nl-NL" sz="2800" dirty="0">
                <a:solidFill>
                  <a:srgbClr val="007C92"/>
                </a:solidFill>
              </a:rPr>
              <a:t>Bevoegdheden van de commissies ?</a:t>
            </a:r>
          </a:p>
        </p:txBody>
      </p:sp>
    </p:spTree>
    <p:extLst>
      <p:ext uri="{BB962C8B-B14F-4D97-AF65-F5344CB8AC3E}">
        <p14:creationId xmlns:p14="http://schemas.microsoft.com/office/powerpoint/2010/main" val="2588335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866255" y="332656"/>
            <a:ext cx="6851650" cy="777875"/>
          </a:xfrm>
        </p:spPr>
        <p:txBody>
          <a:bodyPr/>
          <a:lstStyle/>
          <a:p>
            <a:r>
              <a:rPr lang="fr-BE" sz="2800" dirty="0" err="1"/>
              <a:t>Voorschotten</a:t>
            </a:r>
            <a:r>
              <a:rPr lang="fr-BE" sz="2800" dirty="0"/>
              <a:t> – </a:t>
            </a:r>
            <a:r>
              <a:rPr lang="fr-BE" sz="2800" dirty="0" err="1"/>
              <a:t>Waarom</a:t>
            </a:r>
            <a:r>
              <a:rPr lang="fr-BE" sz="2800" dirty="0"/>
              <a:t> </a:t>
            </a:r>
            <a:r>
              <a:rPr lang="fr-BE" sz="2800" dirty="0" err="1"/>
              <a:t>een</a:t>
            </a:r>
            <a:r>
              <a:rPr lang="fr-BE" sz="2800" dirty="0"/>
              <a:t> </a:t>
            </a:r>
            <a:r>
              <a:rPr lang="fr-BE" sz="2800" dirty="0" err="1"/>
              <a:t>regelgeving</a:t>
            </a:r>
            <a:r>
              <a:rPr lang="fr-BE" sz="2800" dirty="0"/>
              <a:t> ?</a:t>
            </a:r>
            <a:endParaRPr lang="en-US" sz="2800" dirty="0"/>
          </a:p>
        </p:txBody>
      </p:sp>
      <p:sp>
        <p:nvSpPr>
          <p:cNvPr id="22531" name="Rectangle 3"/>
          <p:cNvSpPr>
            <a:spLocks noGrp="1" noChangeArrowheads="1"/>
          </p:cNvSpPr>
          <p:nvPr>
            <p:ph type="body" idx="1"/>
          </p:nvPr>
        </p:nvSpPr>
        <p:spPr/>
        <p:txBody>
          <a:bodyPr/>
          <a:lstStyle/>
          <a:p>
            <a:pPr marL="0" indent="0">
              <a:buNone/>
            </a:pPr>
            <a:r>
              <a:rPr lang="nl-NL" dirty="0" smtClean="0">
                <a:solidFill>
                  <a:srgbClr val="007C92"/>
                </a:solidFill>
              </a:rPr>
              <a:t>Er </a:t>
            </a:r>
            <a:r>
              <a:rPr lang="nl-NL" dirty="0">
                <a:solidFill>
                  <a:srgbClr val="007C92"/>
                </a:solidFill>
              </a:rPr>
              <a:t>waren in de verschillende sectoren </a:t>
            </a:r>
            <a:r>
              <a:rPr lang="nl-NL" dirty="0">
                <a:solidFill>
                  <a:srgbClr val="00B050"/>
                </a:solidFill>
              </a:rPr>
              <a:t>verscheidene gangbare praktijken</a:t>
            </a:r>
            <a:r>
              <a:rPr lang="nl-NL" dirty="0">
                <a:solidFill>
                  <a:srgbClr val="007C92"/>
                </a:solidFill>
              </a:rPr>
              <a:t> aangaande de voorschotten die </a:t>
            </a:r>
            <a:r>
              <a:rPr lang="nl-NL" dirty="0">
                <a:solidFill>
                  <a:srgbClr val="00B050"/>
                </a:solidFill>
              </a:rPr>
              <a:t>niet altijd </a:t>
            </a:r>
            <a:r>
              <a:rPr lang="nl-NL" dirty="0">
                <a:solidFill>
                  <a:srgbClr val="007C92"/>
                </a:solidFill>
              </a:rPr>
              <a:t>even duidelijk </a:t>
            </a:r>
            <a:r>
              <a:rPr lang="nl-NL" dirty="0">
                <a:solidFill>
                  <a:srgbClr val="00B050"/>
                </a:solidFill>
              </a:rPr>
              <a:t>geregeld</a:t>
            </a:r>
            <a:r>
              <a:rPr lang="nl-NL" dirty="0">
                <a:solidFill>
                  <a:srgbClr val="007C92"/>
                </a:solidFill>
              </a:rPr>
              <a:t> waren.</a:t>
            </a:r>
            <a:endParaRPr lang="en-US" dirty="0">
              <a:solidFill>
                <a:srgbClr val="007C92"/>
              </a:solidFill>
            </a:endParaRPr>
          </a:p>
          <a:p>
            <a:pPr marL="0" indent="0">
              <a:buNone/>
            </a:pPr>
            <a:endParaRPr lang="fr-BE" dirty="0">
              <a:solidFill>
                <a:srgbClr val="007C92"/>
              </a:solidFill>
            </a:endParaRPr>
          </a:p>
          <a:p>
            <a:pPr marL="0" indent="0">
              <a:buNone/>
            </a:pPr>
            <a:r>
              <a:rPr lang="nl-NL" dirty="0" smtClean="0">
                <a:solidFill>
                  <a:srgbClr val="007C92"/>
                </a:solidFill>
              </a:rPr>
              <a:t>De </a:t>
            </a:r>
            <a:r>
              <a:rPr lang="nl-NL" dirty="0">
                <a:solidFill>
                  <a:srgbClr val="007C92"/>
                </a:solidFill>
              </a:rPr>
              <a:t>wetgever is tussengekomen om de regels te </a:t>
            </a:r>
            <a:r>
              <a:rPr lang="nl-NL" dirty="0">
                <a:solidFill>
                  <a:srgbClr val="00B050"/>
                </a:solidFill>
              </a:rPr>
              <a:t>verduidelijken</a:t>
            </a:r>
            <a:r>
              <a:rPr lang="nl-NL" dirty="0">
                <a:solidFill>
                  <a:srgbClr val="007C92"/>
                </a:solidFill>
              </a:rPr>
              <a:t>. </a:t>
            </a:r>
            <a:r>
              <a:rPr lang="fr-BE" dirty="0">
                <a:solidFill>
                  <a:srgbClr val="007C92"/>
                </a:solidFill>
              </a:rPr>
              <a:t> </a:t>
            </a:r>
            <a:endParaRPr lang="en-US" dirty="0">
              <a:solidFill>
                <a:srgbClr val="007C92"/>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4221088"/>
            <a:ext cx="2378075"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50952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NL" sz="2800" dirty="0"/>
              <a:t>Voorschotten – Toe te passen regels?</a:t>
            </a:r>
            <a:endParaRPr lang="en-US" sz="2800" dirty="0"/>
          </a:p>
        </p:txBody>
      </p:sp>
      <p:sp>
        <p:nvSpPr>
          <p:cNvPr id="22531" name="Rectangle 3"/>
          <p:cNvSpPr>
            <a:spLocks noGrp="1" noChangeArrowheads="1"/>
          </p:cNvSpPr>
          <p:nvPr>
            <p:ph type="body" idx="1"/>
          </p:nvPr>
        </p:nvSpPr>
        <p:spPr/>
        <p:txBody>
          <a:bodyPr/>
          <a:lstStyle/>
          <a:p>
            <a:pPr marL="0" indent="0">
              <a:buNone/>
            </a:pPr>
            <a:endParaRPr lang="fr-FR" dirty="0" smtClean="0"/>
          </a:p>
          <a:p>
            <a:pPr>
              <a:buFont typeface="Arial" charset="0"/>
              <a:buChar char="•"/>
            </a:pPr>
            <a:r>
              <a:rPr lang="nl-NL" dirty="0" smtClean="0">
                <a:solidFill>
                  <a:srgbClr val="00B050"/>
                </a:solidFill>
              </a:rPr>
              <a:t>Indien geen beslissing van de akkoorden- of overeenkomstencommissie</a:t>
            </a:r>
            <a:r>
              <a:rPr lang="nl-NL" dirty="0" smtClean="0">
                <a:solidFill>
                  <a:srgbClr val="007C92"/>
                </a:solidFill>
              </a:rPr>
              <a:t>s  </a:t>
            </a:r>
            <a:r>
              <a:rPr lang="nl-NL" dirty="0" smtClean="0">
                <a:solidFill>
                  <a:srgbClr val="007C92"/>
                </a:solidFill>
                <a:sym typeface="Wingdings" pitchFamily="2" charset="2"/>
              </a:rPr>
              <a:t></a:t>
            </a:r>
            <a:r>
              <a:rPr lang="nl-NL" dirty="0" smtClean="0">
                <a:solidFill>
                  <a:srgbClr val="007C92"/>
                </a:solidFill>
              </a:rPr>
              <a:t> </a:t>
            </a:r>
            <a:r>
              <a:rPr lang="nl-NL" u="sng" dirty="0" smtClean="0">
                <a:solidFill>
                  <a:srgbClr val="00B050"/>
                </a:solidFill>
              </a:rPr>
              <a:t>Geen enkel voorschot</a:t>
            </a:r>
            <a:r>
              <a:rPr lang="nl-NL" dirty="0" smtClean="0">
                <a:solidFill>
                  <a:srgbClr val="007C92"/>
                </a:solidFill>
              </a:rPr>
              <a:t> kan worden geïnd. </a:t>
            </a:r>
          </a:p>
          <a:p>
            <a:pPr>
              <a:buFont typeface="Arial" charset="0"/>
              <a:buChar char="•"/>
            </a:pPr>
            <a:endParaRPr lang="fr-FR" dirty="0">
              <a:solidFill>
                <a:srgbClr val="007C92"/>
              </a:solidFill>
            </a:endParaRPr>
          </a:p>
          <a:p>
            <a:pPr>
              <a:buFont typeface="Arial" charset="0"/>
              <a:buChar char="•"/>
            </a:pPr>
            <a:r>
              <a:rPr lang="nl-NL" dirty="0" smtClean="0">
                <a:solidFill>
                  <a:srgbClr val="00B050"/>
                </a:solidFill>
                <a:sym typeface="Wingdings" pitchFamily="2" charset="2"/>
              </a:rPr>
              <a:t>Beslissing </a:t>
            </a:r>
            <a:r>
              <a:rPr lang="nl-NL" dirty="0">
                <a:solidFill>
                  <a:srgbClr val="00B050"/>
                </a:solidFill>
                <a:sym typeface="Wingdings" pitchFamily="2" charset="2"/>
              </a:rPr>
              <a:t>van overeenkomsten- of akkoordencommissies </a:t>
            </a:r>
            <a:r>
              <a:rPr lang="nl-NL" dirty="0">
                <a:solidFill>
                  <a:srgbClr val="007C92"/>
                </a:solidFill>
                <a:sym typeface="Wingdings" pitchFamily="2" charset="2"/>
              </a:rPr>
              <a:t>stelt grenzen en kader vast   </a:t>
            </a:r>
            <a:r>
              <a:rPr lang="nl-NL" u="sng" dirty="0">
                <a:solidFill>
                  <a:srgbClr val="00B050"/>
                </a:solidFill>
                <a:sym typeface="Wingdings" pitchFamily="2" charset="2"/>
              </a:rPr>
              <a:t>Voorschotten</a:t>
            </a:r>
            <a:r>
              <a:rPr lang="nl-NL" dirty="0">
                <a:solidFill>
                  <a:srgbClr val="007C92"/>
                </a:solidFill>
                <a:sym typeface="Wingdings" pitchFamily="2" charset="2"/>
              </a:rPr>
              <a:t> kunnen </a:t>
            </a:r>
            <a:r>
              <a:rPr lang="nl-NL" dirty="0">
                <a:solidFill>
                  <a:srgbClr val="00B050"/>
                </a:solidFill>
                <a:sym typeface="Wingdings" pitchFamily="2" charset="2"/>
              </a:rPr>
              <a:t>binnen deze grenzen </a:t>
            </a:r>
            <a:r>
              <a:rPr lang="nl-NL" dirty="0">
                <a:solidFill>
                  <a:srgbClr val="007C92"/>
                </a:solidFill>
                <a:sym typeface="Wingdings" pitchFamily="2" charset="2"/>
              </a:rPr>
              <a:t>geïnd worden.</a:t>
            </a:r>
            <a:endParaRPr lang="fr-FR" dirty="0" smtClean="0">
              <a:solidFill>
                <a:srgbClr val="007C92"/>
              </a:solidFill>
            </a:endParaRPr>
          </a:p>
          <a:p>
            <a:pPr>
              <a:buFont typeface="Arial" charset="0"/>
              <a:buChar char="•"/>
            </a:pPr>
            <a:endParaRPr lang="en-US" dirty="0"/>
          </a:p>
        </p:txBody>
      </p:sp>
    </p:spTree>
    <p:extLst>
      <p:ext uri="{BB962C8B-B14F-4D97-AF65-F5344CB8AC3E}">
        <p14:creationId xmlns:p14="http://schemas.microsoft.com/office/powerpoint/2010/main" val="30086345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274638"/>
            <a:ext cx="7129338" cy="777875"/>
          </a:xfrm>
        </p:spPr>
        <p:txBody>
          <a:bodyPr/>
          <a:lstStyle/>
          <a:p>
            <a:r>
              <a:rPr lang="nl-NL" sz="2800" dirty="0"/>
              <a:t>Uitreiken van een bewijsstuk – </a:t>
            </a:r>
            <a:br>
              <a:rPr lang="nl-NL" sz="2800" dirty="0"/>
            </a:br>
            <a:r>
              <a:rPr lang="nl-NL" sz="2800" dirty="0"/>
              <a:t>Waarom een regelgeving ?</a:t>
            </a:r>
            <a:endParaRPr lang="en-US" sz="2800" dirty="0"/>
          </a:p>
        </p:txBody>
      </p:sp>
      <p:sp>
        <p:nvSpPr>
          <p:cNvPr id="3" name="Content Placeholder 2"/>
          <p:cNvSpPr>
            <a:spLocks noGrp="1"/>
          </p:cNvSpPr>
          <p:nvPr>
            <p:ph idx="1"/>
          </p:nvPr>
        </p:nvSpPr>
        <p:spPr>
          <a:xfrm>
            <a:off x="755576" y="1340768"/>
            <a:ext cx="7859712" cy="5040560"/>
          </a:xfrm>
        </p:spPr>
        <p:txBody>
          <a:bodyPr/>
          <a:lstStyle/>
          <a:p>
            <a:pPr marL="0" indent="0" algn="ctr">
              <a:buNone/>
            </a:pPr>
            <a:r>
              <a:rPr lang="nl-NL" i="1" dirty="0" smtClean="0">
                <a:solidFill>
                  <a:srgbClr val="007C92"/>
                </a:solidFill>
              </a:rPr>
              <a:t>“De </a:t>
            </a:r>
            <a:r>
              <a:rPr lang="nl-NL" i="1" dirty="0">
                <a:solidFill>
                  <a:srgbClr val="007C92"/>
                </a:solidFill>
              </a:rPr>
              <a:t>rechthebbende dient te worden gesensibiliseerd en geresponsabiliseerd met betrekking tot de kostprijs van zijn geneeskundige verzorging. Te dien einde</a:t>
            </a:r>
            <a:r>
              <a:rPr lang="nl-NL" i="1" dirty="0" smtClean="0">
                <a:solidFill>
                  <a:srgbClr val="007C92"/>
                </a:solidFill>
              </a:rPr>
              <a:t>, moet </a:t>
            </a:r>
            <a:r>
              <a:rPr lang="nl-NL" i="1" dirty="0">
                <a:solidFill>
                  <a:srgbClr val="007C92"/>
                </a:solidFill>
              </a:rPr>
              <a:t>hij beschikken over duidelijke informatie vanwege de zorgverlener over de financiële voorwaarden waaronder deze laatste zijn geneeskundige verstrekkingen heeft verricht.</a:t>
            </a:r>
          </a:p>
          <a:p>
            <a:pPr marL="0" indent="0" algn="ctr">
              <a:buNone/>
            </a:pPr>
            <a:endParaRPr lang="fr-FR" sz="1100" i="1" dirty="0">
              <a:solidFill>
                <a:srgbClr val="007C92"/>
              </a:solidFill>
            </a:endParaRPr>
          </a:p>
          <a:p>
            <a:pPr marL="0" indent="0" algn="ctr">
              <a:buNone/>
            </a:pPr>
            <a:r>
              <a:rPr lang="nl-NL" i="1" dirty="0">
                <a:solidFill>
                  <a:srgbClr val="007C92"/>
                </a:solidFill>
              </a:rPr>
              <a:t>Hoeveel kost de geneeskundige verstrekking of behandeling en de diensten die ermee verbonden zijn? Is er een tegemoetkoming van de verplichte verzekering voor geneeskundige verzorging? Zo ja, welke? Hoeveel moet hij zelf ten laste nemen?”</a:t>
            </a:r>
          </a:p>
          <a:p>
            <a:pPr marL="0" indent="0" algn="ctr">
              <a:buNone/>
            </a:pPr>
            <a:endParaRPr lang="en-US" i="1" dirty="0">
              <a:solidFill>
                <a:srgbClr val="007C92"/>
              </a:solidFill>
            </a:endParaRPr>
          </a:p>
        </p:txBody>
      </p:sp>
    </p:spTree>
    <p:extLst>
      <p:ext uri="{BB962C8B-B14F-4D97-AF65-F5344CB8AC3E}">
        <p14:creationId xmlns:p14="http://schemas.microsoft.com/office/powerpoint/2010/main" val="37141178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835696" y="332656"/>
            <a:ext cx="6851650" cy="777875"/>
          </a:xfrm>
        </p:spPr>
        <p:txBody>
          <a:bodyPr/>
          <a:lstStyle/>
          <a:p>
            <a:r>
              <a:rPr lang="nl-NL" sz="2800" dirty="0"/>
              <a:t>Uitreiken van een bewijsstuk –</a:t>
            </a:r>
            <a:br>
              <a:rPr lang="nl-NL" sz="2800" dirty="0"/>
            </a:br>
            <a:r>
              <a:rPr lang="nl-NL" sz="2800" dirty="0"/>
              <a:t>Wanneer ?</a:t>
            </a:r>
            <a:endParaRPr lang="en-US" sz="2800" dirty="0"/>
          </a:p>
        </p:txBody>
      </p:sp>
      <p:sp>
        <p:nvSpPr>
          <p:cNvPr id="23555" name="Rectangle 3"/>
          <p:cNvSpPr>
            <a:spLocks noGrp="1" noChangeArrowheads="1"/>
          </p:cNvSpPr>
          <p:nvPr>
            <p:ph type="body" idx="1"/>
          </p:nvPr>
        </p:nvSpPr>
        <p:spPr>
          <a:xfrm>
            <a:off x="827584" y="1340768"/>
            <a:ext cx="7859712" cy="4525963"/>
          </a:xfrm>
        </p:spPr>
        <p:txBody>
          <a:bodyPr/>
          <a:lstStyle/>
          <a:p>
            <a:pPr marL="0" indent="0">
              <a:buNone/>
            </a:pPr>
            <a:endParaRPr lang="fr-BE" dirty="0" smtClean="0">
              <a:solidFill>
                <a:schemeClr val="bg1"/>
              </a:solidFill>
            </a:endParaRPr>
          </a:p>
          <a:p>
            <a:r>
              <a:rPr lang="nl-NL" dirty="0" smtClean="0">
                <a:solidFill>
                  <a:srgbClr val="00B050"/>
                </a:solidFill>
              </a:rPr>
              <a:t>Vraag </a:t>
            </a:r>
            <a:r>
              <a:rPr lang="nl-NL" dirty="0">
                <a:solidFill>
                  <a:srgbClr val="00B050"/>
                </a:solidFill>
              </a:rPr>
              <a:t>van de patiënt </a:t>
            </a:r>
            <a:r>
              <a:rPr lang="nl-NL" dirty="0">
                <a:solidFill>
                  <a:srgbClr val="007C92"/>
                </a:solidFill>
              </a:rPr>
              <a:t>(Verplichting voortvloeiend uit het wetboek van economisch recht)</a:t>
            </a:r>
            <a:endParaRPr lang="fr-BE" dirty="0" smtClean="0">
              <a:solidFill>
                <a:srgbClr val="007C92"/>
              </a:solidFill>
            </a:endParaRPr>
          </a:p>
          <a:p>
            <a:endParaRPr lang="fr-BE" sz="1400" dirty="0" smtClean="0">
              <a:solidFill>
                <a:srgbClr val="007C92"/>
              </a:solidFill>
            </a:endParaRPr>
          </a:p>
          <a:p>
            <a:r>
              <a:rPr lang="nl-NL" dirty="0" smtClean="0">
                <a:solidFill>
                  <a:srgbClr val="00B050"/>
                </a:solidFill>
              </a:rPr>
              <a:t>Cumul </a:t>
            </a:r>
            <a:r>
              <a:rPr lang="nl-NL" dirty="0">
                <a:solidFill>
                  <a:srgbClr val="00B050"/>
                </a:solidFill>
              </a:rPr>
              <a:t>van vergoedbare en niet-vergoedbare verstrekkingen</a:t>
            </a:r>
          </a:p>
          <a:p>
            <a:endParaRPr lang="fr-BE" sz="1400" b="1" u="sng" dirty="0" smtClean="0">
              <a:solidFill>
                <a:srgbClr val="007C92"/>
              </a:solidFill>
            </a:endParaRPr>
          </a:p>
          <a:p>
            <a:r>
              <a:rPr lang="nl-NL" dirty="0" smtClean="0">
                <a:solidFill>
                  <a:srgbClr val="00B050"/>
                </a:solidFill>
              </a:rPr>
              <a:t>Elektronische </a:t>
            </a:r>
            <a:r>
              <a:rPr lang="nl-NL" dirty="0">
                <a:solidFill>
                  <a:srgbClr val="00B050"/>
                </a:solidFill>
              </a:rPr>
              <a:t>facturatie</a:t>
            </a:r>
            <a:r>
              <a:rPr lang="nl-NL" dirty="0">
                <a:solidFill>
                  <a:srgbClr val="007C92"/>
                </a:solidFill>
              </a:rPr>
              <a:t> (momenteel enkel in derdebetalersregeling)</a:t>
            </a:r>
            <a:endParaRPr lang="fr-BE" dirty="0" smtClean="0">
              <a:solidFill>
                <a:srgbClr val="007C92"/>
              </a:solidFill>
            </a:endParaRPr>
          </a:p>
          <a:p>
            <a:pPr marL="0" indent="0">
              <a:buNone/>
            </a:pPr>
            <a:endParaRPr lang="fr-BE" dirty="0" smtClean="0">
              <a:solidFill>
                <a:srgbClr val="007C92"/>
              </a:solidFill>
            </a:endParaRPr>
          </a:p>
          <a:p>
            <a:pPr marL="0" indent="0">
              <a:buNone/>
            </a:pPr>
            <a:r>
              <a:rPr lang="nl-NL" dirty="0">
                <a:solidFill>
                  <a:srgbClr val="007C92"/>
                </a:solidFill>
              </a:rPr>
              <a:t>Ongeacht het bedrag (zelfs indien nul)!</a:t>
            </a:r>
          </a:p>
        </p:txBody>
      </p:sp>
    </p:spTree>
    <p:extLst>
      <p:ext uri="{BB962C8B-B14F-4D97-AF65-F5344CB8AC3E}">
        <p14:creationId xmlns:p14="http://schemas.microsoft.com/office/powerpoint/2010/main" val="14736304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63688" y="260648"/>
            <a:ext cx="6851650" cy="777875"/>
          </a:xfrm>
        </p:spPr>
        <p:txBody>
          <a:bodyPr/>
          <a:lstStyle/>
          <a:p>
            <a:r>
              <a:rPr lang="nl-NL" sz="2800" dirty="0"/>
              <a:t>Uitreiken van een bewijsstuk –</a:t>
            </a:r>
            <a:br>
              <a:rPr lang="nl-NL" sz="2800" dirty="0"/>
            </a:br>
            <a:r>
              <a:rPr lang="nl-NL" sz="2800" dirty="0"/>
              <a:t>Welke inhoud?</a:t>
            </a:r>
            <a:endParaRPr lang="en-US" sz="2800" dirty="0"/>
          </a:p>
        </p:txBody>
      </p:sp>
      <p:sp>
        <p:nvSpPr>
          <p:cNvPr id="23555" name="Rectangle 3"/>
          <p:cNvSpPr>
            <a:spLocks noGrp="1" noChangeArrowheads="1"/>
          </p:cNvSpPr>
          <p:nvPr>
            <p:ph type="body" idx="1"/>
          </p:nvPr>
        </p:nvSpPr>
        <p:spPr>
          <a:xfrm>
            <a:off x="827584" y="1340768"/>
            <a:ext cx="7859712" cy="5328592"/>
          </a:xfrm>
        </p:spPr>
        <p:txBody>
          <a:bodyPr/>
          <a:lstStyle/>
          <a:p>
            <a:pPr marL="0" indent="0">
              <a:buNone/>
            </a:pPr>
            <a:r>
              <a:rPr lang="nl-NL" dirty="0" smtClean="0">
                <a:solidFill>
                  <a:srgbClr val="007C92"/>
                </a:solidFill>
              </a:rPr>
              <a:t>De </a:t>
            </a:r>
            <a:r>
              <a:rPr lang="nl-NL" dirty="0">
                <a:solidFill>
                  <a:srgbClr val="007C92"/>
                </a:solidFill>
              </a:rPr>
              <a:t>economische wetgeving voorziet in generieke vermeldingen zoals:</a:t>
            </a:r>
          </a:p>
          <a:p>
            <a:pPr>
              <a:buFontTx/>
              <a:buChar char="-"/>
            </a:pPr>
            <a:r>
              <a:rPr lang="nl-NL" dirty="0">
                <a:solidFill>
                  <a:srgbClr val="007C92"/>
                </a:solidFill>
              </a:rPr>
              <a:t>De identificatiegegevens van de zorgverlener</a:t>
            </a:r>
          </a:p>
          <a:p>
            <a:pPr>
              <a:buFontTx/>
              <a:buChar char="-"/>
            </a:pPr>
            <a:r>
              <a:rPr lang="nl-NL" dirty="0">
                <a:solidFill>
                  <a:srgbClr val="007C92"/>
                </a:solidFill>
              </a:rPr>
              <a:t>De vermelding van de verstrekkingen</a:t>
            </a:r>
          </a:p>
          <a:p>
            <a:pPr>
              <a:buFontTx/>
              <a:buChar char="-"/>
            </a:pPr>
            <a:r>
              <a:rPr lang="nl-NL" dirty="0">
                <a:solidFill>
                  <a:srgbClr val="007C92"/>
                </a:solidFill>
              </a:rPr>
              <a:t>De prijs</a:t>
            </a:r>
          </a:p>
          <a:p>
            <a:pPr>
              <a:buFontTx/>
              <a:buChar char="-"/>
            </a:pPr>
            <a:r>
              <a:rPr lang="nl-NL" dirty="0">
                <a:solidFill>
                  <a:srgbClr val="007C92"/>
                </a:solidFill>
              </a:rPr>
              <a:t>De datum van het document</a:t>
            </a:r>
          </a:p>
          <a:p>
            <a:pPr marL="0" indent="0">
              <a:buNone/>
            </a:pPr>
            <a:endParaRPr lang="fr-BE" sz="1400" dirty="0">
              <a:solidFill>
                <a:srgbClr val="007C92"/>
              </a:solidFill>
            </a:endParaRPr>
          </a:p>
          <a:p>
            <a:pPr marL="0" indent="0">
              <a:buNone/>
            </a:pPr>
            <a:r>
              <a:rPr lang="nl-NL" dirty="0" smtClean="0">
                <a:solidFill>
                  <a:srgbClr val="007C92"/>
                </a:solidFill>
              </a:rPr>
              <a:t>De </a:t>
            </a:r>
            <a:r>
              <a:rPr lang="nl-NL" dirty="0">
                <a:solidFill>
                  <a:srgbClr val="007C92"/>
                </a:solidFill>
              </a:rPr>
              <a:t>GVU-wetgeving voorziet op haar beurt in specifieke vermeldingen en </a:t>
            </a:r>
            <a:r>
              <a:rPr lang="nl-NL" dirty="0">
                <a:solidFill>
                  <a:srgbClr val="00B050"/>
                </a:solidFill>
              </a:rPr>
              <a:t>een vrijstelling van uitreiken</a:t>
            </a:r>
            <a:r>
              <a:rPr lang="nl-NL" dirty="0">
                <a:solidFill>
                  <a:srgbClr val="007C92"/>
                </a:solidFill>
              </a:rPr>
              <a:t> indien de </a:t>
            </a:r>
            <a:r>
              <a:rPr lang="nl-NL" dirty="0">
                <a:solidFill>
                  <a:srgbClr val="00B050"/>
                </a:solidFill>
              </a:rPr>
              <a:t>factuur</a:t>
            </a:r>
            <a:r>
              <a:rPr lang="nl-NL" dirty="0">
                <a:solidFill>
                  <a:srgbClr val="007C92"/>
                </a:solidFill>
              </a:rPr>
              <a:t> het geheel van vereiste vermeldingen bevat.</a:t>
            </a:r>
            <a:endParaRPr lang="fr-BE" dirty="0" smtClean="0">
              <a:solidFill>
                <a:srgbClr val="007C92"/>
              </a:solidFill>
            </a:endParaRPr>
          </a:p>
        </p:txBody>
      </p:sp>
    </p:spTree>
    <p:extLst>
      <p:ext uri="{BB962C8B-B14F-4D97-AF65-F5344CB8AC3E}">
        <p14:creationId xmlns:p14="http://schemas.microsoft.com/office/powerpoint/2010/main" val="17578497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475656" y="260648"/>
            <a:ext cx="6984776" cy="1080120"/>
          </a:xfrm>
        </p:spPr>
        <p:txBody>
          <a:bodyPr/>
          <a:lstStyle/>
          <a:p>
            <a:pPr marL="0" indent="0"/>
            <a:r>
              <a:rPr lang="nl-NL" sz="2400" dirty="0" smtClean="0">
                <a:solidFill>
                  <a:srgbClr val="00B050"/>
                </a:solidFill>
              </a:rPr>
              <a:t>Met</a:t>
            </a:r>
            <a:r>
              <a:rPr lang="nl-NL" sz="2400" dirty="0" smtClean="0"/>
              <a:t> </a:t>
            </a:r>
            <a:r>
              <a:rPr lang="nl-NL" sz="2400" dirty="0"/>
              <a:t>derdebetalersregeling </a:t>
            </a:r>
            <a:r>
              <a:rPr lang="nl-NL" sz="2400" b="0" dirty="0"/>
              <a:t>(geen GVH voor het geheel van vergoedbare verstrekkingen)</a:t>
            </a:r>
            <a:r>
              <a:rPr lang="nl-NL" sz="2400" dirty="0"/>
              <a:t> - Volledig bewijsstuk</a:t>
            </a:r>
            <a:endParaRPr lang="fr-FR" sz="2400" dirty="0"/>
          </a:p>
        </p:txBody>
      </p:sp>
      <p:sp>
        <p:nvSpPr>
          <p:cNvPr id="23555" name="Rectangle 3"/>
          <p:cNvSpPr>
            <a:spLocks noGrp="1" noChangeArrowheads="1"/>
          </p:cNvSpPr>
          <p:nvPr>
            <p:ph type="body" idx="1"/>
          </p:nvPr>
        </p:nvSpPr>
        <p:spPr>
          <a:xfrm>
            <a:off x="755576" y="1412776"/>
            <a:ext cx="8136904" cy="4896544"/>
          </a:xfrm>
        </p:spPr>
        <p:txBody>
          <a:bodyPr/>
          <a:lstStyle/>
          <a:p>
            <a:pPr>
              <a:buClr>
                <a:srgbClr val="007C92"/>
              </a:buClr>
              <a:buFont typeface="Wingdings" pitchFamily="2" charset="2"/>
              <a:buChar char="§"/>
            </a:pPr>
            <a:r>
              <a:rPr lang="nl-NL" sz="2400" dirty="0" smtClean="0">
                <a:solidFill>
                  <a:srgbClr val="007C92"/>
                </a:solidFill>
              </a:rPr>
              <a:t>Het </a:t>
            </a:r>
            <a:r>
              <a:rPr lang="nl-NL" sz="2400" u="sng" dirty="0">
                <a:solidFill>
                  <a:srgbClr val="00B050"/>
                </a:solidFill>
              </a:rPr>
              <a:t>totaal</a:t>
            </a:r>
            <a:r>
              <a:rPr lang="nl-NL" sz="2400" dirty="0">
                <a:solidFill>
                  <a:srgbClr val="007C92"/>
                </a:solidFill>
              </a:rPr>
              <a:t> te betalen bedrag </a:t>
            </a:r>
            <a:r>
              <a:rPr lang="nl-NL" sz="1800" dirty="0">
                <a:solidFill>
                  <a:srgbClr val="007C92"/>
                </a:solidFill>
              </a:rPr>
              <a:t>(met inbegrip van de al betaalde voorschotten)</a:t>
            </a:r>
          </a:p>
          <a:p>
            <a:pPr marL="0" indent="0">
              <a:buNone/>
            </a:pPr>
            <a:endParaRPr lang="fr-FR" sz="800" dirty="0">
              <a:solidFill>
                <a:srgbClr val="007C92"/>
              </a:solidFill>
            </a:endParaRPr>
          </a:p>
          <a:p>
            <a:pPr>
              <a:buFont typeface="Wingdings" pitchFamily="2" charset="2"/>
              <a:buChar char="§"/>
            </a:pPr>
            <a:r>
              <a:rPr lang="nl-NL" sz="2400" dirty="0" smtClean="0">
                <a:solidFill>
                  <a:srgbClr val="007C92"/>
                </a:solidFill>
              </a:rPr>
              <a:t>Lijst </a:t>
            </a:r>
            <a:r>
              <a:rPr lang="nl-NL" sz="2400" dirty="0">
                <a:solidFill>
                  <a:srgbClr val="007C92"/>
                </a:solidFill>
              </a:rPr>
              <a:t>van de betrokken </a:t>
            </a:r>
            <a:r>
              <a:rPr lang="nl-NL" sz="2400" u="sng" dirty="0">
                <a:solidFill>
                  <a:srgbClr val="00B050"/>
                </a:solidFill>
              </a:rPr>
              <a:t>vergoedbare verstrekkingen</a:t>
            </a:r>
            <a:r>
              <a:rPr lang="nl-NL" sz="2400" dirty="0">
                <a:solidFill>
                  <a:srgbClr val="007C92"/>
                </a:solidFill>
              </a:rPr>
              <a:t>, met voor elke verstrekking:</a:t>
            </a:r>
          </a:p>
          <a:p>
            <a:pPr lvl="1" indent="-342900">
              <a:buFont typeface="Courier New" pitchFamily="49" charset="0"/>
              <a:buChar char="o"/>
            </a:pPr>
            <a:r>
              <a:rPr lang="nl-NL" sz="1800" dirty="0" smtClean="0">
                <a:solidFill>
                  <a:srgbClr val="007C92"/>
                </a:solidFill>
              </a:rPr>
              <a:t>Het </a:t>
            </a:r>
            <a:r>
              <a:rPr lang="nl-NL" sz="1800" dirty="0">
                <a:solidFill>
                  <a:srgbClr val="007C92"/>
                </a:solidFill>
              </a:rPr>
              <a:t>nomenclatuurnummer of de omschrijving </a:t>
            </a:r>
          </a:p>
          <a:p>
            <a:pPr lvl="1" indent="-342900">
              <a:buFont typeface="Courier New" pitchFamily="49" charset="0"/>
              <a:buChar char="o"/>
            </a:pPr>
            <a:r>
              <a:rPr lang="nl-NL" sz="1800" dirty="0" smtClean="0">
                <a:solidFill>
                  <a:srgbClr val="007C92"/>
                </a:solidFill>
              </a:rPr>
              <a:t>Het </a:t>
            </a:r>
            <a:r>
              <a:rPr lang="nl-NL" sz="1800" dirty="0">
                <a:solidFill>
                  <a:srgbClr val="007C92"/>
                </a:solidFill>
              </a:rPr>
              <a:t>bedrag dat krachtens de tarieven is betaald </a:t>
            </a:r>
          </a:p>
          <a:p>
            <a:pPr lvl="1" indent="-342900">
              <a:buFont typeface="Courier New" pitchFamily="49" charset="0"/>
              <a:buChar char="o"/>
            </a:pPr>
            <a:r>
              <a:rPr lang="nl-NL" sz="1800" dirty="0" smtClean="0">
                <a:solidFill>
                  <a:srgbClr val="007C92"/>
                </a:solidFill>
              </a:rPr>
              <a:t>Het </a:t>
            </a:r>
            <a:r>
              <a:rPr lang="nl-NL" sz="1800" dirty="0">
                <a:solidFill>
                  <a:srgbClr val="007C92"/>
                </a:solidFill>
              </a:rPr>
              <a:t>bedrag dat de patiënt als supplement heeft betaald </a:t>
            </a:r>
          </a:p>
          <a:p>
            <a:pPr lvl="1" indent="-342900">
              <a:buFont typeface="Courier New" pitchFamily="49" charset="0"/>
              <a:buChar char="o"/>
            </a:pPr>
            <a:r>
              <a:rPr lang="nl-NL" sz="1800" dirty="0" smtClean="0">
                <a:solidFill>
                  <a:srgbClr val="007C92"/>
                </a:solidFill>
              </a:rPr>
              <a:t>De </a:t>
            </a:r>
            <a:r>
              <a:rPr lang="nl-NL" sz="1800" dirty="0">
                <a:solidFill>
                  <a:srgbClr val="007C92"/>
                </a:solidFill>
              </a:rPr>
              <a:t>tegemoetkoming die rechtstreeks aan het ziekenfonds wordt gefactureerd </a:t>
            </a:r>
          </a:p>
          <a:p>
            <a:pPr marL="400050" lvl="1" indent="0">
              <a:buNone/>
            </a:pPr>
            <a:endParaRPr lang="fr-FR" sz="800" dirty="0">
              <a:solidFill>
                <a:srgbClr val="007C92"/>
              </a:solidFill>
            </a:endParaRPr>
          </a:p>
          <a:p>
            <a:pPr>
              <a:buFont typeface="Wingdings" pitchFamily="2" charset="2"/>
              <a:buChar char="§"/>
            </a:pPr>
            <a:r>
              <a:rPr lang="nl-NL" sz="2400" dirty="0" smtClean="0">
                <a:solidFill>
                  <a:srgbClr val="007C92"/>
                </a:solidFill>
              </a:rPr>
              <a:t>Lijst </a:t>
            </a:r>
            <a:r>
              <a:rPr lang="nl-NL" sz="2400" dirty="0">
                <a:solidFill>
                  <a:srgbClr val="007C92"/>
                </a:solidFill>
              </a:rPr>
              <a:t>van de betrokken </a:t>
            </a:r>
            <a:r>
              <a:rPr lang="nl-NL" sz="2400" u="sng" dirty="0">
                <a:solidFill>
                  <a:srgbClr val="00B050"/>
                </a:solidFill>
              </a:rPr>
              <a:t>niet-vergoedbare verstrekkingen</a:t>
            </a:r>
            <a:r>
              <a:rPr lang="nl-NL" sz="2400" dirty="0">
                <a:solidFill>
                  <a:srgbClr val="007C92"/>
                </a:solidFill>
              </a:rPr>
              <a:t>, met voor elke verstrekking: </a:t>
            </a:r>
            <a:endParaRPr lang="fr-FR" sz="2400" dirty="0">
              <a:solidFill>
                <a:srgbClr val="007C92"/>
              </a:solidFill>
            </a:endParaRPr>
          </a:p>
          <a:p>
            <a:pPr lvl="1" indent="-342900">
              <a:buFont typeface="Courier New" pitchFamily="49" charset="0"/>
              <a:buChar char="o"/>
            </a:pPr>
            <a:r>
              <a:rPr lang="nl-NL" sz="1800" dirty="0">
                <a:solidFill>
                  <a:srgbClr val="007C92"/>
                </a:solidFill>
              </a:rPr>
              <a:t>De omschrijving </a:t>
            </a:r>
          </a:p>
          <a:p>
            <a:pPr lvl="1" indent="-342900">
              <a:buFont typeface="Courier New" pitchFamily="49" charset="0"/>
              <a:buChar char="o"/>
            </a:pPr>
            <a:r>
              <a:rPr lang="nl-NL" sz="1800" dirty="0" smtClean="0">
                <a:solidFill>
                  <a:srgbClr val="007C92"/>
                </a:solidFill>
              </a:rPr>
              <a:t>Het </a:t>
            </a:r>
            <a:r>
              <a:rPr lang="nl-NL" sz="1800" dirty="0">
                <a:solidFill>
                  <a:srgbClr val="007C92"/>
                </a:solidFill>
              </a:rPr>
              <a:t>te betalen bedrag </a:t>
            </a:r>
          </a:p>
          <a:p>
            <a:pPr marL="0" indent="0">
              <a:buNone/>
            </a:pPr>
            <a:endParaRPr lang="fr-BE" dirty="0" smtClean="0">
              <a:solidFill>
                <a:schemeClr val="bg1"/>
              </a:solidFill>
            </a:endParaRPr>
          </a:p>
        </p:txBody>
      </p:sp>
    </p:spTree>
    <p:extLst>
      <p:ext uri="{BB962C8B-B14F-4D97-AF65-F5344CB8AC3E}">
        <p14:creationId xmlns:p14="http://schemas.microsoft.com/office/powerpoint/2010/main" val="30487698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691680" y="332656"/>
            <a:ext cx="7200800" cy="1080120"/>
          </a:xfrm>
        </p:spPr>
        <p:txBody>
          <a:bodyPr/>
          <a:lstStyle/>
          <a:p>
            <a:r>
              <a:rPr lang="nl-NL" sz="2400" dirty="0" smtClean="0">
                <a:solidFill>
                  <a:srgbClr val="00B050"/>
                </a:solidFill>
              </a:rPr>
              <a:t>Zonder</a:t>
            </a:r>
            <a:r>
              <a:rPr lang="nl-NL" sz="2400" dirty="0" smtClean="0"/>
              <a:t> </a:t>
            </a:r>
            <a:r>
              <a:rPr lang="nl-NL" sz="2400" dirty="0"/>
              <a:t>derdebetalersregeling  </a:t>
            </a:r>
            <a:r>
              <a:rPr lang="nl-NL" sz="2400" b="0" dirty="0"/>
              <a:t>(GVH voor het geheel van vergoedbare verstrekkingen)</a:t>
            </a:r>
            <a:r>
              <a:rPr lang="nl-NL" sz="2400" dirty="0"/>
              <a:t> - Vereenvoudigd bewijsstuk </a:t>
            </a:r>
            <a:endParaRPr lang="en-US" sz="2400" dirty="0"/>
          </a:p>
        </p:txBody>
      </p:sp>
      <p:sp>
        <p:nvSpPr>
          <p:cNvPr id="23555" name="Rectangle 3"/>
          <p:cNvSpPr>
            <a:spLocks noGrp="1" noChangeArrowheads="1"/>
          </p:cNvSpPr>
          <p:nvPr>
            <p:ph type="body" idx="1"/>
          </p:nvPr>
        </p:nvSpPr>
        <p:spPr>
          <a:xfrm>
            <a:off x="827088" y="1600200"/>
            <a:ext cx="7859712" cy="4709120"/>
          </a:xfrm>
        </p:spPr>
        <p:txBody>
          <a:bodyPr/>
          <a:lstStyle/>
          <a:p>
            <a:pPr>
              <a:buFont typeface="Wingdings" pitchFamily="2" charset="2"/>
              <a:buChar char="§"/>
            </a:pPr>
            <a:r>
              <a:rPr lang="nl-NL" sz="2400" dirty="0" smtClean="0">
                <a:solidFill>
                  <a:srgbClr val="007C92"/>
                </a:solidFill>
              </a:rPr>
              <a:t>Het </a:t>
            </a:r>
            <a:r>
              <a:rPr lang="nl-NL" sz="2400" u="sng" dirty="0">
                <a:solidFill>
                  <a:srgbClr val="00B050"/>
                </a:solidFill>
              </a:rPr>
              <a:t>totaal</a:t>
            </a:r>
            <a:r>
              <a:rPr lang="nl-NL" sz="2400" dirty="0">
                <a:solidFill>
                  <a:srgbClr val="007C92"/>
                </a:solidFill>
              </a:rPr>
              <a:t> te betalen bedrag</a:t>
            </a:r>
            <a:r>
              <a:rPr lang="nl-NL" sz="1800" dirty="0">
                <a:solidFill>
                  <a:srgbClr val="007C92"/>
                </a:solidFill>
              </a:rPr>
              <a:t> (met inbegrip van de reeds betaalde voorschotten)</a:t>
            </a:r>
            <a:endParaRPr lang="fr-FR" sz="1800" dirty="0" smtClean="0">
              <a:solidFill>
                <a:srgbClr val="007C92"/>
              </a:solidFill>
            </a:endParaRPr>
          </a:p>
          <a:p>
            <a:pPr marL="0" indent="0">
              <a:buNone/>
            </a:pPr>
            <a:endParaRPr lang="fr-FR" sz="1200" dirty="0">
              <a:solidFill>
                <a:srgbClr val="007C92"/>
              </a:solidFill>
            </a:endParaRPr>
          </a:p>
          <a:p>
            <a:pPr>
              <a:buFont typeface="Wingdings" pitchFamily="2" charset="2"/>
              <a:buChar char="§"/>
            </a:pPr>
            <a:r>
              <a:rPr lang="nl-NL" sz="2400" dirty="0" smtClean="0">
                <a:solidFill>
                  <a:srgbClr val="007C92"/>
                </a:solidFill>
              </a:rPr>
              <a:t>Het </a:t>
            </a:r>
            <a:r>
              <a:rPr lang="nl-NL" sz="2400" u="sng" dirty="0">
                <a:solidFill>
                  <a:srgbClr val="00B050"/>
                </a:solidFill>
              </a:rPr>
              <a:t>totaal</a:t>
            </a:r>
            <a:r>
              <a:rPr lang="nl-NL" sz="2400" dirty="0">
                <a:solidFill>
                  <a:srgbClr val="007C92"/>
                </a:solidFill>
              </a:rPr>
              <a:t> te betalen bedrag voor de </a:t>
            </a:r>
            <a:r>
              <a:rPr lang="nl-NL" sz="2400" u="sng" dirty="0">
                <a:solidFill>
                  <a:srgbClr val="00B050"/>
                </a:solidFill>
              </a:rPr>
              <a:t>vergoedbare verstrekkingen </a:t>
            </a:r>
            <a:r>
              <a:rPr lang="nl-NL" sz="2200" dirty="0">
                <a:solidFill>
                  <a:srgbClr val="007C92"/>
                </a:solidFill>
              </a:rPr>
              <a:t>(waarvan geen details worden gegeven, aangezien die op het GVH vermeld staan) </a:t>
            </a:r>
            <a:endParaRPr lang="fr-FR" sz="2200" dirty="0" smtClean="0">
              <a:solidFill>
                <a:srgbClr val="007C92"/>
              </a:solidFill>
            </a:endParaRPr>
          </a:p>
          <a:p>
            <a:pPr marL="0" indent="0">
              <a:buNone/>
            </a:pPr>
            <a:r>
              <a:rPr lang="fr-FR" sz="1200" dirty="0" smtClean="0">
                <a:solidFill>
                  <a:srgbClr val="007C92"/>
                </a:solidFill>
              </a:rPr>
              <a:t> </a:t>
            </a:r>
            <a:endParaRPr lang="fr-FR" sz="1200" dirty="0">
              <a:solidFill>
                <a:srgbClr val="007C92"/>
              </a:solidFill>
            </a:endParaRPr>
          </a:p>
          <a:p>
            <a:pPr>
              <a:buFont typeface="Wingdings" pitchFamily="2" charset="2"/>
              <a:buChar char="§"/>
            </a:pPr>
            <a:r>
              <a:rPr lang="nl-NL" sz="2400" dirty="0" smtClean="0">
                <a:solidFill>
                  <a:srgbClr val="007C92"/>
                </a:solidFill>
              </a:rPr>
              <a:t>Lijst </a:t>
            </a:r>
            <a:r>
              <a:rPr lang="nl-NL" sz="2400" dirty="0">
                <a:solidFill>
                  <a:srgbClr val="007C92"/>
                </a:solidFill>
              </a:rPr>
              <a:t>van de betrokken </a:t>
            </a:r>
            <a:r>
              <a:rPr lang="nl-NL" sz="2400" u="sng" dirty="0">
                <a:solidFill>
                  <a:srgbClr val="00B050"/>
                </a:solidFill>
              </a:rPr>
              <a:t>niet-vergoedbare verstrekkingen</a:t>
            </a:r>
            <a:r>
              <a:rPr lang="nl-NL" sz="2400" dirty="0">
                <a:solidFill>
                  <a:srgbClr val="007C92"/>
                </a:solidFill>
              </a:rPr>
              <a:t>, met voor elke verstrekking: </a:t>
            </a:r>
            <a:endParaRPr lang="fr-FR" sz="2400" dirty="0">
              <a:solidFill>
                <a:srgbClr val="007C92"/>
              </a:solidFill>
            </a:endParaRPr>
          </a:p>
          <a:p>
            <a:pPr lvl="1" indent="-342900">
              <a:buFont typeface="Courier New" pitchFamily="49" charset="0"/>
              <a:buChar char="o"/>
            </a:pPr>
            <a:r>
              <a:rPr lang="nl-NL" sz="2200" dirty="0" smtClean="0">
                <a:solidFill>
                  <a:srgbClr val="007C92"/>
                </a:solidFill>
              </a:rPr>
              <a:t>De </a:t>
            </a:r>
            <a:r>
              <a:rPr lang="nl-NL" sz="2200" dirty="0">
                <a:solidFill>
                  <a:srgbClr val="007C92"/>
                </a:solidFill>
              </a:rPr>
              <a:t>omschrijving </a:t>
            </a:r>
          </a:p>
          <a:p>
            <a:pPr lvl="1" indent="-342900">
              <a:buFont typeface="Courier New" pitchFamily="49" charset="0"/>
              <a:buChar char="o"/>
            </a:pPr>
            <a:r>
              <a:rPr lang="nl-NL" sz="2200" dirty="0" smtClean="0">
                <a:solidFill>
                  <a:srgbClr val="007C92"/>
                </a:solidFill>
              </a:rPr>
              <a:t>Het </a:t>
            </a:r>
            <a:r>
              <a:rPr lang="nl-NL" sz="2200" dirty="0">
                <a:solidFill>
                  <a:srgbClr val="007C92"/>
                </a:solidFill>
              </a:rPr>
              <a:t>te betalen bedrag </a:t>
            </a:r>
          </a:p>
          <a:p>
            <a:pPr marL="0" indent="0">
              <a:buNone/>
            </a:pPr>
            <a:endParaRPr lang="fr-BE" dirty="0" smtClean="0">
              <a:solidFill>
                <a:schemeClr val="bg1"/>
              </a:solidFill>
            </a:endParaRPr>
          </a:p>
        </p:txBody>
      </p:sp>
    </p:spTree>
    <p:extLst>
      <p:ext uri="{BB962C8B-B14F-4D97-AF65-F5344CB8AC3E}">
        <p14:creationId xmlns:p14="http://schemas.microsoft.com/office/powerpoint/2010/main" val="5213079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331640" y="-99392"/>
            <a:ext cx="7632848" cy="1137915"/>
          </a:xfrm>
        </p:spPr>
        <p:txBody>
          <a:bodyPr/>
          <a:lstStyle/>
          <a:p>
            <a:r>
              <a:rPr lang="nl-NL" sz="2800" dirty="0"/>
              <a:t>Uitreiken van een bewijsstuk –</a:t>
            </a:r>
            <a:br>
              <a:rPr lang="nl-NL" sz="2800" dirty="0"/>
            </a:br>
            <a:r>
              <a:rPr lang="nl-NL" sz="2800" dirty="0"/>
              <a:t>Bevoegdheden van de commissies?</a:t>
            </a:r>
            <a:endParaRPr lang="en-US" sz="2800" dirty="0"/>
          </a:p>
        </p:txBody>
      </p:sp>
      <p:sp>
        <p:nvSpPr>
          <p:cNvPr id="23555" name="Rectangle 3"/>
          <p:cNvSpPr>
            <a:spLocks noGrp="1" noChangeArrowheads="1"/>
          </p:cNvSpPr>
          <p:nvPr>
            <p:ph type="body" idx="1"/>
          </p:nvPr>
        </p:nvSpPr>
        <p:spPr/>
        <p:txBody>
          <a:bodyPr/>
          <a:lstStyle/>
          <a:p>
            <a:pPr marL="0" indent="0">
              <a:buNone/>
            </a:pPr>
            <a:r>
              <a:rPr lang="nl-NL" dirty="0">
                <a:solidFill>
                  <a:srgbClr val="007C92"/>
                </a:solidFill>
              </a:rPr>
              <a:t>De commissies kunnen aan het Verzekeringscomité een verordening voorstellen om het volgende vast te stellen :</a:t>
            </a:r>
          </a:p>
          <a:p>
            <a:pPr marL="0" indent="0">
              <a:buNone/>
            </a:pPr>
            <a:endParaRPr lang="fr-BE" sz="800" dirty="0" smtClean="0">
              <a:solidFill>
                <a:srgbClr val="007C92"/>
              </a:solidFill>
            </a:endParaRPr>
          </a:p>
          <a:p>
            <a:pPr>
              <a:buFontTx/>
              <a:buChar char="-"/>
            </a:pPr>
            <a:r>
              <a:rPr lang="fr-BE" dirty="0" err="1" smtClean="0">
                <a:solidFill>
                  <a:srgbClr val="00B050"/>
                </a:solidFill>
              </a:rPr>
              <a:t>overige</a:t>
            </a:r>
            <a:r>
              <a:rPr lang="fr-BE" dirty="0" smtClean="0">
                <a:solidFill>
                  <a:srgbClr val="00B050"/>
                </a:solidFill>
              </a:rPr>
              <a:t> </a:t>
            </a:r>
            <a:r>
              <a:rPr lang="fr-BE" u="sng" dirty="0" err="1">
                <a:solidFill>
                  <a:srgbClr val="00B050"/>
                </a:solidFill>
              </a:rPr>
              <a:t>vermeldingen</a:t>
            </a:r>
            <a:endParaRPr lang="fr-BE" u="sng" dirty="0">
              <a:solidFill>
                <a:srgbClr val="00B050"/>
              </a:solidFill>
            </a:endParaRPr>
          </a:p>
          <a:p>
            <a:pPr>
              <a:buFontTx/>
              <a:buChar char="-"/>
            </a:pPr>
            <a:endParaRPr lang="fr-BE" sz="1000" b="1" dirty="0" smtClean="0">
              <a:solidFill>
                <a:srgbClr val="007C92"/>
              </a:solidFill>
            </a:endParaRPr>
          </a:p>
          <a:p>
            <a:pPr>
              <a:buFontTx/>
              <a:buChar char="-"/>
            </a:pPr>
            <a:r>
              <a:rPr lang="fr-BE" u="sng" dirty="0" err="1" smtClean="0">
                <a:solidFill>
                  <a:srgbClr val="00B050"/>
                </a:solidFill>
              </a:rPr>
              <a:t>modaliteiten</a:t>
            </a:r>
            <a:r>
              <a:rPr lang="fr-BE" dirty="0" smtClean="0">
                <a:solidFill>
                  <a:srgbClr val="00B050"/>
                </a:solidFill>
              </a:rPr>
              <a:t> </a:t>
            </a:r>
            <a:r>
              <a:rPr lang="fr-BE" dirty="0">
                <a:solidFill>
                  <a:srgbClr val="00B050"/>
                </a:solidFill>
              </a:rPr>
              <a:t>van </a:t>
            </a:r>
            <a:r>
              <a:rPr lang="fr-BE" dirty="0" err="1">
                <a:solidFill>
                  <a:srgbClr val="00B050"/>
                </a:solidFill>
              </a:rPr>
              <a:t>uitreiking</a:t>
            </a:r>
            <a:endParaRPr lang="fr-BE" dirty="0">
              <a:solidFill>
                <a:srgbClr val="00B050"/>
              </a:solidFill>
            </a:endParaRPr>
          </a:p>
          <a:p>
            <a:pPr>
              <a:buFontTx/>
              <a:buChar char="-"/>
            </a:pPr>
            <a:endParaRPr lang="fr-BE" sz="1000" b="1" dirty="0" smtClean="0">
              <a:solidFill>
                <a:srgbClr val="007C92"/>
              </a:solidFill>
            </a:endParaRPr>
          </a:p>
          <a:p>
            <a:pPr>
              <a:buFontTx/>
              <a:buChar char="-"/>
            </a:pPr>
            <a:r>
              <a:rPr lang="nl-NL" dirty="0" smtClean="0">
                <a:solidFill>
                  <a:srgbClr val="00B050"/>
                </a:solidFill>
              </a:rPr>
              <a:t>het </a:t>
            </a:r>
            <a:r>
              <a:rPr lang="nl-NL" u="sng" dirty="0">
                <a:solidFill>
                  <a:srgbClr val="00B050"/>
                </a:solidFill>
              </a:rPr>
              <a:t>tijdstip</a:t>
            </a:r>
            <a:r>
              <a:rPr lang="nl-NL" dirty="0">
                <a:solidFill>
                  <a:srgbClr val="00B050"/>
                </a:solidFill>
              </a:rPr>
              <a:t> van de uitreiking</a:t>
            </a:r>
          </a:p>
          <a:p>
            <a:pPr>
              <a:buFontTx/>
              <a:buChar char="-"/>
            </a:pPr>
            <a:endParaRPr lang="fr-BE" sz="1000" b="1" dirty="0" smtClean="0">
              <a:solidFill>
                <a:srgbClr val="007C92"/>
              </a:solidFill>
            </a:endParaRPr>
          </a:p>
          <a:p>
            <a:pPr>
              <a:buFontTx/>
              <a:buChar char="-"/>
            </a:pPr>
            <a:r>
              <a:rPr lang="nl-NL" dirty="0" smtClean="0">
                <a:solidFill>
                  <a:srgbClr val="007C92"/>
                </a:solidFill>
              </a:rPr>
              <a:t>modaliteiten</a:t>
            </a:r>
            <a:r>
              <a:rPr lang="nl-NL" dirty="0" smtClean="0">
                <a:solidFill>
                  <a:srgbClr val="00B050"/>
                </a:solidFill>
              </a:rPr>
              <a:t> </a:t>
            </a:r>
            <a:r>
              <a:rPr lang="nl-NL" dirty="0">
                <a:solidFill>
                  <a:srgbClr val="00B050"/>
                </a:solidFill>
              </a:rPr>
              <a:t>van groepering van verstrekkingen</a:t>
            </a:r>
          </a:p>
          <a:p>
            <a:pPr>
              <a:buFontTx/>
              <a:buChar char="-"/>
            </a:pPr>
            <a:endParaRPr lang="fr-BE" sz="1000" b="1" dirty="0" smtClean="0">
              <a:solidFill>
                <a:srgbClr val="007C92"/>
              </a:solidFill>
            </a:endParaRPr>
          </a:p>
          <a:p>
            <a:pPr>
              <a:buFontTx/>
              <a:buChar char="-"/>
            </a:pPr>
            <a:r>
              <a:rPr lang="fr-BE" dirty="0" err="1" smtClean="0">
                <a:solidFill>
                  <a:srgbClr val="007C92"/>
                </a:solidFill>
              </a:rPr>
              <a:t>een</a:t>
            </a:r>
            <a:r>
              <a:rPr lang="fr-BE" dirty="0" smtClean="0">
                <a:solidFill>
                  <a:srgbClr val="007C92"/>
                </a:solidFill>
              </a:rPr>
              <a:t> </a:t>
            </a:r>
            <a:r>
              <a:rPr lang="fr-BE" u="sng" dirty="0">
                <a:solidFill>
                  <a:srgbClr val="00B050"/>
                </a:solidFill>
              </a:rPr>
              <a:t>model</a:t>
            </a:r>
          </a:p>
          <a:p>
            <a:pPr>
              <a:buFontTx/>
              <a:buChar char="-"/>
            </a:pPr>
            <a:endParaRPr lang="fr-BE" u="sng" dirty="0" smtClean="0">
              <a:solidFill>
                <a:srgbClr val="00B050"/>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3" y="2708920"/>
            <a:ext cx="2103302" cy="1638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2417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7590" y="1412776"/>
            <a:ext cx="7859712" cy="2332856"/>
          </a:xfrm>
        </p:spPr>
        <p:txBody>
          <a:bodyPr/>
          <a:lstStyle/>
          <a:p>
            <a:pPr marL="0" indent="0" algn="ctr">
              <a:buNone/>
            </a:pPr>
            <a:r>
              <a:rPr lang="fr-BE" sz="3600" b="1" dirty="0" err="1">
                <a:solidFill>
                  <a:srgbClr val="007C92"/>
                </a:solidFill>
              </a:rPr>
              <a:t>Vergeet</a:t>
            </a:r>
            <a:r>
              <a:rPr lang="fr-BE" sz="3600" b="1" dirty="0">
                <a:solidFill>
                  <a:srgbClr val="007C92"/>
                </a:solidFill>
              </a:rPr>
              <a:t> </a:t>
            </a:r>
            <a:r>
              <a:rPr lang="fr-BE" sz="3600" b="1" dirty="0" err="1">
                <a:solidFill>
                  <a:srgbClr val="007C92"/>
                </a:solidFill>
              </a:rPr>
              <a:t>het</a:t>
            </a:r>
            <a:r>
              <a:rPr lang="fr-BE" sz="3600" b="1" dirty="0">
                <a:solidFill>
                  <a:srgbClr val="007C92"/>
                </a:solidFill>
              </a:rPr>
              <a:t> </a:t>
            </a:r>
            <a:r>
              <a:rPr lang="fr-BE" sz="3600" b="1" dirty="0" err="1">
                <a:solidFill>
                  <a:srgbClr val="007C92"/>
                </a:solidFill>
              </a:rPr>
              <a:t>evaluatieformulier</a:t>
            </a:r>
            <a:r>
              <a:rPr lang="fr-BE" sz="3600" b="1" dirty="0">
                <a:solidFill>
                  <a:srgbClr val="007C92"/>
                </a:solidFill>
              </a:rPr>
              <a:t> niet in te </a:t>
            </a:r>
            <a:r>
              <a:rPr lang="fr-BE" sz="3600" b="1" dirty="0" err="1">
                <a:solidFill>
                  <a:srgbClr val="007C92"/>
                </a:solidFill>
              </a:rPr>
              <a:t>vullen</a:t>
            </a:r>
            <a:r>
              <a:rPr lang="fr-BE" sz="3600" b="1" dirty="0">
                <a:solidFill>
                  <a:srgbClr val="007C92"/>
                </a:solidFill>
              </a:rPr>
              <a:t>. </a:t>
            </a:r>
            <a:r>
              <a:rPr lang="fr-BE" sz="3600" b="1" dirty="0" err="1">
                <a:solidFill>
                  <a:srgbClr val="007C92"/>
                </a:solidFill>
              </a:rPr>
              <a:t>Dank</a:t>
            </a:r>
            <a:r>
              <a:rPr lang="fr-BE" sz="3600" b="1" dirty="0">
                <a:solidFill>
                  <a:srgbClr val="007C92"/>
                </a:solidFill>
              </a:rPr>
              <a:t> u!</a:t>
            </a:r>
            <a:endParaRPr lang="en-US" sz="3600" b="1" dirty="0">
              <a:solidFill>
                <a:srgbClr val="007C92"/>
              </a:solidFill>
            </a:endParaRPr>
          </a:p>
        </p:txBody>
      </p:sp>
      <p:pic>
        <p:nvPicPr>
          <p:cNvPr id="1027" name="Picture 3" descr="C:\Users\ic4015\AppData\Local\Microsoft\Windows\Temporary Internet Files\Content.IE5\ME2QYKNK\evalua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3440792"/>
            <a:ext cx="4303340" cy="2699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718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dirty="0" err="1"/>
              <a:t>Bijkomende</a:t>
            </a:r>
            <a:r>
              <a:rPr lang="fr-BE" sz="2800" dirty="0"/>
              <a:t> </a:t>
            </a:r>
            <a:r>
              <a:rPr lang="fr-BE" sz="2800" dirty="0" err="1"/>
              <a:t>informatie</a:t>
            </a:r>
            <a:endParaRPr lang="en-US" sz="2800" dirty="0"/>
          </a:p>
        </p:txBody>
      </p:sp>
      <p:sp>
        <p:nvSpPr>
          <p:cNvPr id="3" name="Content Placeholder 2"/>
          <p:cNvSpPr>
            <a:spLocks noGrp="1"/>
          </p:cNvSpPr>
          <p:nvPr>
            <p:ph idx="1"/>
          </p:nvPr>
        </p:nvSpPr>
        <p:spPr>
          <a:xfrm>
            <a:off x="827088" y="1052736"/>
            <a:ext cx="8065392" cy="5073427"/>
          </a:xfrm>
        </p:spPr>
        <p:txBody>
          <a:bodyPr/>
          <a:lstStyle/>
          <a:p>
            <a:pPr marL="0" indent="0">
              <a:buNone/>
            </a:pPr>
            <a:endParaRPr lang="fr-BE" dirty="0" smtClean="0"/>
          </a:p>
          <a:p>
            <a:pPr marL="0" indent="0">
              <a:buNone/>
            </a:pPr>
            <a:endParaRPr lang="fr-BE" dirty="0" smtClean="0"/>
          </a:p>
          <a:p>
            <a:pPr marL="0" indent="0">
              <a:buNone/>
            </a:pPr>
            <a:endParaRPr lang="fr-BE" dirty="0"/>
          </a:p>
          <a:p>
            <a:pPr marL="0" indent="0">
              <a:buNone/>
            </a:pPr>
            <a:endParaRPr lang="fr-BE" dirty="0" smtClean="0"/>
          </a:p>
          <a:p>
            <a:pPr marL="0" indent="0">
              <a:buNone/>
            </a:pPr>
            <a:endParaRPr lang="fr-BE" dirty="0"/>
          </a:p>
          <a:p>
            <a:pPr marL="0" indent="0" algn="ctr">
              <a:buNone/>
            </a:pPr>
            <a:r>
              <a:rPr lang="nl-NL" dirty="0" smtClean="0">
                <a:solidFill>
                  <a:srgbClr val="007C92"/>
                </a:solidFill>
                <a:sym typeface="Wingdings" pitchFamily="2" charset="2"/>
              </a:rPr>
              <a:t>www.riziv.fgov.be &gt; </a:t>
            </a:r>
            <a:r>
              <a:rPr lang="nl-NL" dirty="0">
                <a:solidFill>
                  <a:srgbClr val="007C92"/>
                </a:solidFill>
                <a:sym typeface="Wingdings" pitchFamily="2" charset="2"/>
              </a:rPr>
              <a:t>Onthaal </a:t>
            </a:r>
            <a:r>
              <a:rPr lang="nl-NL" dirty="0" smtClean="0">
                <a:solidFill>
                  <a:srgbClr val="007C92"/>
                </a:solidFill>
                <a:sym typeface="Wingdings" pitchFamily="2" charset="2"/>
              </a:rPr>
              <a:t>&gt; </a:t>
            </a:r>
            <a:r>
              <a:rPr lang="nl-NL" dirty="0">
                <a:solidFill>
                  <a:srgbClr val="007C92"/>
                </a:solidFill>
                <a:sym typeface="Wingdings" pitchFamily="2" charset="2"/>
              </a:rPr>
              <a:t>Professionals </a:t>
            </a:r>
            <a:r>
              <a:rPr lang="nl-NL" dirty="0" smtClean="0">
                <a:solidFill>
                  <a:srgbClr val="007C92"/>
                </a:solidFill>
                <a:sym typeface="Wingdings" pitchFamily="2" charset="2"/>
              </a:rPr>
              <a:t>&gt; </a:t>
            </a:r>
            <a:r>
              <a:rPr lang="nl-NL" dirty="0">
                <a:solidFill>
                  <a:srgbClr val="007C92"/>
                </a:solidFill>
                <a:sym typeface="Wingdings" pitchFamily="2" charset="2"/>
              </a:rPr>
              <a:t>Info voor </a:t>
            </a:r>
            <a:r>
              <a:rPr lang="nl-NL" dirty="0" smtClean="0">
                <a:solidFill>
                  <a:srgbClr val="007C92"/>
                </a:solidFill>
                <a:sym typeface="Wingdings" pitchFamily="2" charset="2"/>
              </a:rPr>
              <a:t>allen&gt; </a:t>
            </a:r>
            <a:r>
              <a:rPr lang="nl-NL" dirty="0">
                <a:solidFill>
                  <a:srgbClr val="007C92"/>
                </a:solidFill>
                <a:sym typeface="Wingdings" pitchFamily="2" charset="2"/>
              </a:rPr>
              <a:t>Uitreiking van een bewijsstuk aan de patiënt</a:t>
            </a:r>
          </a:p>
          <a:p>
            <a:pPr marL="0" indent="0" algn="ctr">
              <a:buNone/>
            </a:pPr>
            <a:endParaRPr lang="fr-BE" dirty="0">
              <a:solidFill>
                <a:srgbClr val="007C92"/>
              </a:solidFill>
            </a:endParaRPr>
          </a:p>
          <a:p>
            <a:pPr marL="0" indent="0">
              <a:buNone/>
            </a:pPr>
            <a:endParaRPr lang="fr-BE" sz="1800" dirty="0" smtClean="0">
              <a:solidFill>
                <a:srgbClr val="007C92"/>
              </a:solidFill>
            </a:endParaRPr>
          </a:p>
          <a:p>
            <a:pPr marL="0" indent="0">
              <a:buNone/>
            </a:pPr>
            <a:r>
              <a:rPr lang="nl-NL" dirty="0">
                <a:solidFill>
                  <a:srgbClr val="007C92"/>
                </a:solidFill>
              </a:rPr>
              <a:t>Het RIZIV kan gecontacteerd worden via </a:t>
            </a:r>
            <a:r>
              <a:rPr lang="nl-NL" u="sng" dirty="0">
                <a:solidFill>
                  <a:srgbClr val="007C92"/>
                </a:solidFill>
              </a:rPr>
              <a:t>attest@riziv.fgov.be</a:t>
            </a:r>
          </a:p>
        </p:txBody>
      </p:sp>
      <p:pic>
        <p:nvPicPr>
          <p:cNvPr id="1029" name="Picture 5" descr="https://pixabay.com/static/uploads/photo/2015/08/17/19/58/question-892904_960_720.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4287" y="1196752"/>
            <a:ext cx="3196451"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2427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200" dirty="0" err="1" smtClean="0"/>
              <a:t>Inhoud</a:t>
            </a:r>
            <a:endParaRPr lang="fr-BE" sz="3200" dirty="0"/>
          </a:p>
        </p:txBody>
      </p:sp>
      <p:sp>
        <p:nvSpPr>
          <p:cNvPr id="3" name="Espace réservé du contenu 2"/>
          <p:cNvSpPr>
            <a:spLocks noGrp="1"/>
          </p:cNvSpPr>
          <p:nvPr>
            <p:ph idx="1"/>
          </p:nvPr>
        </p:nvSpPr>
        <p:spPr>
          <a:xfrm>
            <a:off x="827088" y="1639341"/>
            <a:ext cx="7859712" cy="4525963"/>
          </a:xfrm>
        </p:spPr>
        <p:txBody>
          <a:bodyPr/>
          <a:lstStyle/>
          <a:p>
            <a:pPr>
              <a:buFont typeface="Wingdings" pitchFamily="2" charset="2"/>
              <a:buChar char="§"/>
            </a:pPr>
            <a:r>
              <a:rPr lang="nl-NL" sz="2800" dirty="0">
                <a:solidFill>
                  <a:srgbClr val="008080"/>
                </a:solidFill>
                <a:latin typeface="+mj-lt"/>
              </a:rPr>
              <a:t>Getuigschriften voor verstrekte hulp: nieuwigheden?</a:t>
            </a:r>
            <a:endParaRPr lang="nl-BE" sz="2800" dirty="0">
              <a:solidFill>
                <a:srgbClr val="008080"/>
              </a:solidFill>
              <a:latin typeface="+mj-lt"/>
            </a:endParaRPr>
          </a:p>
          <a:p>
            <a:pPr>
              <a:buFont typeface="Wingdings" pitchFamily="2" charset="2"/>
              <a:buChar char="§"/>
            </a:pPr>
            <a:r>
              <a:rPr lang="nl-BE" sz="2800" dirty="0" smtClean="0">
                <a:solidFill>
                  <a:srgbClr val="008080"/>
                </a:solidFill>
                <a:latin typeface="+mj-lt"/>
              </a:rPr>
              <a:t>Bewijsstuk </a:t>
            </a:r>
            <a:r>
              <a:rPr lang="nl-BE" sz="2800" dirty="0">
                <a:solidFill>
                  <a:srgbClr val="008080"/>
                </a:solidFill>
                <a:latin typeface="+mj-lt"/>
              </a:rPr>
              <a:t>en voorschotten: wat is nieuw?</a:t>
            </a:r>
            <a:endParaRPr lang="fr-BE" sz="2800" dirty="0">
              <a:solidFill>
                <a:srgbClr val="008080"/>
              </a:solidFill>
              <a:latin typeface="+mj-lt"/>
            </a:endParaRPr>
          </a:p>
          <a:p>
            <a:pPr>
              <a:buFont typeface="Wingdings" pitchFamily="2" charset="2"/>
              <a:buChar char="§"/>
            </a:pPr>
            <a:r>
              <a:rPr lang="nl-BE" sz="2800" b="1" dirty="0">
                <a:solidFill>
                  <a:srgbClr val="00B050"/>
                </a:solidFill>
                <a:latin typeface="+mj-lt"/>
                <a:ea typeface="+mj-ea"/>
                <a:cs typeface="+mj-cs"/>
              </a:rPr>
              <a:t>Derdebetalersregeling: wat is nieuw?</a:t>
            </a:r>
            <a:endParaRPr lang="fr-BE" sz="2800" b="1" dirty="0">
              <a:solidFill>
                <a:srgbClr val="00B050"/>
              </a:solidFill>
              <a:latin typeface="+mj-lt"/>
              <a:ea typeface="+mj-ea"/>
              <a:cs typeface="+mj-cs"/>
            </a:endParaRPr>
          </a:p>
          <a:p>
            <a:pPr>
              <a:buFont typeface="Wingdings" pitchFamily="2" charset="2"/>
              <a:buChar char="§"/>
            </a:pPr>
            <a:r>
              <a:rPr lang="fr-BE" sz="2800" dirty="0" err="1" smtClean="0">
                <a:solidFill>
                  <a:srgbClr val="008080"/>
                </a:solidFill>
                <a:latin typeface="+mj-lt"/>
              </a:rPr>
              <a:t>Vragen-antwoorden</a:t>
            </a:r>
            <a:endParaRPr lang="fr-BE" sz="2800" dirty="0">
              <a:solidFill>
                <a:srgbClr val="008080"/>
              </a:solidFill>
              <a:latin typeface="+mj-lt"/>
            </a:endParaRPr>
          </a:p>
        </p:txBody>
      </p:sp>
    </p:spTree>
    <p:extLst>
      <p:ext uri="{BB962C8B-B14F-4D97-AF65-F5344CB8AC3E}">
        <p14:creationId xmlns:p14="http://schemas.microsoft.com/office/powerpoint/2010/main" val="10357697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BE" sz="2800" dirty="0" err="1" smtClean="0"/>
              <a:t>Pauze</a:t>
            </a:r>
            <a:endParaRPr lang="fr-BE" sz="2800" dirty="0"/>
          </a:p>
        </p:txBody>
      </p:sp>
      <p:sp>
        <p:nvSpPr>
          <p:cNvPr id="6" name="Espace réservé du texte 5"/>
          <p:cNvSpPr>
            <a:spLocks noGrp="1"/>
          </p:cNvSpPr>
          <p:nvPr>
            <p:ph idx="1"/>
          </p:nvPr>
        </p:nvSpPr>
        <p:spPr/>
        <p:txBody>
          <a:bodyPr/>
          <a:lstStyle/>
          <a:p>
            <a:pPr marL="0" indent="0" algn="ctr">
              <a:buNone/>
            </a:pPr>
            <a:r>
              <a:rPr lang="fr-BE" sz="2800" dirty="0" err="1" smtClean="0">
                <a:solidFill>
                  <a:srgbClr val="007C92"/>
                </a:solidFill>
              </a:rPr>
              <a:t>Pauze</a:t>
            </a:r>
            <a:r>
              <a:rPr lang="fr-BE" sz="2800" dirty="0" smtClean="0">
                <a:solidFill>
                  <a:srgbClr val="007C92"/>
                </a:solidFill>
              </a:rPr>
              <a:t> </a:t>
            </a:r>
            <a:r>
              <a:rPr lang="fr-BE" sz="2800" dirty="0" smtClean="0">
                <a:solidFill>
                  <a:srgbClr val="007C92"/>
                </a:solidFill>
                <a:sym typeface="Wingdings" pitchFamily="2" charset="2"/>
              </a:rPr>
              <a:t>- </a:t>
            </a:r>
            <a:r>
              <a:rPr lang="fr-BE" sz="2800" dirty="0" err="1" smtClean="0">
                <a:solidFill>
                  <a:srgbClr val="00B050"/>
                </a:solidFill>
                <a:sym typeface="Wingdings" pitchFamily="2" charset="2"/>
              </a:rPr>
              <a:t>zaal</a:t>
            </a:r>
            <a:r>
              <a:rPr lang="fr-BE" sz="2800" dirty="0" smtClean="0">
                <a:solidFill>
                  <a:srgbClr val="00B050"/>
                </a:solidFill>
              </a:rPr>
              <a:t> Meunier</a:t>
            </a:r>
            <a:endParaRPr lang="fr-BE" sz="2800" dirty="0">
              <a:solidFill>
                <a:srgbClr val="00B050"/>
              </a:solidFill>
            </a:endParaRPr>
          </a:p>
          <a:p>
            <a:endParaRPr lang="fr-BE" dirty="0"/>
          </a:p>
        </p:txBody>
      </p:sp>
      <p:pic>
        <p:nvPicPr>
          <p:cNvPr id="6150" name="Picture 6" descr="C:\Users\ic4015\AppData\Local\Microsoft\Windows\Temporary Internet Files\Content.IE5\R6O249SQ\7217485246_68a3dbd09a_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420888"/>
            <a:ext cx="5313343"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1557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p:txBody>
          <a:bodyPr/>
          <a:lstStyle/>
          <a:p>
            <a:pPr algn="ctr"/>
            <a:r>
              <a:rPr lang="nl-BE" dirty="0" smtClean="0">
                <a:solidFill>
                  <a:srgbClr val="00B050"/>
                </a:solidFill>
                <a:ea typeface="+mn-ea"/>
                <a:cs typeface="+mn-cs"/>
              </a:rPr>
              <a:t>Derdebetalersregeling: </a:t>
            </a:r>
            <a:br>
              <a:rPr lang="nl-BE" dirty="0" smtClean="0">
                <a:solidFill>
                  <a:srgbClr val="00B050"/>
                </a:solidFill>
                <a:ea typeface="+mn-ea"/>
                <a:cs typeface="+mn-cs"/>
              </a:rPr>
            </a:br>
            <a:r>
              <a:rPr lang="nl-BE" dirty="0" smtClean="0">
                <a:solidFill>
                  <a:srgbClr val="00B050"/>
                </a:solidFill>
                <a:ea typeface="+mn-ea"/>
                <a:cs typeface="+mn-cs"/>
              </a:rPr>
              <a:t>wat is nieuw?</a:t>
            </a:r>
            <a:r>
              <a:rPr lang="fr-FR" dirty="0" smtClean="0">
                <a:solidFill>
                  <a:schemeClr val="tx1"/>
                </a:solidFill>
              </a:rPr>
              <a:t/>
            </a:r>
            <a:br>
              <a:rPr lang="fr-FR" dirty="0" smtClean="0">
                <a:solidFill>
                  <a:schemeClr val="tx1"/>
                </a:solidFill>
              </a:rPr>
            </a:br>
            <a:endParaRPr lang="fr-FR" dirty="0">
              <a:solidFill>
                <a:schemeClr val="tx1"/>
              </a:solidFill>
            </a:endParaRPr>
          </a:p>
        </p:txBody>
      </p:sp>
      <p:sp>
        <p:nvSpPr>
          <p:cNvPr id="20483" name="Rectangle 3"/>
          <p:cNvSpPr>
            <a:spLocks noGrp="1" noChangeArrowheads="1"/>
          </p:cNvSpPr>
          <p:nvPr>
            <p:ph type="subTitle" idx="1"/>
          </p:nvPr>
        </p:nvSpPr>
        <p:spPr>
          <a:xfrm>
            <a:off x="1115616" y="3212976"/>
            <a:ext cx="7088187" cy="1296144"/>
          </a:xfrm>
        </p:spPr>
        <p:txBody>
          <a:bodyPr/>
          <a:lstStyle/>
          <a:p>
            <a:pPr algn="r"/>
            <a:endParaRPr lang="nl-NL" sz="1600" dirty="0" smtClean="0"/>
          </a:p>
          <a:p>
            <a:pPr algn="r"/>
            <a:r>
              <a:rPr lang="nl-BE" sz="2400" dirty="0" smtClean="0"/>
              <a:t>Pascal Breyne</a:t>
            </a:r>
            <a:endParaRPr lang="nl-BE" sz="2400" dirty="0"/>
          </a:p>
          <a:p>
            <a:pPr algn="r"/>
            <a:r>
              <a:rPr lang="nl-BE" sz="2400" dirty="0"/>
              <a:t>Philippe </a:t>
            </a:r>
            <a:r>
              <a:rPr lang="nl-BE" sz="2400" dirty="0" smtClean="0"/>
              <a:t>Vray</a:t>
            </a:r>
          </a:p>
          <a:p>
            <a:pPr algn="r"/>
            <a:endParaRPr lang="nl-BE" sz="2400" dirty="0"/>
          </a:p>
          <a:p>
            <a:pPr algn="r"/>
            <a:r>
              <a:rPr lang="nl-BE" sz="2400" dirty="0"/>
              <a:t>Directie juridische zaken &amp; toegankelijkheid</a:t>
            </a:r>
          </a:p>
          <a:p>
            <a:pPr algn="r"/>
            <a:r>
              <a:rPr lang="nl-BE" sz="2400" dirty="0"/>
              <a:t>Dienst voor geneeskundige verzorging</a:t>
            </a:r>
          </a:p>
          <a:p>
            <a:pPr algn="r"/>
            <a:endParaRPr lang="nl-BE" sz="2400" dirty="0">
              <a:solidFill>
                <a:srgbClr val="009999"/>
              </a:solidFill>
            </a:endParaRPr>
          </a:p>
          <a:p>
            <a:endParaRPr lang="nl-BE" sz="2000" dirty="0"/>
          </a:p>
          <a:p>
            <a:endParaRPr lang="nl-BE" sz="1600" dirty="0"/>
          </a:p>
          <a:p>
            <a:endParaRPr lang="nl-BE" sz="2000" dirty="0">
              <a:solidFill>
                <a:srgbClr val="008080"/>
              </a:solidFill>
            </a:endParaRPr>
          </a:p>
          <a:p>
            <a:pPr algn="r"/>
            <a:r>
              <a:rPr lang="nl-NL" sz="1600" b="0" dirty="0" smtClean="0">
                <a:solidFill>
                  <a:srgbClr val="00B050"/>
                </a:solidFill>
              </a:rPr>
              <a:t> </a:t>
            </a:r>
          </a:p>
          <a:p>
            <a:pPr algn="r"/>
            <a:endParaRPr lang="nl-NL" sz="1600" b="0" dirty="0" smtClean="0"/>
          </a:p>
          <a:p>
            <a:pPr algn="r"/>
            <a:endParaRPr lang="nl-NL" sz="1600" dirty="0" smtClean="0"/>
          </a:p>
          <a:p>
            <a:pPr algn="r"/>
            <a:endParaRPr lang="nl-BE" dirty="0"/>
          </a:p>
        </p:txBody>
      </p:sp>
    </p:spTree>
    <p:extLst>
      <p:ext uri="{BB962C8B-B14F-4D97-AF65-F5344CB8AC3E}">
        <p14:creationId xmlns:p14="http://schemas.microsoft.com/office/powerpoint/2010/main" val="3935565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758646605"/>
              </p:ext>
            </p:extLst>
          </p:nvPr>
        </p:nvGraphicFramePr>
        <p:xfrm>
          <a:off x="1403648" y="6093296"/>
          <a:ext cx="7597508" cy="836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kstvak 10"/>
          <p:cNvSpPr txBox="1"/>
          <p:nvPr/>
        </p:nvSpPr>
        <p:spPr>
          <a:xfrm>
            <a:off x="847096" y="1060102"/>
            <a:ext cx="8117392" cy="5216813"/>
          </a:xfrm>
          <a:prstGeom prst="rect">
            <a:avLst/>
          </a:prstGeom>
          <a:noFill/>
        </p:spPr>
        <p:txBody>
          <a:bodyPr wrap="square">
            <a:spAutoFit/>
          </a:bodyPr>
          <a:lstStyle/>
          <a:p>
            <a:pPr marL="342900" indent="-342900">
              <a:lnSpc>
                <a:spcPct val="150000"/>
              </a:lnSpc>
              <a:buFont typeface="+mj-lt"/>
              <a:buAutoNum type="arabicPeriod"/>
              <a:defRPr/>
            </a:pPr>
            <a:r>
              <a:rPr lang="nl-NL" sz="2600" dirty="0">
                <a:solidFill>
                  <a:srgbClr val="007C92"/>
                </a:solidFill>
              </a:rPr>
              <a:t>Verboden </a:t>
            </a:r>
            <a:r>
              <a:rPr lang="nl-NL" sz="2600" dirty="0" err="1">
                <a:solidFill>
                  <a:srgbClr val="007C92"/>
                </a:solidFill>
              </a:rPr>
              <a:t>derdebetaler</a:t>
            </a:r>
            <a:r>
              <a:rPr lang="nl-NL" sz="2600" dirty="0">
                <a:solidFill>
                  <a:srgbClr val="007C92"/>
                </a:solidFill>
              </a:rPr>
              <a:t>: nieuwe uitzonderingssituatie</a:t>
            </a:r>
          </a:p>
          <a:p>
            <a:pPr marL="342900" indent="-342900">
              <a:lnSpc>
                <a:spcPct val="150000"/>
              </a:lnSpc>
              <a:buFont typeface="+mj-lt"/>
              <a:buAutoNum type="arabicPeriod"/>
              <a:defRPr/>
            </a:pPr>
            <a:r>
              <a:rPr lang="nl-NL" sz="2600" dirty="0">
                <a:solidFill>
                  <a:srgbClr val="007C92"/>
                </a:solidFill>
              </a:rPr>
              <a:t>Nieuwe verplichtingen inzake derdebetalersregeling</a:t>
            </a:r>
          </a:p>
          <a:p>
            <a:pPr marL="342900" indent="-342900">
              <a:lnSpc>
                <a:spcPct val="150000"/>
              </a:lnSpc>
              <a:buFont typeface="+mj-lt"/>
              <a:buAutoNum type="arabicPeriod"/>
              <a:defRPr/>
            </a:pPr>
            <a:r>
              <a:rPr lang="nl-NL" sz="2600" dirty="0">
                <a:solidFill>
                  <a:srgbClr val="007C92"/>
                </a:solidFill>
              </a:rPr>
              <a:t>Vereenvoudigde facultatieve derdebetalersregeling</a:t>
            </a:r>
          </a:p>
          <a:p>
            <a:pPr marL="342900" indent="-342900">
              <a:lnSpc>
                <a:spcPct val="150000"/>
              </a:lnSpc>
              <a:buFont typeface="+mj-lt"/>
              <a:buAutoNum type="arabicPeriod"/>
              <a:defRPr/>
            </a:pPr>
            <a:r>
              <a:rPr lang="nl-NL" sz="2600" dirty="0" err="1">
                <a:solidFill>
                  <a:srgbClr val="007C92"/>
                </a:solidFill>
              </a:rPr>
              <a:t>Derdebetaler</a:t>
            </a:r>
            <a:r>
              <a:rPr lang="nl-NL" sz="2600" dirty="0">
                <a:solidFill>
                  <a:srgbClr val="007C92"/>
                </a:solidFill>
              </a:rPr>
              <a:t> wordt stapsgewijs elektronisch</a:t>
            </a:r>
          </a:p>
          <a:p>
            <a:pPr marL="342900" indent="-342900">
              <a:lnSpc>
                <a:spcPct val="150000"/>
              </a:lnSpc>
              <a:buFont typeface="+mj-lt"/>
              <a:buAutoNum type="arabicPeriod"/>
              <a:defRPr/>
            </a:pPr>
            <a:r>
              <a:rPr lang="nl-NL" sz="2600" dirty="0">
                <a:solidFill>
                  <a:srgbClr val="007C92"/>
                </a:solidFill>
              </a:rPr>
              <a:t>Snellere betaling bij elektronische facturatie</a:t>
            </a:r>
          </a:p>
          <a:p>
            <a:pPr marL="342900" indent="-342900">
              <a:lnSpc>
                <a:spcPct val="150000"/>
              </a:lnSpc>
              <a:buFont typeface="+mj-lt"/>
              <a:buAutoNum type="arabicPeriod"/>
              <a:defRPr/>
            </a:pPr>
            <a:r>
              <a:rPr lang="nl-NL" sz="2600" dirty="0">
                <a:solidFill>
                  <a:srgbClr val="007C92"/>
                </a:solidFill>
              </a:rPr>
              <a:t>Betaalverbintenis na verificatie identiteit</a:t>
            </a:r>
          </a:p>
          <a:p>
            <a:pPr marL="342900" indent="-342900">
              <a:lnSpc>
                <a:spcPct val="150000"/>
              </a:lnSpc>
              <a:buFont typeface="+mj-lt"/>
              <a:buAutoNum type="arabicPeriod"/>
              <a:defRPr/>
            </a:pPr>
            <a:r>
              <a:rPr lang="nl-NL" sz="2600" dirty="0">
                <a:solidFill>
                  <a:srgbClr val="007C92"/>
                </a:solidFill>
              </a:rPr>
              <a:t>Verificatie van identiteit van patiënt</a:t>
            </a:r>
          </a:p>
          <a:p>
            <a:pPr marL="342900" indent="-342900">
              <a:lnSpc>
                <a:spcPct val="150000"/>
              </a:lnSpc>
              <a:buFont typeface="+mj-lt"/>
              <a:buAutoNum type="arabicPeriod"/>
              <a:defRPr/>
            </a:pPr>
            <a:endParaRPr lang="nl-BE" sz="1400" dirty="0">
              <a:solidFill>
                <a:srgbClr val="808080">
                  <a:lumMod val="25000"/>
                </a:srgbClr>
              </a:solidFill>
            </a:endParaRPr>
          </a:p>
        </p:txBody>
      </p:sp>
      <p:sp>
        <p:nvSpPr>
          <p:cNvPr id="4" name="Rectangle 2"/>
          <p:cNvSpPr>
            <a:spLocks noGrp="1" noChangeArrowheads="1"/>
          </p:cNvSpPr>
          <p:nvPr>
            <p:ph type="title"/>
          </p:nvPr>
        </p:nvSpPr>
        <p:spPr>
          <a:xfrm>
            <a:off x="1619672" y="332656"/>
            <a:ext cx="6851650" cy="777875"/>
          </a:xfrm>
        </p:spPr>
        <p:txBody>
          <a:bodyPr/>
          <a:lstStyle/>
          <a:p>
            <a:r>
              <a:rPr lang="fr-FR" sz="2800" dirty="0" err="1">
                <a:solidFill>
                  <a:srgbClr val="00B050"/>
                </a:solidFill>
              </a:rPr>
              <a:t>Inhoud</a:t>
            </a:r>
            <a:endParaRPr lang="fr-FR" sz="2800" dirty="0">
              <a:solidFill>
                <a:srgbClr val="00B050"/>
              </a:solidFill>
            </a:endParaRPr>
          </a:p>
        </p:txBody>
      </p:sp>
    </p:spTree>
    <p:extLst>
      <p:ext uri="{BB962C8B-B14F-4D97-AF65-F5344CB8AC3E}">
        <p14:creationId xmlns:p14="http://schemas.microsoft.com/office/powerpoint/2010/main" val="2267364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47664" y="404664"/>
            <a:ext cx="7128792" cy="777875"/>
          </a:xfrm>
        </p:spPr>
        <p:txBody>
          <a:bodyPr/>
          <a:lstStyle/>
          <a:p>
            <a:r>
              <a:rPr lang="nl-NL" sz="2600" dirty="0"/>
              <a:t>1. Verboden derdebetalersregeling: nieuwe uitzonderingssituaties </a:t>
            </a:r>
            <a:r>
              <a:rPr lang="fr-BE" sz="2400" dirty="0" smtClean="0"/>
              <a:t/>
            </a:r>
            <a:br>
              <a:rPr lang="fr-BE" sz="2400" dirty="0" smtClean="0"/>
            </a:br>
            <a:endParaRPr lang="fr-FR" sz="2600" dirty="0"/>
          </a:p>
        </p:txBody>
      </p:sp>
      <p:sp>
        <p:nvSpPr>
          <p:cNvPr id="23555" name="Rectangle 3"/>
          <p:cNvSpPr>
            <a:spLocks noGrp="1" noChangeArrowheads="1"/>
          </p:cNvSpPr>
          <p:nvPr>
            <p:ph type="body" idx="1"/>
          </p:nvPr>
        </p:nvSpPr>
        <p:spPr>
          <a:xfrm>
            <a:off x="251520" y="1268760"/>
            <a:ext cx="8435776" cy="4525963"/>
          </a:xfrm>
        </p:spPr>
        <p:txBody>
          <a:bodyPr/>
          <a:lstStyle/>
          <a:p>
            <a:pPr marL="392113" lvl="1" indent="0" eaLnBrk="0" hangingPunct="0">
              <a:spcBef>
                <a:spcPts val="325"/>
              </a:spcBef>
              <a:buClr>
                <a:srgbClr val="2DA2BF"/>
              </a:buClr>
              <a:buNone/>
            </a:pPr>
            <a:endParaRPr kumimoji="0" lang="nl-BE" sz="26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849313" lvl="1" indent="-457200" algn="just" eaLnBrk="0" hangingPunct="0">
              <a:spcBef>
                <a:spcPts val="325"/>
              </a:spcBef>
              <a:buClr>
                <a:srgbClr val="007C92"/>
              </a:buClr>
              <a:buFont typeface="Wingdings" pitchFamily="2" charset="2"/>
              <a:buChar char="§"/>
            </a:pPr>
            <a:r>
              <a:rPr lang="nl-NL" sz="2600" kern="1200" dirty="0" smtClean="0">
                <a:solidFill>
                  <a:srgbClr val="007C92"/>
                </a:solidFill>
                <a:latin typeface="Arial" pitchFamily="34" charset="0"/>
                <a:ea typeface="+mn-ea"/>
                <a:cs typeface="Arial" pitchFamily="34" charset="0"/>
              </a:rPr>
              <a:t>Prestaties</a:t>
            </a:r>
            <a:r>
              <a:rPr lang="nl-NL" sz="2600" kern="1200" dirty="0" smtClean="0">
                <a:solidFill>
                  <a:srgbClr val="00B050"/>
                </a:solidFill>
                <a:latin typeface="Arial" pitchFamily="34" charset="0"/>
                <a:ea typeface="+mn-ea"/>
                <a:cs typeface="Arial" pitchFamily="34" charset="0"/>
              </a:rPr>
              <a:t> </a:t>
            </a:r>
            <a:r>
              <a:rPr lang="nl-NL" sz="2600" kern="1200" dirty="0">
                <a:solidFill>
                  <a:srgbClr val="00B050"/>
                </a:solidFill>
                <a:latin typeface="Arial" pitchFamily="34" charset="0"/>
                <a:ea typeface="+mn-ea"/>
                <a:cs typeface="Arial" pitchFamily="34" charset="0"/>
              </a:rPr>
              <a:t>(tand)artsen </a:t>
            </a:r>
            <a:r>
              <a:rPr lang="nl-NL" sz="2600" kern="1200" dirty="0">
                <a:solidFill>
                  <a:srgbClr val="007C92"/>
                </a:solidFill>
                <a:latin typeface="Arial" pitchFamily="34" charset="0"/>
                <a:ea typeface="+mn-ea"/>
                <a:cs typeface="Arial" pitchFamily="34" charset="0"/>
              </a:rPr>
              <a:t>waarvoor </a:t>
            </a:r>
            <a:r>
              <a:rPr lang="nl-NL" sz="2600" kern="1200" dirty="0" err="1">
                <a:solidFill>
                  <a:srgbClr val="007C92"/>
                </a:solidFill>
                <a:latin typeface="Arial" pitchFamily="34" charset="0"/>
                <a:ea typeface="+mn-ea"/>
                <a:cs typeface="Arial" pitchFamily="34" charset="0"/>
              </a:rPr>
              <a:t>derdebetaler</a:t>
            </a:r>
            <a:r>
              <a:rPr lang="nl-NL" sz="2600" kern="1200" dirty="0">
                <a:solidFill>
                  <a:srgbClr val="007C92"/>
                </a:solidFill>
                <a:latin typeface="Arial" pitchFamily="34" charset="0"/>
                <a:ea typeface="+mn-ea"/>
                <a:cs typeface="Arial" pitchFamily="34" charset="0"/>
              </a:rPr>
              <a:t> verboden </a:t>
            </a:r>
            <a:r>
              <a:rPr lang="nl-NL" sz="2600" kern="1200" dirty="0">
                <a:solidFill>
                  <a:srgbClr val="00B050"/>
                </a:solidFill>
                <a:latin typeface="Arial" pitchFamily="34" charset="0"/>
                <a:ea typeface="+mn-ea"/>
                <a:cs typeface="Arial" pitchFamily="34" charset="0"/>
              </a:rPr>
              <a:t>ongewijzigd</a:t>
            </a:r>
          </a:p>
          <a:p>
            <a:pPr marL="849313" lvl="1" indent="-457200" algn="just" eaLnBrk="0" hangingPunct="0">
              <a:spcBef>
                <a:spcPts val="325"/>
              </a:spcBef>
              <a:buClr>
                <a:srgbClr val="2DA2BF"/>
              </a:buClr>
              <a:buFont typeface="Wingdings" pitchFamily="2" charset="2"/>
              <a:buChar char="§"/>
            </a:pPr>
            <a:endParaRPr kumimoji="0" lang="fr-FR" sz="2600" b="0" i="0" u="none" strike="noStrike" kern="1200" cap="none" spc="0" normalizeH="0" noProof="0" dirty="0" smtClean="0">
              <a:ln>
                <a:noFill/>
              </a:ln>
              <a:solidFill>
                <a:srgbClr val="007C92"/>
              </a:solidFill>
              <a:effectLst/>
              <a:uLnTx/>
              <a:uFillTx/>
              <a:latin typeface="Arial" pitchFamily="34" charset="0"/>
              <a:ea typeface="+mn-ea"/>
              <a:cs typeface="Arial" pitchFamily="34" charset="0"/>
            </a:endParaRPr>
          </a:p>
          <a:p>
            <a:pPr marL="849313" lvl="1" indent="-457200" algn="just" eaLnBrk="0" hangingPunct="0">
              <a:spcBef>
                <a:spcPts val="325"/>
              </a:spcBef>
              <a:buClr>
                <a:srgbClr val="007C92"/>
              </a:buClr>
              <a:buFont typeface="Wingdings" pitchFamily="2" charset="2"/>
              <a:buChar char="§"/>
            </a:pPr>
            <a:r>
              <a:rPr lang="nl-NL" sz="2600" kern="1200" dirty="0" smtClean="0">
                <a:solidFill>
                  <a:srgbClr val="007C92"/>
                </a:solidFill>
                <a:latin typeface="Arial" pitchFamily="34" charset="0"/>
                <a:ea typeface="+mn-ea"/>
                <a:cs typeface="Arial" pitchFamily="34" charset="0"/>
              </a:rPr>
              <a:t>Uitzonderingssituatie </a:t>
            </a:r>
            <a:r>
              <a:rPr lang="nl-NL" sz="2600" kern="1200" dirty="0">
                <a:solidFill>
                  <a:srgbClr val="007C92"/>
                </a:solidFill>
                <a:latin typeface="Arial" pitchFamily="34" charset="0"/>
                <a:ea typeface="+mn-ea"/>
                <a:cs typeface="Arial" pitchFamily="34" charset="0"/>
              </a:rPr>
              <a:t>financiële noodsituatie kan </a:t>
            </a:r>
            <a:r>
              <a:rPr lang="nl-NL" sz="2600" kern="1200" dirty="0">
                <a:solidFill>
                  <a:srgbClr val="009999"/>
                </a:solidFill>
                <a:latin typeface="Arial" pitchFamily="34" charset="0"/>
                <a:ea typeface="+mn-ea"/>
                <a:cs typeface="Arial" pitchFamily="34" charset="0"/>
              </a:rPr>
              <a:t>sinds 1 oktober 2015 </a:t>
            </a:r>
            <a:r>
              <a:rPr lang="nl-NL" sz="2600" kern="1200" dirty="0">
                <a:solidFill>
                  <a:srgbClr val="00B050"/>
                </a:solidFill>
                <a:latin typeface="Arial" pitchFamily="34" charset="0"/>
                <a:ea typeface="+mn-ea"/>
                <a:cs typeface="Arial" pitchFamily="34" charset="0"/>
              </a:rPr>
              <a:t>niet meer voor tandheelkunde</a:t>
            </a:r>
          </a:p>
          <a:p>
            <a:pPr marL="849313" lvl="1" indent="-457200" algn="just" eaLnBrk="0" hangingPunct="0">
              <a:spcBef>
                <a:spcPts val="325"/>
              </a:spcBef>
              <a:buClr>
                <a:srgbClr val="007C92"/>
              </a:buClr>
              <a:buFont typeface="Wingdings" pitchFamily="2" charset="2"/>
              <a:buChar char="§"/>
            </a:pPr>
            <a:endParaRPr lang="fr-FR" sz="2600" kern="1200" dirty="0" smtClean="0">
              <a:solidFill>
                <a:srgbClr val="00B050"/>
              </a:solidFill>
              <a:latin typeface="Arial" pitchFamily="34" charset="0"/>
              <a:ea typeface="+mn-ea"/>
              <a:cs typeface="Arial" pitchFamily="34" charset="0"/>
            </a:endParaRPr>
          </a:p>
          <a:p>
            <a:pPr marL="849313" lvl="1" indent="-457200" algn="just" eaLnBrk="0" hangingPunct="0">
              <a:spcBef>
                <a:spcPts val="325"/>
              </a:spcBef>
              <a:buClr>
                <a:srgbClr val="007C92"/>
              </a:buClr>
              <a:buFont typeface="Wingdings" pitchFamily="2" charset="2"/>
              <a:buChar char="§"/>
            </a:pPr>
            <a:r>
              <a:rPr lang="nl-NL" sz="2600" kern="1200" dirty="0" smtClean="0">
                <a:solidFill>
                  <a:srgbClr val="007C92"/>
                </a:solidFill>
                <a:latin typeface="Arial" pitchFamily="34" charset="0"/>
                <a:ea typeface="+mn-ea"/>
                <a:cs typeface="Arial" pitchFamily="34" charset="0"/>
              </a:rPr>
              <a:t>Nieuwe </a:t>
            </a:r>
            <a:r>
              <a:rPr lang="nl-NL" sz="2600" kern="1200" dirty="0">
                <a:solidFill>
                  <a:srgbClr val="007C92"/>
                </a:solidFill>
                <a:latin typeface="Arial" pitchFamily="34" charset="0"/>
                <a:ea typeface="+mn-ea"/>
                <a:cs typeface="Arial" pitchFamily="34" charset="0"/>
              </a:rPr>
              <a:t>uitzonderingssituatie vo</a:t>
            </a:r>
            <a:r>
              <a:rPr lang="nl-NL" sz="2600" kern="1200" dirty="0">
                <a:solidFill>
                  <a:srgbClr val="00B050"/>
                </a:solidFill>
                <a:latin typeface="Arial" pitchFamily="34" charset="0"/>
                <a:ea typeface="+mn-ea"/>
                <a:cs typeface="Arial" pitchFamily="34" charset="0"/>
              </a:rPr>
              <a:t>or palliatieve patiënt</a:t>
            </a:r>
            <a:endParaRPr kumimoji="0" lang="fr-FR" sz="2600" b="0" i="0" u="none" strike="noStrike" kern="1200" cap="none" spc="0" normalizeH="0" baseline="0" noProof="0" dirty="0" smtClean="0">
              <a:ln>
                <a:noFill/>
              </a:ln>
              <a:solidFill>
                <a:srgbClr val="00B05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5746419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79512" y="1700808"/>
            <a:ext cx="8616737" cy="3960440"/>
          </a:xfrm>
        </p:spPr>
        <p:txBody>
          <a:bodyPr/>
          <a:lstStyle/>
          <a:p>
            <a:pPr marL="849313" lvl="1" indent="-457200" algn="just" eaLnBrk="0" hangingPunct="0">
              <a:spcBef>
                <a:spcPts val="325"/>
              </a:spcBef>
              <a:buClr>
                <a:srgbClr val="2DA2BF"/>
              </a:buClr>
              <a:buFont typeface="Wingdings" pitchFamily="2" charset="2"/>
              <a:buChar char="§"/>
            </a:pPr>
            <a:r>
              <a:rPr lang="nl-NL" sz="2600" kern="1200" dirty="0" smtClean="0">
                <a:solidFill>
                  <a:srgbClr val="00B050"/>
                </a:solidFill>
                <a:latin typeface="Arial" pitchFamily="34" charset="0"/>
                <a:ea typeface="+mn-ea"/>
                <a:cs typeface="Arial" pitchFamily="34" charset="0"/>
              </a:rPr>
              <a:t>Huisarts</a:t>
            </a:r>
            <a:r>
              <a:rPr lang="nl-NL" sz="2600" kern="1200" dirty="0" smtClean="0">
                <a:solidFill>
                  <a:srgbClr val="007C92"/>
                </a:solidFill>
                <a:latin typeface="Arial" pitchFamily="34" charset="0"/>
                <a:ea typeface="+mn-ea"/>
                <a:cs typeface="Arial" pitchFamily="34" charset="0"/>
              </a:rPr>
              <a:t> </a:t>
            </a:r>
            <a:r>
              <a:rPr lang="nl-NL" sz="2600" kern="1200" dirty="0">
                <a:solidFill>
                  <a:srgbClr val="007C92"/>
                </a:solidFill>
                <a:latin typeface="Arial" pitchFamily="34" charset="0"/>
                <a:ea typeface="+mn-ea"/>
                <a:cs typeface="Arial" pitchFamily="34" charset="0"/>
              </a:rPr>
              <a:t>is sinds 1 oktober 2015 verplicht om </a:t>
            </a:r>
            <a:r>
              <a:rPr lang="nl-NL" sz="2600" kern="1200" dirty="0" err="1">
                <a:solidFill>
                  <a:srgbClr val="007C92"/>
                </a:solidFill>
                <a:latin typeface="Arial" pitchFamily="34" charset="0"/>
                <a:ea typeface="+mn-ea"/>
                <a:cs typeface="Arial" pitchFamily="34" charset="0"/>
              </a:rPr>
              <a:t>derdebetaler</a:t>
            </a:r>
            <a:r>
              <a:rPr lang="nl-NL" sz="2600" kern="1200" dirty="0">
                <a:solidFill>
                  <a:srgbClr val="007C92"/>
                </a:solidFill>
                <a:latin typeface="Arial" pitchFamily="34" charset="0"/>
                <a:ea typeface="+mn-ea"/>
                <a:cs typeface="Arial" pitchFamily="34" charset="0"/>
              </a:rPr>
              <a:t> toe te passen voor </a:t>
            </a:r>
            <a:r>
              <a:rPr lang="nl-NL" sz="2600" kern="1200" dirty="0">
                <a:solidFill>
                  <a:srgbClr val="00B050"/>
                </a:solidFill>
                <a:latin typeface="Arial" pitchFamily="34" charset="0"/>
                <a:ea typeface="+mn-ea"/>
                <a:cs typeface="Arial" pitchFamily="34" charset="0"/>
              </a:rPr>
              <a:t>rechthebbenden verhoogde tegemoetkoming (uitzondering bezoeken)</a:t>
            </a:r>
          </a:p>
          <a:p>
            <a:pPr marL="849313" lvl="1" indent="-457200" algn="just" eaLnBrk="0" hangingPunct="0">
              <a:spcBef>
                <a:spcPts val="325"/>
              </a:spcBef>
              <a:buClr>
                <a:srgbClr val="2DA2BF"/>
              </a:buClr>
              <a:buFont typeface="Wingdings" pitchFamily="2" charset="2"/>
              <a:buChar char="§"/>
            </a:pPr>
            <a:endParaRPr lang="fr-FR" sz="2600" kern="1200" dirty="0" smtClean="0">
              <a:solidFill>
                <a:srgbClr val="00B050"/>
              </a:solidFill>
              <a:latin typeface="Arial" pitchFamily="34" charset="0"/>
              <a:ea typeface="+mn-ea"/>
              <a:cs typeface="Arial" pitchFamily="34" charset="0"/>
            </a:endParaRPr>
          </a:p>
          <a:p>
            <a:pPr marL="849313" lvl="1" indent="-457200" algn="just" eaLnBrk="0" hangingPunct="0">
              <a:spcBef>
                <a:spcPts val="325"/>
              </a:spcBef>
              <a:buClr>
                <a:srgbClr val="007C92"/>
              </a:buClr>
              <a:buFont typeface="Wingdings" pitchFamily="2" charset="2"/>
              <a:buChar char="§"/>
            </a:pPr>
            <a:r>
              <a:rPr lang="nl-NL" sz="2600" kern="1200" dirty="0" smtClean="0">
                <a:solidFill>
                  <a:srgbClr val="007C92"/>
                </a:solidFill>
                <a:latin typeface="Arial" pitchFamily="34" charset="0"/>
                <a:ea typeface="+mn-ea"/>
                <a:cs typeface="Arial" pitchFamily="34" charset="0"/>
              </a:rPr>
              <a:t>Geen </a:t>
            </a:r>
            <a:r>
              <a:rPr lang="nl-NL" sz="2600" kern="1200" dirty="0">
                <a:solidFill>
                  <a:srgbClr val="007C92"/>
                </a:solidFill>
                <a:latin typeface="Arial" pitchFamily="34" charset="0"/>
                <a:ea typeface="+mn-ea"/>
                <a:cs typeface="Arial" pitchFamily="34" charset="0"/>
              </a:rPr>
              <a:t>verplichting om derdebetalersregeling toe te passen voor bijhorende raadpleging of bezoek bij </a:t>
            </a:r>
            <a:r>
              <a:rPr lang="nl-NL" sz="2600" kern="1200" dirty="0">
                <a:solidFill>
                  <a:srgbClr val="00B050"/>
                </a:solidFill>
                <a:latin typeface="Arial" pitchFamily="34" charset="0"/>
                <a:ea typeface="+mn-ea"/>
                <a:cs typeface="Arial" pitchFamily="34" charset="0"/>
              </a:rPr>
              <a:t>GMD</a:t>
            </a:r>
          </a:p>
          <a:p>
            <a:pPr marL="849313" lvl="1" indent="-457200" algn="just" eaLnBrk="0" hangingPunct="0">
              <a:spcBef>
                <a:spcPts val="325"/>
              </a:spcBef>
              <a:buClr>
                <a:srgbClr val="2DA2BF"/>
              </a:buClr>
              <a:buFont typeface="Wingdings" pitchFamily="2" charset="2"/>
              <a:buChar char="§"/>
            </a:pPr>
            <a:endParaRPr lang="fr-FR" sz="2600" dirty="0" smtClean="0">
              <a:solidFill>
                <a:srgbClr val="007C92"/>
              </a:solidFill>
              <a:latin typeface="Arial" pitchFamily="34" charset="0"/>
              <a:ea typeface="+mn-ea"/>
              <a:cs typeface="Arial" pitchFamily="34" charset="0"/>
            </a:endParaRPr>
          </a:p>
          <a:p>
            <a:pPr marL="849313" lvl="1" indent="-457200" algn="just" eaLnBrk="0" hangingPunct="0">
              <a:spcBef>
                <a:spcPts val="325"/>
              </a:spcBef>
              <a:buClr>
                <a:srgbClr val="007C92"/>
              </a:buClr>
              <a:buFont typeface="Wingdings" pitchFamily="2" charset="2"/>
              <a:buChar char="§"/>
            </a:pPr>
            <a:r>
              <a:rPr lang="nl-NL" sz="2600" dirty="0">
                <a:solidFill>
                  <a:srgbClr val="00B050"/>
                </a:solidFill>
                <a:latin typeface="Arial" pitchFamily="34" charset="0"/>
                <a:ea typeface="+mn-ea"/>
                <a:cs typeface="Arial" pitchFamily="34" charset="0"/>
              </a:rPr>
              <a:t>Verplichting heeft voorrang </a:t>
            </a:r>
            <a:r>
              <a:rPr lang="nl-NL" sz="2600" dirty="0" smtClean="0">
                <a:solidFill>
                  <a:srgbClr val="00B050"/>
                </a:solidFill>
                <a:latin typeface="Arial" pitchFamily="34" charset="0"/>
                <a:ea typeface="+mn-ea"/>
                <a:cs typeface="Arial" pitchFamily="34" charset="0"/>
              </a:rPr>
              <a:t>op verbod</a:t>
            </a:r>
            <a:endParaRPr lang="fr-FR" sz="2600" kern="1200" dirty="0">
              <a:solidFill>
                <a:srgbClr val="00B050"/>
              </a:solidFill>
              <a:latin typeface="Arial" pitchFamily="34" charset="0"/>
              <a:ea typeface="+mn-ea"/>
              <a:cs typeface="Arial" pitchFamily="34" charset="0"/>
            </a:endParaRPr>
          </a:p>
        </p:txBody>
      </p:sp>
      <p:sp>
        <p:nvSpPr>
          <p:cNvPr id="5" name="Titel 2"/>
          <p:cNvSpPr txBox="1">
            <a:spLocks/>
          </p:cNvSpPr>
          <p:nvPr/>
        </p:nvSpPr>
        <p:spPr bwMode="auto">
          <a:xfrm>
            <a:off x="1619672" y="188640"/>
            <a:ext cx="7416824" cy="1215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92500" lnSpcReduction="10000"/>
          </a:bodyPr>
          <a:lstStyle>
            <a:lvl1pPr algn="ctr" rtl="0" eaLnBrk="1" fontAlgn="base" hangingPunct="1">
              <a:spcBef>
                <a:spcPct val="0"/>
              </a:spcBef>
              <a:spcAft>
                <a:spcPct val="0"/>
              </a:spcAft>
              <a:defRPr sz="2000" b="1">
                <a:solidFill>
                  <a:srgbClr val="007C92"/>
                </a:solidFill>
                <a:latin typeface="+mj-lt"/>
                <a:ea typeface="+mj-ea"/>
                <a:cs typeface="+mj-cs"/>
              </a:defRPr>
            </a:lvl1pPr>
            <a:lvl2pPr algn="ctr" rtl="0" eaLnBrk="1" fontAlgn="base" hangingPunct="1">
              <a:spcBef>
                <a:spcPct val="0"/>
              </a:spcBef>
              <a:spcAft>
                <a:spcPct val="0"/>
              </a:spcAft>
              <a:defRPr sz="2000" b="1">
                <a:solidFill>
                  <a:srgbClr val="007C92"/>
                </a:solidFill>
                <a:latin typeface="Verdana" pitchFamily="34" charset="0"/>
              </a:defRPr>
            </a:lvl2pPr>
            <a:lvl3pPr algn="ctr" rtl="0" eaLnBrk="1" fontAlgn="base" hangingPunct="1">
              <a:spcBef>
                <a:spcPct val="0"/>
              </a:spcBef>
              <a:spcAft>
                <a:spcPct val="0"/>
              </a:spcAft>
              <a:defRPr sz="2000" b="1">
                <a:solidFill>
                  <a:srgbClr val="007C92"/>
                </a:solidFill>
                <a:latin typeface="Verdana" pitchFamily="34" charset="0"/>
              </a:defRPr>
            </a:lvl3pPr>
            <a:lvl4pPr algn="ctr" rtl="0" eaLnBrk="1" fontAlgn="base" hangingPunct="1">
              <a:spcBef>
                <a:spcPct val="0"/>
              </a:spcBef>
              <a:spcAft>
                <a:spcPct val="0"/>
              </a:spcAft>
              <a:defRPr sz="2000" b="1">
                <a:solidFill>
                  <a:srgbClr val="007C92"/>
                </a:solidFill>
                <a:latin typeface="Verdana" pitchFamily="34" charset="0"/>
              </a:defRPr>
            </a:lvl4pPr>
            <a:lvl5pPr algn="ctr" rtl="0" eaLnBrk="1" fontAlgn="base" hangingPunct="1">
              <a:spcBef>
                <a:spcPct val="0"/>
              </a:spcBef>
              <a:spcAft>
                <a:spcPct val="0"/>
              </a:spcAft>
              <a:defRPr sz="2000" b="1">
                <a:solidFill>
                  <a:srgbClr val="007C92"/>
                </a:solidFill>
                <a:latin typeface="Verdana" pitchFamily="34" charset="0"/>
              </a:defRPr>
            </a:lvl5pPr>
            <a:lvl6pPr marL="457200" algn="ctr" rtl="0" eaLnBrk="1" fontAlgn="base" hangingPunct="1">
              <a:spcBef>
                <a:spcPct val="0"/>
              </a:spcBef>
              <a:spcAft>
                <a:spcPct val="0"/>
              </a:spcAft>
              <a:defRPr sz="2000" b="1">
                <a:solidFill>
                  <a:srgbClr val="007C92"/>
                </a:solidFill>
                <a:latin typeface="Verdana" pitchFamily="34" charset="0"/>
              </a:defRPr>
            </a:lvl6pPr>
            <a:lvl7pPr marL="914400" algn="ctr" rtl="0" eaLnBrk="1" fontAlgn="base" hangingPunct="1">
              <a:spcBef>
                <a:spcPct val="0"/>
              </a:spcBef>
              <a:spcAft>
                <a:spcPct val="0"/>
              </a:spcAft>
              <a:defRPr sz="2000" b="1">
                <a:solidFill>
                  <a:srgbClr val="007C92"/>
                </a:solidFill>
                <a:latin typeface="Verdana" pitchFamily="34" charset="0"/>
              </a:defRPr>
            </a:lvl7pPr>
            <a:lvl8pPr marL="1371600" algn="ctr" rtl="0" eaLnBrk="1" fontAlgn="base" hangingPunct="1">
              <a:spcBef>
                <a:spcPct val="0"/>
              </a:spcBef>
              <a:spcAft>
                <a:spcPct val="0"/>
              </a:spcAft>
              <a:defRPr sz="2000" b="1">
                <a:solidFill>
                  <a:srgbClr val="007C92"/>
                </a:solidFill>
                <a:latin typeface="Verdana" pitchFamily="34" charset="0"/>
              </a:defRPr>
            </a:lvl8pPr>
            <a:lvl9pPr marL="1828800" algn="ctr" rtl="0" eaLnBrk="1" fontAlgn="base" hangingPunct="1">
              <a:spcBef>
                <a:spcPct val="0"/>
              </a:spcBef>
              <a:spcAft>
                <a:spcPct val="0"/>
              </a:spcAft>
              <a:defRPr sz="2000" b="1">
                <a:solidFill>
                  <a:srgbClr val="007C92"/>
                </a:solidFill>
                <a:latin typeface="Verdana" pitchFamily="34" charset="0"/>
              </a:defRPr>
            </a:lvl9pPr>
          </a:lstStyle>
          <a:p>
            <a:r>
              <a:rPr lang="fr-BE" sz="2800" dirty="0"/>
              <a:t>2. Nieuwe </a:t>
            </a:r>
            <a:r>
              <a:rPr lang="fr-BE" sz="2800" dirty="0" err="1"/>
              <a:t>verplichtingen</a:t>
            </a:r>
            <a:r>
              <a:rPr lang="fr-BE" sz="2800" dirty="0"/>
              <a:t> </a:t>
            </a:r>
            <a:r>
              <a:rPr lang="fr-BE" sz="2800" dirty="0" err="1"/>
              <a:t>inzake</a:t>
            </a:r>
            <a:r>
              <a:rPr lang="fr-BE" sz="2800" dirty="0"/>
              <a:t> </a:t>
            </a:r>
            <a:r>
              <a:rPr lang="fr-BE" sz="2800" dirty="0" err="1"/>
              <a:t>derdebetalersregeling</a:t>
            </a:r>
            <a:r>
              <a:rPr lang="fr-BE" sz="2400" dirty="0" smtClean="0"/>
              <a:t/>
            </a:r>
            <a:br>
              <a:rPr lang="fr-BE" sz="2400" dirty="0" smtClean="0"/>
            </a:br>
            <a:endParaRPr lang="fr-BE" sz="3100" b="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8106874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251520" y="1403648"/>
            <a:ext cx="8784976" cy="4689648"/>
          </a:xfrm>
        </p:spPr>
        <p:txBody>
          <a:bodyPr/>
          <a:lstStyle/>
          <a:p>
            <a:pPr marL="849313" lvl="1" indent="-457200" algn="just" eaLnBrk="0" hangingPunct="0">
              <a:spcBef>
                <a:spcPts val="325"/>
              </a:spcBef>
              <a:buClr>
                <a:srgbClr val="007C92"/>
              </a:buClr>
              <a:buFont typeface="Wingdings" pitchFamily="2" charset="2"/>
              <a:buChar char="§"/>
            </a:pPr>
            <a:r>
              <a:rPr lang="nl-NL" sz="2600" kern="1200" dirty="0" smtClean="0">
                <a:solidFill>
                  <a:srgbClr val="007C92"/>
                </a:solidFill>
                <a:latin typeface="Arial" pitchFamily="34" charset="0"/>
                <a:ea typeface="+mn-ea"/>
                <a:cs typeface="Arial" pitchFamily="34" charset="0"/>
              </a:rPr>
              <a:t>Facultatieve </a:t>
            </a:r>
            <a:r>
              <a:rPr lang="nl-NL" sz="2600" kern="1200" dirty="0">
                <a:solidFill>
                  <a:srgbClr val="007C92"/>
                </a:solidFill>
                <a:latin typeface="Arial" pitchFamily="34" charset="0"/>
                <a:ea typeface="+mn-ea"/>
                <a:cs typeface="Arial" pitchFamily="34" charset="0"/>
              </a:rPr>
              <a:t>derdebetalersregeling ook mogelijk voor </a:t>
            </a:r>
            <a:r>
              <a:rPr lang="nl-NL" sz="2600" kern="1200" dirty="0">
                <a:solidFill>
                  <a:srgbClr val="00B050"/>
                </a:solidFill>
                <a:latin typeface="Arial" pitchFamily="34" charset="0"/>
                <a:ea typeface="+mn-ea"/>
                <a:cs typeface="Arial" pitchFamily="34" charset="0"/>
              </a:rPr>
              <a:t>niet-</a:t>
            </a:r>
            <a:r>
              <a:rPr lang="nl-NL" sz="2600" kern="1200" dirty="0" err="1">
                <a:solidFill>
                  <a:srgbClr val="00B050"/>
                </a:solidFill>
                <a:latin typeface="Arial" pitchFamily="34" charset="0"/>
                <a:ea typeface="+mn-ea"/>
                <a:cs typeface="Arial" pitchFamily="34" charset="0"/>
              </a:rPr>
              <a:t>geconventioneerde</a:t>
            </a:r>
            <a:r>
              <a:rPr lang="nl-NL" sz="2600" kern="1200" dirty="0">
                <a:solidFill>
                  <a:srgbClr val="00B050"/>
                </a:solidFill>
                <a:latin typeface="Arial" pitchFamily="34" charset="0"/>
                <a:ea typeface="+mn-ea"/>
                <a:cs typeface="Arial" pitchFamily="34" charset="0"/>
              </a:rPr>
              <a:t> zorgverlener</a:t>
            </a:r>
          </a:p>
          <a:p>
            <a:pPr marL="392113" lvl="1" indent="0" algn="just" eaLnBrk="0" hangingPunct="0">
              <a:spcBef>
                <a:spcPts val="325"/>
              </a:spcBef>
              <a:buClr>
                <a:srgbClr val="2DA2BF"/>
              </a:buClr>
              <a:buNone/>
            </a:pPr>
            <a:endParaRPr lang="fr-FR" sz="2600" kern="1200" dirty="0" smtClean="0">
              <a:solidFill>
                <a:srgbClr val="007C92"/>
              </a:solidFill>
              <a:latin typeface="Arial" pitchFamily="34" charset="0"/>
              <a:ea typeface="+mn-ea"/>
              <a:cs typeface="Arial" pitchFamily="34" charset="0"/>
            </a:endParaRPr>
          </a:p>
          <a:p>
            <a:pPr marL="849313" lvl="1" indent="-457200" algn="just" eaLnBrk="0" hangingPunct="0">
              <a:spcBef>
                <a:spcPts val="325"/>
              </a:spcBef>
              <a:buClr>
                <a:srgbClr val="007C92"/>
              </a:buClr>
              <a:buFont typeface="Wingdings" pitchFamily="2" charset="2"/>
              <a:buChar char="§"/>
            </a:pPr>
            <a:r>
              <a:rPr lang="fr-FR" sz="2600" kern="1200" dirty="0" err="1" smtClean="0">
                <a:solidFill>
                  <a:srgbClr val="00B050"/>
                </a:solidFill>
                <a:latin typeface="Arial" pitchFamily="34" charset="0"/>
                <a:ea typeface="+mn-ea"/>
                <a:cs typeface="Arial" pitchFamily="34" charset="0"/>
              </a:rPr>
              <a:t>Geen</a:t>
            </a:r>
            <a:r>
              <a:rPr lang="fr-FR" sz="2600" kern="1200" dirty="0" smtClean="0">
                <a:solidFill>
                  <a:srgbClr val="00B050"/>
                </a:solidFill>
                <a:latin typeface="Arial" pitchFamily="34" charset="0"/>
                <a:ea typeface="+mn-ea"/>
                <a:cs typeface="Arial" pitchFamily="34" charset="0"/>
              </a:rPr>
              <a:t> </a:t>
            </a:r>
            <a:r>
              <a:rPr lang="fr-FR" sz="2600" kern="1200" dirty="0" err="1">
                <a:solidFill>
                  <a:srgbClr val="00B050"/>
                </a:solidFill>
                <a:latin typeface="Arial" pitchFamily="34" charset="0"/>
                <a:ea typeface="+mn-ea"/>
                <a:cs typeface="Arial" pitchFamily="34" charset="0"/>
              </a:rPr>
              <a:t>voorafgaande</a:t>
            </a:r>
            <a:r>
              <a:rPr lang="fr-FR" sz="2600" kern="1200" dirty="0">
                <a:solidFill>
                  <a:srgbClr val="00B050"/>
                </a:solidFill>
                <a:latin typeface="Arial" pitchFamily="34" charset="0"/>
                <a:ea typeface="+mn-ea"/>
                <a:cs typeface="Arial" pitchFamily="34" charset="0"/>
              </a:rPr>
              <a:t> </a:t>
            </a:r>
            <a:r>
              <a:rPr lang="fr-FR" sz="2600" kern="1200" dirty="0" err="1">
                <a:solidFill>
                  <a:srgbClr val="00B050"/>
                </a:solidFill>
                <a:latin typeface="Arial" pitchFamily="34" charset="0"/>
                <a:ea typeface="+mn-ea"/>
                <a:cs typeface="Arial" pitchFamily="34" charset="0"/>
              </a:rPr>
              <a:t>formaliteiten</a:t>
            </a:r>
            <a:endParaRPr lang="fr-FR" sz="2600" kern="1200" dirty="0">
              <a:solidFill>
                <a:srgbClr val="00B050"/>
              </a:solidFill>
              <a:latin typeface="Arial" pitchFamily="34" charset="0"/>
              <a:ea typeface="+mn-ea"/>
              <a:cs typeface="Arial" pitchFamily="34" charset="0"/>
            </a:endParaRPr>
          </a:p>
          <a:p>
            <a:pPr marL="1135063" lvl="2" indent="-342900" algn="just" eaLnBrk="0" hangingPunct="0">
              <a:spcBef>
                <a:spcPts val="325"/>
              </a:spcBef>
              <a:buClr>
                <a:srgbClr val="007C92"/>
              </a:buClr>
              <a:buFont typeface="Courier New" pitchFamily="49" charset="0"/>
              <a:buChar char="o"/>
            </a:pPr>
            <a:r>
              <a:rPr lang="nl-NL" kern="1200" dirty="0">
                <a:solidFill>
                  <a:srgbClr val="007C92"/>
                </a:solidFill>
                <a:latin typeface="Arial" pitchFamily="34" charset="0"/>
                <a:ea typeface="+mn-ea"/>
                <a:cs typeface="Arial" pitchFamily="34" charset="0"/>
              </a:rPr>
              <a:t>(tand)arts moet geen overeenkomst meer afsluiten met NIC</a:t>
            </a:r>
          </a:p>
          <a:p>
            <a:pPr marL="1135063" lvl="2" indent="-342900" algn="just" eaLnBrk="0" hangingPunct="0">
              <a:spcBef>
                <a:spcPts val="325"/>
              </a:spcBef>
              <a:buClr>
                <a:srgbClr val="007C92"/>
              </a:buClr>
              <a:buFont typeface="Courier New" pitchFamily="49" charset="0"/>
              <a:buChar char="o"/>
            </a:pPr>
            <a:r>
              <a:rPr lang="nl-NL" kern="1200" dirty="0">
                <a:solidFill>
                  <a:srgbClr val="007C92"/>
                </a:solidFill>
                <a:latin typeface="Arial" pitchFamily="34" charset="0"/>
                <a:ea typeface="+mn-ea"/>
                <a:cs typeface="Arial" pitchFamily="34" charset="0"/>
              </a:rPr>
              <a:t> zorgverlener moet niet meer opteren voor </a:t>
            </a:r>
            <a:r>
              <a:rPr lang="nl-NL" kern="1200" dirty="0" err="1">
                <a:solidFill>
                  <a:srgbClr val="007C92"/>
                </a:solidFill>
                <a:latin typeface="Arial" pitchFamily="34" charset="0"/>
                <a:ea typeface="+mn-ea"/>
                <a:cs typeface="Arial" pitchFamily="34" charset="0"/>
              </a:rPr>
              <a:t>derdebetaler</a:t>
            </a:r>
            <a:endParaRPr lang="nl-NL" kern="1200" dirty="0">
              <a:solidFill>
                <a:srgbClr val="007C92"/>
              </a:solidFill>
              <a:latin typeface="Arial" pitchFamily="34" charset="0"/>
              <a:ea typeface="+mn-ea"/>
              <a:cs typeface="Arial" pitchFamily="34" charset="0"/>
            </a:endParaRPr>
          </a:p>
          <a:p>
            <a:pPr marL="792163" lvl="2" indent="0" algn="just" eaLnBrk="0" hangingPunct="0">
              <a:spcBef>
                <a:spcPts val="325"/>
              </a:spcBef>
              <a:buClr>
                <a:srgbClr val="2DA2BF"/>
              </a:buClr>
              <a:buNone/>
            </a:pPr>
            <a:endParaRPr lang="fr-FR" kern="1200" dirty="0" smtClean="0">
              <a:solidFill>
                <a:srgbClr val="007C92"/>
              </a:solidFill>
              <a:latin typeface="Arial" pitchFamily="34" charset="0"/>
              <a:ea typeface="+mn-ea"/>
              <a:cs typeface="Arial" pitchFamily="34" charset="0"/>
            </a:endParaRPr>
          </a:p>
          <a:p>
            <a:pPr marL="849313" lvl="1" indent="-457200" algn="just" eaLnBrk="0" hangingPunct="0">
              <a:spcBef>
                <a:spcPts val="325"/>
              </a:spcBef>
              <a:buClr>
                <a:srgbClr val="007C92"/>
              </a:buClr>
              <a:buFont typeface="Wingdings" pitchFamily="2" charset="2"/>
              <a:buChar char="§"/>
            </a:pPr>
            <a:r>
              <a:rPr lang="nl-NL" sz="2600" kern="1200" dirty="0" smtClean="0">
                <a:solidFill>
                  <a:srgbClr val="007C92"/>
                </a:solidFill>
                <a:latin typeface="Arial" pitchFamily="34" charset="0"/>
                <a:ea typeface="+mn-ea"/>
                <a:cs typeface="Arial" pitchFamily="34" charset="0"/>
              </a:rPr>
              <a:t>Modaliteiten </a:t>
            </a:r>
            <a:r>
              <a:rPr lang="nl-NL" sz="2600" kern="1200" dirty="0">
                <a:solidFill>
                  <a:srgbClr val="007C92"/>
                </a:solidFill>
                <a:latin typeface="Arial" pitchFamily="34" charset="0"/>
                <a:ea typeface="+mn-ea"/>
                <a:cs typeface="Arial" pitchFamily="34" charset="0"/>
              </a:rPr>
              <a:t>toepassing </a:t>
            </a:r>
            <a:r>
              <a:rPr lang="nl-NL" sz="2600" kern="1200" dirty="0" err="1">
                <a:solidFill>
                  <a:srgbClr val="007C92"/>
                </a:solidFill>
                <a:latin typeface="Arial" pitchFamily="34" charset="0"/>
                <a:ea typeface="+mn-ea"/>
                <a:cs typeface="Arial" pitchFamily="34" charset="0"/>
              </a:rPr>
              <a:t>derdebetaler</a:t>
            </a:r>
            <a:r>
              <a:rPr lang="nl-NL" sz="2600" kern="1200" dirty="0">
                <a:solidFill>
                  <a:srgbClr val="007C92"/>
                </a:solidFill>
                <a:latin typeface="Arial" pitchFamily="34" charset="0"/>
                <a:ea typeface="+mn-ea"/>
                <a:cs typeface="Arial" pitchFamily="34" charset="0"/>
              </a:rPr>
              <a:t> bepaald door bevoegde </a:t>
            </a:r>
            <a:r>
              <a:rPr lang="nl-NL" sz="2600" kern="1200" dirty="0">
                <a:solidFill>
                  <a:srgbClr val="00B050"/>
                </a:solidFill>
                <a:latin typeface="Arial" pitchFamily="34" charset="0"/>
                <a:ea typeface="+mn-ea"/>
                <a:cs typeface="Arial" pitchFamily="34" charset="0"/>
              </a:rPr>
              <a:t>overeenkomsten- of akkoordencommissie</a:t>
            </a:r>
          </a:p>
          <a:p>
            <a:pPr marL="392113" lvl="1" indent="0" algn="just" eaLnBrk="0" hangingPunct="0">
              <a:spcBef>
                <a:spcPts val="325"/>
              </a:spcBef>
              <a:buClr>
                <a:srgbClr val="2DA2BF"/>
              </a:buClr>
              <a:buNone/>
            </a:pPr>
            <a:endParaRPr lang="fr-FR" sz="2600" kern="1200" dirty="0" smtClean="0">
              <a:solidFill>
                <a:srgbClr val="007C92"/>
              </a:solidFill>
              <a:latin typeface="Arial" pitchFamily="34" charset="0"/>
              <a:ea typeface="+mn-ea"/>
              <a:cs typeface="Arial" pitchFamily="34" charset="0"/>
            </a:endParaRPr>
          </a:p>
          <a:p>
            <a:pPr marL="849313" lvl="1" indent="-457200" algn="just" eaLnBrk="0" hangingPunct="0">
              <a:spcBef>
                <a:spcPts val="325"/>
              </a:spcBef>
              <a:buClr>
                <a:srgbClr val="007C92"/>
              </a:buClr>
              <a:buFont typeface="Wingdings" pitchFamily="2" charset="2"/>
              <a:buChar char="§"/>
            </a:pPr>
            <a:r>
              <a:rPr lang="nl-NL" sz="2600" kern="1200" dirty="0" smtClean="0">
                <a:solidFill>
                  <a:srgbClr val="007C92"/>
                </a:solidFill>
                <a:latin typeface="Arial" pitchFamily="34" charset="0"/>
                <a:ea typeface="+mn-ea"/>
                <a:cs typeface="Arial" pitchFamily="34" charset="0"/>
              </a:rPr>
              <a:t>Enkel</a:t>
            </a:r>
            <a:r>
              <a:rPr lang="nl-NL" sz="2600" kern="1200" dirty="0" smtClean="0">
                <a:solidFill>
                  <a:srgbClr val="00B050"/>
                </a:solidFill>
                <a:latin typeface="Arial" pitchFamily="34" charset="0"/>
                <a:ea typeface="+mn-ea"/>
                <a:cs typeface="Arial" pitchFamily="34" charset="0"/>
              </a:rPr>
              <a:t> </a:t>
            </a:r>
            <a:r>
              <a:rPr lang="nl-NL" sz="2600" kern="1200" dirty="0">
                <a:solidFill>
                  <a:srgbClr val="00B050"/>
                </a:solidFill>
                <a:latin typeface="Arial" pitchFamily="34" charset="0"/>
                <a:ea typeface="+mn-ea"/>
                <a:cs typeface="Arial" pitchFamily="34" charset="0"/>
              </a:rPr>
              <a:t>DGEC </a:t>
            </a:r>
            <a:r>
              <a:rPr lang="nl-NL" sz="2600" kern="1200" dirty="0">
                <a:solidFill>
                  <a:srgbClr val="007C92"/>
                </a:solidFill>
                <a:latin typeface="Arial" pitchFamily="34" charset="0"/>
                <a:ea typeface="+mn-ea"/>
                <a:cs typeface="Arial" pitchFamily="34" charset="0"/>
              </a:rPr>
              <a:t>kan facultatieve </a:t>
            </a:r>
            <a:r>
              <a:rPr lang="nl-NL" sz="2600" kern="1200" dirty="0" err="1">
                <a:solidFill>
                  <a:srgbClr val="007C92"/>
                </a:solidFill>
                <a:latin typeface="Arial" pitchFamily="34" charset="0"/>
                <a:ea typeface="+mn-ea"/>
                <a:cs typeface="Arial" pitchFamily="34" charset="0"/>
              </a:rPr>
              <a:t>derdebetaler</a:t>
            </a:r>
            <a:r>
              <a:rPr lang="nl-NL" sz="2600" kern="1200" dirty="0">
                <a:solidFill>
                  <a:srgbClr val="007C92"/>
                </a:solidFill>
                <a:latin typeface="Arial" pitchFamily="34" charset="0"/>
                <a:ea typeface="+mn-ea"/>
                <a:cs typeface="Arial" pitchFamily="34" charset="0"/>
              </a:rPr>
              <a:t> </a:t>
            </a:r>
            <a:r>
              <a:rPr lang="nl-NL" sz="2600" kern="1200" dirty="0">
                <a:solidFill>
                  <a:srgbClr val="00B050"/>
                </a:solidFill>
                <a:latin typeface="Arial" pitchFamily="34" charset="0"/>
                <a:ea typeface="+mn-ea"/>
                <a:cs typeface="Arial" pitchFamily="34" charset="0"/>
              </a:rPr>
              <a:t>intrekken</a:t>
            </a:r>
          </a:p>
          <a:p>
            <a:pPr marL="849313" lvl="1" indent="-457200" algn="just" eaLnBrk="0" hangingPunct="0">
              <a:spcBef>
                <a:spcPts val="325"/>
              </a:spcBef>
              <a:buClr>
                <a:srgbClr val="007C92"/>
              </a:buClr>
              <a:buFont typeface="Wingdings" pitchFamily="2" charset="2"/>
              <a:buChar char="§"/>
            </a:pPr>
            <a:endParaRPr lang="fr-FR" sz="2600" kern="1200" dirty="0" smtClean="0">
              <a:solidFill>
                <a:srgbClr val="00B050"/>
              </a:solidFill>
              <a:latin typeface="Arial" pitchFamily="34" charset="0"/>
              <a:ea typeface="+mn-ea"/>
              <a:cs typeface="Arial" pitchFamily="34" charset="0"/>
            </a:endParaRPr>
          </a:p>
          <a:p>
            <a:pPr marL="457200" lvl="1" indent="0" algn="just">
              <a:buNone/>
            </a:pPr>
            <a:endParaRPr lang="nl-BE" sz="2600" kern="1200" dirty="0">
              <a:solidFill>
                <a:prstClr val="black"/>
              </a:solidFill>
              <a:latin typeface="Arial" pitchFamily="34" charset="0"/>
              <a:ea typeface="+mn-ea"/>
              <a:cs typeface="Arial" pitchFamily="34" charset="0"/>
            </a:endParaRPr>
          </a:p>
        </p:txBody>
      </p:sp>
      <p:sp>
        <p:nvSpPr>
          <p:cNvPr id="7" name="Titel 2"/>
          <p:cNvSpPr txBox="1">
            <a:spLocks/>
          </p:cNvSpPr>
          <p:nvPr/>
        </p:nvSpPr>
        <p:spPr bwMode="auto">
          <a:xfrm>
            <a:off x="1619672" y="188640"/>
            <a:ext cx="7416824" cy="1215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lnSpcReduction="10000"/>
          </a:bodyPr>
          <a:lstStyle>
            <a:lvl1pPr algn="ctr" rtl="0" eaLnBrk="1" fontAlgn="base" hangingPunct="1">
              <a:spcBef>
                <a:spcPct val="0"/>
              </a:spcBef>
              <a:spcAft>
                <a:spcPct val="0"/>
              </a:spcAft>
              <a:defRPr sz="2000" b="1">
                <a:solidFill>
                  <a:srgbClr val="007C92"/>
                </a:solidFill>
                <a:latin typeface="+mj-lt"/>
                <a:ea typeface="+mj-ea"/>
                <a:cs typeface="+mj-cs"/>
              </a:defRPr>
            </a:lvl1pPr>
            <a:lvl2pPr algn="ctr" rtl="0" eaLnBrk="1" fontAlgn="base" hangingPunct="1">
              <a:spcBef>
                <a:spcPct val="0"/>
              </a:spcBef>
              <a:spcAft>
                <a:spcPct val="0"/>
              </a:spcAft>
              <a:defRPr sz="2000" b="1">
                <a:solidFill>
                  <a:srgbClr val="007C92"/>
                </a:solidFill>
                <a:latin typeface="Verdana" pitchFamily="34" charset="0"/>
              </a:defRPr>
            </a:lvl2pPr>
            <a:lvl3pPr algn="ctr" rtl="0" eaLnBrk="1" fontAlgn="base" hangingPunct="1">
              <a:spcBef>
                <a:spcPct val="0"/>
              </a:spcBef>
              <a:spcAft>
                <a:spcPct val="0"/>
              </a:spcAft>
              <a:defRPr sz="2000" b="1">
                <a:solidFill>
                  <a:srgbClr val="007C92"/>
                </a:solidFill>
                <a:latin typeface="Verdana" pitchFamily="34" charset="0"/>
              </a:defRPr>
            </a:lvl3pPr>
            <a:lvl4pPr algn="ctr" rtl="0" eaLnBrk="1" fontAlgn="base" hangingPunct="1">
              <a:spcBef>
                <a:spcPct val="0"/>
              </a:spcBef>
              <a:spcAft>
                <a:spcPct val="0"/>
              </a:spcAft>
              <a:defRPr sz="2000" b="1">
                <a:solidFill>
                  <a:srgbClr val="007C92"/>
                </a:solidFill>
                <a:latin typeface="Verdana" pitchFamily="34" charset="0"/>
              </a:defRPr>
            </a:lvl4pPr>
            <a:lvl5pPr algn="ctr" rtl="0" eaLnBrk="1" fontAlgn="base" hangingPunct="1">
              <a:spcBef>
                <a:spcPct val="0"/>
              </a:spcBef>
              <a:spcAft>
                <a:spcPct val="0"/>
              </a:spcAft>
              <a:defRPr sz="2000" b="1">
                <a:solidFill>
                  <a:srgbClr val="007C92"/>
                </a:solidFill>
                <a:latin typeface="Verdana" pitchFamily="34" charset="0"/>
              </a:defRPr>
            </a:lvl5pPr>
            <a:lvl6pPr marL="457200" algn="ctr" rtl="0" eaLnBrk="1" fontAlgn="base" hangingPunct="1">
              <a:spcBef>
                <a:spcPct val="0"/>
              </a:spcBef>
              <a:spcAft>
                <a:spcPct val="0"/>
              </a:spcAft>
              <a:defRPr sz="2000" b="1">
                <a:solidFill>
                  <a:srgbClr val="007C92"/>
                </a:solidFill>
                <a:latin typeface="Verdana" pitchFamily="34" charset="0"/>
              </a:defRPr>
            </a:lvl6pPr>
            <a:lvl7pPr marL="914400" algn="ctr" rtl="0" eaLnBrk="1" fontAlgn="base" hangingPunct="1">
              <a:spcBef>
                <a:spcPct val="0"/>
              </a:spcBef>
              <a:spcAft>
                <a:spcPct val="0"/>
              </a:spcAft>
              <a:defRPr sz="2000" b="1">
                <a:solidFill>
                  <a:srgbClr val="007C92"/>
                </a:solidFill>
                <a:latin typeface="Verdana" pitchFamily="34" charset="0"/>
              </a:defRPr>
            </a:lvl7pPr>
            <a:lvl8pPr marL="1371600" algn="ctr" rtl="0" eaLnBrk="1" fontAlgn="base" hangingPunct="1">
              <a:spcBef>
                <a:spcPct val="0"/>
              </a:spcBef>
              <a:spcAft>
                <a:spcPct val="0"/>
              </a:spcAft>
              <a:defRPr sz="2000" b="1">
                <a:solidFill>
                  <a:srgbClr val="007C92"/>
                </a:solidFill>
                <a:latin typeface="Verdana" pitchFamily="34" charset="0"/>
              </a:defRPr>
            </a:lvl8pPr>
            <a:lvl9pPr marL="1828800" algn="ctr" rtl="0" eaLnBrk="1" fontAlgn="base" hangingPunct="1">
              <a:spcBef>
                <a:spcPct val="0"/>
              </a:spcBef>
              <a:spcAft>
                <a:spcPct val="0"/>
              </a:spcAft>
              <a:defRPr sz="2000" b="1">
                <a:solidFill>
                  <a:srgbClr val="007C92"/>
                </a:solidFill>
                <a:latin typeface="Verdana" pitchFamily="34" charset="0"/>
              </a:defRPr>
            </a:lvl9pPr>
          </a:lstStyle>
          <a:p>
            <a:r>
              <a:rPr lang="fr-BE" sz="2600" dirty="0"/>
              <a:t>3. </a:t>
            </a:r>
            <a:r>
              <a:rPr lang="fr-BE" sz="2600" dirty="0" err="1"/>
              <a:t>Vereenvoudigde</a:t>
            </a:r>
            <a:r>
              <a:rPr lang="fr-BE" sz="2600" dirty="0"/>
              <a:t> </a:t>
            </a:r>
            <a:r>
              <a:rPr lang="fr-BE" sz="2600" dirty="0" err="1"/>
              <a:t>facultatieve</a:t>
            </a:r>
            <a:r>
              <a:rPr lang="fr-BE" sz="2600" dirty="0"/>
              <a:t> </a:t>
            </a:r>
            <a:r>
              <a:rPr lang="fr-BE" sz="2600" dirty="0" err="1"/>
              <a:t>derdebetalersregeling</a:t>
            </a:r>
            <a:r>
              <a:rPr lang="fr-BE" sz="2600" dirty="0"/>
              <a:t> </a:t>
            </a:r>
            <a:r>
              <a:rPr lang="fr-BE" sz="2400" dirty="0" smtClean="0"/>
              <a:t/>
            </a:r>
            <a:br>
              <a:rPr lang="fr-BE" sz="2400" dirty="0" smtClean="0"/>
            </a:br>
            <a:endParaRPr lang="fr-BE" sz="2400" dirty="0">
              <a:latin typeface="Arial" pitchFamily="34" charset="0"/>
              <a:cs typeface="Arial" pitchFamily="34" charset="0"/>
            </a:endParaRPr>
          </a:p>
        </p:txBody>
      </p:sp>
    </p:spTree>
    <p:extLst>
      <p:ext uri="{BB962C8B-B14F-4D97-AF65-F5344CB8AC3E}">
        <p14:creationId xmlns:p14="http://schemas.microsoft.com/office/powerpoint/2010/main" val="40904830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79512" y="1196752"/>
            <a:ext cx="8496944" cy="4896544"/>
          </a:xfrm>
        </p:spPr>
        <p:txBody>
          <a:bodyPr/>
          <a:lstStyle/>
          <a:p>
            <a:pPr marL="630238" lvl="2" indent="0" algn="just">
              <a:buNone/>
            </a:pPr>
            <a:endParaRPr lang="nl-BE" sz="2400" dirty="0" smtClean="0">
              <a:latin typeface="Arial" pitchFamily="34" charset="0"/>
              <a:cs typeface="Arial" pitchFamily="34" charset="0"/>
            </a:endParaRPr>
          </a:p>
          <a:p>
            <a:pPr marL="849313" lvl="1" indent="-457200" algn="just" eaLnBrk="0" hangingPunct="0">
              <a:spcBef>
                <a:spcPts val="325"/>
              </a:spcBef>
              <a:buClr>
                <a:srgbClr val="007C92"/>
              </a:buClr>
              <a:buFont typeface="Wingdings" pitchFamily="2" charset="2"/>
              <a:buChar char="§"/>
            </a:pPr>
            <a:r>
              <a:rPr lang="nl-NL" sz="2600" kern="1200" dirty="0" smtClean="0">
                <a:solidFill>
                  <a:srgbClr val="007C92"/>
                </a:solidFill>
                <a:latin typeface="Arial" pitchFamily="34" charset="0"/>
                <a:ea typeface="+mn-ea"/>
                <a:cs typeface="Arial" pitchFamily="34" charset="0"/>
              </a:rPr>
              <a:t>Bestaat </a:t>
            </a:r>
            <a:r>
              <a:rPr lang="nl-NL" sz="2600" kern="1200" dirty="0">
                <a:solidFill>
                  <a:srgbClr val="007C92"/>
                </a:solidFill>
                <a:latin typeface="Arial" pitchFamily="34" charset="0"/>
                <a:ea typeface="+mn-ea"/>
                <a:cs typeface="Arial" pitchFamily="34" charset="0"/>
              </a:rPr>
              <a:t>reeds </a:t>
            </a:r>
            <a:r>
              <a:rPr lang="nl-NL" sz="2600" kern="1200" dirty="0">
                <a:solidFill>
                  <a:srgbClr val="00B050"/>
                </a:solidFill>
                <a:latin typeface="Arial" pitchFamily="34" charset="0"/>
                <a:ea typeface="+mn-ea"/>
                <a:cs typeface="Arial" pitchFamily="34" charset="0"/>
              </a:rPr>
              <a:t>bij bepaalde zorgverleners</a:t>
            </a:r>
            <a:r>
              <a:rPr lang="nl-NL" sz="2600" kern="1200" dirty="0">
                <a:solidFill>
                  <a:srgbClr val="007C92"/>
                </a:solidFill>
                <a:latin typeface="Arial" pitchFamily="34" charset="0"/>
                <a:ea typeface="+mn-ea"/>
                <a:cs typeface="Arial" pitchFamily="34" charset="0"/>
              </a:rPr>
              <a:t>: ziekenhuizen, verpleegkundigen, huisartsen, enz.</a:t>
            </a:r>
            <a:endParaRPr lang="fr-FR" sz="2600" kern="1200" dirty="0" smtClean="0">
              <a:solidFill>
                <a:srgbClr val="007C92"/>
              </a:solidFill>
              <a:latin typeface="Arial" pitchFamily="34" charset="0"/>
              <a:ea typeface="+mn-ea"/>
              <a:cs typeface="Arial" pitchFamily="34" charset="0"/>
            </a:endParaRPr>
          </a:p>
          <a:p>
            <a:pPr marL="392113" lvl="1" indent="0" algn="just" eaLnBrk="0" hangingPunct="0">
              <a:spcBef>
                <a:spcPts val="325"/>
              </a:spcBef>
              <a:buClr>
                <a:srgbClr val="2DA2BF"/>
              </a:buClr>
              <a:buNone/>
            </a:pPr>
            <a:endParaRPr lang="fr-FR" sz="2600" kern="1200" dirty="0" smtClean="0">
              <a:solidFill>
                <a:srgbClr val="007C92"/>
              </a:solidFill>
              <a:latin typeface="Arial" pitchFamily="34" charset="0"/>
              <a:ea typeface="+mn-ea"/>
              <a:cs typeface="Arial" pitchFamily="34" charset="0"/>
            </a:endParaRPr>
          </a:p>
          <a:p>
            <a:pPr marL="849313" lvl="1" indent="-457200" algn="just" eaLnBrk="0" hangingPunct="0">
              <a:spcBef>
                <a:spcPts val="325"/>
              </a:spcBef>
              <a:buClr>
                <a:srgbClr val="007C92"/>
              </a:buClr>
              <a:buFont typeface="Wingdings" pitchFamily="2" charset="2"/>
              <a:buChar char="§"/>
            </a:pPr>
            <a:r>
              <a:rPr lang="nl-NL" sz="2600" kern="1200" dirty="0" smtClean="0">
                <a:solidFill>
                  <a:srgbClr val="00B050"/>
                </a:solidFill>
                <a:latin typeface="Arial" pitchFamily="34" charset="0"/>
                <a:ea typeface="+mn-ea"/>
                <a:cs typeface="Arial" pitchFamily="34" charset="0"/>
              </a:rPr>
              <a:t>Progressieve </a:t>
            </a:r>
            <a:r>
              <a:rPr lang="nl-NL" sz="2600" kern="1200" dirty="0">
                <a:solidFill>
                  <a:srgbClr val="007C92"/>
                </a:solidFill>
                <a:latin typeface="Arial" pitchFamily="34" charset="0"/>
                <a:ea typeface="+mn-ea"/>
                <a:cs typeface="Arial" pitchFamily="34" charset="0"/>
              </a:rPr>
              <a:t>uitrol </a:t>
            </a:r>
            <a:r>
              <a:rPr lang="nl-NL" sz="2600" kern="1200" dirty="0">
                <a:solidFill>
                  <a:srgbClr val="00B050"/>
                </a:solidFill>
                <a:latin typeface="Arial" pitchFamily="34" charset="0"/>
                <a:ea typeface="+mn-ea"/>
                <a:cs typeface="Arial" pitchFamily="34" charset="0"/>
              </a:rPr>
              <a:t>voor overige zorgverleners</a:t>
            </a:r>
            <a:r>
              <a:rPr lang="nl-NL" sz="2600" kern="1200" dirty="0">
                <a:solidFill>
                  <a:srgbClr val="007C92"/>
                </a:solidFill>
                <a:latin typeface="Arial" pitchFamily="34" charset="0"/>
                <a:ea typeface="+mn-ea"/>
                <a:cs typeface="Arial" pitchFamily="34" charset="0"/>
              </a:rPr>
              <a:t>:</a:t>
            </a:r>
          </a:p>
          <a:p>
            <a:pPr marL="1135063" lvl="2" indent="-342900" algn="just" eaLnBrk="0" hangingPunct="0">
              <a:spcBef>
                <a:spcPts val="325"/>
              </a:spcBef>
              <a:buClr>
                <a:srgbClr val="007C92"/>
              </a:buClr>
              <a:buFont typeface="Courier New" pitchFamily="49" charset="0"/>
              <a:buChar char="o"/>
            </a:pPr>
            <a:r>
              <a:rPr lang="nl-NL" sz="2400" kern="1200" dirty="0">
                <a:solidFill>
                  <a:srgbClr val="007C92"/>
                </a:solidFill>
                <a:latin typeface="Arial" pitchFamily="34" charset="0"/>
                <a:ea typeface="+mn-ea"/>
                <a:cs typeface="Arial" pitchFamily="34" charset="0"/>
              </a:rPr>
              <a:t>datum van toepasbaarheid vastgesteld bij KB voor elke categorie van zorgverleners</a:t>
            </a:r>
          </a:p>
          <a:p>
            <a:pPr marL="1135063" lvl="2" indent="-342900" algn="just" eaLnBrk="0" hangingPunct="0">
              <a:spcBef>
                <a:spcPts val="325"/>
              </a:spcBef>
              <a:buClr>
                <a:srgbClr val="007C92"/>
              </a:buClr>
              <a:buFont typeface="Courier New" pitchFamily="49" charset="0"/>
              <a:buChar char="o"/>
            </a:pPr>
            <a:r>
              <a:rPr lang="nl-NL" sz="2400" kern="1200" dirty="0">
                <a:solidFill>
                  <a:srgbClr val="007C92"/>
                </a:solidFill>
                <a:latin typeface="Arial" pitchFamily="34" charset="0"/>
                <a:ea typeface="+mn-ea"/>
                <a:cs typeface="Arial" pitchFamily="34" charset="0"/>
              </a:rPr>
              <a:t> overgangsperiode van </a:t>
            </a:r>
            <a:r>
              <a:rPr lang="nl-NL" sz="2400" kern="1200" dirty="0">
                <a:solidFill>
                  <a:srgbClr val="00B050"/>
                </a:solidFill>
                <a:latin typeface="Arial" pitchFamily="34" charset="0"/>
                <a:ea typeface="+mn-ea"/>
                <a:cs typeface="Arial" pitchFamily="34" charset="0"/>
              </a:rPr>
              <a:t>2 jaar </a:t>
            </a:r>
            <a:r>
              <a:rPr lang="nl-NL" sz="2400" kern="1200" dirty="0">
                <a:solidFill>
                  <a:srgbClr val="007C92"/>
                </a:solidFill>
                <a:latin typeface="Arial" pitchFamily="34" charset="0"/>
                <a:ea typeface="+mn-ea"/>
                <a:cs typeface="Arial" pitchFamily="34" charset="0"/>
              </a:rPr>
              <a:t>om elektronisch te factureren </a:t>
            </a:r>
            <a:endParaRPr lang="nl-BE" dirty="0" smtClean="0">
              <a:latin typeface="Arial" pitchFamily="34" charset="0"/>
              <a:cs typeface="Arial" pitchFamily="34" charset="0"/>
            </a:endParaRPr>
          </a:p>
          <a:p>
            <a:pPr marL="630238" lvl="2" indent="0" algn="just">
              <a:buNone/>
            </a:pPr>
            <a:endParaRPr lang="nl-BE" sz="2400" dirty="0" smtClean="0">
              <a:latin typeface="Arial" pitchFamily="34" charset="0"/>
              <a:cs typeface="Arial" pitchFamily="34" charset="0"/>
            </a:endParaRPr>
          </a:p>
        </p:txBody>
      </p:sp>
      <p:sp>
        <p:nvSpPr>
          <p:cNvPr id="14" name="Titel 2"/>
          <p:cNvSpPr txBox="1">
            <a:spLocks/>
          </p:cNvSpPr>
          <p:nvPr/>
        </p:nvSpPr>
        <p:spPr bwMode="auto">
          <a:xfrm>
            <a:off x="1403648" y="44624"/>
            <a:ext cx="7416824" cy="1215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2000" b="1">
                <a:solidFill>
                  <a:srgbClr val="007C92"/>
                </a:solidFill>
                <a:latin typeface="+mj-lt"/>
                <a:ea typeface="+mj-ea"/>
                <a:cs typeface="+mj-cs"/>
              </a:defRPr>
            </a:lvl1pPr>
            <a:lvl2pPr algn="ctr" rtl="0" eaLnBrk="1" fontAlgn="base" hangingPunct="1">
              <a:spcBef>
                <a:spcPct val="0"/>
              </a:spcBef>
              <a:spcAft>
                <a:spcPct val="0"/>
              </a:spcAft>
              <a:defRPr sz="2000" b="1">
                <a:solidFill>
                  <a:srgbClr val="007C92"/>
                </a:solidFill>
                <a:latin typeface="Verdana" pitchFamily="34" charset="0"/>
              </a:defRPr>
            </a:lvl2pPr>
            <a:lvl3pPr algn="ctr" rtl="0" eaLnBrk="1" fontAlgn="base" hangingPunct="1">
              <a:spcBef>
                <a:spcPct val="0"/>
              </a:spcBef>
              <a:spcAft>
                <a:spcPct val="0"/>
              </a:spcAft>
              <a:defRPr sz="2000" b="1">
                <a:solidFill>
                  <a:srgbClr val="007C92"/>
                </a:solidFill>
                <a:latin typeface="Verdana" pitchFamily="34" charset="0"/>
              </a:defRPr>
            </a:lvl3pPr>
            <a:lvl4pPr algn="ctr" rtl="0" eaLnBrk="1" fontAlgn="base" hangingPunct="1">
              <a:spcBef>
                <a:spcPct val="0"/>
              </a:spcBef>
              <a:spcAft>
                <a:spcPct val="0"/>
              </a:spcAft>
              <a:defRPr sz="2000" b="1">
                <a:solidFill>
                  <a:srgbClr val="007C92"/>
                </a:solidFill>
                <a:latin typeface="Verdana" pitchFamily="34" charset="0"/>
              </a:defRPr>
            </a:lvl4pPr>
            <a:lvl5pPr algn="ctr" rtl="0" eaLnBrk="1" fontAlgn="base" hangingPunct="1">
              <a:spcBef>
                <a:spcPct val="0"/>
              </a:spcBef>
              <a:spcAft>
                <a:spcPct val="0"/>
              </a:spcAft>
              <a:defRPr sz="2000" b="1">
                <a:solidFill>
                  <a:srgbClr val="007C92"/>
                </a:solidFill>
                <a:latin typeface="Verdana" pitchFamily="34" charset="0"/>
              </a:defRPr>
            </a:lvl5pPr>
            <a:lvl6pPr marL="457200" algn="ctr" rtl="0" eaLnBrk="1" fontAlgn="base" hangingPunct="1">
              <a:spcBef>
                <a:spcPct val="0"/>
              </a:spcBef>
              <a:spcAft>
                <a:spcPct val="0"/>
              </a:spcAft>
              <a:defRPr sz="2000" b="1">
                <a:solidFill>
                  <a:srgbClr val="007C92"/>
                </a:solidFill>
                <a:latin typeface="Verdana" pitchFamily="34" charset="0"/>
              </a:defRPr>
            </a:lvl6pPr>
            <a:lvl7pPr marL="914400" algn="ctr" rtl="0" eaLnBrk="1" fontAlgn="base" hangingPunct="1">
              <a:spcBef>
                <a:spcPct val="0"/>
              </a:spcBef>
              <a:spcAft>
                <a:spcPct val="0"/>
              </a:spcAft>
              <a:defRPr sz="2000" b="1">
                <a:solidFill>
                  <a:srgbClr val="007C92"/>
                </a:solidFill>
                <a:latin typeface="Verdana" pitchFamily="34" charset="0"/>
              </a:defRPr>
            </a:lvl7pPr>
            <a:lvl8pPr marL="1371600" algn="ctr" rtl="0" eaLnBrk="1" fontAlgn="base" hangingPunct="1">
              <a:spcBef>
                <a:spcPct val="0"/>
              </a:spcBef>
              <a:spcAft>
                <a:spcPct val="0"/>
              </a:spcAft>
              <a:defRPr sz="2000" b="1">
                <a:solidFill>
                  <a:srgbClr val="007C92"/>
                </a:solidFill>
                <a:latin typeface="Verdana" pitchFamily="34" charset="0"/>
              </a:defRPr>
            </a:lvl8pPr>
            <a:lvl9pPr marL="1828800" algn="ctr" rtl="0" eaLnBrk="1" fontAlgn="base" hangingPunct="1">
              <a:spcBef>
                <a:spcPct val="0"/>
              </a:spcBef>
              <a:spcAft>
                <a:spcPct val="0"/>
              </a:spcAft>
              <a:defRPr sz="2000" b="1">
                <a:solidFill>
                  <a:srgbClr val="007C92"/>
                </a:solidFill>
                <a:latin typeface="Verdana" pitchFamily="34" charset="0"/>
              </a:defRPr>
            </a:lvl9pPr>
          </a:lstStyle>
          <a:p>
            <a:r>
              <a:rPr lang="fr-BE" sz="2800" dirty="0"/>
              <a:t>4. </a:t>
            </a:r>
            <a:r>
              <a:rPr lang="fr-BE" sz="2800" dirty="0" err="1"/>
              <a:t>Derdebetaler</a:t>
            </a:r>
            <a:r>
              <a:rPr lang="fr-BE" sz="2800" dirty="0"/>
              <a:t> </a:t>
            </a:r>
            <a:r>
              <a:rPr lang="fr-BE" sz="2800" dirty="0" err="1"/>
              <a:t>wordt</a:t>
            </a:r>
            <a:r>
              <a:rPr lang="fr-BE" sz="2800" dirty="0"/>
              <a:t> </a:t>
            </a:r>
            <a:r>
              <a:rPr lang="fr-BE" sz="2800" dirty="0" err="1"/>
              <a:t>stapsgewijs</a:t>
            </a:r>
            <a:r>
              <a:rPr lang="fr-BE" sz="2800" dirty="0"/>
              <a:t> </a:t>
            </a:r>
            <a:r>
              <a:rPr lang="fr-BE" sz="2800" dirty="0" err="1"/>
              <a:t>elektronisch</a:t>
            </a:r>
            <a:endParaRPr lang="fr-BE" sz="2800" dirty="0"/>
          </a:p>
        </p:txBody>
      </p:sp>
    </p:spTree>
    <p:extLst>
      <p:ext uri="{BB962C8B-B14F-4D97-AF65-F5344CB8AC3E}">
        <p14:creationId xmlns:p14="http://schemas.microsoft.com/office/powerpoint/2010/main" val="220128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71520" y="1392248"/>
            <a:ext cx="8856984" cy="4680520"/>
          </a:xfrm>
        </p:spPr>
        <p:txBody>
          <a:bodyPr/>
          <a:lstStyle/>
          <a:p>
            <a:pPr marL="735013" lvl="1" indent="-342900" algn="just" eaLnBrk="0" hangingPunct="0">
              <a:spcBef>
                <a:spcPts val="325"/>
              </a:spcBef>
              <a:buClr>
                <a:srgbClr val="007C92"/>
              </a:buClr>
              <a:buFont typeface="Wingdings" pitchFamily="2" charset="2"/>
              <a:buChar char="§"/>
            </a:pPr>
            <a:r>
              <a:rPr lang="nl-NL" kern="1200" dirty="0" smtClean="0">
                <a:solidFill>
                  <a:srgbClr val="00B050"/>
                </a:solidFill>
                <a:latin typeface="Arial" pitchFamily="34" charset="0"/>
                <a:ea typeface="+mn-ea"/>
                <a:cs typeface="Arial" pitchFamily="34" charset="0"/>
              </a:rPr>
              <a:t>binnen 14 dagen bij elektronische facturatie</a:t>
            </a:r>
          </a:p>
          <a:p>
            <a:pPr marL="735013" lvl="1" indent="-342900" algn="just" eaLnBrk="0" hangingPunct="0">
              <a:spcBef>
                <a:spcPts val="325"/>
              </a:spcBef>
              <a:buClr>
                <a:srgbClr val="007C92"/>
              </a:buClr>
              <a:buFont typeface="Wingdings" pitchFamily="2" charset="2"/>
              <a:buChar char="§"/>
            </a:pPr>
            <a:r>
              <a:rPr lang="nl-NL" sz="2600" kern="1200" dirty="0" smtClean="0">
                <a:solidFill>
                  <a:srgbClr val="00B050"/>
                </a:solidFill>
                <a:latin typeface="Arial" pitchFamily="34" charset="0"/>
                <a:ea typeface="+mn-ea"/>
                <a:cs typeface="Arial" pitchFamily="34" charset="0"/>
              </a:rPr>
              <a:t>binnen de 2 maanden </a:t>
            </a:r>
            <a:r>
              <a:rPr lang="nl-NL" sz="2600" kern="1200" dirty="0" smtClean="0">
                <a:solidFill>
                  <a:srgbClr val="007C92"/>
                </a:solidFill>
                <a:latin typeface="Arial" pitchFamily="34" charset="0"/>
                <a:ea typeface="+mn-ea"/>
                <a:cs typeface="Arial" pitchFamily="34" charset="0"/>
              </a:rPr>
              <a:t>na het einde van de maand ontvangst door VI van factureringsstukken:</a:t>
            </a:r>
          </a:p>
          <a:p>
            <a:pPr marL="1135063" lvl="2" indent="-342900" algn="just" eaLnBrk="0" hangingPunct="0">
              <a:spcBef>
                <a:spcPts val="325"/>
              </a:spcBef>
              <a:buClr>
                <a:srgbClr val="007C92"/>
              </a:buClr>
              <a:buFont typeface="Courier New" pitchFamily="49" charset="0"/>
              <a:buChar char="o"/>
            </a:pPr>
            <a:r>
              <a:rPr lang="nl-NL" dirty="0" smtClean="0">
                <a:solidFill>
                  <a:srgbClr val="007C92"/>
                </a:solidFill>
                <a:latin typeface="Arial" pitchFamily="34" charset="0"/>
                <a:cs typeface="Arial" pitchFamily="34" charset="0"/>
              </a:rPr>
              <a:t>facturatie door middel van magnetische drager (CD </a:t>
            </a:r>
            <a:r>
              <a:rPr lang="nl-NL" dirty="0" err="1" smtClean="0">
                <a:solidFill>
                  <a:srgbClr val="007C92"/>
                </a:solidFill>
                <a:latin typeface="Arial" pitchFamily="34" charset="0"/>
                <a:cs typeface="Arial" pitchFamily="34" charset="0"/>
              </a:rPr>
              <a:t>Rom</a:t>
            </a:r>
            <a:r>
              <a:rPr lang="nl-NL" dirty="0" smtClean="0">
                <a:solidFill>
                  <a:srgbClr val="007C92"/>
                </a:solidFill>
                <a:latin typeface="Arial" pitchFamily="34" charset="0"/>
                <a:cs typeface="Arial" pitchFamily="34" charset="0"/>
              </a:rPr>
              <a:t>)</a:t>
            </a:r>
          </a:p>
          <a:p>
            <a:pPr marL="1135063" lvl="2" indent="-342900" algn="just" eaLnBrk="0" hangingPunct="0">
              <a:spcBef>
                <a:spcPts val="325"/>
              </a:spcBef>
              <a:buClr>
                <a:srgbClr val="007C92"/>
              </a:buClr>
              <a:buFont typeface="Courier New" pitchFamily="49" charset="0"/>
              <a:buChar char="o"/>
            </a:pPr>
            <a:r>
              <a:rPr lang="nl-NL" dirty="0" smtClean="0">
                <a:solidFill>
                  <a:srgbClr val="007C92"/>
                </a:solidFill>
                <a:latin typeface="Arial" pitchFamily="34" charset="0"/>
                <a:cs typeface="Arial" pitchFamily="34" charset="0"/>
              </a:rPr>
              <a:t> ziekenhuizen, laboratoria voor klinische biologie</a:t>
            </a:r>
          </a:p>
          <a:p>
            <a:pPr marL="1135063" lvl="2" indent="-342900" algn="just" eaLnBrk="0" hangingPunct="0">
              <a:spcBef>
                <a:spcPts val="325"/>
              </a:spcBef>
              <a:buClr>
                <a:srgbClr val="007C92"/>
              </a:buClr>
              <a:buFont typeface="Courier New" pitchFamily="49" charset="0"/>
              <a:buChar char="o"/>
            </a:pPr>
            <a:r>
              <a:rPr lang="nl-NL" dirty="0" smtClean="0">
                <a:solidFill>
                  <a:srgbClr val="007C92"/>
                </a:solidFill>
                <a:latin typeface="Arial" pitchFamily="34" charset="0"/>
                <a:cs typeface="Arial" pitchFamily="34" charset="0"/>
              </a:rPr>
              <a:t> verpleegkundigen tot 30/09/2016</a:t>
            </a:r>
          </a:p>
          <a:p>
            <a:pPr marL="1135063" lvl="2" indent="-342900" algn="just" eaLnBrk="0" hangingPunct="0">
              <a:spcBef>
                <a:spcPts val="325"/>
              </a:spcBef>
              <a:buClr>
                <a:srgbClr val="007C92"/>
              </a:buClr>
              <a:buFont typeface="Courier New" pitchFamily="49" charset="0"/>
              <a:buChar char="o"/>
            </a:pPr>
            <a:r>
              <a:rPr lang="nl-NL" dirty="0" smtClean="0">
                <a:solidFill>
                  <a:srgbClr val="007C92"/>
                </a:solidFill>
                <a:latin typeface="Arial" pitchFamily="34" charset="0"/>
                <a:cs typeface="Arial" pitchFamily="34" charset="0"/>
              </a:rPr>
              <a:t> facturatie op papier (uitzondering: binnen 30 dagen voor HA)</a:t>
            </a:r>
          </a:p>
          <a:p>
            <a:pPr marL="563563" lvl="1" indent="-171450" algn="just">
              <a:buClr>
                <a:srgbClr val="2DA2BF"/>
              </a:buClr>
              <a:buFont typeface="Wingdings" pitchFamily="2" charset="2"/>
              <a:buChar char="§"/>
            </a:pPr>
            <a:endParaRPr lang="fr-FR" sz="1000" dirty="0" smtClean="0">
              <a:solidFill>
                <a:srgbClr val="007C92"/>
              </a:solidFill>
              <a:latin typeface="Arial" pitchFamily="34" charset="0"/>
              <a:cs typeface="Arial" pitchFamily="34" charset="0"/>
            </a:endParaRPr>
          </a:p>
          <a:p>
            <a:pPr marL="735013" lvl="1" indent="-342900" algn="just" eaLnBrk="0" hangingPunct="0">
              <a:spcBef>
                <a:spcPts val="325"/>
              </a:spcBef>
              <a:buClr>
                <a:srgbClr val="007C92"/>
              </a:buClr>
              <a:buFont typeface="Wingdings" pitchFamily="2" charset="2"/>
              <a:buChar char="§"/>
            </a:pPr>
            <a:r>
              <a:rPr lang="fr-FR" kern="1200" dirty="0" err="1" smtClean="0">
                <a:solidFill>
                  <a:srgbClr val="00B050"/>
                </a:solidFill>
                <a:latin typeface="Arial" pitchFamily="34" charset="0"/>
                <a:ea typeface="+mn-ea"/>
                <a:cs typeface="Arial" pitchFamily="34" charset="0"/>
              </a:rPr>
              <a:t>verwijlintresten</a:t>
            </a:r>
            <a:r>
              <a:rPr lang="fr-FR" kern="1200" dirty="0" smtClean="0">
                <a:solidFill>
                  <a:srgbClr val="007C92"/>
                </a:solidFill>
                <a:latin typeface="Arial" pitchFamily="34" charset="0"/>
                <a:ea typeface="+mn-ea"/>
                <a:cs typeface="Arial" pitchFamily="34" charset="0"/>
              </a:rPr>
              <a:t> </a:t>
            </a:r>
            <a:r>
              <a:rPr lang="fr-FR" kern="1200" dirty="0" err="1" smtClean="0">
                <a:solidFill>
                  <a:srgbClr val="007C92"/>
                </a:solidFill>
                <a:latin typeface="Arial" pitchFamily="34" charset="0"/>
                <a:ea typeface="+mn-ea"/>
                <a:cs typeface="Arial" pitchFamily="34" charset="0"/>
              </a:rPr>
              <a:t>bij</a:t>
            </a:r>
            <a:r>
              <a:rPr lang="fr-FR" kern="1200" dirty="0" smtClean="0">
                <a:solidFill>
                  <a:srgbClr val="007C92"/>
                </a:solidFill>
                <a:latin typeface="Arial" pitchFamily="34" charset="0"/>
                <a:ea typeface="+mn-ea"/>
                <a:cs typeface="Arial" pitchFamily="34" charset="0"/>
              </a:rPr>
              <a:t> </a:t>
            </a:r>
            <a:r>
              <a:rPr lang="fr-FR" kern="1200" dirty="0" err="1" smtClean="0">
                <a:solidFill>
                  <a:srgbClr val="007C92"/>
                </a:solidFill>
                <a:latin typeface="Arial" pitchFamily="34" charset="0"/>
                <a:ea typeface="+mn-ea"/>
                <a:cs typeface="Arial" pitchFamily="34" charset="0"/>
              </a:rPr>
              <a:t>laattijdige</a:t>
            </a:r>
            <a:r>
              <a:rPr lang="fr-FR" kern="1200" dirty="0" smtClean="0">
                <a:solidFill>
                  <a:srgbClr val="007C92"/>
                </a:solidFill>
                <a:latin typeface="Arial" pitchFamily="34" charset="0"/>
                <a:ea typeface="+mn-ea"/>
                <a:cs typeface="Arial" pitchFamily="34" charset="0"/>
              </a:rPr>
              <a:t> </a:t>
            </a:r>
            <a:r>
              <a:rPr lang="fr-FR" kern="1200" dirty="0" err="1" smtClean="0">
                <a:solidFill>
                  <a:srgbClr val="007C92"/>
                </a:solidFill>
                <a:latin typeface="Arial" pitchFamily="34" charset="0"/>
                <a:ea typeface="+mn-ea"/>
                <a:cs typeface="Arial" pitchFamily="34" charset="0"/>
              </a:rPr>
              <a:t>betaling</a:t>
            </a:r>
            <a:endParaRPr lang="fr-FR" kern="1200" dirty="0" smtClean="0">
              <a:solidFill>
                <a:srgbClr val="007C92"/>
              </a:solidFill>
              <a:latin typeface="Arial" pitchFamily="34" charset="0"/>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lang="nl-NL" kern="1200" dirty="0">
                <a:solidFill>
                  <a:srgbClr val="007C92"/>
                </a:solidFill>
                <a:latin typeface="Arial" pitchFamily="34" charset="0"/>
                <a:ea typeface="+mn-ea"/>
                <a:cs typeface="Arial" pitchFamily="34" charset="0"/>
              </a:rPr>
              <a:t>elke overeenkomsten- of akkoordencommissie kan </a:t>
            </a:r>
            <a:r>
              <a:rPr lang="nl-NL" kern="1200" dirty="0">
                <a:solidFill>
                  <a:srgbClr val="00B050"/>
                </a:solidFill>
                <a:latin typeface="Arial" pitchFamily="34" charset="0"/>
                <a:ea typeface="+mn-ea"/>
                <a:cs typeface="Arial" pitchFamily="34" charset="0"/>
              </a:rPr>
              <a:t>een kortere betaaltermijn</a:t>
            </a:r>
            <a:r>
              <a:rPr lang="nl-NL" kern="1200" dirty="0">
                <a:solidFill>
                  <a:srgbClr val="007C92"/>
                </a:solidFill>
                <a:latin typeface="Arial" pitchFamily="34" charset="0"/>
                <a:ea typeface="+mn-ea"/>
                <a:cs typeface="Arial" pitchFamily="34" charset="0"/>
              </a:rPr>
              <a:t> vaststellen </a:t>
            </a:r>
          </a:p>
        </p:txBody>
      </p:sp>
      <p:sp>
        <p:nvSpPr>
          <p:cNvPr id="5" name="Titel 2"/>
          <p:cNvSpPr txBox="1">
            <a:spLocks/>
          </p:cNvSpPr>
          <p:nvPr/>
        </p:nvSpPr>
        <p:spPr bwMode="auto">
          <a:xfrm>
            <a:off x="1403648" y="133440"/>
            <a:ext cx="7416824" cy="1215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2000" b="1">
                <a:solidFill>
                  <a:srgbClr val="007C92"/>
                </a:solidFill>
                <a:latin typeface="+mj-lt"/>
                <a:ea typeface="+mj-ea"/>
                <a:cs typeface="+mj-cs"/>
              </a:defRPr>
            </a:lvl1pPr>
            <a:lvl2pPr algn="ctr" rtl="0" eaLnBrk="1" fontAlgn="base" hangingPunct="1">
              <a:spcBef>
                <a:spcPct val="0"/>
              </a:spcBef>
              <a:spcAft>
                <a:spcPct val="0"/>
              </a:spcAft>
              <a:defRPr sz="2000" b="1">
                <a:solidFill>
                  <a:srgbClr val="007C92"/>
                </a:solidFill>
                <a:latin typeface="Verdana" pitchFamily="34" charset="0"/>
              </a:defRPr>
            </a:lvl2pPr>
            <a:lvl3pPr algn="ctr" rtl="0" eaLnBrk="1" fontAlgn="base" hangingPunct="1">
              <a:spcBef>
                <a:spcPct val="0"/>
              </a:spcBef>
              <a:spcAft>
                <a:spcPct val="0"/>
              </a:spcAft>
              <a:defRPr sz="2000" b="1">
                <a:solidFill>
                  <a:srgbClr val="007C92"/>
                </a:solidFill>
                <a:latin typeface="Verdana" pitchFamily="34" charset="0"/>
              </a:defRPr>
            </a:lvl3pPr>
            <a:lvl4pPr algn="ctr" rtl="0" eaLnBrk="1" fontAlgn="base" hangingPunct="1">
              <a:spcBef>
                <a:spcPct val="0"/>
              </a:spcBef>
              <a:spcAft>
                <a:spcPct val="0"/>
              </a:spcAft>
              <a:defRPr sz="2000" b="1">
                <a:solidFill>
                  <a:srgbClr val="007C92"/>
                </a:solidFill>
                <a:latin typeface="Verdana" pitchFamily="34" charset="0"/>
              </a:defRPr>
            </a:lvl4pPr>
            <a:lvl5pPr algn="ctr" rtl="0" eaLnBrk="1" fontAlgn="base" hangingPunct="1">
              <a:spcBef>
                <a:spcPct val="0"/>
              </a:spcBef>
              <a:spcAft>
                <a:spcPct val="0"/>
              </a:spcAft>
              <a:defRPr sz="2000" b="1">
                <a:solidFill>
                  <a:srgbClr val="007C92"/>
                </a:solidFill>
                <a:latin typeface="Verdana" pitchFamily="34" charset="0"/>
              </a:defRPr>
            </a:lvl5pPr>
            <a:lvl6pPr marL="457200" algn="ctr" rtl="0" eaLnBrk="1" fontAlgn="base" hangingPunct="1">
              <a:spcBef>
                <a:spcPct val="0"/>
              </a:spcBef>
              <a:spcAft>
                <a:spcPct val="0"/>
              </a:spcAft>
              <a:defRPr sz="2000" b="1">
                <a:solidFill>
                  <a:srgbClr val="007C92"/>
                </a:solidFill>
                <a:latin typeface="Verdana" pitchFamily="34" charset="0"/>
              </a:defRPr>
            </a:lvl6pPr>
            <a:lvl7pPr marL="914400" algn="ctr" rtl="0" eaLnBrk="1" fontAlgn="base" hangingPunct="1">
              <a:spcBef>
                <a:spcPct val="0"/>
              </a:spcBef>
              <a:spcAft>
                <a:spcPct val="0"/>
              </a:spcAft>
              <a:defRPr sz="2000" b="1">
                <a:solidFill>
                  <a:srgbClr val="007C92"/>
                </a:solidFill>
                <a:latin typeface="Verdana" pitchFamily="34" charset="0"/>
              </a:defRPr>
            </a:lvl7pPr>
            <a:lvl8pPr marL="1371600" algn="ctr" rtl="0" eaLnBrk="1" fontAlgn="base" hangingPunct="1">
              <a:spcBef>
                <a:spcPct val="0"/>
              </a:spcBef>
              <a:spcAft>
                <a:spcPct val="0"/>
              </a:spcAft>
              <a:defRPr sz="2000" b="1">
                <a:solidFill>
                  <a:srgbClr val="007C92"/>
                </a:solidFill>
                <a:latin typeface="Verdana" pitchFamily="34" charset="0"/>
              </a:defRPr>
            </a:lvl8pPr>
            <a:lvl9pPr marL="1828800" algn="ctr" rtl="0" eaLnBrk="1" fontAlgn="base" hangingPunct="1">
              <a:spcBef>
                <a:spcPct val="0"/>
              </a:spcBef>
              <a:spcAft>
                <a:spcPct val="0"/>
              </a:spcAft>
              <a:defRPr sz="2000" b="1">
                <a:solidFill>
                  <a:srgbClr val="007C92"/>
                </a:solidFill>
                <a:latin typeface="Verdana" pitchFamily="34" charset="0"/>
              </a:defRPr>
            </a:lvl9pPr>
          </a:lstStyle>
          <a:p>
            <a:r>
              <a:rPr lang="nl-NL" sz="2600" dirty="0"/>
              <a:t>5. Snellere betaling bij elektronische facturatie</a:t>
            </a:r>
          </a:p>
        </p:txBody>
      </p:sp>
    </p:spTree>
    <p:extLst>
      <p:ext uri="{BB962C8B-B14F-4D97-AF65-F5344CB8AC3E}">
        <p14:creationId xmlns:p14="http://schemas.microsoft.com/office/powerpoint/2010/main" val="3129458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200" dirty="0" err="1" smtClean="0"/>
              <a:t>Inhoud</a:t>
            </a:r>
            <a:endParaRPr lang="fr-BE" sz="3200" dirty="0"/>
          </a:p>
        </p:txBody>
      </p:sp>
      <p:sp>
        <p:nvSpPr>
          <p:cNvPr id="3" name="Espace réservé du contenu 2"/>
          <p:cNvSpPr>
            <a:spLocks noGrp="1"/>
          </p:cNvSpPr>
          <p:nvPr>
            <p:ph idx="1"/>
          </p:nvPr>
        </p:nvSpPr>
        <p:spPr>
          <a:xfrm>
            <a:off x="827088" y="1639341"/>
            <a:ext cx="7859712" cy="4525963"/>
          </a:xfrm>
        </p:spPr>
        <p:txBody>
          <a:bodyPr/>
          <a:lstStyle/>
          <a:p>
            <a:pPr>
              <a:buFont typeface="Wingdings" pitchFamily="2" charset="2"/>
              <a:buChar char="§"/>
            </a:pPr>
            <a:r>
              <a:rPr lang="nl-NL" sz="2800" b="1" dirty="0" smtClean="0">
                <a:solidFill>
                  <a:srgbClr val="00B050"/>
                </a:solidFill>
                <a:latin typeface="+mj-lt"/>
                <a:ea typeface="+mj-ea"/>
                <a:cs typeface="+mj-cs"/>
              </a:rPr>
              <a:t>Getuigschriften </a:t>
            </a:r>
            <a:r>
              <a:rPr lang="nl-NL" sz="2800" b="1" dirty="0">
                <a:solidFill>
                  <a:srgbClr val="00B050"/>
                </a:solidFill>
                <a:latin typeface="+mj-lt"/>
                <a:ea typeface="+mj-ea"/>
                <a:cs typeface="+mj-cs"/>
              </a:rPr>
              <a:t>voor verstrekte hulp: nieuwigheden?</a:t>
            </a:r>
            <a:endParaRPr lang="nl-BE" sz="2800" b="1" dirty="0" smtClean="0">
              <a:solidFill>
                <a:srgbClr val="00B050"/>
              </a:solidFill>
              <a:latin typeface="+mj-lt"/>
              <a:ea typeface="+mj-ea"/>
              <a:cs typeface="+mj-cs"/>
            </a:endParaRPr>
          </a:p>
          <a:p>
            <a:pPr>
              <a:buFont typeface="Wingdings" pitchFamily="2" charset="2"/>
              <a:buChar char="§"/>
            </a:pPr>
            <a:r>
              <a:rPr lang="nl-BE" sz="2800" dirty="0" smtClean="0">
                <a:solidFill>
                  <a:srgbClr val="008080"/>
                </a:solidFill>
                <a:latin typeface="+mj-lt"/>
              </a:rPr>
              <a:t>Bewijsstuk </a:t>
            </a:r>
            <a:r>
              <a:rPr lang="nl-BE" sz="2800" dirty="0">
                <a:solidFill>
                  <a:srgbClr val="008080"/>
                </a:solidFill>
                <a:latin typeface="+mj-lt"/>
              </a:rPr>
              <a:t>en voorschotten: wat is nieuw?</a:t>
            </a:r>
            <a:endParaRPr lang="fr-BE" sz="2800" dirty="0">
              <a:solidFill>
                <a:srgbClr val="008080"/>
              </a:solidFill>
              <a:latin typeface="+mj-lt"/>
            </a:endParaRPr>
          </a:p>
          <a:p>
            <a:pPr>
              <a:buFont typeface="Wingdings" pitchFamily="2" charset="2"/>
              <a:buChar char="§"/>
            </a:pPr>
            <a:r>
              <a:rPr lang="nl-BE" sz="2800" dirty="0" smtClean="0">
                <a:solidFill>
                  <a:srgbClr val="008080"/>
                </a:solidFill>
                <a:latin typeface="+mj-lt"/>
              </a:rPr>
              <a:t>Derdebetalersregeling</a:t>
            </a:r>
            <a:r>
              <a:rPr lang="nl-BE" sz="2800" dirty="0">
                <a:solidFill>
                  <a:srgbClr val="008080"/>
                </a:solidFill>
                <a:latin typeface="+mj-lt"/>
              </a:rPr>
              <a:t>: </a:t>
            </a:r>
            <a:r>
              <a:rPr lang="nl-BE" sz="2800" dirty="0" smtClean="0">
                <a:solidFill>
                  <a:srgbClr val="008080"/>
                </a:solidFill>
                <a:latin typeface="+mj-lt"/>
              </a:rPr>
              <a:t>wat </a:t>
            </a:r>
            <a:r>
              <a:rPr lang="nl-BE" sz="2800" dirty="0">
                <a:solidFill>
                  <a:srgbClr val="008080"/>
                </a:solidFill>
                <a:latin typeface="+mj-lt"/>
              </a:rPr>
              <a:t>is nieuw?</a:t>
            </a:r>
            <a:endParaRPr lang="fr-BE" sz="2800" dirty="0">
              <a:solidFill>
                <a:srgbClr val="008080"/>
              </a:solidFill>
              <a:latin typeface="+mj-lt"/>
            </a:endParaRPr>
          </a:p>
          <a:p>
            <a:pPr>
              <a:buFont typeface="Wingdings" pitchFamily="2" charset="2"/>
              <a:buChar char="§"/>
            </a:pPr>
            <a:r>
              <a:rPr lang="fr-BE" sz="2800" dirty="0" err="1" smtClean="0">
                <a:solidFill>
                  <a:srgbClr val="008080"/>
                </a:solidFill>
                <a:latin typeface="+mj-lt"/>
              </a:rPr>
              <a:t>Vragen-antwoorden</a:t>
            </a:r>
            <a:endParaRPr lang="fr-BE" sz="2800" dirty="0">
              <a:solidFill>
                <a:srgbClr val="008080"/>
              </a:solidFill>
              <a:latin typeface="+mj-lt"/>
            </a:endParaRPr>
          </a:p>
        </p:txBody>
      </p:sp>
    </p:spTree>
    <p:extLst>
      <p:ext uri="{BB962C8B-B14F-4D97-AF65-F5344CB8AC3E}">
        <p14:creationId xmlns:p14="http://schemas.microsoft.com/office/powerpoint/2010/main" val="7165411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70803" y="1628800"/>
            <a:ext cx="8856984" cy="4599384"/>
          </a:xfrm>
        </p:spPr>
        <p:txBody>
          <a:bodyPr/>
          <a:lstStyle/>
          <a:p>
            <a:pPr marL="735013" lvl="1" indent="-342900" algn="just" eaLnBrk="0" hangingPunct="0">
              <a:spcBef>
                <a:spcPts val="325"/>
              </a:spcBef>
              <a:buClr>
                <a:srgbClr val="007C92"/>
              </a:buClr>
              <a:buFont typeface="Wingdings" pitchFamily="2" charset="2"/>
              <a:buChar char="§"/>
            </a:pPr>
            <a:r>
              <a:rPr lang="nl-NL" kern="1200" dirty="0">
                <a:solidFill>
                  <a:srgbClr val="007C92"/>
                </a:solidFill>
                <a:latin typeface="Arial" pitchFamily="34" charset="0"/>
                <a:ea typeface="+mn-ea"/>
                <a:cs typeface="Arial" pitchFamily="34" charset="0"/>
              </a:rPr>
              <a:t>Betaalverbintenis nog steeds bij elektronische consultatie verzekerbaarheid van patiënt en elektronische facturatie aan VI via MyCarenet</a:t>
            </a:r>
          </a:p>
          <a:p>
            <a:pPr marL="735013" lvl="1" indent="-342900" algn="just" eaLnBrk="0" hangingPunct="0">
              <a:spcBef>
                <a:spcPts val="325"/>
              </a:spcBef>
              <a:buClr>
                <a:srgbClr val="007C92"/>
              </a:buClr>
              <a:buFont typeface="Wingdings" pitchFamily="2" charset="2"/>
              <a:buChar char="§"/>
            </a:pPr>
            <a:endParaRPr lang="fr-FR" kern="1200" dirty="0" smtClean="0">
              <a:solidFill>
                <a:srgbClr val="007C92"/>
              </a:solidFill>
              <a:latin typeface="Arial" pitchFamily="34" charset="0"/>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lang="nl-NL" kern="1200" dirty="0">
                <a:solidFill>
                  <a:srgbClr val="007C92"/>
                </a:solidFill>
                <a:latin typeface="Arial" pitchFamily="34" charset="0"/>
                <a:ea typeface="+mn-ea"/>
                <a:cs typeface="Arial" pitchFamily="34" charset="0"/>
              </a:rPr>
              <a:t>Huisartsen moeten dienst tarieven MyCarenet gebruiken </a:t>
            </a:r>
            <a:endParaRPr lang="nl-NL" kern="1200" dirty="0" smtClean="0">
              <a:solidFill>
                <a:srgbClr val="007C92"/>
              </a:solidFill>
              <a:latin typeface="Arial" pitchFamily="34" charset="0"/>
              <a:ea typeface="+mn-ea"/>
              <a:cs typeface="Arial" pitchFamily="34" charset="0"/>
            </a:endParaRPr>
          </a:p>
          <a:p>
            <a:pPr marL="392113" lvl="1" indent="0" algn="just" eaLnBrk="0" hangingPunct="0">
              <a:spcBef>
                <a:spcPts val="325"/>
              </a:spcBef>
              <a:buClr>
                <a:srgbClr val="007C92"/>
              </a:buClr>
              <a:buNone/>
            </a:pPr>
            <a:endParaRPr lang="fr-FR" sz="2600" kern="1200" dirty="0" smtClean="0">
              <a:solidFill>
                <a:srgbClr val="007C92"/>
              </a:solidFill>
              <a:latin typeface="Arial" pitchFamily="34" charset="0"/>
              <a:ea typeface="+mn-ea"/>
              <a:cs typeface="Arial" pitchFamily="34" charset="0"/>
            </a:endParaRPr>
          </a:p>
          <a:p>
            <a:pPr marL="849313" lvl="1" indent="-457200" algn="just" eaLnBrk="0" hangingPunct="0">
              <a:spcBef>
                <a:spcPts val="325"/>
              </a:spcBef>
              <a:buClr>
                <a:srgbClr val="007C92"/>
              </a:buClr>
              <a:buFont typeface="Wingdings" pitchFamily="2" charset="2"/>
              <a:buChar char="§"/>
            </a:pPr>
            <a:r>
              <a:rPr lang="nl-NL" kern="1200" dirty="0">
                <a:solidFill>
                  <a:srgbClr val="007C92"/>
                </a:solidFill>
                <a:latin typeface="Arial" pitchFamily="34" charset="0"/>
                <a:ea typeface="+mn-ea"/>
                <a:cs typeface="Arial" pitchFamily="34" charset="0"/>
              </a:rPr>
              <a:t>Zorgverlener moet patiënt identificeren aan de hand van dezelfde identificatiemiddelen als bij verificatie identiteit </a:t>
            </a:r>
          </a:p>
          <a:p>
            <a:pPr marL="392113" lvl="1" indent="0" algn="just">
              <a:buNone/>
            </a:pPr>
            <a:r>
              <a:rPr lang="fr-FR" sz="2200" dirty="0" smtClean="0">
                <a:solidFill>
                  <a:srgbClr val="007C92"/>
                </a:solidFill>
                <a:latin typeface="Arial" pitchFamily="34" charset="0"/>
                <a:cs typeface="Arial" pitchFamily="34" charset="0"/>
              </a:rPr>
              <a:t>	</a:t>
            </a:r>
          </a:p>
          <a:p>
            <a:pPr marL="630238" lvl="2" indent="0" algn="just">
              <a:buNone/>
            </a:pPr>
            <a:endParaRPr lang="nl-BE" sz="800" dirty="0" smtClean="0">
              <a:latin typeface="Arial" pitchFamily="34" charset="0"/>
              <a:cs typeface="Arial" pitchFamily="34" charset="0"/>
              <a:sym typeface="Wingdings" pitchFamily="2" charset="2"/>
            </a:endParaRPr>
          </a:p>
          <a:p>
            <a:pPr marL="630238" lvl="2" indent="0" algn="just">
              <a:buNone/>
            </a:pPr>
            <a:endParaRPr lang="nl-BE" sz="2800" dirty="0" smtClean="0">
              <a:latin typeface="Arial" pitchFamily="34" charset="0"/>
              <a:cs typeface="Arial" pitchFamily="34" charset="0"/>
            </a:endParaRPr>
          </a:p>
        </p:txBody>
      </p:sp>
      <p:sp>
        <p:nvSpPr>
          <p:cNvPr id="7" name="Titel 2"/>
          <p:cNvSpPr txBox="1">
            <a:spLocks/>
          </p:cNvSpPr>
          <p:nvPr/>
        </p:nvSpPr>
        <p:spPr bwMode="auto">
          <a:xfrm>
            <a:off x="1619672" y="188640"/>
            <a:ext cx="7416824" cy="1215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2000" b="1">
                <a:solidFill>
                  <a:srgbClr val="007C92"/>
                </a:solidFill>
                <a:latin typeface="+mj-lt"/>
                <a:ea typeface="+mj-ea"/>
                <a:cs typeface="+mj-cs"/>
              </a:defRPr>
            </a:lvl1pPr>
            <a:lvl2pPr algn="ctr" rtl="0" eaLnBrk="1" fontAlgn="base" hangingPunct="1">
              <a:spcBef>
                <a:spcPct val="0"/>
              </a:spcBef>
              <a:spcAft>
                <a:spcPct val="0"/>
              </a:spcAft>
              <a:defRPr sz="2000" b="1">
                <a:solidFill>
                  <a:srgbClr val="007C92"/>
                </a:solidFill>
                <a:latin typeface="Verdana" pitchFamily="34" charset="0"/>
              </a:defRPr>
            </a:lvl2pPr>
            <a:lvl3pPr algn="ctr" rtl="0" eaLnBrk="1" fontAlgn="base" hangingPunct="1">
              <a:spcBef>
                <a:spcPct val="0"/>
              </a:spcBef>
              <a:spcAft>
                <a:spcPct val="0"/>
              </a:spcAft>
              <a:defRPr sz="2000" b="1">
                <a:solidFill>
                  <a:srgbClr val="007C92"/>
                </a:solidFill>
                <a:latin typeface="Verdana" pitchFamily="34" charset="0"/>
              </a:defRPr>
            </a:lvl3pPr>
            <a:lvl4pPr algn="ctr" rtl="0" eaLnBrk="1" fontAlgn="base" hangingPunct="1">
              <a:spcBef>
                <a:spcPct val="0"/>
              </a:spcBef>
              <a:spcAft>
                <a:spcPct val="0"/>
              </a:spcAft>
              <a:defRPr sz="2000" b="1">
                <a:solidFill>
                  <a:srgbClr val="007C92"/>
                </a:solidFill>
                <a:latin typeface="Verdana" pitchFamily="34" charset="0"/>
              </a:defRPr>
            </a:lvl4pPr>
            <a:lvl5pPr algn="ctr" rtl="0" eaLnBrk="1" fontAlgn="base" hangingPunct="1">
              <a:spcBef>
                <a:spcPct val="0"/>
              </a:spcBef>
              <a:spcAft>
                <a:spcPct val="0"/>
              </a:spcAft>
              <a:defRPr sz="2000" b="1">
                <a:solidFill>
                  <a:srgbClr val="007C92"/>
                </a:solidFill>
                <a:latin typeface="Verdana" pitchFamily="34" charset="0"/>
              </a:defRPr>
            </a:lvl5pPr>
            <a:lvl6pPr marL="457200" algn="ctr" rtl="0" eaLnBrk="1" fontAlgn="base" hangingPunct="1">
              <a:spcBef>
                <a:spcPct val="0"/>
              </a:spcBef>
              <a:spcAft>
                <a:spcPct val="0"/>
              </a:spcAft>
              <a:defRPr sz="2000" b="1">
                <a:solidFill>
                  <a:srgbClr val="007C92"/>
                </a:solidFill>
                <a:latin typeface="Verdana" pitchFamily="34" charset="0"/>
              </a:defRPr>
            </a:lvl6pPr>
            <a:lvl7pPr marL="914400" algn="ctr" rtl="0" eaLnBrk="1" fontAlgn="base" hangingPunct="1">
              <a:spcBef>
                <a:spcPct val="0"/>
              </a:spcBef>
              <a:spcAft>
                <a:spcPct val="0"/>
              </a:spcAft>
              <a:defRPr sz="2000" b="1">
                <a:solidFill>
                  <a:srgbClr val="007C92"/>
                </a:solidFill>
                <a:latin typeface="Verdana" pitchFamily="34" charset="0"/>
              </a:defRPr>
            </a:lvl7pPr>
            <a:lvl8pPr marL="1371600" algn="ctr" rtl="0" eaLnBrk="1" fontAlgn="base" hangingPunct="1">
              <a:spcBef>
                <a:spcPct val="0"/>
              </a:spcBef>
              <a:spcAft>
                <a:spcPct val="0"/>
              </a:spcAft>
              <a:defRPr sz="2000" b="1">
                <a:solidFill>
                  <a:srgbClr val="007C92"/>
                </a:solidFill>
                <a:latin typeface="Verdana" pitchFamily="34" charset="0"/>
              </a:defRPr>
            </a:lvl8pPr>
            <a:lvl9pPr marL="1828800" algn="ctr" rtl="0" eaLnBrk="1" fontAlgn="base" hangingPunct="1">
              <a:spcBef>
                <a:spcPct val="0"/>
              </a:spcBef>
              <a:spcAft>
                <a:spcPct val="0"/>
              </a:spcAft>
              <a:defRPr sz="2000" b="1">
                <a:solidFill>
                  <a:srgbClr val="007C92"/>
                </a:solidFill>
                <a:latin typeface="Verdana" pitchFamily="34" charset="0"/>
              </a:defRPr>
            </a:lvl9pPr>
          </a:lstStyle>
          <a:p>
            <a:r>
              <a:rPr lang="nl-NL" sz="2800" dirty="0"/>
              <a:t>6. Betaalverbintenis na verificatie identiteit</a:t>
            </a:r>
          </a:p>
        </p:txBody>
      </p:sp>
      <p:sp>
        <p:nvSpPr>
          <p:cNvPr id="3" name="Slide Number Placeholder 2"/>
          <p:cNvSpPr>
            <a:spLocks noGrp="1"/>
          </p:cNvSpPr>
          <p:nvPr>
            <p:ph type="sldNum" sz="quarter" idx="12"/>
          </p:nvPr>
        </p:nvSpPr>
        <p:spPr/>
        <p:txBody>
          <a:bodyPr/>
          <a:lstStyle/>
          <a:p>
            <a:fld id="{3B7F0E61-F0F8-4423-9619-E85AF4E44679}" type="slidenum">
              <a:rPr lang="en-US" smtClean="0">
                <a:solidFill>
                  <a:srgbClr val="000000"/>
                </a:solidFill>
              </a:rPr>
              <a:pPr/>
              <a:t>60</a:t>
            </a:fld>
            <a:endParaRPr lang="en-US" dirty="0">
              <a:solidFill>
                <a:srgbClr val="000000"/>
              </a:solidFill>
            </a:endParaRPr>
          </a:p>
        </p:txBody>
      </p:sp>
    </p:spTree>
    <p:extLst>
      <p:ext uri="{BB962C8B-B14F-4D97-AF65-F5344CB8AC3E}">
        <p14:creationId xmlns:p14="http://schemas.microsoft.com/office/powerpoint/2010/main" val="11167410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70803" y="1628800"/>
            <a:ext cx="8856984" cy="4599384"/>
          </a:xfrm>
        </p:spPr>
        <p:txBody>
          <a:bodyPr/>
          <a:lstStyle/>
          <a:p>
            <a:pPr marL="735013" lvl="1" indent="-342900" algn="just" eaLnBrk="0" hangingPunct="0">
              <a:spcBef>
                <a:spcPts val="325"/>
              </a:spcBef>
              <a:buClr>
                <a:srgbClr val="007C92"/>
              </a:buClr>
              <a:buFont typeface="Wingdings" pitchFamily="2" charset="2"/>
              <a:buChar char="§"/>
            </a:pPr>
            <a:r>
              <a:rPr lang="nl-BE" kern="1200" dirty="0" smtClean="0">
                <a:solidFill>
                  <a:prstClr val="black"/>
                </a:solidFill>
                <a:latin typeface="Arial" pitchFamily="34" charset="0"/>
                <a:ea typeface="+mn-ea"/>
                <a:cs typeface="Arial" pitchFamily="34" charset="0"/>
              </a:rPr>
              <a:t> </a:t>
            </a:r>
            <a:r>
              <a:rPr lang="nl-NL" sz="2800" kern="1200" dirty="0">
                <a:solidFill>
                  <a:srgbClr val="007C92"/>
                </a:solidFill>
                <a:latin typeface="Arial" pitchFamily="34" charset="0"/>
                <a:ea typeface="+mn-ea"/>
                <a:cs typeface="Arial" pitchFamily="34" charset="0"/>
              </a:rPr>
              <a:t>De verificatie van de identiteit van de patiënt</a:t>
            </a:r>
          </a:p>
          <a:p>
            <a:pPr marL="392113" lvl="1" indent="0" algn="just" eaLnBrk="0" hangingPunct="0">
              <a:spcBef>
                <a:spcPts val="325"/>
              </a:spcBef>
              <a:buClr>
                <a:srgbClr val="2DA2BF"/>
              </a:buClr>
              <a:buNone/>
            </a:pPr>
            <a:endParaRPr lang="fr-FR" sz="2800" b="1" kern="1200" dirty="0" smtClean="0">
              <a:solidFill>
                <a:srgbClr val="007C92"/>
              </a:solidFill>
              <a:latin typeface="Arial" pitchFamily="34" charset="0"/>
              <a:ea typeface="+mn-ea"/>
              <a:cs typeface="Arial" pitchFamily="34" charset="0"/>
            </a:endParaRPr>
          </a:p>
          <a:p>
            <a:pPr marL="1249363" lvl="2" indent="-457200" algn="just" eaLnBrk="0" hangingPunct="0">
              <a:spcBef>
                <a:spcPts val="325"/>
              </a:spcBef>
              <a:buClr>
                <a:srgbClr val="007C92"/>
              </a:buClr>
              <a:buFont typeface="Courier New" pitchFamily="49" charset="0"/>
              <a:buChar char="o"/>
            </a:pPr>
            <a:r>
              <a:rPr lang="nl-NL" sz="2800" kern="1200" dirty="0">
                <a:solidFill>
                  <a:srgbClr val="007C92"/>
                </a:solidFill>
                <a:latin typeface="Arial" pitchFamily="34" charset="0"/>
                <a:ea typeface="+mn-ea"/>
                <a:cs typeface="Arial" pitchFamily="34" charset="0"/>
              </a:rPr>
              <a:t>voorwaarde voor toepassing van derdebetalersregeling</a:t>
            </a:r>
          </a:p>
          <a:p>
            <a:pPr marL="1249363" lvl="2" indent="-457200" algn="just" eaLnBrk="0" hangingPunct="0">
              <a:spcBef>
                <a:spcPts val="325"/>
              </a:spcBef>
              <a:buClr>
                <a:srgbClr val="007C92"/>
              </a:buClr>
              <a:buFont typeface="Courier New" pitchFamily="49" charset="0"/>
              <a:buChar char="o"/>
            </a:pPr>
            <a:endParaRPr lang="fr-FR" sz="2800" kern="1200" dirty="0">
              <a:solidFill>
                <a:srgbClr val="007C92"/>
              </a:solidFill>
              <a:latin typeface="Arial" pitchFamily="34" charset="0"/>
              <a:ea typeface="+mn-ea"/>
              <a:cs typeface="Arial" pitchFamily="34" charset="0"/>
            </a:endParaRPr>
          </a:p>
          <a:p>
            <a:pPr marL="1249363" lvl="2" indent="-457200" algn="just" eaLnBrk="0" hangingPunct="0">
              <a:spcBef>
                <a:spcPts val="325"/>
              </a:spcBef>
              <a:buClr>
                <a:srgbClr val="007C92"/>
              </a:buClr>
              <a:buFont typeface="Courier New" pitchFamily="49" charset="0"/>
              <a:buChar char="o"/>
            </a:pPr>
            <a:r>
              <a:rPr lang="fr-FR" sz="2800" kern="1200" dirty="0" err="1">
                <a:solidFill>
                  <a:srgbClr val="007C92"/>
                </a:solidFill>
                <a:latin typeface="Arial" pitchFamily="34" charset="0"/>
                <a:ea typeface="+mn-ea"/>
                <a:cs typeface="Arial" pitchFamily="34" charset="0"/>
              </a:rPr>
              <a:t>voor</a:t>
            </a:r>
            <a:r>
              <a:rPr lang="fr-FR" sz="2800" kern="1200" dirty="0">
                <a:solidFill>
                  <a:srgbClr val="007C92"/>
                </a:solidFill>
                <a:latin typeface="Arial" pitchFamily="34" charset="0"/>
                <a:ea typeface="+mn-ea"/>
                <a:cs typeface="Arial" pitchFamily="34" charset="0"/>
              </a:rPr>
              <a:t> </a:t>
            </a:r>
            <a:r>
              <a:rPr lang="fr-FR" sz="2800" kern="1200" dirty="0" err="1">
                <a:solidFill>
                  <a:srgbClr val="007C92"/>
                </a:solidFill>
                <a:latin typeface="Arial" pitchFamily="34" charset="0"/>
                <a:ea typeface="+mn-ea"/>
                <a:cs typeface="Arial" pitchFamily="34" charset="0"/>
              </a:rPr>
              <a:t>elke</a:t>
            </a:r>
            <a:r>
              <a:rPr lang="fr-FR" sz="2800" kern="1200" dirty="0">
                <a:solidFill>
                  <a:srgbClr val="007C92"/>
                </a:solidFill>
                <a:latin typeface="Arial" pitchFamily="34" charset="0"/>
                <a:ea typeface="+mn-ea"/>
                <a:cs typeface="Arial" pitchFamily="34" charset="0"/>
              </a:rPr>
              <a:t> </a:t>
            </a:r>
            <a:r>
              <a:rPr lang="fr-FR" sz="2800" kern="1200" dirty="0" err="1">
                <a:solidFill>
                  <a:srgbClr val="007C92"/>
                </a:solidFill>
                <a:latin typeface="Arial" pitchFamily="34" charset="0"/>
                <a:ea typeface="+mn-ea"/>
                <a:cs typeface="Arial" pitchFamily="34" charset="0"/>
              </a:rPr>
              <a:t>verstrekking</a:t>
            </a:r>
            <a:endParaRPr lang="fr-FR" sz="2800" kern="1200" dirty="0">
              <a:solidFill>
                <a:srgbClr val="007C92"/>
              </a:solidFill>
              <a:latin typeface="Arial" pitchFamily="34" charset="0"/>
              <a:ea typeface="+mn-ea"/>
              <a:cs typeface="Arial" pitchFamily="34" charset="0"/>
            </a:endParaRPr>
          </a:p>
          <a:p>
            <a:pPr marL="1706563" lvl="3" indent="-457200" algn="just" eaLnBrk="0" hangingPunct="0">
              <a:spcBef>
                <a:spcPts val="325"/>
              </a:spcBef>
              <a:buClr>
                <a:srgbClr val="007C92"/>
              </a:buClr>
              <a:buFont typeface="Wingdings" pitchFamily="2" charset="2"/>
              <a:buChar char="Ø"/>
            </a:pPr>
            <a:r>
              <a:rPr lang="fr-FR" sz="2800" kern="1200" dirty="0" err="1">
                <a:solidFill>
                  <a:srgbClr val="007C92"/>
                </a:solidFill>
                <a:latin typeface="Arial" pitchFamily="34" charset="0"/>
                <a:ea typeface="+mn-ea"/>
                <a:cs typeface="Arial" pitchFamily="34" charset="0"/>
              </a:rPr>
              <a:t>uitzondering</a:t>
            </a:r>
            <a:r>
              <a:rPr lang="fr-FR" sz="2800" kern="1200" dirty="0">
                <a:solidFill>
                  <a:srgbClr val="007C92"/>
                </a:solidFill>
                <a:latin typeface="Arial" pitchFamily="34" charset="0"/>
                <a:ea typeface="+mn-ea"/>
                <a:cs typeface="Arial" pitchFamily="34" charset="0"/>
              </a:rPr>
              <a:t>: GMD</a:t>
            </a:r>
          </a:p>
          <a:p>
            <a:pPr marL="1249363" lvl="3" indent="0" algn="just" eaLnBrk="0" hangingPunct="0">
              <a:spcBef>
                <a:spcPts val="325"/>
              </a:spcBef>
              <a:buClr>
                <a:srgbClr val="007C92"/>
              </a:buClr>
              <a:buNone/>
            </a:pPr>
            <a:r>
              <a:rPr lang="fr-FR" sz="2800" kern="1200" dirty="0" smtClean="0">
                <a:solidFill>
                  <a:srgbClr val="007C92"/>
                </a:solidFill>
                <a:latin typeface="Arial" pitchFamily="34" charset="0"/>
                <a:ea typeface="+mn-ea"/>
                <a:cs typeface="Arial" pitchFamily="34" charset="0"/>
              </a:rPr>
              <a:t> </a:t>
            </a:r>
          </a:p>
          <a:p>
            <a:pPr marL="1249363" lvl="2" indent="-457200" algn="just" eaLnBrk="0" hangingPunct="0">
              <a:spcBef>
                <a:spcPts val="325"/>
              </a:spcBef>
              <a:buClr>
                <a:srgbClr val="007C92"/>
              </a:buClr>
              <a:buFont typeface="Courier New" pitchFamily="49" charset="0"/>
              <a:buChar char="o"/>
            </a:pPr>
            <a:r>
              <a:rPr lang="fr-FR" sz="2800" kern="1200" dirty="0">
                <a:solidFill>
                  <a:srgbClr val="007C92"/>
                </a:solidFill>
                <a:latin typeface="Arial" pitchFamily="34" charset="0"/>
                <a:ea typeface="+mn-ea"/>
                <a:cs typeface="Arial" pitchFamily="34" charset="0"/>
              </a:rPr>
              <a:t>op </a:t>
            </a:r>
            <a:r>
              <a:rPr lang="fr-FR" sz="2800" kern="1200" dirty="0" err="1">
                <a:solidFill>
                  <a:srgbClr val="007C92"/>
                </a:solidFill>
                <a:latin typeface="Arial" pitchFamily="34" charset="0"/>
                <a:ea typeface="+mn-ea"/>
                <a:cs typeface="Arial" pitchFamily="34" charset="0"/>
              </a:rPr>
              <a:t>tijdstip</a:t>
            </a:r>
            <a:r>
              <a:rPr lang="fr-FR" sz="2800" kern="1200" dirty="0">
                <a:solidFill>
                  <a:srgbClr val="007C92"/>
                </a:solidFill>
                <a:latin typeface="Arial" pitchFamily="34" charset="0"/>
                <a:ea typeface="+mn-ea"/>
                <a:cs typeface="Arial" pitchFamily="34" charset="0"/>
              </a:rPr>
              <a:t> van </a:t>
            </a:r>
            <a:r>
              <a:rPr lang="fr-FR" sz="2800" kern="1200" dirty="0" err="1">
                <a:solidFill>
                  <a:srgbClr val="007C92"/>
                </a:solidFill>
                <a:latin typeface="Arial" pitchFamily="34" charset="0"/>
                <a:ea typeface="+mn-ea"/>
                <a:cs typeface="Arial" pitchFamily="34" charset="0"/>
              </a:rPr>
              <a:t>verstrekking</a:t>
            </a:r>
            <a:endParaRPr lang="fr-FR" sz="2800" kern="1200" dirty="0">
              <a:solidFill>
                <a:srgbClr val="007C92"/>
              </a:solidFill>
              <a:latin typeface="Arial" pitchFamily="34" charset="0"/>
              <a:ea typeface="+mn-ea"/>
              <a:cs typeface="Arial" pitchFamily="34" charset="0"/>
            </a:endParaRPr>
          </a:p>
          <a:p>
            <a:pPr marL="392113" lvl="1" indent="0" algn="just">
              <a:buNone/>
            </a:pPr>
            <a:r>
              <a:rPr lang="nl-BE" sz="2200" dirty="0">
                <a:solidFill>
                  <a:prstClr val="black"/>
                </a:solidFill>
                <a:latin typeface="Arial" pitchFamily="34" charset="0"/>
                <a:cs typeface="Arial" pitchFamily="34" charset="0"/>
              </a:rPr>
              <a:t>	</a:t>
            </a:r>
          </a:p>
          <a:p>
            <a:pPr marL="630238" lvl="2" indent="0" algn="just">
              <a:buNone/>
            </a:pPr>
            <a:endParaRPr lang="nl-BE" sz="800" dirty="0" smtClean="0">
              <a:latin typeface="Arial" pitchFamily="34" charset="0"/>
              <a:cs typeface="Arial" pitchFamily="34" charset="0"/>
              <a:sym typeface="Wingdings" pitchFamily="2" charset="2"/>
            </a:endParaRPr>
          </a:p>
          <a:p>
            <a:pPr marL="630238" lvl="2" indent="0" algn="just">
              <a:buNone/>
            </a:pPr>
            <a:endParaRPr lang="nl-BE" sz="2800" dirty="0" smtClean="0">
              <a:latin typeface="Arial" pitchFamily="34" charset="0"/>
              <a:cs typeface="Arial" pitchFamily="34" charset="0"/>
            </a:endParaRPr>
          </a:p>
        </p:txBody>
      </p:sp>
      <p:sp>
        <p:nvSpPr>
          <p:cNvPr id="7" name="Titel 2"/>
          <p:cNvSpPr txBox="1">
            <a:spLocks/>
          </p:cNvSpPr>
          <p:nvPr/>
        </p:nvSpPr>
        <p:spPr bwMode="auto">
          <a:xfrm>
            <a:off x="1475656" y="87720"/>
            <a:ext cx="7812360" cy="1215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2000" b="1">
                <a:solidFill>
                  <a:srgbClr val="007C92"/>
                </a:solidFill>
                <a:latin typeface="+mj-lt"/>
                <a:ea typeface="+mj-ea"/>
                <a:cs typeface="+mj-cs"/>
              </a:defRPr>
            </a:lvl1pPr>
            <a:lvl2pPr algn="ctr" rtl="0" eaLnBrk="1" fontAlgn="base" hangingPunct="1">
              <a:spcBef>
                <a:spcPct val="0"/>
              </a:spcBef>
              <a:spcAft>
                <a:spcPct val="0"/>
              </a:spcAft>
              <a:defRPr sz="2000" b="1">
                <a:solidFill>
                  <a:srgbClr val="007C92"/>
                </a:solidFill>
                <a:latin typeface="Verdana" pitchFamily="34" charset="0"/>
              </a:defRPr>
            </a:lvl2pPr>
            <a:lvl3pPr algn="ctr" rtl="0" eaLnBrk="1" fontAlgn="base" hangingPunct="1">
              <a:spcBef>
                <a:spcPct val="0"/>
              </a:spcBef>
              <a:spcAft>
                <a:spcPct val="0"/>
              </a:spcAft>
              <a:defRPr sz="2000" b="1">
                <a:solidFill>
                  <a:srgbClr val="007C92"/>
                </a:solidFill>
                <a:latin typeface="Verdana" pitchFamily="34" charset="0"/>
              </a:defRPr>
            </a:lvl3pPr>
            <a:lvl4pPr algn="ctr" rtl="0" eaLnBrk="1" fontAlgn="base" hangingPunct="1">
              <a:spcBef>
                <a:spcPct val="0"/>
              </a:spcBef>
              <a:spcAft>
                <a:spcPct val="0"/>
              </a:spcAft>
              <a:defRPr sz="2000" b="1">
                <a:solidFill>
                  <a:srgbClr val="007C92"/>
                </a:solidFill>
                <a:latin typeface="Verdana" pitchFamily="34" charset="0"/>
              </a:defRPr>
            </a:lvl4pPr>
            <a:lvl5pPr algn="ctr" rtl="0" eaLnBrk="1" fontAlgn="base" hangingPunct="1">
              <a:spcBef>
                <a:spcPct val="0"/>
              </a:spcBef>
              <a:spcAft>
                <a:spcPct val="0"/>
              </a:spcAft>
              <a:defRPr sz="2000" b="1">
                <a:solidFill>
                  <a:srgbClr val="007C92"/>
                </a:solidFill>
                <a:latin typeface="Verdana" pitchFamily="34" charset="0"/>
              </a:defRPr>
            </a:lvl5pPr>
            <a:lvl6pPr marL="457200" algn="ctr" rtl="0" eaLnBrk="1" fontAlgn="base" hangingPunct="1">
              <a:spcBef>
                <a:spcPct val="0"/>
              </a:spcBef>
              <a:spcAft>
                <a:spcPct val="0"/>
              </a:spcAft>
              <a:defRPr sz="2000" b="1">
                <a:solidFill>
                  <a:srgbClr val="007C92"/>
                </a:solidFill>
                <a:latin typeface="Verdana" pitchFamily="34" charset="0"/>
              </a:defRPr>
            </a:lvl6pPr>
            <a:lvl7pPr marL="914400" algn="ctr" rtl="0" eaLnBrk="1" fontAlgn="base" hangingPunct="1">
              <a:spcBef>
                <a:spcPct val="0"/>
              </a:spcBef>
              <a:spcAft>
                <a:spcPct val="0"/>
              </a:spcAft>
              <a:defRPr sz="2000" b="1">
                <a:solidFill>
                  <a:srgbClr val="007C92"/>
                </a:solidFill>
                <a:latin typeface="Verdana" pitchFamily="34" charset="0"/>
              </a:defRPr>
            </a:lvl7pPr>
            <a:lvl8pPr marL="1371600" algn="ctr" rtl="0" eaLnBrk="1" fontAlgn="base" hangingPunct="1">
              <a:spcBef>
                <a:spcPct val="0"/>
              </a:spcBef>
              <a:spcAft>
                <a:spcPct val="0"/>
              </a:spcAft>
              <a:defRPr sz="2000" b="1">
                <a:solidFill>
                  <a:srgbClr val="007C92"/>
                </a:solidFill>
                <a:latin typeface="Verdana" pitchFamily="34" charset="0"/>
              </a:defRPr>
            </a:lvl8pPr>
            <a:lvl9pPr marL="1828800" algn="ctr" rtl="0" eaLnBrk="1" fontAlgn="base" hangingPunct="1">
              <a:spcBef>
                <a:spcPct val="0"/>
              </a:spcBef>
              <a:spcAft>
                <a:spcPct val="0"/>
              </a:spcAft>
              <a:defRPr sz="2000" b="1">
                <a:solidFill>
                  <a:srgbClr val="007C92"/>
                </a:solidFill>
                <a:latin typeface="Verdana" pitchFamily="34" charset="0"/>
              </a:defRPr>
            </a:lvl9pPr>
          </a:lstStyle>
          <a:p>
            <a:r>
              <a:rPr lang="fr-BE" sz="2800" dirty="0"/>
              <a:t>7. </a:t>
            </a:r>
            <a:r>
              <a:rPr lang="fr-BE" sz="2800" dirty="0" err="1"/>
              <a:t>Verificatie</a:t>
            </a:r>
            <a:r>
              <a:rPr lang="fr-BE" sz="2800" dirty="0"/>
              <a:t> van </a:t>
            </a:r>
            <a:r>
              <a:rPr lang="fr-BE" sz="2800" dirty="0" err="1"/>
              <a:t>identiteit</a:t>
            </a:r>
            <a:r>
              <a:rPr lang="fr-BE" sz="2800" dirty="0"/>
              <a:t> van </a:t>
            </a:r>
            <a:r>
              <a:rPr lang="fr-BE" sz="2800" dirty="0" err="1"/>
              <a:t>patiënt</a:t>
            </a:r>
            <a:r>
              <a:rPr lang="fr-BE" sz="2800" dirty="0"/>
              <a:t> (</a:t>
            </a:r>
            <a:r>
              <a:rPr lang="fr-BE" sz="2800" dirty="0" smtClean="0"/>
              <a:t>1/3) </a:t>
            </a:r>
            <a:r>
              <a:rPr lang="fr-BE" sz="2800" dirty="0" err="1" smtClean="0"/>
              <a:t>Algemeen</a:t>
            </a:r>
            <a:r>
              <a:rPr lang="fr-BE" sz="2800" dirty="0" smtClean="0"/>
              <a:t> </a:t>
            </a:r>
            <a:endParaRPr lang="fr-BE" sz="2800"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3B7F0E61-F0F8-4423-9619-E85AF4E44679}" type="slidenum">
              <a:rPr lang="en-US" smtClean="0">
                <a:solidFill>
                  <a:srgbClr val="000000"/>
                </a:solidFill>
              </a:rPr>
              <a:pPr/>
              <a:t>61</a:t>
            </a:fld>
            <a:endParaRPr lang="en-US">
              <a:solidFill>
                <a:srgbClr val="000000"/>
              </a:solidFill>
            </a:endParaRPr>
          </a:p>
        </p:txBody>
      </p:sp>
    </p:spTree>
    <p:extLst>
      <p:ext uri="{BB962C8B-B14F-4D97-AF65-F5344CB8AC3E}">
        <p14:creationId xmlns:p14="http://schemas.microsoft.com/office/powerpoint/2010/main" val="41834339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70803" y="1268760"/>
            <a:ext cx="8856984" cy="4959424"/>
          </a:xfrm>
        </p:spPr>
        <p:txBody>
          <a:bodyPr/>
          <a:lstStyle/>
          <a:p>
            <a:pPr marL="735013" lvl="1" indent="-342900" algn="just" eaLnBrk="0" hangingPunct="0">
              <a:spcBef>
                <a:spcPts val="325"/>
              </a:spcBef>
              <a:buClr>
                <a:srgbClr val="007C92"/>
              </a:buClr>
              <a:buFont typeface="Wingdings" pitchFamily="2" charset="2"/>
              <a:buChar char="§"/>
            </a:pPr>
            <a:r>
              <a:rPr lang="nl-NL" kern="1200" dirty="0">
                <a:solidFill>
                  <a:srgbClr val="007C92"/>
                </a:solidFill>
                <a:latin typeface="Arial" pitchFamily="34" charset="0"/>
                <a:ea typeface="+mn-ea"/>
                <a:cs typeface="Arial" pitchFamily="34" charset="0"/>
              </a:rPr>
              <a:t>het INSZ-nummer op een vignet met streepjescode kan gebruikt worden:</a:t>
            </a:r>
          </a:p>
          <a:p>
            <a:pPr marL="1249363" lvl="2" indent="-457200" algn="just" eaLnBrk="0" hangingPunct="0">
              <a:spcBef>
                <a:spcPts val="325"/>
              </a:spcBef>
              <a:buClr>
                <a:srgbClr val="007C92"/>
              </a:buClr>
              <a:buFont typeface="Courier New" pitchFamily="49" charset="0"/>
              <a:buChar char="o"/>
            </a:pPr>
            <a:r>
              <a:rPr lang="nl-NL" sz="2400" kern="1200" dirty="0">
                <a:solidFill>
                  <a:srgbClr val="007C92"/>
                </a:solidFill>
                <a:latin typeface="Arial" pitchFamily="34" charset="0"/>
                <a:ea typeface="+mn-ea"/>
                <a:cs typeface="Arial" pitchFamily="34" charset="0"/>
              </a:rPr>
              <a:t>In geval van overmacht</a:t>
            </a:r>
          </a:p>
          <a:p>
            <a:pPr marL="1249363" lvl="2" indent="-457200" algn="just" eaLnBrk="0" hangingPunct="0">
              <a:spcBef>
                <a:spcPts val="325"/>
              </a:spcBef>
              <a:buClr>
                <a:srgbClr val="007C92"/>
              </a:buClr>
              <a:buFont typeface="Courier New" pitchFamily="49" charset="0"/>
              <a:buChar char="o"/>
            </a:pPr>
            <a:r>
              <a:rPr lang="nl-NL" sz="2400" kern="1200" dirty="0">
                <a:solidFill>
                  <a:srgbClr val="007C92"/>
                </a:solidFill>
                <a:latin typeface="Arial" pitchFamily="34" charset="0"/>
                <a:ea typeface="+mn-ea"/>
                <a:cs typeface="Arial" pitchFamily="34" charset="0"/>
              </a:rPr>
              <a:t>In geval patiënt niet aanwezig is tijdens verstrekking en gelijktijdige aanwezigheid patiënt en zorgverlener niet vereist is </a:t>
            </a:r>
          </a:p>
          <a:p>
            <a:pPr marL="963613" lvl="2" indent="-171450" algn="just" eaLnBrk="0" hangingPunct="0">
              <a:spcBef>
                <a:spcPts val="325"/>
              </a:spcBef>
              <a:buClr>
                <a:srgbClr val="007C92"/>
              </a:buClr>
              <a:buFont typeface="Wingdings" pitchFamily="2" charset="2"/>
              <a:buChar char="§"/>
            </a:pPr>
            <a:endParaRPr lang="fr-FR" sz="800" kern="1200" dirty="0" smtClean="0">
              <a:solidFill>
                <a:srgbClr val="007C92"/>
              </a:solidFill>
              <a:latin typeface="Arial" pitchFamily="34" charset="0"/>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lang="nl-NL" kern="1200" dirty="0" smtClean="0">
                <a:solidFill>
                  <a:srgbClr val="007C92"/>
                </a:solidFill>
                <a:latin typeface="Arial" pitchFamily="34" charset="0"/>
                <a:ea typeface="+mn-ea"/>
                <a:cs typeface="Arial" pitchFamily="34" charset="0"/>
              </a:rPr>
              <a:t>zorgverlener vraagt aan de patiënt zijn/haar </a:t>
            </a:r>
            <a:r>
              <a:rPr lang="nl-NL" kern="1200" dirty="0" err="1" smtClean="0">
                <a:solidFill>
                  <a:srgbClr val="00B050"/>
                </a:solidFill>
                <a:latin typeface="Arial" pitchFamily="34" charset="0"/>
                <a:ea typeface="+mn-ea"/>
                <a:cs typeface="Arial" pitchFamily="34" charset="0"/>
              </a:rPr>
              <a:t>eID</a:t>
            </a:r>
            <a:r>
              <a:rPr lang="nl-NL" kern="1200" dirty="0">
                <a:solidFill>
                  <a:srgbClr val="00B050"/>
                </a:solidFill>
                <a:latin typeface="Arial" pitchFamily="34" charset="0"/>
                <a:ea typeface="+mn-ea"/>
                <a:cs typeface="Arial" pitchFamily="34" charset="0"/>
              </a:rPr>
              <a:t>, ISI+-kaart </a:t>
            </a:r>
            <a:r>
              <a:rPr lang="nl-NL" kern="1200" dirty="0">
                <a:solidFill>
                  <a:srgbClr val="007C92"/>
                </a:solidFill>
                <a:latin typeface="Arial" pitchFamily="34" charset="0"/>
                <a:ea typeface="+mn-ea"/>
                <a:cs typeface="Arial" pitchFamily="34" charset="0"/>
              </a:rPr>
              <a:t>of een</a:t>
            </a:r>
            <a:r>
              <a:rPr lang="nl-NL" kern="1200" dirty="0">
                <a:solidFill>
                  <a:srgbClr val="00B050"/>
                </a:solidFill>
                <a:latin typeface="Arial" pitchFamily="34" charset="0"/>
                <a:ea typeface="+mn-ea"/>
                <a:cs typeface="Arial" pitchFamily="34" charset="0"/>
              </a:rPr>
              <a:t> nog geldige SIS-kaart </a:t>
            </a:r>
            <a:r>
              <a:rPr lang="nl-NL" kern="1200" dirty="0">
                <a:solidFill>
                  <a:srgbClr val="007C92"/>
                </a:solidFill>
                <a:latin typeface="Arial" pitchFamily="34" charset="0"/>
                <a:ea typeface="+mn-ea"/>
                <a:cs typeface="Arial" pitchFamily="34" charset="0"/>
              </a:rPr>
              <a:t>te tonen</a:t>
            </a:r>
          </a:p>
          <a:p>
            <a:pPr marL="735013" lvl="1" indent="-342900" algn="just" eaLnBrk="0" hangingPunct="0">
              <a:spcBef>
                <a:spcPts val="325"/>
              </a:spcBef>
              <a:buClr>
                <a:srgbClr val="007C92"/>
              </a:buClr>
              <a:buFont typeface="Wingdings" pitchFamily="2" charset="2"/>
              <a:buChar char="§"/>
            </a:pPr>
            <a:endParaRPr lang="fr-FR" sz="800" kern="1200" dirty="0">
              <a:solidFill>
                <a:srgbClr val="007C92"/>
              </a:solidFill>
              <a:latin typeface="Arial" pitchFamily="34" charset="0"/>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lang="fr-FR" kern="1200" dirty="0" err="1" smtClean="0">
                <a:solidFill>
                  <a:srgbClr val="007C92"/>
                </a:solidFill>
                <a:latin typeface="Arial" pitchFamily="34" charset="0"/>
                <a:ea typeface="+mn-ea"/>
                <a:cs typeface="Arial" pitchFamily="34" charset="0"/>
              </a:rPr>
              <a:t>Uitzondering</a:t>
            </a:r>
            <a:r>
              <a:rPr lang="fr-FR" kern="1200" dirty="0" smtClean="0">
                <a:solidFill>
                  <a:srgbClr val="007C92"/>
                </a:solidFill>
                <a:latin typeface="Arial" pitchFamily="34" charset="0"/>
                <a:ea typeface="+mn-ea"/>
                <a:cs typeface="Arial" pitchFamily="34" charset="0"/>
              </a:rPr>
              <a:t> </a:t>
            </a:r>
            <a:r>
              <a:rPr lang="fr-FR" kern="1200" dirty="0" err="1">
                <a:solidFill>
                  <a:srgbClr val="007C92"/>
                </a:solidFill>
                <a:latin typeface="Arial" pitchFamily="34" charset="0"/>
                <a:ea typeface="+mn-ea"/>
                <a:cs typeface="Arial" pitchFamily="34" charset="0"/>
              </a:rPr>
              <a:t>vertrouwensrelatie</a:t>
            </a:r>
            <a:endParaRPr lang="fr-FR" kern="1200" dirty="0" smtClean="0">
              <a:solidFill>
                <a:srgbClr val="007C92"/>
              </a:solidFill>
              <a:latin typeface="Arial" pitchFamily="34" charset="0"/>
              <a:ea typeface="+mn-ea"/>
              <a:cs typeface="Arial" pitchFamily="34" charset="0"/>
            </a:endParaRPr>
          </a:p>
          <a:p>
            <a:pPr marL="563563" lvl="1" indent="-171450" algn="just" eaLnBrk="0" hangingPunct="0">
              <a:spcBef>
                <a:spcPts val="325"/>
              </a:spcBef>
              <a:buClr>
                <a:srgbClr val="007C92"/>
              </a:buClr>
              <a:buFont typeface="Wingdings" pitchFamily="2" charset="2"/>
              <a:buChar char="§"/>
            </a:pPr>
            <a:endParaRPr lang="fr-FR" sz="800" kern="1200" dirty="0" smtClean="0">
              <a:solidFill>
                <a:srgbClr val="007C92"/>
              </a:solidFill>
              <a:latin typeface="Arial" pitchFamily="34" charset="0"/>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lang="fr-FR" kern="1200" dirty="0" err="1" smtClean="0">
                <a:solidFill>
                  <a:srgbClr val="00B050"/>
                </a:solidFill>
                <a:latin typeface="Arial" pitchFamily="34" charset="0"/>
                <a:ea typeface="+mn-ea"/>
                <a:cs typeface="Arial" pitchFamily="34" charset="0"/>
              </a:rPr>
              <a:t>Vanaf</a:t>
            </a:r>
            <a:r>
              <a:rPr lang="fr-FR" kern="1200" dirty="0" smtClean="0">
                <a:solidFill>
                  <a:srgbClr val="00B050"/>
                </a:solidFill>
                <a:latin typeface="Arial" pitchFamily="34" charset="0"/>
                <a:ea typeface="+mn-ea"/>
                <a:cs typeface="Arial" pitchFamily="34" charset="0"/>
              </a:rPr>
              <a:t> </a:t>
            </a:r>
            <a:r>
              <a:rPr lang="fr-FR" kern="1200" dirty="0">
                <a:solidFill>
                  <a:srgbClr val="00B050"/>
                </a:solidFill>
                <a:latin typeface="Arial" pitchFamily="34" charset="0"/>
                <a:ea typeface="+mn-ea"/>
                <a:cs typeface="Arial" pitchFamily="34" charset="0"/>
              </a:rPr>
              <a:t>1 </a:t>
            </a:r>
            <a:r>
              <a:rPr lang="fr-FR" kern="1200" dirty="0" err="1">
                <a:solidFill>
                  <a:srgbClr val="00B050"/>
                </a:solidFill>
                <a:latin typeface="Arial" pitchFamily="34" charset="0"/>
                <a:ea typeface="+mn-ea"/>
                <a:cs typeface="Arial" pitchFamily="34" charset="0"/>
              </a:rPr>
              <a:t>oktober</a:t>
            </a:r>
            <a:r>
              <a:rPr lang="fr-FR" kern="1200" dirty="0">
                <a:solidFill>
                  <a:srgbClr val="00B050"/>
                </a:solidFill>
                <a:latin typeface="Arial" pitchFamily="34" charset="0"/>
                <a:ea typeface="+mn-ea"/>
                <a:cs typeface="Arial" pitchFamily="34" charset="0"/>
              </a:rPr>
              <a:t> 2015</a:t>
            </a:r>
          </a:p>
          <a:p>
            <a:pPr marL="392113" lvl="1" indent="0" algn="just">
              <a:buNone/>
            </a:pPr>
            <a:r>
              <a:rPr lang="nl-BE" sz="2200" dirty="0">
                <a:solidFill>
                  <a:prstClr val="black"/>
                </a:solidFill>
                <a:latin typeface="Arial" pitchFamily="34" charset="0"/>
                <a:cs typeface="Arial" pitchFamily="34" charset="0"/>
              </a:rPr>
              <a:t>	</a:t>
            </a:r>
          </a:p>
          <a:p>
            <a:pPr marL="630238" lvl="2" indent="0" algn="just">
              <a:buNone/>
            </a:pPr>
            <a:endParaRPr lang="nl-BE" sz="800" dirty="0" smtClean="0">
              <a:latin typeface="Arial" pitchFamily="34" charset="0"/>
              <a:cs typeface="Arial" pitchFamily="34" charset="0"/>
              <a:sym typeface="Wingdings" pitchFamily="2" charset="2"/>
            </a:endParaRPr>
          </a:p>
          <a:p>
            <a:pPr marL="630238" lvl="2" indent="0" algn="just">
              <a:buNone/>
            </a:pPr>
            <a:endParaRPr lang="nl-BE" sz="2800" dirty="0" smtClean="0">
              <a:latin typeface="Arial" pitchFamily="34" charset="0"/>
              <a:cs typeface="Arial" pitchFamily="34" charset="0"/>
            </a:endParaRPr>
          </a:p>
        </p:txBody>
      </p:sp>
      <p:sp>
        <p:nvSpPr>
          <p:cNvPr id="7" name="Titel 2"/>
          <p:cNvSpPr txBox="1">
            <a:spLocks/>
          </p:cNvSpPr>
          <p:nvPr/>
        </p:nvSpPr>
        <p:spPr bwMode="auto">
          <a:xfrm>
            <a:off x="1547664" y="194400"/>
            <a:ext cx="7740352" cy="1215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2000" b="1">
                <a:solidFill>
                  <a:srgbClr val="007C92"/>
                </a:solidFill>
                <a:latin typeface="+mj-lt"/>
                <a:ea typeface="+mj-ea"/>
                <a:cs typeface="+mj-cs"/>
              </a:defRPr>
            </a:lvl1pPr>
            <a:lvl2pPr algn="ctr" rtl="0" eaLnBrk="1" fontAlgn="base" hangingPunct="1">
              <a:spcBef>
                <a:spcPct val="0"/>
              </a:spcBef>
              <a:spcAft>
                <a:spcPct val="0"/>
              </a:spcAft>
              <a:defRPr sz="2000" b="1">
                <a:solidFill>
                  <a:srgbClr val="007C92"/>
                </a:solidFill>
                <a:latin typeface="Verdana" pitchFamily="34" charset="0"/>
              </a:defRPr>
            </a:lvl2pPr>
            <a:lvl3pPr algn="ctr" rtl="0" eaLnBrk="1" fontAlgn="base" hangingPunct="1">
              <a:spcBef>
                <a:spcPct val="0"/>
              </a:spcBef>
              <a:spcAft>
                <a:spcPct val="0"/>
              </a:spcAft>
              <a:defRPr sz="2000" b="1">
                <a:solidFill>
                  <a:srgbClr val="007C92"/>
                </a:solidFill>
                <a:latin typeface="Verdana" pitchFamily="34" charset="0"/>
              </a:defRPr>
            </a:lvl3pPr>
            <a:lvl4pPr algn="ctr" rtl="0" eaLnBrk="1" fontAlgn="base" hangingPunct="1">
              <a:spcBef>
                <a:spcPct val="0"/>
              </a:spcBef>
              <a:spcAft>
                <a:spcPct val="0"/>
              </a:spcAft>
              <a:defRPr sz="2000" b="1">
                <a:solidFill>
                  <a:srgbClr val="007C92"/>
                </a:solidFill>
                <a:latin typeface="Verdana" pitchFamily="34" charset="0"/>
              </a:defRPr>
            </a:lvl4pPr>
            <a:lvl5pPr algn="ctr" rtl="0" eaLnBrk="1" fontAlgn="base" hangingPunct="1">
              <a:spcBef>
                <a:spcPct val="0"/>
              </a:spcBef>
              <a:spcAft>
                <a:spcPct val="0"/>
              </a:spcAft>
              <a:defRPr sz="2000" b="1">
                <a:solidFill>
                  <a:srgbClr val="007C92"/>
                </a:solidFill>
                <a:latin typeface="Verdana" pitchFamily="34" charset="0"/>
              </a:defRPr>
            </a:lvl5pPr>
            <a:lvl6pPr marL="457200" algn="ctr" rtl="0" eaLnBrk="1" fontAlgn="base" hangingPunct="1">
              <a:spcBef>
                <a:spcPct val="0"/>
              </a:spcBef>
              <a:spcAft>
                <a:spcPct val="0"/>
              </a:spcAft>
              <a:defRPr sz="2000" b="1">
                <a:solidFill>
                  <a:srgbClr val="007C92"/>
                </a:solidFill>
                <a:latin typeface="Verdana" pitchFamily="34" charset="0"/>
              </a:defRPr>
            </a:lvl6pPr>
            <a:lvl7pPr marL="914400" algn="ctr" rtl="0" eaLnBrk="1" fontAlgn="base" hangingPunct="1">
              <a:spcBef>
                <a:spcPct val="0"/>
              </a:spcBef>
              <a:spcAft>
                <a:spcPct val="0"/>
              </a:spcAft>
              <a:defRPr sz="2000" b="1">
                <a:solidFill>
                  <a:srgbClr val="007C92"/>
                </a:solidFill>
                <a:latin typeface="Verdana" pitchFamily="34" charset="0"/>
              </a:defRPr>
            </a:lvl7pPr>
            <a:lvl8pPr marL="1371600" algn="ctr" rtl="0" eaLnBrk="1" fontAlgn="base" hangingPunct="1">
              <a:spcBef>
                <a:spcPct val="0"/>
              </a:spcBef>
              <a:spcAft>
                <a:spcPct val="0"/>
              </a:spcAft>
              <a:defRPr sz="2000" b="1">
                <a:solidFill>
                  <a:srgbClr val="007C92"/>
                </a:solidFill>
                <a:latin typeface="Verdana" pitchFamily="34" charset="0"/>
              </a:defRPr>
            </a:lvl8pPr>
            <a:lvl9pPr marL="1828800" algn="ctr" rtl="0" eaLnBrk="1" fontAlgn="base" hangingPunct="1">
              <a:spcBef>
                <a:spcPct val="0"/>
              </a:spcBef>
              <a:spcAft>
                <a:spcPct val="0"/>
              </a:spcAft>
              <a:defRPr sz="2000" b="1">
                <a:solidFill>
                  <a:srgbClr val="007C92"/>
                </a:solidFill>
                <a:latin typeface="Verdana" pitchFamily="34" charset="0"/>
              </a:defRPr>
            </a:lvl9pPr>
          </a:lstStyle>
          <a:p>
            <a:r>
              <a:rPr lang="nl-NL" sz="2600" dirty="0" smtClean="0"/>
              <a:t>7</a:t>
            </a:r>
            <a:r>
              <a:rPr lang="nl-NL" sz="2600" dirty="0"/>
              <a:t>. Verificatie van identiteit van patiënt (</a:t>
            </a:r>
            <a:r>
              <a:rPr lang="nl-NL" sz="2600" dirty="0" smtClean="0"/>
              <a:t>2/3) </a:t>
            </a:r>
            <a:r>
              <a:rPr lang="nl-NL" sz="2600" dirty="0" smtClean="0">
                <a:solidFill>
                  <a:srgbClr val="00B050"/>
                </a:solidFill>
              </a:rPr>
              <a:t>Papieren </a:t>
            </a:r>
            <a:r>
              <a:rPr lang="nl-NL" sz="2600" dirty="0">
                <a:solidFill>
                  <a:srgbClr val="00B050"/>
                </a:solidFill>
              </a:rPr>
              <a:t>facturatie </a:t>
            </a:r>
          </a:p>
          <a:p>
            <a:endParaRPr lang="fr-BE" sz="2600" dirty="0">
              <a:solidFill>
                <a:srgbClr val="00B050"/>
              </a:solidFill>
            </a:endParaRPr>
          </a:p>
        </p:txBody>
      </p:sp>
    </p:spTree>
    <p:extLst>
      <p:ext uri="{BB962C8B-B14F-4D97-AF65-F5344CB8AC3E}">
        <p14:creationId xmlns:p14="http://schemas.microsoft.com/office/powerpoint/2010/main" val="17455614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06016" y="1052736"/>
            <a:ext cx="8837984" cy="5400600"/>
          </a:xfrm>
        </p:spPr>
        <p:txBody>
          <a:bodyPr/>
          <a:lstStyle/>
          <a:p>
            <a:pPr marL="735013" lvl="1" indent="-342900" algn="just" eaLnBrk="0" hangingPunct="0">
              <a:spcBef>
                <a:spcPts val="325"/>
              </a:spcBef>
              <a:buClr>
                <a:srgbClr val="2DA2BF"/>
              </a:buClr>
              <a:buFont typeface="Wingdings" pitchFamily="2" charset="2"/>
              <a:buChar char="§"/>
            </a:pPr>
            <a:r>
              <a:rPr lang="nl-NL" kern="1200" dirty="0" smtClean="0">
                <a:solidFill>
                  <a:srgbClr val="007C92"/>
                </a:solidFill>
                <a:latin typeface="Arial" pitchFamily="34" charset="0"/>
                <a:ea typeface="+mn-ea"/>
                <a:cs typeface="Arial" pitchFamily="34" charset="0"/>
              </a:rPr>
              <a:t>zorgverlener </a:t>
            </a:r>
            <a:r>
              <a:rPr lang="nl-NL" kern="1200" dirty="0">
                <a:solidFill>
                  <a:srgbClr val="007C92"/>
                </a:solidFill>
                <a:latin typeface="Arial" pitchFamily="34" charset="0"/>
                <a:ea typeface="+mn-ea"/>
                <a:cs typeface="Arial" pitchFamily="34" charset="0"/>
              </a:rPr>
              <a:t>leest </a:t>
            </a:r>
            <a:r>
              <a:rPr lang="nl-NL" kern="1200" dirty="0">
                <a:solidFill>
                  <a:srgbClr val="00B050"/>
                </a:solidFill>
                <a:latin typeface="Arial" pitchFamily="34" charset="0"/>
                <a:ea typeface="+mn-ea"/>
                <a:cs typeface="Arial" pitchFamily="34" charset="0"/>
              </a:rPr>
              <a:t>op elektronische wijze de </a:t>
            </a:r>
            <a:r>
              <a:rPr lang="nl-NL" kern="1200" dirty="0" err="1">
                <a:solidFill>
                  <a:srgbClr val="00B050"/>
                </a:solidFill>
                <a:latin typeface="Arial" pitchFamily="34" charset="0"/>
                <a:ea typeface="+mn-ea"/>
                <a:cs typeface="Arial" pitchFamily="34" charset="0"/>
              </a:rPr>
              <a:t>eID</a:t>
            </a:r>
            <a:r>
              <a:rPr lang="nl-NL" kern="1200" dirty="0">
                <a:solidFill>
                  <a:srgbClr val="00B050"/>
                </a:solidFill>
                <a:latin typeface="Arial" pitchFamily="34" charset="0"/>
                <a:ea typeface="+mn-ea"/>
                <a:cs typeface="Arial" pitchFamily="34" charset="0"/>
              </a:rPr>
              <a:t>, de ISI+-kaart of een nog geldige SIS-kaart</a:t>
            </a:r>
          </a:p>
          <a:p>
            <a:pPr marL="563563" lvl="1" indent="-171450" algn="just" eaLnBrk="0" hangingPunct="0">
              <a:spcBef>
                <a:spcPts val="325"/>
              </a:spcBef>
              <a:buClr>
                <a:srgbClr val="2DA2BF"/>
              </a:buClr>
              <a:buFont typeface="Wingdings" pitchFamily="2" charset="2"/>
              <a:buChar char="§"/>
            </a:pPr>
            <a:endParaRPr lang="fr-FR" sz="800" kern="1200" dirty="0">
              <a:solidFill>
                <a:srgbClr val="007C92"/>
              </a:solidFill>
              <a:latin typeface="Arial" pitchFamily="34" charset="0"/>
              <a:ea typeface="+mn-ea"/>
              <a:cs typeface="Arial" pitchFamily="34" charset="0"/>
            </a:endParaRPr>
          </a:p>
          <a:p>
            <a:pPr marL="735013" lvl="1" indent="-342900" algn="just" eaLnBrk="0" hangingPunct="0">
              <a:spcBef>
                <a:spcPts val="325"/>
              </a:spcBef>
              <a:buClr>
                <a:srgbClr val="2DA2BF"/>
              </a:buClr>
              <a:buFont typeface="Wingdings" pitchFamily="2" charset="2"/>
              <a:buChar char="§"/>
            </a:pPr>
            <a:r>
              <a:rPr lang="nl-NL" kern="1200" dirty="0" smtClean="0">
                <a:solidFill>
                  <a:srgbClr val="007C92"/>
                </a:solidFill>
                <a:latin typeface="Arial" pitchFamily="34" charset="0"/>
                <a:ea typeface="+mn-ea"/>
                <a:cs typeface="Arial" pitchFamily="34" charset="0"/>
              </a:rPr>
              <a:t>hij </a:t>
            </a:r>
            <a:r>
              <a:rPr lang="nl-NL" kern="1200" dirty="0">
                <a:solidFill>
                  <a:srgbClr val="007C92"/>
                </a:solidFill>
                <a:latin typeface="Arial" pitchFamily="34" charset="0"/>
                <a:ea typeface="+mn-ea"/>
                <a:cs typeface="Arial" pitchFamily="34" charset="0"/>
              </a:rPr>
              <a:t>leest op elektronische wijze het INSZ-nummer op een vignet met streepjescode:</a:t>
            </a:r>
          </a:p>
          <a:p>
            <a:pPr marL="1249363" lvl="2" indent="-457200" algn="just" eaLnBrk="0" hangingPunct="0">
              <a:spcBef>
                <a:spcPts val="325"/>
              </a:spcBef>
              <a:buClr>
                <a:srgbClr val="2DA2BF"/>
              </a:buClr>
              <a:buFont typeface="Courier New" pitchFamily="49" charset="0"/>
              <a:buChar char="o"/>
            </a:pPr>
            <a:r>
              <a:rPr lang="nl-NL" sz="2400" kern="1200" dirty="0">
                <a:solidFill>
                  <a:srgbClr val="007C92"/>
                </a:solidFill>
                <a:latin typeface="Arial" pitchFamily="34" charset="0"/>
                <a:ea typeface="+mn-ea"/>
                <a:cs typeface="Arial" pitchFamily="34" charset="0"/>
              </a:rPr>
              <a:t>In geval van overmacht</a:t>
            </a:r>
          </a:p>
          <a:p>
            <a:pPr marL="1249363" lvl="2" indent="-457200" algn="just" eaLnBrk="0" hangingPunct="0">
              <a:spcBef>
                <a:spcPts val="325"/>
              </a:spcBef>
              <a:buClr>
                <a:srgbClr val="2DA2BF"/>
              </a:buClr>
              <a:buFont typeface="Courier New" pitchFamily="49" charset="0"/>
              <a:buChar char="o"/>
            </a:pPr>
            <a:r>
              <a:rPr lang="nl-NL" sz="2400" kern="1200" dirty="0">
                <a:solidFill>
                  <a:srgbClr val="007C92"/>
                </a:solidFill>
                <a:latin typeface="Arial" pitchFamily="34" charset="0"/>
                <a:ea typeface="+mn-ea"/>
                <a:cs typeface="Arial" pitchFamily="34" charset="0"/>
              </a:rPr>
              <a:t>In geval patiënt niet aanwezig is tijdens verstrekking en gelijktijdige aanwezigheid patiënt en zorgverlener niet vereist is </a:t>
            </a:r>
          </a:p>
          <a:p>
            <a:pPr marL="963613" lvl="2" indent="-171450" algn="just" eaLnBrk="0" hangingPunct="0">
              <a:spcBef>
                <a:spcPts val="325"/>
              </a:spcBef>
              <a:buClr>
                <a:srgbClr val="2DA2BF"/>
              </a:buClr>
              <a:buFont typeface="Wingdings" pitchFamily="2" charset="2"/>
              <a:buChar char="§"/>
            </a:pPr>
            <a:endParaRPr lang="fr-FR" sz="800" kern="1200" dirty="0" smtClean="0">
              <a:solidFill>
                <a:srgbClr val="007C92"/>
              </a:solidFill>
              <a:latin typeface="Arial" pitchFamily="34" charset="0"/>
              <a:ea typeface="+mn-ea"/>
              <a:cs typeface="Arial" pitchFamily="34" charset="0"/>
            </a:endParaRPr>
          </a:p>
          <a:p>
            <a:pPr marL="735013" lvl="1" indent="-342900" algn="just" eaLnBrk="0" hangingPunct="0">
              <a:spcBef>
                <a:spcPts val="325"/>
              </a:spcBef>
              <a:buClr>
                <a:srgbClr val="2DA2BF"/>
              </a:buClr>
              <a:buFont typeface="Wingdings" pitchFamily="2" charset="2"/>
              <a:buChar char="§"/>
            </a:pPr>
            <a:r>
              <a:rPr lang="nl-NL" kern="1200" dirty="0">
                <a:solidFill>
                  <a:srgbClr val="007C92"/>
                </a:solidFill>
                <a:latin typeface="Arial" pitchFamily="34" charset="0"/>
                <a:ea typeface="+mn-ea"/>
                <a:cs typeface="Arial" pitchFamily="34" charset="0"/>
              </a:rPr>
              <a:t>elektronische verificatie zal enkel verplicht zijn vanaf de datum van inwerkingtreding van de elektronische lezing voor een categorie van zorgverleners, vastgesteld bij KB</a:t>
            </a:r>
          </a:p>
          <a:p>
            <a:pPr marL="1135063" lvl="2" indent="-342900" algn="just" eaLnBrk="0" hangingPunct="0">
              <a:spcBef>
                <a:spcPts val="325"/>
              </a:spcBef>
              <a:buClr>
                <a:srgbClr val="2DA2BF"/>
              </a:buClr>
              <a:buFont typeface="Courier New" pitchFamily="49" charset="0"/>
              <a:buChar char="o"/>
            </a:pPr>
            <a:r>
              <a:rPr lang="nl-NL" kern="1200" dirty="0">
                <a:solidFill>
                  <a:srgbClr val="00B050"/>
                </a:solidFill>
                <a:latin typeface="Arial" pitchFamily="34" charset="0"/>
                <a:ea typeface="+mn-ea"/>
                <a:cs typeface="Arial" pitchFamily="34" charset="0"/>
              </a:rPr>
              <a:t>vóór deze datum, verificatie zoals in kader van papieren facturatie </a:t>
            </a:r>
          </a:p>
          <a:p>
            <a:pPr marL="735013" lvl="1" indent="-342900" algn="just" eaLnBrk="0" hangingPunct="0">
              <a:spcBef>
                <a:spcPts val="325"/>
              </a:spcBef>
              <a:buClr>
                <a:srgbClr val="2DA2BF"/>
              </a:buClr>
              <a:buFont typeface="Wingdings" pitchFamily="2" charset="2"/>
              <a:buChar char="q"/>
            </a:pPr>
            <a:endParaRPr lang="fr-FR" sz="800" kern="1200" dirty="0">
              <a:solidFill>
                <a:prstClr val="black"/>
              </a:solidFill>
              <a:latin typeface="Arial" pitchFamily="34" charset="0"/>
              <a:ea typeface="+mn-ea"/>
              <a:cs typeface="Arial" pitchFamily="34" charset="0"/>
            </a:endParaRPr>
          </a:p>
          <a:p>
            <a:pPr marL="392113" lvl="1" indent="0" algn="just" eaLnBrk="0" hangingPunct="0">
              <a:spcBef>
                <a:spcPts val="325"/>
              </a:spcBef>
              <a:buClr>
                <a:srgbClr val="2DA2BF"/>
              </a:buClr>
              <a:buNone/>
            </a:pPr>
            <a:endParaRPr lang="fr-FR" sz="800" kern="1200" dirty="0" smtClean="0">
              <a:solidFill>
                <a:prstClr val="black"/>
              </a:solidFill>
              <a:latin typeface="Arial" pitchFamily="34" charset="0"/>
              <a:ea typeface="+mn-ea"/>
              <a:cs typeface="Arial" pitchFamily="34" charset="0"/>
            </a:endParaRPr>
          </a:p>
          <a:p>
            <a:pPr marL="392113" lvl="1" indent="0" algn="just">
              <a:buNone/>
            </a:pPr>
            <a:r>
              <a:rPr lang="nl-BE" sz="2200" dirty="0">
                <a:solidFill>
                  <a:prstClr val="black"/>
                </a:solidFill>
                <a:latin typeface="Arial" pitchFamily="34" charset="0"/>
                <a:cs typeface="Arial" pitchFamily="34" charset="0"/>
              </a:rPr>
              <a:t>	</a:t>
            </a:r>
          </a:p>
          <a:p>
            <a:pPr marL="630238" lvl="2" indent="0" algn="just">
              <a:buNone/>
            </a:pPr>
            <a:endParaRPr lang="nl-BE" sz="800" dirty="0" smtClean="0">
              <a:latin typeface="Arial" pitchFamily="34" charset="0"/>
              <a:cs typeface="Arial" pitchFamily="34" charset="0"/>
              <a:sym typeface="Wingdings" pitchFamily="2" charset="2"/>
            </a:endParaRPr>
          </a:p>
          <a:p>
            <a:pPr marL="630238" lvl="2" indent="0" algn="just">
              <a:buNone/>
            </a:pPr>
            <a:endParaRPr lang="nl-BE" sz="2800" dirty="0" smtClean="0">
              <a:latin typeface="Arial" pitchFamily="34" charset="0"/>
              <a:cs typeface="Arial" pitchFamily="34" charset="0"/>
            </a:endParaRPr>
          </a:p>
        </p:txBody>
      </p:sp>
      <p:sp>
        <p:nvSpPr>
          <p:cNvPr id="7" name="Titel 2"/>
          <p:cNvSpPr txBox="1">
            <a:spLocks/>
          </p:cNvSpPr>
          <p:nvPr/>
        </p:nvSpPr>
        <p:spPr bwMode="auto">
          <a:xfrm>
            <a:off x="1331640" y="51480"/>
            <a:ext cx="8100392" cy="1215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2000" b="1">
                <a:solidFill>
                  <a:srgbClr val="007C92"/>
                </a:solidFill>
                <a:latin typeface="+mj-lt"/>
                <a:ea typeface="+mj-ea"/>
                <a:cs typeface="+mj-cs"/>
              </a:defRPr>
            </a:lvl1pPr>
            <a:lvl2pPr algn="ctr" rtl="0" eaLnBrk="1" fontAlgn="base" hangingPunct="1">
              <a:spcBef>
                <a:spcPct val="0"/>
              </a:spcBef>
              <a:spcAft>
                <a:spcPct val="0"/>
              </a:spcAft>
              <a:defRPr sz="2000" b="1">
                <a:solidFill>
                  <a:srgbClr val="007C92"/>
                </a:solidFill>
                <a:latin typeface="Verdana" pitchFamily="34" charset="0"/>
              </a:defRPr>
            </a:lvl2pPr>
            <a:lvl3pPr algn="ctr" rtl="0" eaLnBrk="1" fontAlgn="base" hangingPunct="1">
              <a:spcBef>
                <a:spcPct val="0"/>
              </a:spcBef>
              <a:spcAft>
                <a:spcPct val="0"/>
              </a:spcAft>
              <a:defRPr sz="2000" b="1">
                <a:solidFill>
                  <a:srgbClr val="007C92"/>
                </a:solidFill>
                <a:latin typeface="Verdana" pitchFamily="34" charset="0"/>
              </a:defRPr>
            </a:lvl3pPr>
            <a:lvl4pPr algn="ctr" rtl="0" eaLnBrk="1" fontAlgn="base" hangingPunct="1">
              <a:spcBef>
                <a:spcPct val="0"/>
              </a:spcBef>
              <a:spcAft>
                <a:spcPct val="0"/>
              </a:spcAft>
              <a:defRPr sz="2000" b="1">
                <a:solidFill>
                  <a:srgbClr val="007C92"/>
                </a:solidFill>
                <a:latin typeface="Verdana" pitchFamily="34" charset="0"/>
              </a:defRPr>
            </a:lvl4pPr>
            <a:lvl5pPr algn="ctr" rtl="0" eaLnBrk="1" fontAlgn="base" hangingPunct="1">
              <a:spcBef>
                <a:spcPct val="0"/>
              </a:spcBef>
              <a:spcAft>
                <a:spcPct val="0"/>
              </a:spcAft>
              <a:defRPr sz="2000" b="1">
                <a:solidFill>
                  <a:srgbClr val="007C92"/>
                </a:solidFill>
                <a:latin typeface="Verdana" pitchFamily="34" charset="0"/>
              </a:defRPr>
            </a:lvl5pPr>
            <a:lvl6pPr marL="457200" algn="ctr" rtl="0" eaLnBrk="1" fontAlgn="base" hangingPunct="1">
              <a:spcBef>
                <a:spcPct val="0"/>
              </a:spcBef>
              <a:spcAft>
                <a:spcPct val="0"/>
              </a:spcAft>
              <a:defRPr sz="2000" b="1">
                <a:solidFill>
                  <a:srgbClr val="007C92"/>
                </a:solidFill>
                <a:latin typeface="Verdana" pitchFamily="34" charset="0"/>
              </a:defRPr>
            </a:lvl6pPr>
            <a:lvl7pPr marL="914400" algn="ctr" rtl="0" eaLnBrk="1" fontAlgn="base" hangingPunct="1">
              <a:spcBef>
                <a:spcPct val="0"/>
              </a:spcBef>
              <a:spcAft>
                <a:spcPct val="0"/>
              </a:spcAft>
              <a:defRPr sz="2000" b="1">
                <a:solidFill>
                  <a:srgbClr val="007C92"/>
                </a:solidFill>
                <a:latin typeface="Verdana" pitchFamily="34" charset="0"/>
              </a:defRPr>
            </a:lvl7pPr>
            <a:lvl8pPr marL="1371600" algn="ctr" rtl="0" eaLnBrk="1" fontAlgn="base" hangingPunct="1">
              <a:spcBef>
                <a:spcPct val="0"/>
              </a:spcBef>
              <a:spcAft>
                <a:spcPct val="0"/>
              </a:spcAft>
              <a:defRPr sz="2000" b="1">
                <a:solidFill>
                  <a:srgbClr val="007C92"/>
                </a:solidFill>
                <a:latin typeface="Verdana" pitchFamily="34" charset="0"/>
              </a:defRPr>
            </a:lvl8pPr>
            <a:lvl9pPr marL="1828800" algn="ctr" rtl="0" eaLnBrk="1" fontAlgn="base" hangingPunct="1">
              <a:spcBef>
                <a:spcPct val="0"/>
              </a:spcBef>
              <a:spcAft>
                <a:spcPct val="0"/>
              </a:spcAft>
              <a:defRPr sz="2000" b="1">
                <a:solidFill>
                  <a:srgbClr val="007C92"/>
                </a:solidFill>
                <a:latin typeface="Verdana" pitchFamily="34" charset="0"/>
              </a:defRPr>
            </a:lvl9pPr>
          </a:lstStyle>
          <a:p>
            <a:r>
              <a:rPr lang="nl-NL" sz="2600" dirty="0" smtClean="0"/>
              <a:t>7</a:t>
            </a:r>
            <a:r>
              <a:rPr lang="nl-NL" sz="2600" dirty="0"/>
              <a:t>. Verificatie van identiteit van patiënt (</a:t>
            </a:r>
            <a:r>
              <a:rPr lang="nl-NL" sz="2600" dirty="0" smtClean="0"/>
              <a:t>3/3) </a:t>
            </a:r>
            <a:r>
              <a:rPr lang="nl-NL" sz="2600" dirty="0" smtClean="0">
                <a:solidFill>
                  <a:srgbClr val="00B050"/>
                </a:solidFill>
              </a:rPr>
              <a:t>Elektronische </a:t>
            </a:r>
            <a:r>
              <a:rPr lang="nl-NL" sz="2600" dirty="0">
                <a:solidFill>
                  <a:srgbClr val="00B050"/>
                </a:solidFill>
              </a:rPr>
              <a:t>facturatie </a:t>
            </a:r>
          </a:p>
          <a:p>
            <a:endParaRPr lang="fr-BE" sz="2600" dirty="0">
              <a:solidFill>
                <a:srgbClr val="00B050"/>
              </a:solidFill>
            </a:endParaRPr>
          </a:p>
        </p:txBody>
      </p:sp>
    </p:spTree>
    <p:extLst>
      <p:ext uri="{BB962C8B-B14F-4D97-AF65-F5344CB8AC3E}">
        <p14:creationId xmlns:p14="http://schemas.microsoft.com/office/powerpoint/2010/main" val="28898883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79512" y="2348880"/>
            <a:ext cx="8856984" cy="3879304"/>
          </a:xfrm>
        </p:spPr>
        <p:txBody>
          <a:bodyPr/>
          <a:lstStyle/>
          <a:p>
            <a:pPr marL="392113" lvl="1" indent="0" algn="just">
              <a:buNone/>
            </a:pPr>
            <a:r>
              <a:rPr lang="nl-BE" sz="2200" dirty="0" smtClean="0">
                <a:solidFill>
                  <a:prstClr val="black"/>
                </a:solidFill>
                <a:latin typeface="Arial" pitchFamily="34" charset="0"/>
                <a:cs typeface="Arial" pitchFamily="34" charset="0"/>
              </a:rPr>
              <a:t> </a:t>
            </a:r>
          </a:p>
          <a:p>
            <a:pPr marL="392113" lvl="1" indent="0" algn="just">
              <a:buNone/>
            </a:pPr>
            <a:endParaRPr lang="nl-BE" sz="2200" dirty="0">
              <a:solidFill>
                <a:prstClr val="black"/>
              </a:solidFill>
              <a:latin typeface="Arial" pitchFamily="34" charset="0"/>
              <a:ea typeface="+mn-ea"/>
              <a:cs typeface="Arial" pitchFamily="34" charset="0"/>
            </a:endParaRPr>
          </a:p>
          <a:p>
            <a:pPr marL="392113" lvl="1" indent="0" algn="just">
              <a:buNone/>
            </a:pPr>
            <a:endParaRPr lang="nl-BE" sz="2200" dirty="0" smtClean="0">
              <a:solidFill>
                <a:prstClr val="black"/>
              </a:solidFill>
              <a:latin typeface="Arial" pitchFamily="34" charset="0"/>
              <a:ea typeface="+mn-ea"/>
              <a:cs typeface="Arial" pitchFamily="34" charset="0"/>
            </a:endParaRPr>
          </a:p>
          <a:p>
            <a:r>
              <a:rPr lang="fr-BE" sz="2800" u="sng" dirty="0" smtClean="0">
                <a:hlinkClick r:id="rId3"/>
              </a:rPr>
              <a:t>http</a:t>
            </a:r>
            <a:r>
              <a:rPr lang="fr-BE" sz="2800" u="sng" dirty="0">
                <a:hlinkClick r:id="rId3"/>
              </a:rPr>
              <a:t>://www.inami.fgov.be/nl/publicaties/Paginas/default.aspx</a:t>
            </a:r>
            <a:endParaRPr lang="en-US" sz="2800" dirty="0"/>
          </a:p>
          <a:p>
            <a:r>
              <a:rPr lang="fr-BE" sz="2800" dirty="0"/>
              <a:t> </a:t>
            </a:r>
            <a:r>
              <a:rPr lang="nl-NL" sz="2800" dirty="0" smtClean="0">
                <a:solidFill>
                  <a:srgbClr val="007C92"/>
                </a:solidFill>
                <a:ea typeface="+mn-ea"/>
                <a:cs typeface="+mn-cs"/>
                <a:sym typeface="Wingdings" pitchFamily="2" charset="2"/>
              </a:rPr>
              <a:t>Het </a:t>
            </a:r>
            <a:r>
              <a:rPr lang="nl-NL" sz="2800" dirty="0">
                <a:solidFill>
                  <a:srgbClr val="007C92"/>
                </a:solidFill>
                <a:ea typeface="+mn-ea"/>
                <a:cs typeface="+mn-cs"/>
                <a:sym typeface="Wingdings" pitchFamily="2" charset="2"/>
              </a:rPr>
              <a:t>RIZIV kan gecontacteerd worden via </a:t>
            </a:r>
            <a:r>
              <a:rPr lang="nl-NL" sz="2800" u="sng" dirty="0">
                <a:solidFill>
                  <a:srgbClr val="007C92"/>
                </a:solidFill>
                <a:ea typeface="+mn-ea"/>
                <a:cs typeface="+mn-cs"/>
                <a:sym typeface="Wingdings" pitchFamily="2" charset="2"/>
              </a:rPr>
              <a:t>attest@riziv.fgov.be</a:t>
            </a:r>
          </a:p>
          <a:p>
            <a:pPr marL="392113" lvl="1" indent="0" algn="just">
              <a:buNone/>
            </a:pPr>
            <a:r>
              <a:rPr lang="nl-BE" sz="2800" dirty="0">
                <a:solidFill>
                  <a:prstClr val="black"/>
                </a:solidFill>
                <a:latin typeface="Arial" pitchFamily="34" charset="0"/>
                <a:cs typeface="Arial" pitchFamily="34" charset="0"/>
              </a:rPr>
              <a:t>	</a:t>
            </a:r>
          </a:p>
          <a:p>
            <a:pPr marL="630238" lvl="2" indent="0" algn="just">
              <a:buNone/>
            </a:pPr>
            <a:endParaRPr lang="nl-BE" sz="800" dirty="0" smtClean="0">
              <a:latin typeface="Arial" pitchFamily="34" charset="0"/>
              <a:cs typeface="Arial" pitchFamily="34" charset="0"/>
              <a:sym typeface="Wingdings" pitchFamily="2" charset="2"/>
            </a:endParaRPr>
          </a:p>
          <a:p>
            <a:pPr marL="630238" lvl="2" indent="0" algn="just">
              <a:buNone/>
            </a:pPr>
            <a:endParaRPr lang="nl-BE" sz="2800" dirty="0" smtClean="0">
              <a:latin typeface="Arial" pitchFamily="34" charset="0"/>
              <a:cs typeface="Arial" pitchFamily="34" charset="0"/>
            </a:endParaRPr>
          </a:p>
        </p:txBody>
      </p:sp>
      <p:sp>
        <p:nvSpPr>
          <p:cNvPr id="7" name="Titel 2"/>
          <p:cNvSpPr txBox="1">
            <a:spLocks/>
          </p:cNvSpPr>
          <p:nvPr/>
        </p:nvSpPr>
        <p:spPr bwMode="auto">
          <a:xfrm>
            <a:off x="1619672" y="188640"/>
            <a:ext cx="7416824" cy="1215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2000" b="1">
                <a:solidFill>
                  <a:srgbClr val="007C92"/>
                </a:solidFill>
                <a:latin typeface="+mj-lt"/>
                <a:ea typeface="+mj-ea"/>
                <a:cs typeface="+mj-cs"/>
              </a:defRPr>
            </a:lvl1pPr>
            <a:lvl2pPr algn="ctr" rtl="0" eaLnBrk="1" fontAlgn="base" hangingPunct="1">
              <a:spcBef>
                <a:spcPct val="0"/>
              </a:spcBef>
              <a:spcAft>
                <a:spcPct val="0"/>
              </a:spcAft>
              <a:defRPr sz="2000" b="1">
                <a:solidFill>
                  <a:srgbClr val="007C92"/>
                </a:solidFill>
                <a:latin typeface="Verdana" pitchFamily="34" charset="0"/>
              </a:defRPr>
            </a:lvl2pPr>
            <a:lvl3pPr algn="ctr" rtl="0" eaLnBrk="1" fontAlgn="base" hangingPunct="1">
              <a:spcBef>
                <a:spcPct val="0"/>
              </a:spcBef>
              <a:spcAft>
                <a:spcPct val="0"/>
              </a:spcAft>
              <a:defRPr sz="2000" b="1">
                <a:solidFill>
                  <a:srgbClr val="007C92"/>
                </a:solidFill>
                <a:latin typeface="Verdana" pitchFamily="34" charset="0"/>
              </a:defRPr>
            </a:lvl3pPr>
            <a:lvl4pPr algn="ctr" rtl="0" eaLnBrk="1" fontAlgn="base" hangingPunct="1">
              <a:spcBef>
                <a:spcPct val="0"/>
              </a:spcBef>
              <a:spcAft>
                <a:spcPct val="0"/>
              </a:spcAft>
              <a:defRPr sz="2000" b="1">
                <a:solidFill>
                  <a:srgbClr val="007C92"/>
                </a:solidFill>
                <a:latin typeface="Verdana" pitchFamily="34" charset="0"/>
              </a:defRPr>
            </a:lvl4pPr>
            <a:lvl5pPr algn="ctr" rtl="0" eaLnBrk="1" fontAlgn="base" hangingPunct="1">
              <a:spcBef>
                <a:spcPct val="0"/>
              </a:spcBef>
              <a:spcAft>
                <a:spcPct val="0"/>
              </a:spcAft>
              <a:defRPr sz="2000" b="1">
                <a:solidFill>
                  <a:srgbClr val="007C92"/>
                </a:solidFill>
                <a:latin typeface="Verdana" pitchFamily="34" charset="0"/>
              </a:defRPr>
            </a:lvl5pPr>
            <a:lvl6pPr marL="457200" algn="ctr" rtl="0" eaLnBrk="1" fontAlgn="base" hangingPunct="1">
              <a:spcBef>
                <a:spcPct val="0"/>
              </a:spcBef>
              <a:spcAft>
                <a:spcPct val="0"/>
              </a:spcAft>
              <a:defRPr sz="2000" b="1">
                <a:solidFill>
                  <a:srgbClr val="007C92"/>
                </a:solidFill>
                <a:latin typeface="Verdana" pitchFamily="34" charset="0"/>
              </a:defRPr>
            </a:lvl6pPr>
            <a:lvl7pPr marL="914400" algn="ctr" rtl="0" eaLnBrk="1" fontAlgn="base" hangingPunct="1">
              <a:spcBef>
                <a:spcPct val="0"/>
              </a:spcBef>
              <a:spcAft>
                <a:spcPct val="0"/>
              </a:spcAft>
              <a:defRPr sz="2000" b="1">
                <a:solidFill>
                  <a:srgbClr val="007C92"/>
                </a:solidFill>
                <a:latin typeface="Verdana" pitchFamily="34" charset="0"/>
              </a:defRPr>
            </a:lvl7pPr>
            <a:lvl8pPr marL="1371600" algn="ctr" rtl="0" eaLnBrk="1" fontAlgn="base" hangingPunct="1">
              <a:spcBef>
                <a:spcPct val="0"/>
              </a:spcBef>
              <a:spcAft>
                <a:spcPct val="0"/>
              </a:spcAft>
              <a:defRPr sz="2000" b="1">
                <a:solidFill>
                  <a:srgbClr val="007C92"/>
                </a:solidFill>
                <a:latin typeface="Verdana" pitchFamily="34" charset="0"/>
              </a:defRPr>
            </a:lvl8pPr>
            <a:lvl9pPr marL="1828800" algn="ctr" rtl="0" eaLnBrk="1" fontAlgn="base" hangingPunct="1">
              <a:spcBef>
                <a:spcPct val="0"/>
              </a:spcBef>
              <a:spcAft>
                <a:spcPct val="0"/>
              </a:spcAft>
              <a:defRPr sz="2000" b="1">
                <a:solidFill>
                  <a:srgbClr val="007C92"/>
                </a:solidFill>
                <a:latin typeface="Verdana" pitchFamily="34" charset="0"/>
              </a:defRPr>
            </a:lvl9pPr>
          </a:lstStyle>
          <a:p>
            <a:r>
              <a:rPr lang="fr-BE" sz="2800" dirty="0" err="1"/>
              <a:t>Meer</a:t>
            </a:r>
            <a:r>
              <a:rPr lang="fr-BE" sz="2800" dirty="0"/>
              <a:t> </a:t>
            </a:r>
            <a:r>
              <a:rPr lang="fr-BE" sz="2800" dirty="0" err="1"/>
              <a:t>informatie</a:t>
            </a:r>
            <a:r>
              <a:rPr lang="fr-BE" sz="2800" dirty="0"/>
              <a:t>?</a:t>
            </a:r>
            <a:endParaRPr lang="fr-BE" sz="2800" dirty="0">
              <a:latin typeface="Arial" pitchFamily="34" charset="0"/>
              <a:cs typeface="Arial" pitchFamily="34" charset="0"/>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1359962"/>
            <a:ext cx="3194050"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19871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BE" sz="2800" dirty="0" err="1" smtClean="0"/>
              <a:t>Pauze</a:t>
            </a:r>
            <a:endParaRPr lang="fr-BE" sz="2800" dirty="0"/>
          </a:p>
        </p:txBody>
      </p:sp>
      <p:sp>
        <p:nvSpPr>
          <p:cNvPr id="6" name="Espace réservé du texte 5"/>
          <p:cNvSpPr>
            <a:spLocks noGrp="1"/>
          </p:cNvSpPr>
          <p:nvPr>
            <p:ph idx="1"/>
          </p:nvPr>
        </p:nvSpPr>
        <p:spPr/>
        <p:txBody>
          <a:bodyPr/>
          <a:lstStyle/>
          <a:p>
            <a:pPr marL="0" indent="0" algn="ctr">
              <a:buNone/>
            </a:pPr>
            <a:r>
              <a:rPr lang="fr-BE" sz="2800" dirty="0" err="1" smtClean="0">
                <a:solidFill>
                  <a:srgbClr val="007C92"/>
                </a:solidFill>
              </a:rPr>
              <a:t>Pauze</a:t>
            </a:r>
            <a:r>
              <a:rPr lang="fr-BE" sz="2800" dirty="0" smtClean="0">
                <a:solidFill>
                  <a:srgbClr val="007C92"/>
                </a:solidFill>
              </a:rPr>
              <a:t> </a:t>
            </a:r>
            <a:r>
              <a:rPr lang="fr-BE" sz="2800" dirty="0" smtClean="0">
                <a:solidFill>
                  <a:srgbClr val="007C92"/>
                </a:solidFill>
                <a:sym typeface="Wingdings" pitchFamily="2" charset="2"/>
              </a:rPr>
              <a:t>- </a:t>
            </a:r>
            <a:r>
              <a:rPr lang="fr-BE" sz="2800" dirty="0" err="1" smtClean="0">
                <a:solidFill>
                  <a:srgbClr val="00B050"/>
                </a:solidFill>
                <a:sym typeface="Wingdings" pitchFamily="2" charset="2"/>
              </a:rPr>
              <a:t>zaal</a:t>
            </a:r>
            <a:r>
              <a:rPr lang="fr-BE" sz="2800" dirty="0" smtClean="0">
                <a:solidFill>
                  <a:srgbClr val="00B050"/>
                </a:solidFill>
              </a:rPr>
              <a:t> Meunier</a:t>
            </a:r>
            <a:endParaRPr lang="fr-BE" sz="2800" dirty="0">
              <a:solidFill>
                <a:srgbClr val="00B050"/>
              </a:solidFill>
            </a:endParaRPr>
          </a:p>
          <a:p>
            <a:endParaRPr lang="fr-BE" dirty="0"/>
          </a:p>
        </p:txBody>
      </p:sp>
      <p:pic>
        <p:nvPicPr>
          <p:cNvPr id="6150" name="Picture 6" descr="C:\Users\ic4015\AppData\Local\Microsoft\Windows\Temporary Internet Files\Content.IE5\R6O249SQ\7217485246_68a3dbd09a_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420888"/>
            <a:ext cx="5313343"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3241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BE" sz="2800" dirty="0" err="1" smtClean="0"/>
              <a:t>Vragen</a:t>
            </a:r>
            <a:r>
              <a:rPr lang="fr-BE" sz="2800" dirty="0" smtClean="0"/>
              <a:t> – </a:t>
            </a:r>
            <a:r>
              <a:rPr lang="fr-BE" sz="2800" dirty="0" err="1" smtClean="0"/>
              <a:t>antwoorden</a:t>
            </a:r>
            <a:endParaRPr lang="fr-BE" sz="2800" dirty="0"/>
          </a:p>
        </p:txBody>
      </p:sp>
      <p:pic>
        <p:nvPicPr>
          <p:cNvPr id="5122" name="Picture 2" descr="C:\Users\ic4015\AppData\Local\Microsoft\Windows\Temporary Internet Files\Content.IE5\G0FS8II8\question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2869692"/>
            <a:ext cx="1981200" cy="11186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492489"/>
            <a:ext cx="3453765" cy="258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4377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971550" y="1772817"/>
            <a:ext cx="7486650" cy="1440284"/>
          </a:xfrm>
        </p:spPr>
        <p:txBody>
          <a:bodyPr/>
          <a:lstStyle/>
          <a:p>
            <a:pPr algn="ctr"/>
            <a:r>
              <a:rPr lang="nl-BE" dirty="0" smtClean="0">
                <a:solidFill>
                  <a:schemeClr val="tx1"/>
                </a:solidFill>
              </a:rPr>
              <a:t> </a:t>
            </a:r>
            <a:br>
              <a:rPr lang="nl-BE" dirty="0" smtClean="0">
                <a:solidFill>
                  <a:schemeClr val="tx1"/>
                </a:solidFill>
              </a:rPr>
            </a:br>
            <a:r>
              <a:rPr lang="nl-NL" sz="3200" dirty="0" smtClean="0">
                <a:solidFill>
                  <a:srgbClr val="00B050"/>
                </a:solidFill>
              </a:rPr>
              <a:t>Getuigschriften </a:t>
            </a:r>
            <a:r>
              <a:rPr lang="nl-NL" sz="3200" dirty="0">
                <a:solidFill>
                  <a:srgbClr val="00B050"/>
                </a:solidFill>
              </a:rPr>
              <a:t>voor verstrekte hulp: nieuwigheden?</a:t>
            </a:r>
            <a:r>
              <a:rPr lang="nl-BE" dirty="0">
                <a:solidFill>
                  <a:schemeClr val="tx1"/>
                </a:solidFill>
              </a:rPr>
              <a:t/>
            </a:r>
            <a:br>
              <a:rPr lang="nl-BE" dirty="0">
                <a:solidFill>
                  <a:schemeClr val="tx1"/>
                </a:solidFill>
              </a:rPr>
            </a:br>
            <a:endParaRPr lang="nl-BE" dirty="0">
              <a:solidFill>
                <a:schemeClr val="tx1"/>
              </a:solidFill>
            </a:endParaRPr>
          </a:p>
        </p:txBody>
      </p:sp>
      <p:sp>
        <p:nvSpPr>
          <p:cNvPr id="20483" name="Rectangle 3"/>
          <p:cNvSpPr>
            <a:spLocks noGrp="1" noChangeArrowheads="1"/>
          </p:cNvSpPr>
          <p:nvPr>
            <p:ph type="subTitle" idx="1"/>
          </p:nvPr>
        </p:nvSpPr>
        <p:spPr>
          <a:xfrm>
            <a:off x="755576" y="3573016"/>
            <a:ext cx="7992888" cy="2088232"/>
          </a:xfrm>
        </p:spPr>
        <p:txBody>
          <a:bodyPr/>
          <a:lstStyle/>
          <a:p>
            <a:endParaRPr lang="nl-BE" sz="2000" dirty="0" smtClean="0">
              <a:solidFill>
                <a:srgbClr val="009999"/>
              </a:solidFill>
            </a:endParaRPr>
          </a:p>
          <a:p>
            <a:pPr algn="r"/>
            <a:r>
              <a:rPr lang="nl-BE" sz="2400" dirty="0"/>
              <a:t>Ilse CAMPS</a:t>
            </a:r>
          </a:p>
          <a:p>
            <a:pPr algn="r"/>
            <a:r>
              <a:rPr lang="nl-BE" sz="2400" dirty="0"/>
              <a:t>Mireille DEWAELSCHE</a:t>
            </a:r>
          </a:p>
          <a:p>
            <a:pPr algn="r"/>
            <a:endParaRPr lang="nl-BE" sz="2000" dirty="0" smtClean="0"/>
          </a:p>
          <a:p>
            <a:pPr algn="r"/>
            <a:r>
              <a:rPr lang="fr-BE" sz="2400" dirty="0" err="1"/>
              <a:t>Directie</a:t>
            </a:r>
            <a:r>
              <a:rPr lang="fr-BE" sz="2400" dirty="0"/>
              <a:t> </a:t>
            </a:r>
            <a:r>
              <a:rPr lang="fr-BE" sz="2400" dirty="0" err="1"/>
              <a:t>juridische</a:t>
            </a:r>
            <a:r>
              <a:rPr lang="fr-BE" sz="2400" dirty="0"/>
              <a:t> </a:t>
            </a:r>
            <a:r>
              <a:rPr lang="fr-BE" sz="2400" dirty="0" err="1"/>
              <a:t>zaken</a:t>
            </a:r>
            <a:r>
              <a:rPr lang="fr-BE" sz="2400" dirty="0"/>
              <a:t> en </a:t>
            </a:r>
            <a:r>
              <a:rPr lang="fr-BE" sz="2400" dirty="0" err="1"/>
              <a:t>toegankelijkheid</a:t>
            </a:r>
            <a:r>
              <a:rPr lang="fr-BE" sz="2400" dirty="0"/>
              <a:t> </a:t>
            </a:r>
          </a:p>
          <a:p>
            <a:pPr algn="r"/>
            <a:r>
              <a:rPr lang="fr-BE" sz="2400" dirty="0" err="1"/>
              <a:t>Dienst</a:t>
            </a:r>
            <a:r>
              <a:rPr lang="fr-BE" sz="2400" dirty="0"/>
              <a:t> </a:t>
            </a:r>
            <a:r>
              <a:rPr lang="fr-BE" sz="2400" dirty="0" err="1" smtClean="0"/>
              <a:t>voor</a:t>
            </a:r>
            <a:r>
              <a:rPr lang="fr-BE" sz="2400" dirty="0" smtClean="0"/>
              <a:t> </a:t>
            </a:r>
            <a:r>
              <a:rPr lang="fr-BE" sz="2400" dirty="0" err="1"/>
              <a:t>geneeskundige</a:t>
            </a:r>
            <a:r>
              <a:rPr lang="fr-BE" sz="2400" dirty="0"/>
              <a:t> </a:t>
            </a:r>
            <a:r>
              <a:rPr lang="fr-BE" sz="2400" dirty="0" err="1"/>
              <a:t>verzorging</a:t>
            </a:r>
            <a:endParaRPr lang="nl-BE" sz="2400" dirty="0"/>
          </a:p>
        </p:txBody>
      </p:sp>
    </p:spTree>
    <p:extLst>
      <p:ext uri="{BB962C8B-B14F-4D97-AF65-F5344CB8AC3E}">
        <p14:creationId xmlns:p14="http://schemas.microsoft.com/office/powerpoint/2010/main" val="2849187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57932" y="1340768"/>
            <a:ext cx="3381335" cy="4785395"/>
          </a:xfrm>
        </p:spPr>
      </p:pic>
      <p:sp>
        <p:nvSpPr>
          <p:cNvPr id="2" name="Titre 1"/>
          <p:cNvSpPr>
            <a:spLocks noGrp="1"/>
          </p:cNvSpPr>
          <p:nvPr>
            <p:ph type="title"/>
          </p:nvPr>
        </p:nvSpPr>
        <p:spPr>
          <a:xfrm>
            <a:off x="1403648" y="260648"/>
            <a:ext cx="7848872" cy="777875"/>
          </a:xfrm>
        </p:spPr>
        <p:txBody>
          <a:bodyPr/>
          <a:lstStyle/>
          <a:p>
            <a:r>
              <a:rPr lang="nl-NL" sz="3200" dirty="0"/>
              <a:t>Getuigschriften voor verstrekte </a:t>
            </a:r>
            <a:r>
              <a:rPr lang="nl-NL" sz="3200" dirty="0" smtClean="0"/>
              <a:t>hulp: nieuwigheden</a:t>
            </a:r>
            <a:r>
              <a:rPr lang="nl-NL" sz="3200" dirty="0"/>
              <a:t>?</a:t>
            </a:r>
            <a:endParaRPr lang="fr-BE" sz="32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1412776"/>
            <a:ext cx="1878062" cy="5248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6678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47664" y="404664"/>
            <a:ext cx="7596336" cy="777875"/>
          </a:xfrm>
        </p:spPr>
        <p:txBody>
          <a:bodyPr/>
          <a:lstStyle/>
          <a:p>
            <a:r>
              <a:rPr lang="nl-NL" sz="2800" dirty="0"/>
              <a:t>Een uniek model van getuigschrift (GVH) </a:t>
            </a:r>
            <a:endParaRPr lang="fr-FR" sz="2800" dirty="0"/>
          </a:p>
        </p:txBody>
      </p:sp>
      <p:sp>
        <p:nvSpPr>
          <p:cNvPr id="23555" name="Rectangle 3"/>
          <p:cNvSpPr>
            <a:spLocks noGrp="1" noChangeArrowheads="1"/>
          </p:cNvSpPr>
          <p:nvPr>
            <p:ph type="body" idx="1"/>
          </p:nvPr>
        </p:nvSpPr>
        <p:spPr>
          <a:xfrm>
            <a:off x="251520" y="1268760"/>
            <a:ext cx="8435776" cy="4525963"/>
          </a:xfrm>
        </p:spPr>
        <p:txBody>
          <a:bodyPr/>
          <a:lstStyle/>
          <a:p>
            <a:pPr marL="392113" lvl="1" indent="0" eaLnBrk="0" hangingPunct="0">
              <a:spcBef>
                <a:spcPts val="325"/>
              </a:spcBef>
              <a:buClr>
                <a:srgbClr val="2DA2BF"/>
              </a:buClr>
              <a:buNone/>
            </a:pPr>
            <a:endParaRPr kumimoji="0" lang="fr-FR" sz="2600" b="1" i="0" u="none" strike="noStrike" kern="1200" cap="none" spc="0" normalizeH="0" baseline="0" dirty="0" smtClean="0">
              <a:ln>
                <a:noFill/>
              </a:ln>
              <a:solidFill>
                <a:prstClr val="black"/>
              </a:solidFill>
              <a:effectLst/>
              <a:uLnTx/>
              <a:uFillTx/>
              <a:latin typeface="Arial" pitchFamily="34" charset="0"/>
              <a:ea typeface="+mn-ea"/>
              <a:cs typeface="Arial" pitchFamily="34" charset="0"/>
            </a:endParaRPr>
          </a:p>
          <a:p>
            <a:pPr marL="735013" lvl="1" indent="-342900" algn="just" eaLnBrk="0" hangingPunct="0">
              <a:spcBef>
                <a:spcPts val="325"/>
              </a:spcBef>
              <a:buClr>
                <a:srgbClr val="008080"/>
              </a:buClr>
              <a:buFont typeface="Wingdings" pitchFamily="2" charset="2"/>
              <a:buChar char="§"/>
            </a:pPr>
            <a:r>
              <a:rPr lang="nl-NL" kern="1200" dirty="0" smtClean="0">
                <a:solidFill>
                  <a:srgbClr val="00B050"/>
                </a:solidFill>
                <a:latin typeface="+mj-lt"/>
                <a:ea typeface="+mn-ea"/>
                <a:cs typeface="Arial" pitchFamily="34" charset="0"/>
              </a:rPr>
              <a:t>Per </a:t>
            </a:r>
            <a:r>
              <a:rPr lang="nl-NL" kern="1200" dirty="0">
                <a:solidFill>
                  <a:srgbClr val="00B050"/>
                </a:solidFill>
                <a:latin typeface="+mj-lt"/>
                <a:ea typeface="+mn-ea"/>
                <a:cs typeface="Arial" pitchFamily="34" charset="0"/>
              </a:rPr>
              <a:t>categorie van zorgverleners</a:t>
            </a:r>
            <a:r>
              <a:rPr lang="nl-NL" kern="1200" dirty="0">
                <a:solidFill>
                  <a:srgbClr val="007C92"/>
                </a:solidFill>
                <a:latin typeface="+mj-lt"/>
                <a:ea typeface="+mn-ea"/>
                <a:cs typeface="Arial" pitchFamily="34" charset="0"/>
              </a:rPr>
              <a:t>, ongeacht of hij zijn activiteit uitoefent: </a:t>
            </a:r>
          </a:p>
          <a:p>
            <a:pPr marL="735013" lvl="1" indent="-342900" algn="just" eaLnBrk="0" hangingPunct="0">
              <a:spcBef>
                <a:spcPts val="325"/>
              </a:spcBef>
              <a:buClr>
                <a:srgbClr val="008080"/>
              </a:buClr>
              <a:buFont typeface="Wingdings" pitchFamily="2" charset="2"/>
              <a:buChar char="§"/>
            </a:pPr>
            <a:endParaRPr kumimoji="0" lang="fr-FR" i="0" u="none" strike="noStrike" kern="1200" cap="none" spc="0" normalizeH="0" noProof="0" dirty="0" smtClean="0">
              <a:ln>
                <a:noFill/>
              </a:ln>
              <a:solidFill>
                <a:srgbClr val="007C92"/>
              </a:solidFill>
              <a:effectLst/>
              <a:uLnTx/>
              <a:uFillTx/>
              <a:latin typeface="+mj-lt"/>
              <a:ea typeface="+mn-ea"/>
              <a:cs typeface="Arial" pitchFamily="34" charset="0"/>
            </a:endParaRPr>
          </a:p>
          <a:p>
            <a:pPr marL="1135063" lvl="2" indent="-342900" algn="just" eaLnBrk="0" hangingPunct="0">
              <a:spcBef>
                <a:spcPts val="325"/>
              </a:spcBef>
              <a:buClr>
                <a:srgbClr val="008080"/>
              </a:buClr>
              <a:buFont typeface="Courier New" pitchFamily="49" charset="0"/>
              <a:buChar char="o"/>
            </a:pPr>
            <a:r>
              <a:rPr lang="fr-FR" sz="2400" kern="1200" dirty="0" smtClean="0">
                <a:solidFill>
                  <a:srgbClr val="007C92"/>
                </a:solidFill>
                <a:latin typeface="+mj-lt"/>
                <a:ea typeface="+mn-ea"/>
                <a:cs typeface="Arial" pitchFamily="34" charset="0"/>
              </a:rPr>
              <a:t>Als </a:t>
            </a:r>
            <a:r>
              <a:rPr lang="fr-FR" sz="2400" kern="1200" dirty="0" err="1">
                <a:solidFill>
                  <a:srgbClr val="007C92"/>
                </a:solidFill>
                <a:latin typeface="+mj-lt"/>
                <a:ea typeface="+mn-ea"/>
                <a:cs typeface="Arial" pitchFamily="34" charset="0"/>
              </a:rPr>
              <a:t>natuurlijke</a:t>
            </a:r>
            <a:r>
              <a:rPr lang="fr-FR" sz="2400" kern="1200" dirty="0">
                <a:solidFill>
                  <a:srgbClr val="007C92"/>
                </a:solidFill>
                <a:latin typeface="+mj-lt"/>
                <a:ea typeface="+mn-ea"/>
                <a:cs typeface="Arial" pitchFamily="34" charset="0"/>
              </a:rPr>
              <a:t> </a:t>
            </a:r>
            <a:r>
              <a:rPr lang="fr-FR" sz="2400" kern="1200" dirty="0" err="1">
                <a:solidFill>
                  <a:srgbClr val="007C92"/>
                </a:solidFill>
                <a:latin typeface="+mj-lt"/>
                <a:ea typeface="+mn-ea"/>
                <a:cs typeface="Arial" pitchFamily="34" charset="0"/>
              </a:rPr>
              <a:t>persoon</a:t>
            </a:r>
            <a:endParaRPr lang="fr-FR" sz="2400" kern="1200" dirty="0">
              <a:solidFill>
                <a:srgbClr val="007C92"/>
              </a:solidFill>
              <a:latin typeface="+mj-lt"/>
              <a:ea typeface="+mn-ea"/>
              <a:cs typeface="Arial" pitchFamily="34" charset="0"/>
            </a:endParaRPr>
          </a:p>
          <a:p>
            <a:pPr marL="1135063" lvl="2" indent="-342900" algn="just" eaLnBrk="0" hangingPunct="0">
              <a:spcBef>
                <a:spcPts val="325"/>
              </a:spcBef>
              <a:buClr>
                <a:srgbClr val="008080"/>
              </a:buClr>
              <a:buFont typeface="Courier New" pitchFamily="49" charset="0"/>
              <a:buChar char="o"/>
            </a:pPr>
            <a:endParaRPr kumimoji="0" lang="fr-FR" sz="2400" i="0" u="none" strike="noStrike" kern="1200" cap="none" spc="0" normalizeH="0" noProof="0" dirty="0" smtClean="0">
              <a:ln>
                <a:noFill/>
              </a:ln>
              <a:solidFill>
                <a:srgbClr val="007C92"/>
              </a:solidFill>
              <a:effectLst/>
              <a:uLnTx/>
              <a:uFillTx/>
              <a:latin typeface="+mj-lt"/>
              <a:ea typeface="+mn-ea"/>
              <a:cs typeface="Arial" pitchFamily="34" charset="0"/>
            </a:endParaRPr>
          </a:p>
          <a:p>
            <a:pPr marL="1135063" lvl="2" indent="-342900" algn="just" eaLnBrk="0" hangingPunct="0">
              <a:spcBef>
                <a:spcPts val="325"/>
              </a:spcBef>
              <a:buClr>
                <a:srgbClr val="008080"/>
              </a:buClr>
              <a:buFont typeface="Courier New" pitchFamily="49" charset="0"/>
              <a:buChar char="o"/>
            </a:pPr>
            <a:r>
              <a:rPr lang="fr-FR" sz="2400" kern="1200" dirty="0" smtClean="0">
                <a:solidFill>
                  <a:srgbClr val="007C92"/>
                </a:solidFill>
                <a:latin typeface="+mj-lt"/>
                <a:ea typeface="+mn-ea"/>
                <a:cs typeface="Arial" pitchFamily="34" charset="0"/>
              </a:rPr>
              <a:t>In </a:t>
            </a:r>
            <a:r>
              <a:rPr lang="fr-FR" sz="2400" kern="1200" dirty="0" err="1">
                <a:solidFill>
                  <a:srgbClr val="007C92"/>
                </a:solidFill>
                <a:latin typeface="+mj-lt"/>
                <a:ea typeface="+mn-ea"/>
                <a:cs typeface="Arial" pitchFamily="34" charset="0"/>
              </a:rPr>
              <a:t>vennootschap</a:t>
            </a:r>
            <a:endParaRPr lang="fr-FR" sz="2400" kern="1200" dirty="0">
              <a:solidFill>
                <a:srgbClr val="007C92"/>
              </a:solidFill>
              <a:latin typeface="+mj-lt"/>
              <a:ea typeface="+mn-ea"/>
              <a:cs typeface="Arial" pitchFamily="34" charset="0"/>
            </a:endParaRPr>
          </a:p>
          <a:p>
            <a:pPr marL="792163" lvl="2" indent="0" algn="just" eaLnBrk="0" hangingPunct="0">
              <a:spcBef>
                <a:spcPts val="325"/>
              </a:spcBef>
              <a:buClr>
                <a:srgbClr val="008080"/>
              </a:buClr>
              <a:buNone/>
            </a:pPr>
            <a:r>
              <a:rPr lang="fr-FR" sz="2400" kern="1200" dirty="0" smtClean="0">
                <a:solidFill>
                  <a:srgbClr val="007C92"/>
                </a:solidFill>
                <a:latin typeface="+mj-lt"/>
                <a:ea typeface="+mn-ea"/>
                <a:cs typeface="Arial" pitchFamily="34" charset="0"/>
              </a:rPr>
              <a:t> </a:t>
            </a:r>
          </a:p>
          <a:p>
            <a:pPr marL="1020763" lvl="2" algn="just" eaLnBrk="0" hangingPunct="0">
              <a:spcBef>
                <a:spcPts val="325"/>
              </a:spcBef>
              <a:buClr>
                <a:srgbClr val="2DA2BF"/>
              </a:buClr>
              <a:buFont typeface="Wingdings" pitchFamily="2" charset="2"/>
              <a:buChar char="q"/>
            </a:pPr>
            <a:endParaRPr kumimoji="0" lang="nl-BE" sz="2000" b="1" i="0" u="none" strike="noStrike" kern="1200" cap="none" spc="0" normalizeH="0" noProof="0" dirty="0" smtClean="0">
              <a:ln>
                <a:noFill/>
              </a:ln>
              <a:solidFill>
                <a:srgbClr val="007C92"/>
              </a:solidFill>
              <a:effectLst/>
              <a:uLnTx/>
              <a:uFillTx/>
              <a:latin typeface="+mj-lt"/>
              <a:ea typeface="+mn-ea"/>
              <a:cs typeface="Arial" pitchFamily="34" charset="0"/>
            </a:endParaRPr>
          </a:p>
          <a:p>
            <a:pPr marL="392113" lvl="1" indent="0" algn="just" eaLnBrk="0" hangingPunct="0">
              <a:spcBef>
                <a:spcPts val="325"/>
              </a:spcBef>
              <a:buClr>
                <a:srgbClr val="2DA2BF"/>
              </a:buClr>
              <a:buNone/>
            </a:pPr>
            <a:endParaRPr lang="nl-BE" sz="2600" kern="1200" dirty="0" smtClean="0">
              <a:solidFill>
                <a:prstClr val="black"/>
              </a:solidFill>
              <a:latin typeface="Arial" pitchFamily="34" charset="0"/>
              <a:ea typeface="+mn-ea"/>
              <a:cs typeface="Arial" pitchFamily="34" charset="0"/>
            </a:endParaRPr>
          </a:p>
          <a:p>
            <a:pPr marL="620713" lvl="1" indent="-228600" algn="just" eaLnBrk="0" hangingPunct="0">
              <a:spcBef>
                <a:spcPts val="325"/>
              </a:spcBef>
              <a:buClr>
                <a:srgbClr val="2DA2BF"/>
              </a:buClr>
              <a:buFont typeface="Wingdings" pitchFamily="2" charset="2"/>
              <a:buChar char="q"/>
            </a:pPr>
            <a:endParaRPr kumimoji="0" lang="nl-BE" sz="2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93647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_RIZIV_b">
  <a:themeElements>
    <a:clrScheme name="riziv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izivnew">
      <a:majorFont>
        <a:latin typeface="Verdana"/>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ziv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iziv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iziv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iziv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iziv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iziv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iziv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iziv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iziv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iziv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iziv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iziv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PT_RIZIV_a">
  <a:themeElements>
    <a:clrScheme name="riziv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izivnew">
      <a:majorFont>
        <a:latin typeface="Verdana"/>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ziv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iziv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iziv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iziv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iziv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iziv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iziv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iziv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iziv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iziv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iziv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iziv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PT_RIZIV_b">
  <a:themeElements>
    <a:clrScheme name="riziv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izivnew">
      <a:majorFont>
        <a:latin typeface="Verdana"/>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ziv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iziv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iziv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iziv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iziv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iziv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iziv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iziv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iziv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iziv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iziv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iziv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PT_RIZIV_b">
  <a:themeElements>
    <a:clrScheme name="riziv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izivnew">
      <a:majorFont>
        <a:latin typeface="Verdana"/>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ziv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iziv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iziv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iziv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iziv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iziv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iziv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iziv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iziv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iziv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iziv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iziv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IDocInitialCreationDate xmlns="f15eea43-7fa7-45cf-8dc0-d5244e2cd467">2016-05-02T22:00:00+00:00</RIDocInitialCreationDate>
    <RITargetGroupTaxHTField0 xmlns="f15eea43-7fa7-45cf-8dc0-d5244e2cd467">
      <Terms xmlns="http://schemas.microsoft.com/office/infopath/2007/PartnerControls">
        <TermInfo xmlns="http://schemas.microsoft.com/office/infopath/2007/PartnerControls">
          <TermName xmlns="http://schemas.microsoft.com/office/infopath/2007/PartnerControls">Professionnel de la santé</TermName>
          <TermId xmlns="http://schemas.microsoft.com/office/infopath/2007/PartnerControls">2ad223cb-5dec-4759-add4-b89b36632398</TermId>
        </TermInfo>
        <TermInfo xmlns="http://schemas.microsoft.com/office/infopath/2007/PartnerControls">
          <TermName xmlns="http://schemas.microsoft.com/office/infopath/2007/PartnerControls">Etablissements et services de soins</TermName>
          <TermId xmlns="http://schemas.microsoft.com/office/infopath/2007/PartnerControls">0da91f66-aff5-4716-a8aa-e753c394a07a</TermId>
        </TermInfo>
        <TermInfo xmlns="http://schemas.microsoft.com/office/infopath/2007/PartnerControls">
          <TermName xmlns="http://schemas.microsoft.com/office/infopath/2007/PartnerControls">Industrie</TermName>
          <TermId xmlns="http://schemas.microsoft.com/office/infopath/2007/PartnerControls">0fd8deda-8b7f-4d6b-995d-df45f6357d9a</TermId>
        </TermInfo>
        <TermInfo xmlns="http://schemas.microsoft.com/office/infopath/2007/PartnerControls">
          <TermName xmlns="http://schemas.microsoft.com/office/infopath/2007/PartnerControls">Offices de tarification</TermName>
          <TermId xmlns="http://schemas.microsoft.com/office/infopath/2007/PartnerControls">4bb33f56-03f5-4ba0-9463-66d4d20d6cd9</TermId>
        </TermInfo>
      </Terms>
    </RITargetGroupTaxHTField0>
    <RILanguageTaxHTField0 xmlns="f15eea43-7fa7-45cf-8dc0-d5244e2cd467">
      <Terms xmlns="http://schemas.microsoft.com/office/infopath/2007/PartnerControls">
        <TermInfo xmlns="http://schemas.microsoft.com/office/infopath/2007/PartnerControls">
          <TermName xmlns="http://schemas.microsoft.com/office/infopath/2007/PartnerControls">Néerlandais</TermName>
          <TermId xmlns="http://schemas.microsoft.com/office/infopath/2007/PartnerControls">1daba039-17e6-4993-bb2c-50e1d16ef364</TermId>
        </TermInfo>
      </Terms>
    </RILanguageTaxHTField0>
    <cc6d4d0f41a44532aeb7bee41b15f208 xmlns="61fd8d87-ea47-44bb-afd6-b4d99b1d9c1f">
      <Terms xmlns="http://schemas.microsoft.com/office/infopath/2007/PartnerControls"/>
    </cc6d4d0f41a44532aeb7bee41b15f208>
    <TaxCatchAll xmlns="61fd8d87-ea47-44bb-afd6-b4d99b1d9c1f">
      <Value>63</Value>
      <Value>18</Value>
      <Value>12</Value>
      <Value>25</Value>
      <Value>23</Value>
      <Value>22</Value>
    </TaxCatchAll>
    <RIDocSummary xmlns="f15eea43-7fa7-45cf-8dc0-d5244e2cd467" xsi:nil="true"/>
    <RIThemeTaxHTField0 xmlns="f15eea43-7fa7-45cf-8dc0-d5244e2cd467">
      <Terms xmlns="http://schemas.microsoft.com/office/infopath/2007/PartnerControls">
        <TermInfo xmlns="http://schemas.microsoft.com/office/infopath/2007/PartnerControls">
          <TermName xmlns="http://schemas.microsoft.com/office/infopath/2007/PartnerControls">Remboursement des soins</TermName>
          <TermId xmlns="http://schemas.microsoft.com/office/infopath/2007/PartnerControls">733bdba3-12c9-4853-afaa-2f907b76ddd0</TermId>
        </TermInfo>
      </Terms>
    </RIThemeTaxHTField0>
    <PublishingExpirationDate xmlns="http://schemas.microsoft.com/sharepoint/v3" xsi:nil="true"/>
    <RIDocTypeTaxHTField0 xmlns="f15eea43-7fa7-45cf-8dc0-d5244e2cd467">
      <Terms xmlns="http://schemas.microsoft.com/office/infopath/2007/PartnerControls"/>
    </RIDocTypeTaxHTField0>
    <PublishingStartDate xmlns="http://schemas.microsoft.com/sharepoint/v3" xsi:nil="true"/>
    <gde733b7de1f426ba66c11d7c4a6ad8f xmlns="61fd8d87-ea47-44bb-afd6-b4d99b1d9c1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BaseDocument" ma:contentTypeID="0x01010068B932EBA4214624B1E6C758B674AA3900878AE0BF14248048B0F623A599AB54C9" ma:contentTypeVersion="10" ma:contentTypeDescription="Crée un document." ma:contentTypeScope="" ma:versionID="0f806d5401a718c248ff851712977ef5">
  <xsd:schema xmlns:xsd="http://www.w3.org/2001/XMLSchema" xmlns:xs="http://www.w3.org/2001/XMLSchema" xmlns:p="http://schemas.microsoft.com/office/2006/metadata/properties" xmlns:ns1="http://schemas.microsoft.com/sharepoint/v3" xmlns:ns2="f15eea43-7fa7-45cf-8dc0-d5244e2cd467" xmlns:ns3="61fd8d87-ea47-44bb-afd6-b4d99b1d9c1f" targetNamespace="http://schemas.microsoft.com/office/2006/metadata/properties" ma:root="true" ma:fieldsID="3c46b631aa297e29475e1214a5361d70" ns1:_="" ns2:_="" ns3:_="">
    <xsd:import namespace="http://schemas.microsoft.com/sharepoint/v3"/>
    <xsd:import namespace="f15eea43-7fa7-45cf-8dc0-d5244e2cd467"/>
    <xsd:import namespace="61fd8d87-ea47-44bb-afd6-b4d99b1d9c1f"/>
    <xsd:element name="properties">
      <xsd:complexType>
        <xsd:sequence>
          <xsd:element name="documentManagement">
            <xsd:complexType>
              <xsd:all>
                <xsd:element ref="ns2:RIDocSummary" minOccurs="0"/>
                <xsd:element ref="ns2:RIDocInitialCreationDate" minOccurs="0"/>
                <xsd:element ref="ns2:RIDocTypeTaxHTField0" minOccurs="0"/>
                <xsd:element ref="ns2:RITargetGroupTaxHTField0" minOccurs="0"/>
                <xsd:element ref="ns2:RIThemeTaxHTField0" minOccurs="0"/>
                <xsd:element ref="ns2:RILanguageTaxHTField0" minOccurs="0"/>
                <xsd:element ref="ns3:TaxCatchAll" minOccurs="0"/>
                <xsd:element ref="ns3:gde733b7de1f426ba66c11d7c4a6ad8f" minOccurs="0"/>
                <xsd:element ref="ns3:TaxCatchAllLabel" minOccurs="0"/>
                <xsd:element ref="ns3:cc6d4d0f41a44532aeb7bee41b15f208" minOccurs="0"/>
                <xsd:element ref="ns1:PublishingExpirationDate" minOccurs="0"/>
                <xsd:element ref="ns1:PublishingStar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ExpirationDate" ma:index="25" nillable="true" ma:displayName="Date de fin de planification" ma:description="" ma:internalName="PublishingExpirationDate">
      <xsd:simpleType>
        <xsd:restriction base="dms:Unknown"/>
      </xsd:simpleType>
    </xsd:element>
    <xsd:element name="PublishingStartDate" ma:index="26" nillable="true" ma:displayName="Date de début de planification" ma:description="" ma:internalName="PublishingStart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5eea43-7fa7-45cf-8dc0-d5244e2cd467" elementFormDefault="qualified">
    <xsd:import namespace="http://schemas.microsoft.com/office/2006/documentManagement/types"/>
    <xsd:import namespace="http://schemas.microsoft.com/office/infopath/2007/PartnerControls"/>
    <xsd:element name="RIDocSummary" ma:index="8" nillable="true" ma:displayName="Résumé" ma:internalName="RIDocSummary">
      <xsd:simpleType>
        <xsd:restriction base="dms:Note">
          <xsd:maxLength value="255"/>
        </xsd:restriction>
      </xsd:simpleType>
    </xsd:element>
    <xsd:element name="RIDocInitialCreationDate" ma:index="13" nillable="true" ma:displayName="Initial creation date" ma:default="[Today]" ma:format="DateOnly" ma:indexed="true" ma:internalName="RIDocInitialCreationDate">
      <xsd:simpleType>
        <xsd:restriction base="dms:DateTime"/>
      </xsd:simpleType>
    </xsd:element>
    <xsd:element name="RIDocTypeTaxHTField0" ma:index="14" nillable="true" ma:taxonomy="true" ma:internalName="RIDocTypeTaxHTField0" ma:taxonomyFieldName="RIDocType" ma:displayName="Type" ma:fieldId="{e9c02295-779d-4904-9c2f-398eb8a46af6}" ma:taxonomyMulti="true" ma:sspId="0ef66dbe-9d4d-47c7-8094-97b828f68765" ma:termSetId="2b6f7e9b-72d8-4c39-9dd2-b382cdde65ef" ma:anchorId="bba49bfc-d79e-4d3d-8e99-da4cfe1bc359" ma:open="false" ma:isKeyword="false">
      <xsd:complexType>
        <xsd:sequence>
          <xsd:element ref="pc:Terms" minOccurs="0" maxOccurs="1"/>
        </xsd:sequence>
      </xsd:complexType>
    </xsd:element>
    <xsd:element name="RITargetGroupTaxHTField0" ma:index="15" nillable="true" ma:taxonomy="true" ma:internalName="RITargetGroupTaxHTField0" ma:taxonomyFieldName="RITargetGroup" ma:displayName="Groupe cible" ma:default="" ma:fieldId="{5ba84fff-5b48-41ff-a0ce-9cb6f56aeea2}" ma:taxonomyMulti="true" ma:sspId="0ef66dbe-9d4d-47c7-8094-97b828f68765" ma:termSetId="2b6f7e9b-72d8-4c39-9dd2-b382cdde65ef" ma:anchorId="93e5bace-bd47-4f95-bc09-82965b59cb06" ma:open="false" ma:isKeyword="false">
      <xsd:complexType>
        <xsd:sequence>
          <xsd:element ref="pc:Terms" minOccurs="0" maxOccurs="1"/>
        </xsd:sequence>
      </xsd:complexType>
    </xsd:element>
    <xsd:element name="RIThemeTaxHTField0" ma:index="16" nillable="true" ma:taxonomy="true" ma:internalName="RIThemeTaxHTField0" ma:taxonomyFieldName="RITheme" ma:displayName="Thème" ma:fieldId="{4da39f56-d3e0-4eda-b5a0-097d81b2f922}" ma:taxonomyMulti="true" ma:sspId="0ef66dbe-9d4d-47c7-8094-97b828f68765" ma:termSetId="2b6f7e9b-72d8-4c39-9dd2-b382cdde65ef" ma:anchorId="d3fdfad7-22a2-47aa-bc5b-de53bde139df" ma:open="false" ma:isKeyword="false">
      <xsd:complexType>
        <xsd:sequence>
          <xsd:element ref="pc:Terms" minOccurs="0" maxOccurs="1"/>
        </xsd:sequence>
      </xsd:complexType>
    </xsd:element>
    <xsd:element name="RILanguageTaxHTField0" ma:index="17" nillable="true" ma:taxonomy="true" ma:internalName="RILanguageTaxHTField0" ma:taxonomyFieldName="RILanguage" ma:displayName="Langue" ma:fieldId="{c7e3734e-a786-4652-bb98-6e7a4dc8cda4}" ma:taxonomyMulti="true" ma:sspId="0ef66dbe-9d4d-47c7-8094-97b828f68765" ma:termSetId="2b6f7e9b-72d8-4c39-9dd2-b382cdde65ef" ma:anchorId="216408cd-2d56-4fdf-a6f2-b407a6eb4657"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fd8d87-ea47-44bb-afd6-b4d99b1d9c1f" elementFormDefault="qualified">
    <xsd:import namespace="http://schemas.microsoft.com/office/2006/documentManagement/types"/>
    <xsd:import namespace="http://schemas.microsoft.com/office/infopath/2007/PartnerControls"/>
    <xsd:element name="TaxCatchAll" ma:index="18" nillable="true" ma:displayName="Colonne Attraper tout de Taxonomie" ma:hidden="true" ma:list="{7dc22c6c-0b67-4097-b867-927b71770b39}" ma:internalName="TaxCatchAll" ma:showField="CatchAllData" ma:web="61fd8d87-ea47-44bb-afd6-b4d99b1d9c1f">
      <xsd:complexType>
        <xsd:complexContent>
          <xsd:extension base="dms:MultiChoiceLookup">
            <xsd:sequence>
              <xsd:element name="Value" type="dms:Lookup" maxOccurs="unbounded" minOccurs="0" nillable="true"/>
            </xsd:sequence>
          </xsd:extension>
        </xsd:complexContent>
      </xsd:complexType>
    </xsd:element>
    <xsd:element name="gde733b7de1f426ba66c11d7c4a6ad8f" ma:index="21" nillable="true" ma:displayName="Document Publicationtype_0" ma:hidden="true" ma:internalName="gde733b7de1f426ba66c11d7c4a6ad8f">
      <xsd:simpleType>
        <xsd:restriction base="dms:Note"/>
      </xsd:simpleType>
    </xsd:element>
    <xsd:element name="TaxCatchAllLabel" ma:index="22" nillable="true" ma:displayName="Colonne Attraper tout de Taxonomie1" ma:hidden="true" ma:list="{7dc22c6c-0b67-4097-b867-927b71770b39}" ma:internalName="TaxCatchAllLabel" ma:readOnly="true" ma:showField="CatchAllDataLabel" ma:web="61fd8d87-ea47-44bb-afd6-b4d99b1d9c1f">
      <xsd:complexType>
        <xsd:complexContent>
          <xsd:extension base="dms:MultiChoiceLookup">
            <xsd:sequence>
              <xsd:element name="Value" type="dms:Lookup" maxOccurs="unbounded" minOccurs="0" nillable="true"/>
            </xsd:sequence>
          </xsd:extension>
        </xsd:complexContent>
      </xsd:complexType>
    </xsd:element>
    <xsd:element name="cc6d4d0f41a44532aeb7bee41b15f208" ma:index="23" nillable="true" ma:taxonomy="true" ma:internalName="cc6d4d0f41a44532aeb7bee41b15f208" ma:taxonomyFieldName="Publication_x0020_type_x0020_for_x0020_documents" ma:displayName="Publication type for documents" ma:default="" ma:fieldId="{cc6d4d0f-41a4-4532-aeb7-bee41b15f208}" ma:taxonomyMulti="true" ma:sspId="0ef66dbe-9d4d-47c7-8094-97b828f68765" ma:termSetId="2b6f7e9b-72d8-4c39-9dd2-b382cdde65ef" ma:anchorId="22490f7c-4f41-43c8-a5b3-f62c4d13df9a"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B1F254-7BB8-4B4E-837D-9AF05BAD5368}"/>
</file>

<file path=customXml/itemProps2.xml><?xml version="1.0" encoding="utf-8"?>
<ds:datastoreItem xmlns:ds="http://schemas.openxmlformats.org/officeDocument/2006/customXml" ds:itemID="{C89B87F2-61E1-4006-9202-FB70331B51E9}"/>
</file>

<file path=customXml/itemProps3.xml><?xml version="1.0" encoding="utf-8"?>
<ds:datastoreItem xmlns:ds="http://schemas.openxmlformats.org/officeDocument/2006/customXml" ds:itemID="{4144E051-4BF0-4A14-865C-7BEA458A93AD}"/>
</file>

<file path=docProps/app.xml><?xml version="1.0" encoding="utf-8"?>
<Properties xmlns="http://schemas.openxmlformats.org/officeDocument/2006/extended-properties" xmlns:vt="http://schemas.openxmlformats.org/officeDocument/2006/docPropsVTypes">
  <Template>PPT_RIZIV_b</Template>
  <TotalTime>0</TotalTime>
  <Words>3518</Words>
  <Application>Microsoft Office PowerPoint</Application>
  <PresentationFormat>Affichage à l'écran (4:3)</PresentationFormat>
  <Paragraphs>596</Paragraphs>
  <Slides>66</Slides>
  <Notes>60</Notes>
  <HiddenSlides>0</HiddenSlides>
  <MMClips>0</MMClips>
  <ScaleCrop>false</ScaleCrop>
  <HeadingPairs>
    <vt:vector size="4" baseType="variant">
      <vt:variant>
        <vt:lpstr>Thème</vt:lpstr>
      </vt:variant>
      <vt:variant>
        <vt:i4>4</vt:i4>
      </vt:variant>
      <vt:variant>
        <vt:lpstr>Titres des diapositives</vt:lpstr>
      </vt:variant>
      <vt:variant>
        <vt:i4>66</vt:i4>
      </vt:variant>
    </vt:vector>
  </HeadingPairs>
  <TitlesOfParts>
    <vt:vector size="70" baseType="lpstr">
      <vt:lpstr>PPT_RIZIV_b</vt:lpstr>
      <vt:lpstr>PPT_RIZIV_a</vt:lpstr>
      <vt:lpstr>1_PPT_RIZIV_b</vt:lpstr>
      <vt:lpstr>2_PPT_RIZIV_b</vt:lpstr>
      <vt:lpstr>Présentation PowerPoint</vt:lpstr>
      <vt:lpstr>Présentation PowerPoint</vt:lpstr>
      <vt:lpstr>Présentation PowerPoint</vt:lpstr>
      <vt:lpstr>Vragen / antwoorden</vt:lpstr>
      <vt:lpstr>Présentation PowerPoint</vt:lpstr>
      <vt:lpstr>Inhoud</vt:lpstr>
      <vt:lpstr>  Getuigschriften voor verstrekte hulp: nieuwigheden? </vt:lpstr>
      <vt:lpstr>Getuigschriften voor verstrekte hulp: nieuwigheden?</vt:lpstr>
      <vt:lpstr>Een uniek model van getuigschrift (GVH) </vt:lpstr>
      <vt:lpstr>Een uniek model van getuigschrift (GVH) </vt:lpstr>
      <vt:lpstr>Een uniek model van getuigschrift (GVH) </vt:lpstr>
      <vt:lpstr>Alle GVH’en zullen wit zijn  maar enkel op termijn</vt:lpstr>
      <vt:lpstr>Een uniek model van getuigschrift</vt:lpstr>
      <vt:lpstr>Het KBO nr. weergegeven op het deel “ontvangstbewijs” van het GVH</vt:lpstr>
      <vt:lpstr>Een uniek model van getuigschrift</vt:lpstr>
      <vt:lpstr>Alle GVH’en bevatten een deel “ontvangstbewijs”</vt:lpstr>
      <vt:lpstr> Deel « Ontvangstbewijs » : in te vullen</vt:lpstr>
      <vt:lpstr>Wat wordt er bedoeld met ontvangen bedrag ? </vt:lpstr>
      <vt:lpstr>Welk bedrag wordt vermeld in geval van derdebetaler ?</vt:lpstr>
      <vt:lpstr>Welk bedrag wordt vermeld in geval van cumulatie derdebetaler en niet-derdebetaler? </vt:lpstr>
      <vt:lpstr>Welk bedrag wordt vermeld in geval van uitgestelde betaling van de patiënt? </vt:lpstr>
      <vt:lpstr>In geval van vergoedbare en niet-vergoedbare verstrekkingen</vt:lpstr>
      <vt:lpstr>Kan het deel « ontvangstbewijs » van het GVH worden losgemaakt?</vt:lpstr>
      <vt:lpstr>Nieuwe getuigschriften : vanaf wanneer ?  </vt:lpstr>
      <vt:lpstr>Wat er niet verandert</vt:lpstr>
      <vt:lpstr>Wat er niet verandert</vt:lpstr>
      <vt:lpstr>Wat er niet verandert</vt:lpstr>
      <vt:lpstr>Wat er niet verandert</vt:lpstr>
      <vt:lpstr>Wat er niet verandert</vt:lpstr>
      <vt:lpstr>Wat er niet verandert</vt:lpstr>
      <vt:lpstr>Wat er niet verandert</vt:lpstr>
      <vt:lpstr>Uw oude getuigschriften</vt:lpstr>
      <vt:lpstr>Het gebruik van oude GVH’en</vt:lpstr>
      <vt:lpstr>Het gebruik van oude GVH’en </vt:lpstr>
      <vt:lpstr>Waar informatie terugvinden ?</vt:lpstr>
      <vt:lpstr>Waar informatie terugvinden ?</vt:lpstr>
      <vt:lpstr>Nuttige hyperlinks</vt:lpstr>
      <vt:lpstr>Nuttige hyperlinks</vt:lpstr>
      <vt:lpstr>Inhoud</vt:lpstr>
      <vt:lpstr>  Bewijsstuk en voorschotten: wat is nieuw? </vt:lpstr>
      <vt:lpstr>Op het programma</vt:lpstr>
      <vt:lpstr>Voorschotten – Waarom een regelgeving ?</vt:lpstr>
      <vt:lpstr>Voorschotten – Toe te passen regels?</vt:lpstr>
      <vt:lpstr>Uitreiken van een bewijsstuk –  Waarom een regelgeving ?</vt:lpstr>
      <vt:lpstr>Uitreiken van een bewijsstuk – Wanneer ?</vt:lpstr>
      <vt:lpstr>Uitreiken van een bewijsstuk – Welke inhoud?</vt:lpstr>
      <vt:lpstr>Met derdebetalersregeling (geen GVH voor het geheel van vergoedbare verstrekkingen) - Volledig bewijsstuk</vt:lpstr>
      <vt:lpstr>Zonder derdebetalersregeling  (GVH voor het geheel van vergoedbare verstrekkingen) - Vereenvoudigd bewijsstuk </vt:lpstr>
      <vt:lpstr>Uitreiken van een bewijsstuk – Bevoegdheden van de commissies?</vt:lpstr>
      <vt:lpstr>Bijkomende informatie</vt:lpstr>
      <vt:lpstr>Inhoud</vt:lpstr>
      <vt:lpstr>Pauze</vt:lpstr>
      <vt:lpstr>Derdebetalersregeling:  wat is nieuw? </vt:lpstr>
      <vt:lpstr>Inhoud</vt:lpstr>
      <vt:lpstr>1. Verboden derdebetalersregeling: nieuwe uitzonderingssituaties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Pauze</vt:lpstr>
      <vt:lpstr>Vragen – antwoorden</vt:lpstr>
    </vt:vector>
  </TitlesOfParts>
  <Company>R.I.Z.I.V. - I.N.A.M.I.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Financiële transparantie van de geneeskundige verzorging: principes en nieuwigheden</dc:title>
  <dc:creator>Daphné Vandezande</dc:creator>
  <cp:lastModifiedBy>David Constant</cp:lastModifiedBy>
  <cp:revision>127</cp:revision>
  <cp:lastPrinted>2016-05-04T09:12:39Z</cp:lastPrinted>
  <dcterms:created xsi:type="dcterms:W3CDTF">2016-03-29T14:18:36Z</dcterms:created>
  <dcterms:modified xsi:type="dcterms:W3CDTF">2016-05-04T09:19:56Z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0x01010068B932EBA4214624B1E6C758B674AA3900878AE0BF14248048B0F623A599AB54C9</vt:lpwstr>
  </property>
  <property fmtid="{D5CDD505-2E9C-101B-9397-08002B2CF9AE}" pid="3" name="RITargetGroup">
    <vt:lpwstr>25;#Professionnel de la santé|2ad223cb-5dec-4759-add4-b89b36632398;#22;#Etablissements et services de soins|0da91f66-aff5-4716-a8aa-e753c394a07a;#23;#Industrie|0fd8deda-8b7f-4d6b-995d-df45f6357d9a;#63;#Offices de tarification|4bb33f56-03f5-4ba0-9463-66d4d20d6cd9</vt:lpwstr>
  </property>
  <property fmtid="{D5CDD505-2E9C-101B-9397-08002B2CF9AE}" pid="4" name="RITheme">
    <vt:lpwstr>18;#Remboursement des soins|733bdba3-12c9-4853-afaa-2f907b76ddd0</vt:lpwstr>
  </property>
  <property fmtid="{D5CDD505-2E9C-101B-9397-08002B2CF9AE}" pid="5" name="RILanguage">
    <vt:lpwstr>12;#Néerlandais|1daba039-17e6-4993-bb2c-50e1d16ef364</vt:lpwstr>
  </property>
  <property fmtid="{D5CDD505-2E9C-101B-9397-08002B2CF9AE}" pid="6" name="RIDocType">
    <vt:lpwstr/>
  </property>
  <property fmtid="{D5CDD505-2E9C-101B-9397-08002B2CF9AE}" pid="7" name="Publication type for documents">
    <vt:lpwstr/>
  </property>
</Properties>
</file>