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3" r:id="rId6"/>
    <p:sldMasterId id="2147483685" r:id="rId7"/>
    <p:sldMasterId id="2147483697" r:id="rId8"/>
    <p:sldMasterId id="2147483709" r:id="rId9"/>
    <p:sldMasterId id="2147483721" r:id="rId10"/>
  </p:sldMasterIdLst>
  <p:notesMasterIdLst>
    <p:notesMasterId r:id="rId77"/>
  </p:notesMasterIdLst>
  <p:sldIdLst>
    <p:sldId id="284" r:id="rId11"/>
    <p:sldId id="347" r:id="rId12"/>
    <p:sldId id="285" r:id="rId13"/>
    <p:sldId id="287" r:id="rId14"/>
    <p:sldId id="288" r:id="rId15"/>
    <p:sldId id="348" r:id="rId16"/>
    <p:sldId id="256" r:id="rId17"/>
    <p:sldId id="303" r:id="rId18"/>
    <p:sldId id="321" r:id="rId19"/>
    <p:sldId id="304" r:id="rId20"/>
    <p:sldId id="306" r:id="rId21"/>
    <p:sldId id="305" r:id="rId22"/>
    <p:sldId id="309" r:id="rId23"/>
    <p:sldId id="307" r:id="rId24"/>
    <p:sldId id="310" r:id="rId25"/>
    <p:sldId id="311" r:id="rId26"/>
    <p:sldId id="312" r:id="rId27"/>
    <p:sldId id="313" r:id="rId28"/>
    <p:sldId id="314" r:id="rId29"/>
    <p:sldId id="315" r:id="rId30"/>
    <p:sldId id="316" r:id="rId31"/>
    <p:sldId id="317" r:id="rId32"/>
    <p:sldId id="320" r:id="rId33"/>
    <p:sldId id="319" r:id="rId34"/>
    <p:sldId id="323" r:id="rId35"/>
    <p:sldId id="324" r:id="rId36"/>
    <p:sldId id="325" r:id="rId37"/>
    <p:sldId id="328" r:id="rId38"/>
    <p:sldId id="330" r:id="rId39"/>
    <p:sldId id="332" r:id="rId40"/>
    <p:sldId id="333" r:id="rId41"/>
    <p:sldId id="335" r:id="rId42"/>
    <p:sldId id="337" r:id="rId43"/>
    <p:sldId id="339" r:id="rId44"/>
    <p:sldId id="341" r:id="rId45"/>
    <p:sldId id="342" r:id="rId46"/>
    <p:sldId id="344" r:id="rId47"/>
    <p:sldId id="346" r:id="rId48"/>
    <p:sldId id="349" r:id="rId49"/>
    <p:sldId id="302" r:id="rId50"/>
    <p:sldId id="260" r:id="rId51"/>
    <p:sldId id="270" r:id="rId52"/>
    <p:sldId id="257" r:id="rId53"/>
    <p:sldId id="259" r:id="rId54"/>
    <p:sldId id="258" r:id="rId55"/>
    <p:sldId id="261" r:id="rId56"/>
    <p:sldId id="267" r:id="rId57"/>
    <p:sldId id="268" r:id="rId58"/>
    <p:sldId id="269" r:id="rId59"/>
    <p:sldId id="262" r:id="rId60"/>
    <p:sldId id="350" r:id="rId61"/>
    <p:sldId id="354" r:id="rId62"/>
    <p:sldId id="290" r:id="rId63"/>
    <p:sldId id="291" r:id="rId64"/>
    <p:sldId id="292" r:id="rId65"/>
    <p:sldId id="293" r:id="rId66"/>
    <p:sldId id="294" r:id="rId67"/>
    <p:sldId id="295" r:id="rId68"/>
    <p:sldId id="296" r:id="rId69"/>
    <p:sldId id="297" r:id="rId70"/>
    <p:sldId id="298" r:id="rId71"/>
    <p:sldId id="299" r:id="rId72"/>
    <p:sldId id="300" r:id="rId73"/>
    <p:sldId id="301" r:id="rId74"/>
    <p:sldId id="353" r:id="rId75"/>
    <p:sldId id="351" r:id="rId76"/>
  </p:sldIdLst>
  <p:sldSz cx="9144000" cy="6858000" type="screen4x3"/>
  <p:notesSz cx="6797675" cy="9926638"/>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7C92"/>
    <a:srgbClr val="008080"/>
    <a:srgbClr val="FF9933"/>
    <a:srgbClr val="FF330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18" autoAdjust="0"/>
    <p:restoredTop sz="61134" autoAdjust="0"/>
  </p:normalViewPr>
  <p:slideViewPr>
    <p:cSldViewPr>
      <p:cViewPr>
        <p:scale>
          <a:sx n="120" d="100"/>
          <a:sy n="120" d="100"/>
        </p:scale>
        <p:origin x="-72" y="16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0B659-A897-44D1-9A89-F1C16C90AC83}" type="doc">
      <dgm:prSet loTypeId="urn:microsoft.com/office/officeart/2005/8/layout/chevron1" loCatId="process" qsTypeId="urn:microsoft.com/office/officeart/2005/8/quickstyle/simple1" qsCatId="simple" csTypeId="urn:microsoft.com/office/officeart/2005/8/colors/accent1_2" csCatId="accent1" phldr="1"/>
      <dgm:spPr/>
    </dgm:pt>
    <dgm:pt modelId="{2549B6A8-6158-407C-8545-6216C56C7D06}" type="pres">
      <dgm:prSet presAssocID="{8DB0B659-A897-44D1-9A89-F1C16C90AC83}" presName="Name0" presStyleCnt="0">
        <dgm:presLayoutVars>
          <dgm:dir/>
          <dgm:animLvl val="lvl"/>
          <dgm:resizeHandles val="exact"/>
        </dgm:presLayoutVars>
      </dgm:prSet>
      <dgm:spPr/>
    </dgm:pt>
  </dgm:ptLst>
  <dgm:cxnLst>
    <dgm:cxn modelId="{803FB488-A808-40FB-A836-7C756770CD4F}" type="presOf" srcId="{8DB0B659-A897-44D1-9A89-F1C16C90AC83}" destId="{2549B6A8-6158-407C-8545-6216C56C7D0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99DF0FD-3C2C-40AB-8DA8-5A3FEF6B5A2C}"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fr-BE"/>
        </a:p>
      </dgm:t>
    </dgm:pt>
    <dgm:pt modelId="{4FD297B0-B600-4328-872C-9FC9DD12F15F}">
      <dgm:prSet phldrT="[Texte]"/>
      <dgm:spPr>
        <a:solidFill>
          <a:srgbClr val="009999"/>
        </a:solidFill>
      </dgm:spPr>
      <dgm:t>
        <a:bodyPr/>
        <a:lstStyle/>
        <a:p>
          <a:r>
            <a:rPr lang="fr-BE" b="1" dirty="0" smtClean="0">
              <a:latin typeface="Verdana" pitchFamily="34" charset="0"/>
              <a:ea typeface="Verdana" pitchFamily="34" charset="0"/>
              <a:cs typeface="Verdana" pitchFamily="34" charset="0"/>
            </a:rPr>
            <a:t>Carnets d’attestations de soins</a:t>
          </a:r>
          <a:endParaRPr lang="fr-BE" b="1" dirty="0">
            <a:latin typeface="Verdana" pitchFamily="34" charset="0"/>
            <a:ea typeface="Verdana" pitchFamily="34" charset="0"/>
            <a:cs typeface="Verdana" pitchFamily="34" charset="0"/>
          </a:endParaRPr>
        </a:p>
      </dgm:t>
    </dgm:pt>
    <dgm:pt modelId="{D931DD95-5AE3-47DA-9600-AF2C7BEDC0FF}" type="parTrans" cxnId="{36D174F1-150E-4081-8DA2-032FD7F987D4}">
      <dgm:prSet/>
      <dgm:spPr/>
      <dgm:t>
        <a:bodyPr/>
        <a:lstStyle/>
        <a:p>
          <a:endParaRPr lang="fr-BE"/>
        </a:p>
      </dgm:t>
    </dgm:pt>
    <dgm:pt modelId="{4A70BD0E-ACB9-48A3-9F5F-9139D6764225}" type="sibTrans" cxnId="{36D174F1-150E-4081-8DA2-032FD7F987D4}">
      <dgm:prSet/>
      <dgm:spPr/>
      <dgm:t>
        <a:bodyPr/>
        <a:lstStyle/>
        <a:p>
          <a:endParaRPr lang="fr-BE"/>
        </a:p>
      </dgm:t>
    </dgm:pt>
    <dgm:pt modelId="{871B1A94-2454-470E-AD07-8C4144FCE7A8}">
      <dgm:prSet phldrT="[Texte]"/>
      <dgm:spPr>
        <a:solidFill>
          <a:srgbClr val="009999"/>
        </a:solidFill>
      </dgm:spPr>
      <dgm:t>
        <a:bodyPr/>
        <a:lstStyle/>
        <a:p>
          <a:pPr algn="ctr"/>
          <a:r>
            <a:rPr lang="fr-BE" b="1" dirty="0" smtClean="0">
              <a:latin typeface="+mj-lt"/>
            </a:rPr>
            <a:t>Formulaires en continu, Attestation globale de soins donnés</a:t>
          </a:r>
          <a:endParaRPr lang="fr-BE" b="1" dirty="0">
            <a:latin typeface="+mj-lt"/>
          </a:endParaRPr>
        </a:p>
      </dgm:t>
    </dgm:pt>
    <dgm:pt modelId="{3FF5533B-94F3-4AD5-8FF9-26D8532E73EE}" type="parTrans" cxnId="{F73D105D-29F3-4D19-9568-5DE8707F2645}">
      <dgm:prSet/>
      <dgm:spPr/>
      <dgm:t>
        <a:bodyPr/>
        <a:lstStyle/>
        <a:p>
          <a:endParaRPr lang="fr-BE"/>
        </a:p>
      </dgm:t>
    </dgm:pt>
    <dgm:pt modelId="{AE394AA8-9A60-42D5-8DA7-61D7A1729182}" type="sibTrans" cxnId="{F73D105D-29F3-4D19-9568-5DE8707F2645}">
      <dgm:prSet/>
      <dgm:spPr/>
      <dgm:t>
        <a:bodyPr/>
        <a:lstStyle/>
        <a:p>
          <a:endParaRPr lang="fr-BE"/>
        </a:p>
      </dgm:t>
    </dgm:pt>
    <dgm:pt modelId="{A16DC984-2C25-484B-A4CB-3D2C0F8DFC46}">
      <dgm:prSet phldrT="[Texte]"/>
      <dgm:spPr>
        <a:solidFill>
          <a:srgbClr val="92D050"/>
        </a:solidFill>
      </dgm:spPr>
      <dgm:t>
        <a:bodyPr/>
        <a:lstStyle/>
        <a:p>
          <a:endParaRPr lang="fr-BE" sz="1700" dirty="0"/>
        </a:p>
      </dgm:t>
    </dgm:pt>
    <dgm:pt modelId="{BEF26414-CE3F-47A4-9ACD-438EBBF1F815}" type="parTrans" cxnId="{805B7832-232D-4367-A9CE-3FCE253B8BD6}">
      <dgm:prSet/>
      <dgm:spPr/>
      <dgm:t>
        <a:bodyPr/>
        <a:lstStyle/>
        <a:p>
          <a:endParaRPr lang="fr-BE"/>
        </a:p>
      </dgm:t>
    </dgm:pt>
    <dgm:pt modelId="{39B88092-59DD-4ED6-9D9F-78EDDFF56C2C}" type="sibTrans" cxnId="{805B7832-232D-4367-A9CE-3FCE253B8BD6}">
      <dgm:prSet/>
      <dgm:spPr/>
      <dgm:t>
        <a:bodyPr/>
        <a:lstStyle/>
        <a:p>
          <a:endParaRPr lang="fr-BE"/>
        </a:p>
      </dgm:t>
    </dgm:pt>
    <dgm:pt modelId="{612F14CE-0BC8-419F-B0DA-5D4B62B5883D}">
      <dgm:prSet phldrT="[Texte]"/>
      <dgm:spPr>
        <a:solidFill>
          <a:srgbClr val="92D050"/>
        </a:solidFill>
      </dgm:spPr>
      <dgm:t>
        <a:bodyPr/>
        <a:lstStyle/>
        <a:p>
          <a:endParaRPr lang="fr-BE" sz="1700" dirty="0"/>
        </a:p>
      </dgm:t>
    </dgm:pt>
    <dgm:pt modelId="{42276837-9779-4064-8F25-1F58BDE51AE6}" type="parTrans" cxnId="{8B91055A-DA0C-4C25-B7F4-2B8D3F56689B}">
      <dgm:prSet/>
      <dgm:spPr/>
      <dgm:t>
        <a:bodyPr/>
        <a:lstStyle/>
        <a:p>
          <a:endParaRPr lang="fr-BE"/>
        </a:p>
      </dgm:t>
    </dgm:pt>
    <dgm:pt modelId="{682F37E9-2928-4775-8F6F-51F66BA2ECB9}" type="sibTrans" cxnId="{8B91055A-DA0C-4C25-B7F4-2B8D3F56689B}">
      <dgm:prSet/>
      <dgm:spPr/>
      <dgm:t>
        <a:bodyPr/>
        <a:lstStyle/>
        <a:p>
          <a:endParaRPr lang="fr-BE"/>
        </a:p>
      </dgm:t>
    </dgm:pt>
    <dgm:pt modelId="{6FC0AB01-6052-4945-A462-F59849E431FD}">
      <dgm:prSet phldrT="[Texte]"/>
      <dgm:spPr>
        <a:solidFill>
          <a:srgbClr val="92D050"/>
        </a:solidFill>
      </dgm:spPr>
      <dgm:t>
        <a:bodyPr/>
        <a:lstStyle/>
        <a:p>
          <a:endParaRPr lang="fr-BE" sz="1700" dirty="0"/>
        </a:p>
      </dgm:t>
    </dgm:pt>
    <dgm:pt modelId="{C8835262-C111-4086-BE56-66AAA0217211}" type="parTrans" cxnId="{CE5FC2A5-EA1D-460A-A282-995C41C99B06}">
      <dgm:prSet/>
      <dgm:spPr/>
      <dgm:t>
        <a:bodyPr/>
        <a:lstStyle/>
        <a:p>
          <a:endParaRPr lang="fr-BE"/>
        </a:p>
      </dgm:t>
    </dgm:pt>
    <dgm:pt modelId="{7410B4C5-45E5-4B8A-8D46-D8BDB53E841B}" type="sibTrans" cxnId="{CE5FC2A5-EA1D-460A-A282-995C41C99B06}">
      <dgm:prSet/>
      <dgm:spPr/>
      <dgm:t>
        <a:bodyPr/>
        <a:lstStyle/>
        <a:p>
          <a:endParaRPr lang="fr-BE"/>
        </a:p>
      </dgm:t>
    </dgm:pt>
    <dgm:pt modelId="{3CD55514-5BDB-426B-A5C7-45683986C8C2}">
      <dgm:prSet/>
      <dgm:spPr>
        <a:solidFill>
          <a:srgbClr val="92D050">
            <a:alpha val="90000"/>
          </a:srgbClr>
        </a:solidFill>
      </dgm:spPr>
      <dgm:t>
        <a:bodyPr/>
        <a:lstStyle/>
        <a:p>
          <a:endParaRPr lang="fr-BE" sz="1700" dirty="0"/>
        </a:p>
      </dgm:t>
    </dgm:pt>
    <dgm:pt modelId="{FAD50249-6577-4A2E-8FD8-55E691B6C4D7}" type="parTrans" cxnId="{59033960-14A9-440F-862D-33F5217CF080}">
      <dgm:prSet/>
      <dgm:spPr/>
      <dgm:t>
        <a:bodyPr/>
        <a:lstStyle/>
        <a:p>
          <a:endParaRPr lang="fr-BE"/>
        </a:p>
      </dgm:t>
    </dgm:pt>
    <dgm:pt modelId="{648CE5A0-6C4D-4B16-93C9-4CDB72D93245}" type="sibTrans" cxnId="{59033960-14A9-440F-862D-33F5217CF080}">
      <dgm:prSet/>
      <dgm:spPr/>
      <dgm:t>
        <a:bodyPr/>
        <a:lstStyle/>
        <a:p>
          <a:endParaRPr lang="fr-BE"/>
        </a:p>
      </dgm:t>
    </dgm:pt>
    <dgm:pt modelId="{9735EA0E-F21B-4EDC-B3E9-EE5C83F50732}">
      <dgm:prSet/>
      <dgm:spPr>
        <a:solidFill>
          <a:srgbClr val="92D050">
            <a:alpha val="90000"/>
          </a:srgbClr>
        </a:solidFill>
      </dgm:spPr>
      <dgm:t>
        <a:bodyPr/>
        <a:lstStyle/>
        <a:p>
          <a:endParaRPr lang="fr-BE" sz="1700" dirty="0"/>
        </a:p>
      </dgm:t>
    </dgm:pt>
    <dgm:pt modelId="{1061C863-A26A-4D28-B7B6-1AB93C39B28E}" type="sibTrans" cxnId="{C2A25F99-7C6D-4408-B7DF-54C8E90B068B}">
      <dgm:prSet/>
      <dgm:spPr/>
      <dgm:t>
        <a:bodyPr/>
        <a:lstStyle/>
        <a:p>
          <a:endParaRPr lang="fr-BE"/>
        </a:p>
      </dgm:t>
    </dgm:pt>
    <dgm:pt modelId="{C8A849E3-943C-4CCD-95DA-DDD3BF57C256}" type="parTrans" cxnId="{C2A25F99-7C6D-4408-B7DF-54C8E90B068B}">
      <dgm:prSet/>
      <dgm:spPr/>
      <dgm:t>
        <a:bodyPr/>
        <a:lstStyle/>
        <a:p>
          <a:endParaRPr lang="fr-BE"/>
        </a:p>
      </dgm:t>
    </dgm:pt>
    <dgm:pt modelId="{CDB4233C-098F-4D2E-B16D-111EF6381D8B}">
      <dgm:prSet custT="1"/>
      <dgm:spPr>
        <a:solidFill>
          <a:srgbClr val="92D050">
            <a:alpha val="90000"/>
          </a:srgbClr>
        </a:solidFill>
      </dgm:spPr>
      <dgm:t>
        <a:bodyPr/>
        <a:lstStyle/>
        <a:p>
          <a:r>
            <a:rPr lang="fr-BE" sz="2800" b="1" dirty="0" smtClean="0">
              <a:solidFill>
                <a:srgbClr val="007C92"/>
              </a:solidFill>
              <a:latin typeface="+mj-lt"/>
            </a:rPr>
            <a:t>1</a:t>
          </a:r>
          <a:r>
            <a:rPr lang="fr-BE" sz="2800" b="1" baseline="30000" dirty="0" smtClean="0">
              <a:solidFill>
                <a:srgbClr val="007C92"/>
              </a:solidFill>
              <a:latin typeface="+mj-lt"/>
            </a:rPr>
            <a:t>er</a:t>
          </a:r>
          <a:r>
            <a:rPr lang="fr-BE" sz="2800" b="1" dirty="0" smtClean="0">
              <a:solidFill>
                <a:srgbClr val="007C92"/>
              </a:solidFill>
              <a:latin typeface="+mj-lt"/>
            </a:rPr>
            <a:t> juillet 2015</a:t>
          </a:r>
          <a:endParaRPr lang="fr-BE" sz="2800" b="1" dirty="0">
            <a:solidFill>
              <a:srgbClr val="007C92"/>
            </a:solidFill>
            <a:latin typeface="+mj-lt"/>
          </a:endParaRPr>
        </a:p>
      </dgm:t>
    </dgm:pt>
    <dgm:pt modelId="{D30C13E1-E288-430C-B117-7596823245EE}" type="sibTrans" cxnId="{F26AB5CC-8610-48AD-99A0-65E1EAEF2CEA}">
      <dgm:prSet/>
      <dgm:spPr/>
      <dgm:t>
        <a:bodyPr/>
        <a:lstStyle/>
        <a:p>
          <a:endParaRPr lang="fr-BE"/>
        </a:p>
      </dgm:t>
    </dgm:pt>
    <dgm:pt modelId="{3A9B7842-CC83-4F20-8E63-6DB500C0364F}" type="parTrans" cxnId="{F26AB5CC-8610-48AD-99A0-65E1EAEF2CEA}">
      <dgm:prSet/>
      <dgm:spPr/>
      <dgm:t>
        <a:bodyPr/>
        <a:lstStyle/>
        <a:p>
          <a:endParaRPr lang="fr-BE"/>
        </a:p>
      </dgm:t>
    </dgm:pt>
    <dgm:pt modelId="{8E3F2757-41B0-481C-93F9-49DD0D96A7F0}">
      <dgm:prSet phldrT="[Texte]"/>
      <dgm:spPr>
        <a:solidFill>
          <a:srgbClr val="92D050"/>
        </a:solidFill>
      </dgm:spPr>
      <dgm:t>
        <a:bodyPr/>
        <a:lstStyle/>
        <a:p>
          <a:endParaRPr lang="fr-BE" sz="1700" dirty="0"/>
        </a:p>
      </dgm:t>
    </dgm:pt>
    <dgm:pt modelId="{4589715B-F1E4-467B-9DC8-FB9BE7753688}" type="sibTrans" cxnId="{E0270CB8-27A1-4557-BE83-B72D748FEDC4}">
      <dgm:prSet/>
      <dgm:spPr/>
      <dgm:t>
        <a:bodyPr/>
        <a:lstStyle/>
        <a:p>
          <a:endParaRPr lang="fr-BE"/>
        </a:p>
      </dgm:t>
    </dgm:pt>
    <dgm:pt modelId="{56BC8060-E934-4D9F-AA2E-97677FD6C06A}" type="parTrans" cxnId="{E0270CB8-27A1-4557-BE83-B72D748FEDC4}">
      <dgm:prSet/>
      <dgm:spPr/>
      <dgm:t>
        <a:bodyPr/>
        <a:lstStyle/>
        <a:p>
          <a:endParaRPr lang="fr-BE"/>
        </a:p>
      </dgm:t>
    </dgm:pt>
    <dgm:pt modelId="{188AEC70-3AA1-4EDE-834F-DD0930DACE85}">
      <dgm:prSet phldrT="[Texte]" custT="1"/>
      <dgm:spPr>
        <a:solidFill>
          <a:srgbClr val="92D050"/>
        </a:solidFill>
      </dgm:spPr>
      <dgm:t>
        <a:bodyPr/>
        <a:lstStyle/>
        <a:p>
          <a:r>
            <a:rPr lang="fr-BE" sz="2800" b="1" dirty="0" smtClean="0">
              <a:solidFill>
                <a:srgbClr val="007C92"/>
              </a:solidFill>
              <a:latin typeface="+mj-lt"/>
            </a:rPr>
            <a:t>1</a:t>
          </a:r>
          <a:r>
            <a:rPr lang="fr-BE" sz="2800" b="1" baseline="30000" dirty="0" smtClean="0">
              <a:solidFill>
                <a:srgbClr val="007C92"/>
              </a:solidFill>
              <a:latin typeface="+mj-lt"/>
            </a:rPr>
            <a:t>er</a:t>
          </a:r>
          <a:r>
            <a:rPr lang="fr-BE" sz="2800" b="1" dirty="0" smtClean="0">
              <a:solidFill>
                <a:srgbClr val="007C92"/>
              </a:solidFill>
              <a:latin typeface="+mj-lt"/>
            </a:rPr>
            <a:t> décembre 2015</a:t>
          </a:r>
          <a:endParaRPr lang="fr-BE" sz="2800" b="1" dirty="0">
            <a:solidFill>
              <a:srgbClr val="007C92"/>
            </a:solidFill>
            <a:latin typeface="+mj-lt"/>
          </a:endParaRPr>
        </a:p>
      </dgm:t>
    </dgm:pt>
    <dgm:pt modelId="{23F8164F-2AD0-4236-8774-59546ECD797B}" type="sibTrans" cxnId="{5E30A6D2-CAEB-4E6C-BD1B-3616BD01E1E8}">
      <dgm:prSet/>
      <dgm:spPr/>
      <dgm:t>
        <a:bodyPr/>
        <a:lstStyle/>
        <a:p>
          <a:endParaRPr lang="fr-BE"/>
        </a:p>
      </dgm:t>
    </dgm:pt>
    <dgm:pt modelId="{68AEEBEC-6106-463D-9458-07D29941662D}" type="parTrans" cxnId="{5E30A6D2-CAEB-4E6C-BD1B-3616BD01E1E8}">
      <dgm:prSet/>
      <dgm:spPr/>
      <dgm:t>
        <a:bodyPr/>
        <a:lstStyle/>
        <a:p>
          <a:endParaRPr lang="fr-BE"/>
        </a:p>
      </dgm:t>
    </dgm:pt>
    <dgm:pt modelId="{F52C4D83-C148-4F08-929F-E1A598BA5201}">
      <dgm:prSet phldrT="[Texte]"/>
      <dgm:spPr>
        <a:solidFill>
          <a:srgbClr val="92D050"/>
        </a:solidFill>
      </dgm:spPr>
      <dgm:t>
        <a:bodyPr/>
        <a:lstStyle/>
        <a:p>
          <a:endParaRPr lang="fr-BE" sz="1700" dirty="0"/>
        </a:p>
      </dgm:t>
    </dgm:pt>
    <dgm:pt modelId="{C93604B2-32B1-4187-A4EE-A04983E42302}" type="parTrans" cxnId="{83A02CC6-AEFB-411C-9695-1DC4E4CA4FB5}">
      <dgm:prSet/>
      <dgm:spPr/>
      <dgm:t>
        <a:bodyPr/>
        <a:lstStyle/>
        <a:p>
          <a:endParaRPr lang="fr-BE"/>
        </a:p>
      </dgm:t>
    </dgm:pt>
    <dgm:pt modelId="{6A5B8DCE-70CC-4DA3-99FE-B24780A0EA0C}" type="sibTrans" cxnId="{83A02CC6-AEFB-411C-9695-1DC4E4CA4FB5}">
      <dgm:prSet/>
      <dgm:spPr/>
      <dgm:t>
        <a:bodyPr/>
        <a:lstStyle/>
        <a:p>
          <a:endParaRPr lang="fr-BE"/>
        </a:p>
      </dgm:t>
    </dgm:pt>
    <dgm:pt modelId="{87F312E1-385A-4B64-ABDA-DB5DDB8062B8}">
      <dgm:prSet phldrT="[Texte]"/>
      <dgm:spPr>
        <a:solidFill>
          <a:srgbClr val="92D050"/>
        </a:solidFill>
      </dgm:spPr>
      <dgm:t>
        <a:bodyPr/>
        <a:lstStyle/>
        <a:p>
          <a:endParaRPr lang="fr-BE" sz="1700" dirty="0"/>
        </a:p>
      </dgm:t>
    </dgm:pt>
    <dgm:pt modelId="{8E63D891-1B4F-4740-A037-7C6E3BABA1C9}" type="parTrans" cxnId="{7FFE3543-337C-4581-8C2F-C79659D9A2F6}">
      <dgm:prSet/>
      <dgm:spPr/>
      <dgm:t>
        <a:bodyPr/>
        <a:lstStyle/>
        <a:p>
          <a:endParaRPr lang="fr-BE"/>
        </a:p>
      </dgm:t>
    </dgm:pt>
    <dgm:pt modelId="{6D8B4D8C-EE5E-45BB-91C2-DB12D7E9083F}" type="sibTrans" cxnId="{7FFE3543-337C-4581-8C2F-C79659D9A2F6}">
      <dgm:prSet/>
      <dgm:spPr/>
      <dgm:t>
        <a:bodyPr/>
        <a:lstStyle/>
        <a:p>
          <a:endParaRPr lang="fr-BE"/>
        </a:p>
      </dgm:t>
    </dgm:pt>
    <dgm:pt modelId="{9E958886-D81F-4C98-A29D-5437EA635832}">
      <dgm:prSet phldrT="[Texte]"/>
      <dgm:spPr>
        <a:solidFill>
          <a:srgbClr val="92D050"/>
        </a:solidFill>
      </dgm:spPr>
      <dgm:t>
        <a:bodyPr/>
        <a:lstStyle/>
        <a:p>
          <a:endParaRPr lang="fr-BE" sz="1700" dirty="0"/>
        </a:p>
      </dgm:t>
    </dgm:pt>
    <dgm:pt modelId="{9AA50A0D-0664-44B2-B7B1-8129823B7C5A}" type="parTrans" cxnId="{A4231E6A-BA7F-41ED-9095-C9ACF8BE4D9A}">
      <dgm:prSet/>
      <dgm:spPr/>
      <dgm:t>
        <a:bodyPr/>
        <a:lstStyle/>
        <a:p>
          <a:endParaRPr lang="fr-BE"/>
        </a:p>
      </dgm:t>
    </dgm:pt>
    <dgm:pt modelId="{10E46DF3-248F-40C7-BB2C-526B3771A2AA}" type="sibTrans" cxnId="{A4231E6A-BA7F-41ED-9095-C9ACF8BE4D9A}">
      <dgm:prSet/>
      <dgm:spPr/>
      <dgm:t>
        <a:bodyPr/>
        <a:lstStyle/>
        <a:p>
          <a:endParaRPr lang="fr-BE"/>
        </a:p>
      </dgm:t>
    </dgm:pt>
    <dgm:pt modelId="{5F60CF84-CCA9-4956-9E3A-713FD5527647}">
      <dgm:prSet phldrT="[Texte]"/>
      <dgm:spPr>
        <a:solidFill>
          <a:srgbClr val="92D050"/>
        </a:solidFill>
      </dgm:spPr>
      <dgm:t>
        <a:bodyPr/>
        <a:lstStyle/>
        <a:p>
          <a:endParaRPr lang="fr-BE" sz="1700" dirty="0"/>
        </a:p>
      </dgm:t>
    </dgm:pt>
    <dgm:pt modelId="{93A3BE7A-0387-4E3C-805A-07DA49C0ABB6}" type="sibTrans" cxnId="{81D3D260-7093-49DE-A058-FD2E0B8C37D0}">
      <dgm:prSet/>
      <dgm:spPr/>
      <dgm:t>
        <a:bodyPr/>
        <a:lstStyle/>
        <a:p>
          <a:endParaRPr lang="fr-BE"/>
        </a:p>
      </dgm:t>
    </dgm:pt>
    <dgm:pt modelId="{51087DE7-9395-448F-92F6-001AFC4A7452}" type="parTrans" cxnId="{81D3D260-7093-49DE-A058-FD2E0B8C37D0}">
      <dgm:prSet/>
      <dgm:spPr/>
      <dgm:t>
        <a:bodyPr/>
        <a:lstStyle/>
        <a:p>
          <a:endParaRPr lang="fr-BE"/>
        </a:p>
      </dgm:t>
    </dgm:pt>
    <dgm:pt modelId="{4E3E2075-D228-4399-BDE5-4C760AB7758A}" type="pres">
      <dgm:prSet presAssocID="{E99DF0FD-3C2C-40AB-8DA8-5A3FEF6B5A2C}" presName="Name0" presStyleCnt="0">
        <dgm:presLayoutVars>
          <dgm:dir/>
          <dgm:animLvl val="lvl"/>
          <dgm:resizeHandles/>
        </dgm:presLayoutVars>
      </dgm:prSet>
      <dgm:spPr/>
      <dgm:t>
        <a:bodyPr/>
        <a:lstStyle/>
        <a:p>
          <a:endParaRPr lang="fr-BE"/>
        </a:p>
      </dgm:t>
    </dgm:pt>
    <dgm:pt modelId="{D322A051-3E90-409C-9BA8-0BD199FFD796}" type="pres">
      <dgm:prSet presAssocID="{4FD297B0-B600-4328-872C-9FC9DD12F15F}" presName="linNode" presStyleCnt="0"/>
      <dgm:spPr/>
    </dgm:pt>
    <dgm:pt modelId="{DBCE0DA3-9F0B-4982-8CF7-7D0E236105F8}" type="pres">
      <dgm:prSet presAssocID="{4FD297B0-B600-4328-872C-9FC9DD12F15F}" presName="parentShp" presStyleLbl="node1" presStyleIdx="0" presStyleCnt="2">
        <dgm:presLayoutVars>
          <dgm:bulletEnabled val="1"/>
        </dgm:presLayoutVars>
      </dgm:prSet>
      <dgm:spPr/>
      <dgm:t>
        <a:bodyPr/>
        <a:lstStyle/>
        <a:p>
          <a:endParaRPr lang="fr-BE"/>
        </a:p>
      </dgm:t>
    </dgm:pt>
    <dgm:pt modelId="{5AE48A52-650E-468E-8CE6-93C0DC30E21B}" type="pres">
      <dgm:prSet presAssocID="{4FD297B0-B600-4328-872C-9FC9DD12F15F}" presName="childShp" presStyleLbl="bgAccFollowNode1" presStyleIdx="0" presStyleCnt="2">
        <dgm:presLayoutVars>
          <dgm:bulletEnabled val="1"/>
        </dgm:presLayoutVars>
      </dgm:prSet>
      <dgm:spPr/>
      <dgm:t>
        <a:bodyPr/>
        <a:lstStyle/>
        <a:p>
          <a:endParaRPr lang="fr-BE"/>
        </a:p>
      </dgm:t>
    </dgm:pt>
    <dgm:pt modelId="{2372B90D-B2B3-4CE1-9681-35FDE328B648}" type="pres">
      <dgm:prSet presAssocID="{4A70BD0E-ACB9-48A3-9F5F-9139D6764225}" presName="spacing" presStyleCnt="0"/>
      <dgm:spPr/>
    </dgm:pt>
    <dgm:pt modelId="{D86DF43D-3C33-4F62-A0F1-49DA2C32A4CB}" type="pres">
      <dgm:prSet presAssocID="{871B1A94-2454-470E-AD07-8C4144FCE7A8}" presName="linNode" presStyleCnt="0"/>
      <dgm:spPr/>
    </dgm:pt>
    <dgm:pt modelId="{BB00B166-676A-439C-AB2D-479835B74942}" type="pres">
      <dgm:prSet presAssocID="{871B1A94-2454-470E-AD07-8C4144FCE7A8}" presName="parentShp" presStyleLbl="node1" presStyleIdx="1" presStyleCnt="2">
        <dgm:presLayoutVars>
          <dgm:bulletEnabled val="1"/>
        </dgm:presLayoutVars>
      </dgm:prSet>
      <dgm:spPr/>
      <dgm:t>
        <a:bodyPr/>
        <a:lstStyle/>
        <a:p>
          <a:endParaRPr lang="fr-BE"/>
        </a:p>
      </dgm:t>
    </dgm:pt>
    <dgm:pt modelId="{2507789C-56C1-4477-901B-67CDB141E1D6}" type="pres">
      <dgm:prSet presAssocID="{871B1A94-2454-470E-AD07-8C4144FCE7A8}" presName="childShp" presStyleLbl="bgAccFollowNode1" presStyleIdx="1" presStyleCnt="2">
        <dgm:presLayoutVars>
          <dgm:bulletEnabled val="1"/>
        </dgm:presLayoutVars>
      </dgm:prSet>
      <dgm:spPr/>
      <dgm:t>
        <a:bodyPr/>
        <a:lstStyle/>
        <a:p>
          <a:endParaRPr lang="fr-BE"/>
        </a:p>
      </dgm:t>
    </dgm:pt>
  </dgm:ptLst>
  <dgm:cxnLst>
    <dgm:cxn modelId="{EE79E5F5-AFB3-4444-9806-F3043E2145A3}" type="presOf" srcId="{E99DF0FD-3C2C-40AB-8DA8-5A3FEF6B5A2C}" destId="{4E3E2075-D228-4399-BDE5-4C760AB7758A}" srcOrd="0" destOrd="0" presId="urn:microsoft.com/office/officeart/2005/8/layout/vList6"/>
    <dgm:cxn modelId="{863DD055-2498-40EF-94D3-2612E5719255}" type="presOf" srcId="{3CD55514-5BDB-426B-A5C7-45683986C8C2}" destId="{5AE48A52-650E-468E-8CE6-93C0DC30E21B}" srcOrd="0" destOrd="0" presId="urn:microsoft.com/office/officeart/2005/8/layout/vList6"/>
    <dgm:cxn modelId="{9DF6FF36-F505-47E9-B253-9066EDAEF146}" type="presOf" srcId="{CDB4233C-098F-4D2E-B16D-111EF6381D8B}" destId="{5AE48A52-650E-468E-8CE6-93C0DC30E21B}" srcOrd="0" destOrd="2" presId="urn:microsoft.com/office/officeart/2005/8/layout/vList6"/>
    <dgm:cxn modelId="{83A02CC6-AEFB-411C-9695-1DC4E4CA4FB5}" srcId="{871B1A94-2454-470E-AD07-8C4144FCE7A8}" destId="{F52C4D83-C148-4F08-929F-E1A598BA5201}" srcOrd="6" destOrd="0" parTransId="{C93604B2-32B1-4187-A4EE-A04983E42302}" sibTransId="{6A5B8DCE-70CC-4DA3-99FE-B24780A0EA0C}"/>
    <dgm:cxn modelId="{7FFE3543-337C-4581-8C2F-C79659D9A2F6}" srcId="{871B1A94-2454-470E-AD07-8C4144FCE7A8}" destId="{87F312E1-385A-4B64-ABDA-DB5DDB8062B8}" srcOrd="7" destOrd="0" parTransId="{8E63D891-1B4F-4740-A037-7C6E3BABA1C9}" sibTransId="{6D8B4D8C-EE5E-45BB-91C2-DB12D7E9083F}"/>
    <dgm:cxn modelId="{81D3D260-7093-49DE-A058-FD2E0B8C37D0}" srcId="{871B1A94-2454-470E-AD07-8C4144FCE7A8}" destId="{5F60CF84-CCA9-4956-9E3A-713FD5527647}" srcOrd="3" destOrd="0" parTransId="{51087DE7-9395-448F-92F6-001AFC4A7452}" sibTransId="{93A3BE7A-0387-4E3C-805A-07DA49C0ABB6}"/>
    <dgm:cxn modelId="{C2A25F99-7C6D-4408-B7DF-54C8E90B068B}" srcId="{4FD297B0-B600-4328-872C-9FC9DD12F15F}" destId="{9735EA0E-F21B-4EDC-B3E9-EE5C83F50732}" srcOrd="1" destOrd="0" parTransId="{C8A849E3-943C-4CCD-95DA-DDD3BF57C256}" sibTransId="{1061C863-A26A-4D28-B7B6-1AB93C39B28E}"/>
    <dgm:cxn modelId="{134A1953-8C46-42C7-B3A1-7F860C6DDB97}" type="presOf" srcId="{8E3F2757-41B0-481C-93F9-49DD0D96A7F0}" destId="{2507789C-56C1-4477-901B-67CDB141E1D6}" srcOrd="0" destOrd="1" presId="urn:microsoft.com/office/officeart/2005/8/layout/vList6"/>
    <dgm:cxn modelId="{F73D105D-29F3-4D19-9568-5DE8707F2645}" srcId="{E99DF0FD-3C2C-40AB-8DA8-5A3FEF6B5A2C}" destId="{871B1A94-2454-470E-AD07-8C4144FCE7A8}" srcOrd="1" destOrd="0" parTransId="{3FF5533B-94F3-4AD5-8FF9-26D8532E73EE}" sibTransId="{AE394AA8-9A60-42D5-8DA7-61D7A1729182}"/>
    <dgm:cxn modelId="{5E30A6D2-CAEB-4E6C-BD1B-3616BD01E1E8}" srcId="{871B1A94-2454-470E-AD07-8C4144FCE7A8}" destId="{188AEC70-3AA1-4EDE-834F-DD0930DACE85}" srcOrd="2" destOrd="0" parTransId="{68AEEBEC-6106-463D-9458-07D29941662D}" sibTransId="{23F8164F-2AD0-4236-8774-59546ECD797B}"/>
    <dgm:cxn modelId="{F26AB5CC-8610-48AD-99A0-65E1EAEF2CEA}" srcId="{4FD297B0-B600-4328-872C-9FC9DD12F15F}" destId="{CDB4233C-098F-4D2E-B16D-111EF6381D8B}" srcOrd="2" destOrd="0" parTransId="{3A9B7842-CC83-4F20-8E63-6DB500C0364F}" sibTransId="{D30C13E1-E288-430C-B117-7596823245EE}"/>
    <dgm:cxn modelId="{6902CEB0-ECEA-45F4-B5BA-2321229D3C4C}" type="presOf" srcId="{6FC0AB01-6052-4945-A462-F59849E431FD}" destId="{2507789C-56C1-4477-901B-67CDB141E1D6}" srcOrd="0" destOrd="0" presId="urn:microsoft.com/office/officeart/2005/8/layout/vList6"/>
    <dgm:cxn modelId="{38B89A1D-5B54-442A-93C6-E215D95B3521}" type="presOf" srcId="{5F60CF84-CCA9-4956-9E3A-713FD5527647}" destId="{2507789C-56C1-4477-901B-67CDB141E1D6}" srcOrd="0" destOrd="3" presId="urn:microsoft.com/office/officeart/2005/8/layout/vList6"/>
    <dgm:cxn modelId="{805B7832-232D-4367-A9CE-3FCE253B8BD6}" srcId="{871B1A94-2454-470E-AD07-8C4144FCE7A8}" destId="{A16DC984-2C25-484B-A4CB-3D2C0F8DFC46}" srcOrd="5" destOrd="0" parTransId="{BEF26414-CE3F-47A4-9ACD-438EBBF1F815}" sibTransId="{39B88092-59DD-4ED6-9D9F-78EDDFF56C2C}"/>
    <dgm:cxn modelId="{AE25C943-D2D8-42E9-B547-478A486629B8}" type="presOf" srcId="{871B1A94-2454-470E-AD07-8C4144FCE7A8}" destId="{BB00B166-676A-439C-AB2D-479835B74942}" srcOrd="0" destOrd="0" presId="urn:microsoft.com/office/officeart/2005/8/layout/vList6"/>
    <dgm:cxn modelId="{59033960-14A9-440F-862D-33F5217CF080}" srcId="{4FD297B0-B600-4328-872C-9FC9DD12F15F}" destId="{3CD55514-5BDB-426B-A5C7-45683986C8C2}" srcOrd="0" destOrd="0" parTransId="{FAD50249-6577-4A2E-8FD8-55E691B6C4D7}" sibTransId="{648CE5A0-6C4D-4B16-93C9-4CDB72D93245}"/>
    <dgm:cxn modelId="{CE5FC2A5-EA1D-460A-A282-995C41C99B06}" srcId="{871B1A94-2454-470E-AD07-8C4144FCE7A8}" destId="{6FC0AB01-6052-4945-A462-F59849E431FD}" srcOrd="0" destOrd="0" parTransId="{C8835262-C111-4086-BE56-66AAA0217211}" sibTransId="{7410B4C5-45E5-4B8A-8D46-D8BDB53E841B}"/>
    <dgm:cxn modelId="{D7BB407D-BC1A-445F-83F9-468C21FE7DAD}" type="presOf" srcId="{188AEC70-3AA1-4EDE-834F-DD0930DACE85}" destId="{2507789C-56C1-4477-901B-67CDB141E1D6}" srcOrd="0" destOrd="2" presId="urn:microsoft.com/office/officeart/2005/8/layout/vList6"/>
    <dgm:cxn modelId="{0E3B6489-8CBD-4DC1-861D-B5BD0F65E17B}" type="presOf" srcId="{612F14CE-0BC8-419F-B0DA-5D4B62B5883D}" destId="{2507789C-56C1-4477-901B-67CDB141E1D6}" srcOrd="0" destOrd="4" presId="urn:microsoft.com/office/officeart/2005/8/layout/vList6"/>
    <dgm:cxn modelId="{52DFEA50-375F-43FC-9353-42BAE942ED4D}" type="presOf" srcId="{87F312E1-385A-4B64-ABDA-DB5DDB8062B8}" destId="{2507789C-56C1-4477-901B-67CDB141E1D6}" srcOrd="0" destOrd="7" presId="urn:microsoft.com/office/officeart/2005/8/layout/vList6"/>
    <dgm:cxn modelId="{8B91055A-DA0C-4C25-B7F4-2B8D3F56689B}" srcId="{871B1A94-2454-470E-AD07-8C4144FCE7A8}" destId="{612F14CE-0BC8-419F-B0DA-5D4B62B5883D}" srcOrd="4" destOrd="0" parTransId="{42276837-9779-4064-8F25-1F58BDE51AE6}" sibTransId="{682F37E9-2928-4775-8F6F-51F66BA2ECB9}"/>
    <dgm:cxn modelId="{ED577A08-5865-4BD1-9F54-08404C346582}" type="presOf" srcId="{9735EA0E-F21B-4EDC-B3E9-EE5C83F50732}" destId="{5AE48A52-650E-468E-8CE6-93C0DC30E21B}" srcOrd="0" destOrd="1" presId="urn:microsoft.com/office/officeart/2005/8/layout/vList6"/>
    <dgm:cxn modelId="{9D77EE22-AB12-40BA-8ED9-8F9B39F300E7}" type="presOf" srcId="{9E958886-D81F-4C98-A29D-5437EA635832}" destId="{2507789C-56C1-4477-901B-67CDB141E1D6}" srcOrd="0" destOrd="8" presId="urn:microsoft.com/office/officeart/2005/8/layout/vList6"/>
    <dgm:cxn modelId="{36D174F1-150E-4081-8DA2-032FD7F987D4}" srcId="{E99DF0FD-3C2C-40AB-8DA8-5A3FEF6B5A2C}" destId="{4FD297B0-B600-4328-872C-9FC9DD12F15F}" srcOrd="0" destOrd="0" parTransId="{D931DD95-5AE3-47DA-9600-AF2C7BEDC0FF}" sibTransId="{4A70BD0E-ACB9-48A3-9F5F-9139D6764225}"/>
    <dgm:cxn modelId="{E0270CB8-27A1-4557-BE83-B72D748FEDC4}" srcId="{871B1A94-2454-470E-AD07-8C4144FCE7A8}" destId="{8E3F2757-41B0-481C-93F9-49DD0D96A7F0}" srcOrd="1" destOrd="0" parTransId="{56BC8060-E934-4D9F-AA2E-97677FD6C06A}" sibTransId="{4589715B-F1E4-467B-9DC8-FB9BE7753688}"/>
    <dgm:cxn modelId="{A4231E6A-BA7F-41ED-9095-C9ACF8BE4D9A}" srcId="{871B1A94-2454-470E-AD07-8C4144FCE7A8}" destId="{9E958886-D81F-4C98-A29D-5437EA635832}" srcOrd="8" destOrd="0" parTransId="{9AA50A0D-0664-44B2-B7B1-8129823B7C5A}" sibTransId="{10E46DF3-248F-40C7-BB2C-526B3771A2AA}"/>
    <dgm:cxn modelId="{4EDEBA3B-ABA4-4743-9E75-6C067A7C4311}" type="presOf" srcId="{4FD297B0-B600-4328-872C-9FC9DD12F15F}" destId="{DBCE0DA3-9F0B-4982-8CF7-7D0E236105F8}" srcOrd="0" destOrd="0" presId="urn:microsoft.com/office/officeart/2005/8/layout/vList6"/>
    <dgm:cxn modelId="{8C872A8F-F57F-426A-B3EA-B5AC7B84E10A}" type="presOf" srcId="{F52C4D83-C148-4F08-929F-E1A598BA5201}" destId="{2507789C-56C1-4477-901B-67CDB141E1D6}" srcOrd="0" destOrd="6" presId="urn:microsoft.com/office/officeart/2005/8/layout/vList6"/>
    <dgm:cxn modelId="{B77CD7EA-8FC3-42EA-90EC-392C454E24FA}" type="presOf" srcId="{A16DC984-2C25-484B-A4CB-3D2C0F8DFC46}" destId="{2507789C-56C1-4477-901B-67CDB141E1D6}" srcOrd="0" destOrd="5" presId="urn:microsoft.com/office/officeart/2005/8/layout/vList6"/>
    <dgm:cxn modelId="{92FAC12D-DCEF-41AE-9889-AEE9CB8A6BA0}" type="presParOf" srcId="{4E3E2075-D228-4399-BDE5-4C760AB7758A}" destId="{D322A051-3E90-409C-9BA8-0BD199FFD796}" srcOrd="0" destOrd="0" presId="urn:microsoft.com/office/officeart/2005/8/layout/vList6"/>
    <dgm:cxn modelId="{C82A9FCE-C3CC-409D-88AE-8578F1F60E0E}" type="presParOf" srcId="{D322A051-3E90-409C-9BA8-0BD199FFD796}" destId="{DBCE0DA3-9F0B-4982-8CF7-7D0E236105F8}" srcOrd="0" destOrd="0" presId="urn:microsoft.com/office/officeart/2005/8/layout/vList6"/>
    <dgm:cxn modelId="{B2815571-D11F-4938-B06C-89F1DE01DD8D}" type="presParOf" srcId="{D322A051-3E90-409C-9BA8-0BD199FFD796}" destId="{5AE48A52-650E-468E-8CE6-93C0DC30E21B}" srcOrd="1" destOrd="0" presId="urn:microsoft.com/office/officeart/2005/8/layout/vList6"/>
    <dgm:cxn modelId="{9864B9A1-9DE4-442E-BA07-39ECFC3DD5C5}" type="presParOf" srcId="{4E3E2075-D228-4399-BDE5-4C760AB7758A}" destId="{2372B90D-B2B3-4CE1-9681-35FDE328B648}" srcOrd="1" destOrd="0" presId="urn:microsoft.com/office/officeart/2005/8/layout/vList6"/>
    <dgm:cxn modelId="{F4475843-5EE8-4C6F-801E-DF676D556B94}" type="presParOf" srcId="{4E3E2075-D228-4399-BDE5-4C760AB7758A}" destId="{D86DF43D-3C33-4F62-A0F1-49DA2C32A4CB}" srcOrd="2" destOrd="0" presId="urn:microsoft.com/office/officeart/2005/8/layout/vList6"/>
    <dgm:cxn modelId="{E6687C67-F31D-4BF2-932D-4BDEC99727A2}" type="presParOf" srcId="{D86DF43D-3C33-4F62-A0F1-49DA2C32A4CB}" destId="{BB00B166-676A-439C-AB2D-479835B74942}" srcOrd="0" destOrd="0" presId="urn:microsoft.com/office/officeart/2005/8/layout/vList6"/>
    <dgm:cxn modelId="{5C6E9519-C59C-424D-B1A8-4DC911C03184}" type="presParOf" srcId="{D86DF43D-3C33-4F62-A0F1-49DA2C32A4CB}" destId="{2507789C-56C1-4477-901B-67CDB141E1D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61EC90-ECC3-4EED-858F-9BB20E5EDD2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BE"/>
        </a:p>
      </dgm:t>
    </dgm:pt>
    <dgm:pt modelId="{49FFCFE5-F615-430B-9B4D-C3A4803D3FB4}">
      <dgm:prSet phldrT="[Texte]" custT="1"/>
      <dgm:spPr>
        <a:solidFill>
          <a:srgbClr val="92D050"/>
        </a:solidFill>
      </dgm:spPr>
      <dgm:t>
        <a:bodyPr/>
        <a:lstStyle/>
        <a:p>
          <a:r>
            <a:rPr lang="fr-BE" sz="2600" b="1" dirty="0" smtClean="0">
              <a:solidFill>
                <a:schemeClr val="accent3"/>
              </a:solidFill>
              <a:latin typeface="+mj-lt"/>
            </a:rPr>
            <a:t>Commande</a:t>
          </a:r>
          <a:endParaRPr lang="fr-BE" sz="2600" b="1" dirty="0">
            <a:solidFill>
              <a:schemeClr val="accent3"/>
            </a:solidFill>
            <a:latin typeface="+mj-lt"/>
          </a:endParaRPr>
        </a:p>
      </dgm:t>
    </dgm:pt>
    <dgm:pt modelId="{4EEEA850-CB29-4728-9233-16B1A0599BFA}" type="parTrans" cxnId="{D6206D9A-ECDA-4298-B877-B2E61CA87B9B}">
      <dgm:prSet/>
      <dgm:spPr/>
      <dgm:t>
        <a:bodyPr/>
        <a:lstStyle/>
        <a:p>
          <a:endParaRPr lang="fr-BE"/>
        </a:p>
      </dgm:t>
    </dgm:pt>
    <dgm:pt modelId="{958EB63A-1F87-4C35-A7E5-5A6244A3783B}" type="sibTrans" cxnId="{D6206D9A-ECDA-4298-B877-B2E61CA87B9B}">
      <dgm:prSet/>
      <dgm:spPr/>
      <dgm:t>
        <a:bodyPr/>
        <a:lstStyle/>
        <a:p>
          <a:endParaRPr lang="fr-BE"/>
        </a:p>
      </dgm:t>
    </dgm:pt>
    <dgm:pt modelId="{8DC83764-5C6A-463F-8F7D-7820885F40DD}">
      <dgm:prSet phldrT="[Texte]" custT="1"/>
      <dgm:spPr>
        <a:solidFill>
          <a:srgbClr val="92D050"/>
        </a:solidFill>
      </dgm:spPr>
      <dgm:t>
        <a:bodyPr/>
        <a:lstStyle/>
        <a:p>
          <a:r>
            <a:rPr lang="fr-BE" sz="2800" b="1" dirty="0" smtClean="0">
              <a:solidFill>
                <a:schemeClr val="accent3"/>
              </a:solidFill>
              <a:latin typeface="+mj-lt"/>
            </a:rPr>
            <a:t>Format</a:t>
          </a:r>
          <a:endParaRPr lang="fr-BE" sz="2800" b="1" dirty="0">
            <a:solidFill>
              <a:schemeClr val="accent3"/>
            </a:solidFill>
            <a:latin typeface="+mj-lt"/>
          </a:endParaRPr>
        </a:p>
      </dgm:t>
    </dgm:pt>
    <dgm:pt modelId="{A7547C03-7AEE-4877-8710-62EEBEBE247B}" type="parTrans" cxnId="{D5460F27-CD3E-4BE0-9863-C9AE2B231981}">
      <dgm:prSet/>
      <dgm:spPr/>
      <dgm:t>
        <a:bodyPr/>
        <a:lstStyle/>
        <a:p>
          <a:endParaRPr lang="fr-BE"/>
        </a:p>
      </dgm:t>
    </dgm:pt>
    <dgm:pt modelId="{DA7BE4EF-8CD4-4F59-91B3-CFFF2BB52C6F}" type="sibTrans" cxnId="{D5460F27-CD3E-4BE0-9863-C9AE2B231981}">
      <dgm:prSet/>
      <dgm:spPr/>
      <dgm:t>
        <a:bodyPr/>
        <a:lstStyle/>
        <a:p>
          <a:endParaRPr lang="fr-BE"/>
        </a:p>
      </dgm:t>
    </dgm:pt>
    <dgm:pt modelId="{FD09D1BD-C21A-4EBD-8981-A9C0695693FD}">
      <dgm:prSet phldrT="[Texte]" custT="1"/>
      <dgm:spPr>
        <a:solidFill>
          <a:srgbClr val="92D050"/>
        </a:solidFill>
      </dgm:spPr>
      <dgm:t>
        <a:bodyPr/>
        <a:lstStyle/>
        <a:p>
          <a:r>
            <a:rPr lang="fr-BE" sz="2800" b="1" dirty="0" smtClean="0">
              <a:solidFill>
                <a:schemeClr val="accent3"/>
              </a:solidFill>
              <a:latin typeface="+mj-lt"/>
            </a:rPr>
            <a:t>Lettre</a:t>
          </a:r>
          <a:endParaRPr lang="fr-BE" sz="2800" b="1" dirty="0">
            <a:solidFill>
              <a:schemeClr val="accent3"/>
            </a:solidFill>
            <a:latin typeface="+mj-lt"/>
          </a:endParaRPr>
        </a:p>
      </dgm:t>
    </dgm:pt>
    <dgm:pt modelId="{1F5DB8E0-770F-44A9-97D8-2DA4199D200A}" type="parTrans" cxnId="{5D19430B-1516-4791-A585-368547BA9EDF}">
      <dgm:prSet/>
      <dgm:spPr/>
      <dgm:t>
        <a:bodyPr/>
        <a:lstStyle/>
        <a:p>
          <a:endParaRPr lang="fr-BE"/>
        </a:p>
      </dgm:t>
    </dgm:pt>
    <dgm:pt modelId="{ED9CA502-DAA2-4D0A-8098-8ED1D2528A16}" type="sibTrans" cxnId="{5D19430B-1516-4791-A585-368547BA9EDF}">
      <dgm:prSet/>
      <dgm:spPr/>
      <dgm:t>
        <a:bodyPr/>
        <a:lstStyle/>
        <a:p>
          <a:endParaRPr lang="fr-BE"/>
        </a:p>
      </dgm:t>
    </dgm:pt>
    <dgm:pt modelId="{FBA91D2B-4759-4ABB-A321-02F33F18B0E9}">
      <dgm:prSet phldrT="[Texte]" custT="1"/>
      <dgm:spPr>
        <a:solidFill>
          <a:srgbClr val="92D050"/>
        </a:solidFill>
      </dgm:spPr>
      <dgm:t>
        <a:bodyPr/>
        <a:lstStyle/>
        <a:p>
          <a:r>
            <a:rPr lang="fr-BE" sz="2800" b="1" dirty="0" smtClean="0">
              <a:solidFill>
                <a:schemeClr val="accent3"/>
              </a:solidFill>
              <a:latin typeface="+mj-lt"/>
            </a:rPr>
            <a:t>Case A.R. 15.07.2002 </a:t>
          </a:r>
        </a:p>
        <a:p>
          <a:r>
            <a:rPr lang="fr-BE" sz="2800" b="1" dirty="0" smtClean="0">
              <a:solidFill>
                <a:schemeClr val="accent3"/>
              </a:solidFill>
              <a:latin typeface="+mj-lt"/>
            </a:rPr>
            <a:t>(case MAF)</a:t>
          </a:r>
          <a:endParaRPr lang="fr-BE" sz="2800" b="1" dirty="0">
            <a:solidFill>
              <a:schemeClr val="accent3"/>
            </a:solidFill>
            <a:latin typeface="+mj-lt"/>
          </a:endParaRPr>
        </a:p>
      </dgm:t>
    </dgm:pt>
    <dgm:pt modelId="{459C17DB-611D-43A9-8FE5-E811C494A628}" type="parTrans" cxnId="{AA798E5B-2C6D-4ADE-A343-30035923A447}">
      <dgm:prSet/>
      <dgm:spPr/>
      <dgm:t>
        <a:bodyPr/>
        <a:lstStyle/>
        <a:p>
          <a:endParaRPr lang="fr-BE"/>
        </a:p>
      </dgm:t>
    </dgm:pt>
    <dgm:pt modelId="{71D6B829-5A91-4120-A97D-D1A5FAC3B034}" type="sibTrans" cxnId="{AA798E5B-2C6D-4ADE-A343-30035923A447}">
      <dgm:prSet/>
      <dgm:spPr/>
      <dgm:t>
        <a:bodyPr/>
        <a:lstStyle/>
        <a:p>
          <a:endParaRPr lang="fr-BE"/>
        </a:p>
      </dgm:t>
    </dgm:pt>
    <dgm:pt modelId="{591C055A-9BE1-4C9D-A404-81FBF6C793DE}">
      <dgm:prSet phldrT="[Texte]" custT="1"/>
      <dgm:spPr>
        <a:solidFill>
          <a:srgbClr val="92D050"/>
        </a:solidFill>
      </dgm:spPr>
      <dgm:t>
        <a:bodyPr/>
        <a:lstStyle/>
        <a:p>
          <a:r>
            <a:rPr lang="fr-BE" sz="2800" b="1" dirty="0" smtClean="0">
              <a:solidFill>
                <a:schemeClr val="accent3"/>
              </a:solidFill>
              <a:latin typeface="+mj-lt"/>
            </a:rPr>
            <a:t>Double jaune</a:t>
          </a:r>
          <a:endParaRPr lang="fr-BE" sz="2800" b="1" dirty="0">
            <a:solidFill>
              <a:schemeClr val="accent3"/>
            </a:solidFill>
            <a:latin typeface="+mj-lt"/>
          </a:endParaRPr>
        </a:p>
      </dgm:t>
    </dgm:pt>
    <dgm:pt modelId="{21B9D82C-D4EB-417A-9B99-EA0693610093}" type="parTrans" cxnId="{64B48D9C-6C2F-4E6C-A2A7-18C8BE6E5B84}">
      <dgm:prSet/>
      <dgm:spPr/>
      <dgm:t>
        <a:bodyPr/>
        <a:lstStyle/>
        <a:p>
          <a:endParaRPr lang="fr-BE"/>
        </a:p>
      </dgm:t>
    </dgm:pt>
    <dgm:pt modelId="{4FFBAE6F-67EE-440A-8BED-7C341E36C1DF}" type="sibTrans" cxnId="{64B48D9C-6C2F-4E6C-A2A7-18C8BE6E5B84}">
      <dgm:prSet/>
      <dgm:spPr/>
      <dgm:t>
        <a:bodyPr/>
        <a:lstStyle/>
        <a:p>
          <a:endParaRPr lang="fr-BE"/>
        </a:p>
      </dgm:t>
    </dgm:pt>
    <dgm:pt modelId="{1B3B2A4E-DBE9-4186-8520-A30C9494DFEB}" type="pres">
      <dgm:prSet presAssocID="{E761EC90-ECC3-4EED-858F-9BB20E5EDD29}" presName="diagram" presStyleCnt="0">
        <dgm:presLayoutVars>
          <dgm:chMax val="1"/>
          <dgm:dir/>
          <dgm:animLvl val="ctr"/>
          <dgm:resizeHandles val="exact"/>
        </dgm:presLayoutVars>
      </dgm:prSet>
      <dgm:spPr/>
      <dgm:t>
        <a:bodyPr/>
        <a:lstStyle/>
        <a:p>
          <a:endParaRPr lang="fr-BE"/>
        </a:p>
      </dgm:t>
    </dgm:pt>
    <dgm:pt modelId="{B238318E-19B5-49F3-8D0F-2395DB663E3F}" type="pres">
      <dgm:prSet presAssocID="{E761EC90-ECC3-4EED-858F-9BB20E5EDD29}" presName="matrix" presStyleCnt="0"/>
      <dgm:spPr/>
    </dgm:pt>
    <dgm:pt modelId="{A2F9D861-7253-4FA3-9950-2B9A29AD1FAE}" type="pres">
      <dgm:prSet presAssocID="{E761EC90-ECC3-4EED-858F-9BB20E5EDD29}" presName="tile1" presStyleLbl="node1" presStyleIdx="0" presStyleCnt="4"/>
      <dgm:spPr/>
      <dgm:t>
        <a:bodyPr/>
        <a:lstStyle/>
        <a:p>
          <a:endParaRPr lang="fr-BE"/>
        </a:p>
      </dgm:t>
    </dgm:pt>
    <dgm:pt modelId="{C65C0072-0C69-4240-8579-47AEE7EDF4AA}" type="pres">
      <dgm:prSet presAssocID="{E761EC90-ECC3-4EED-858F-9BB20E5EDD29}" presName="tile1text" presStyleLbl="node1" presStyleIdx="0" presStyleCnt="4">
        <dgm:presLayoutVars>
          <dgm:chMax val="0"/>
          <dgm:chPref val="0"/>
          <dgm:bulletEnabled val="1"/>
        </dgm:presLayoutVars>
      </dgm:prSet>
      <dgm:spPr/>
      <dgm:t>
        <a:bodyPr/>
        <a:lstStyle/>
        <a:p>
          <a:endParaRPr lang="fr-BE"/>
        </a:p>
      </dgm:t>
    </dgm:pt>
    <dgm:pt modelId="{2EAF8C9F-8686-4CB6-B6F4-757D39BDAB45}" type="pres">
      <dgm:prSet presAssocID="{E761EC90-ECC3-4EED-858F-9BB20E5EDD29}" presName="tile2" presStyleLbl="node1" presStyleIdx="1" presStyleCnt="4" custLinFactNeighborX="3500" custLinFactNeighborY="1264"/>
      <dgm:spPr/>
      <dgm:t>
        <a:bodyPr/>
        <a:lstStyle/>
        <a:p>
          <a:endParaRPr lang="fr-BE"/>
        </a:p>
      </dgm:t>
    </dgm:pt>
    <dgm:pt modelId="{A5DAD696-CF46-4DC7-AB4D-05549D7AFA67}" type="pres">
      <dgm:prSet presAssocID="{E761EC90-ECC3-4EED-858F-9BB20E5EDD29}" presName="tile2text" presStyleLbl="node1" presStyleIdx="1" presStyleCnt="4">
        <dgm:presLayoutVars>
          <dgm:chMax val="0"/>
          <dgm:chPref val="0"/>
          <dgm:bulletEnabled val="1"/>
        </dgm:presLayoutVars>
      </dgm:prSet>
      <dgm:spPr/>
      <dgm:t>
        <a:bodyPr/>
        <a:lstStyle/>
        <a:p>
          <a:endParaRPr lang="fr-BE"/>
        </a:p>
      </dgm:t>
    </dgm:pt>
    <dgm:pt modelId="{B9CEB1DB-35D0-4C62-A0B1-170D273DE675}" type="pres">
      <dgm:prSet presAssocID="{E761EC90-ECC3-4EED-858F-9BB20E5EDD29}" presName="tile3" presStyleLbl="node1" presStyleIdx="2" presStyleCnt="4"/>
      <dgm:spPr/>
      <dgm:t>
        <a:bodyPr/>
        <a:lstStyle/>
        <a:p>
          <a:endParaRPr lang="fr-BE"/>
        </a:p>
      </dgm:t>
    </dgm:pt>
    <dgm:pt modelId="{35EBEC4E-AB15-4863-A409-79962C8799B0}" type="pres">
      <dgm:prSet presAssocID="{E761EC90-ECC3-4EED-858F-9BB20E5EDD29}" presName="tile3text" presStyleLbl="node1" presStyleIdx="2" presStyleCnt="4">
        <dgm:presLayoutVars>
          <dgm:chMax val="0"/>
          <dgm:chPref val="0"/>
          <dgm:bulletEnabled val="1"/>
        </dgm:presLayoutVars>
      </dgm:prSet>
      <dgm:spPr/>
      <dgm:t>
        <a:bodyPr/>
        <a:lstStyle/>
        <a:p>
          <a:endParaRPr lang="fr-BE"/>
        </a:p>
      </dgm:t>
    </dgm:pt>
    <dgm:pt modelId="{1EBAD890-9380-4FDA-9729-D584B4FEEE83}" type="pres">
      <dgm:prSet presAssocID="{E761EC90-ECC3-4EED-858F-9BB20E5EDD29}" presName="tile4" presStyleLbl="node1" presStyleIdx="3" presStyleCnt="4"/>
      <dgm:spPr/>
      <dgm:t>
        <a:bodyPr/>
        <a:lstStyle/>
        <a:p>
          <a:endParaRPr lang="fr-BE"/>
        </a:p>
      </dgm:t>
    </dgm:pt>
    <dgm:pt modelId="{6D6C8793-B4F0-4E0C-AAF1-EE2941B97043}" type="pres">
      <dgm:prSet presAssocID="{E761EC90-ECC3-4EED-858F-9BB20E5EDD29}" presName="tile4text" presStyleLbl="node1" presStyleIdx="3" presStyleCnt="4">
        <dgm:presLayoutVars>
          <dgm:chMax val="0"/>
          <dgm:chPref val="0"/>
          <dgm:bulletEnabled val="1"/>
        </dgm:presLayoutVars>
      </dgm:prSet>
      <dgm:spPr/>
      <dgm:t>
        <a:bodyPr/>
        <a:lstStyle/>
        <a:p>
          <a:endParaRPr lang="fr-BE"/>
        </a:p>
      </dgm:t>
    </dgm:pt>
    <dgm:pt modelId="{5CB388CA-14BF-4468-99C2-711BD423855C}" type="pres">
      <dgm:prSet presAssocID="{E761EC90-ECC3-4EED-858F-9BB20E5EDD29}" presName="centerTile" presStyleLbl="fgShp" presStyleIdx="0" presStyleCnt="1">
        <dgm:presLayoutVars>
          <dgm:chMax val="0"/>
          <dgm:chPref val="0"/>
        </dgm:presLayoutVars>
      </dgm:prSet>
      <dgm:spPr/>
      <dgm:t>
        <a:bodyPr/>
        <a:lstStyle/>
        <a:p>
          <a:endParaRPr lang="fr-BE"/>
        </a:p>
      </dgm:t>
    </dgm:pt>
  </dgm:ptLst>
  <dgm:cxnLst>
    <dgm:cxn modelId="{BD96B64A-B6FE-419C-999A-D79C1E2E3BD4}" type="presOf" srcId="{E761EC90-ECC3-4EED-858F-9BB20E5EDD29}" destId="{1B3B2A4E-DBE9-4186-8520-A30C9494DFEB}" srcOrd="0" destOrd="0" presId="urn:microsoft.com/office/officeart/2005/8/layout/matrix1"/>
    <dgm:cxn modelId="{D5460F27-CD3E-4BE0-9863-C9AE2B231981}" srcId="{49FFCFE5-F615-430B-9B4D-C3A4803D3FB4}" destId="{8DC83764-5C6A-463F-8F7D-7820885F40DD}" srcOrd="0" destOrd="0" parTransId="{A7547C03-7AEE-4877-8710-62EEBEBE247B}" sibTransId="{DA7BE4EF-8CD4-4F59-91B3-CFFF2BB52C6F}"/>
    <dgm:cxn modelId="{AA798E5B-2C6D-4ADE-A343-30035923A447}" srcId="{49FFCFE5-F615-430B-9B4D-C3A4803D3FB4}" destId="{FBA91D2B-4759-4ABB-A321-02F33F18B0E9}" srcOrd="2" destOrd="0" parTransId="{459C17DB-611D-43A9-8FE5-E811C494A628}" sibTransId="{71D6B829-5A91-4120-A97D-D1A5FAC3B034}"/>
    <dgm:cxn modelId="{CCBE85F1-9342-4771-A873-B7CB56FE0959}" type="presOf" srcId="{FBA91D2B-4759-4ABB-A321-02F33F18B0E9}" destId="{B9CEB1DB-35D0-4C62-A0B1-170D273DE675}" srcOrd="0" destOrd="0" presId="urn:microsoft.com/office/officeart/2005/8/layout/matrix1"/>
    <dgm:cxn modelId="{5D19430B-1516-4791-A585-368547BA9EDF}" srcId="{49FFCFE5-F615-430B-9B4D-C3A4803D3FB4}" destId="{FD09D1BD-C21A-4EBD-8981-A9C0695693FD}" srcOrd="1" destOrd="0" parTransId="{1F5DB8E0-770F-44A9-97D8-2DA4199D200A}" sibTransId="{ED9CA502-DAA2-4D0A-8098-8ED1D2528A16}"/>
    <dgm:cxn modelId="{64B48D9C-6C2F-4E6C-A2A7-18C8BE6E5B84}" srcId="{49FFCFE5-F615-430B-9B4D-C3A4803D3FB4}" destId="{591C055A-9BE1-4C9D-A404-81FBF6C793DE}" srcOrd="3" destOrd="0" parTransId="{21B9D82C-D4EB-417A-9B99-EA0693610093}" sibTransId="{4FFBAE6F-67EE-440A-8BED-7C341E36C1DF}"/>
    <dgm:cxn modelId="{70093C59-42F9-4992-BD5E-124B62033D4A}" type="presOf" srcId="{591C055A-9BE1-4C9D-A404-81FBF6C793DE}" destId="{6D6C8793-B4F0-4E0C-AAF1-EE2941B97043}" srcOrd="1" destOrd="0" presId="urn:microsoft.com/office/officeart/2005/8/layout/matrix1"/>
    <dgm:cxn modelId="{1559B819-3E02-4ACC-81FE-EDB26305590D}" type="presOf" srcId="{8DC83764-5C6A-463F-8F7D-7820885F40DD}" destId="{C65C0072-0C69-4240-8579-47AEE7EDF4AA}" srcOrd="1" destOrd="0" presId="urn:microsoft.com/office/officeart/2005/8/layout/matrix1"/>
    <dgm:cxn modelId="{8081EC0D-3A2B-438B-BDD9-A84CEE04E1A3}" type="presOf" srcId="{49FFCFE5-F615-430B-9B4D-C3A4803D3FB4}" destId="{5CB388CA-14BF-4468-99C2-711BD423855C}" srcOrd="0" destOrd="0" presId="urn:microsoft.com/office/officeart/2005/8/layout/matrix1"/>
    <dgm:cxn modelId="{E0674E11-EE1D-454E-A269-C67616C32B29}" type="presOf" srcId="{FD09D1BD-C21A-4EBD-8981-A9C0695693FD}" destId="{A5DAD696-CF46-4DC7-AB4D-05549D7AFA67}" srcOrd="1" destOrd="0" presId="urn:microsoft.com/office/officeart/2005/8/layout/matrix1"/>
    <dgm:cxn modelId="{D6206D9A-ECDA-4298-B877-B2E61CA87B9B}" srcId="{E761EC90-ECC3-4EED-858F-9BB20E5EDD29}" destId="{49FFCFE5-F615-430B-9B4D-C3A4803D3FB4}" srcOrd="0" destOrd="0" parTransId="{4EEEA850-CB29-4728-9233-16B1A0599BFA}" sibTransId="{958EB63A-1F87-4C35-A7E5-5A6244A3783B}"/>
    <dgm:cxn modelId="{ECE3BCB8-84C8-49BA-9918-EB8FC1927B9F}" type="presOf" srcId="{FBA91D2B-4759-4ABB-A321-02F33F18B0E9}" destId="{35EBEC4E-AB15-4863-A409-79962C8799B0}" srcOrd="1" destOrd="0" presId="urn:microsoft.com/office/officeart/2005/8/layout/matrix1"/>
    <dgm:cxn modelId="{AC9D751A-2421-4EE7-8688-18C9E9068979}" type="presOf" srcId="{FD09D1BD-C21A-4EBD-8981-A9C0695693FD}" destId="{2EAF8C9F-8686-4CB6-B6F4-757D39BDAB45}" srcOrd="0" destOrd="0" presId="urn:microsoft.com/office/officeart/2005/8/layout/matrix1"/>
    <dgm:cxn modelId="{6F0D6074-62D7-4BB5-8B5A-256CD1739936}" type="presOf" srcId="{8DC83764-5C6A-463F-8F7D-7820885F40DD}" destId="{A2F9D861-7253-4FA3-9950-2B9A29AD1FAE}" srcOrd="0" destOrd="0" presId="urn:microsoft.com/office/officeart/2005/8/layout/matrix1"/>
    <dgm:cxn modelId="{DCC76425-FA95-4C1B-8029-C5C52F8A5DCD}" type="presOf" srcId="{591C055A-9BE1-4C9D-A404-81FBF6C793DE}" destId="{1EBAD890-9380-4FDA-9729-D584B4FEEE83}" srcOrd="0" destOrd="0" presId="urn:microsoft.com/office/officeart/2005/8/layout/matrix1"/>
    <dgm:cxn modelId="{F1992C83-491A-4E1E-A1FE-F839C70CEC4E}" type="presParOf" srcId="{1B3B2A4E-DBE9-4186-8520-A30C9494DFEB}" destId="{B238318E-19B5-49F3-8D0F-2395DB663E3F}" srcOrd="0" destOrd="0" presId="urn:microsoft.com/office/officeart/2005/8/layout/matrix1"/>
    <dgm:cxn modelId="{D5A12E1E-2B41-4D38-AFC7-C6F7475EC4F7}" type="presParOf" srcId="{B238318E-19B5-49F3-8D0F-2395DB663E3F}" destId="{A2F9D861-7253-4FA3-9950-2B9A29AD1FAE}" srcOrd="0" destOrd="0" presId="urn:microsoft.com/office/officeart/2005/8/layout/matrix1"/>
    <dgm:cxn modelId="{EC7196B6-E7DF-4C45-A9FF-51CDFD4FC6EB}" type="presParOf" srcId="{B238318E-19B5-49F3-8D0F-2395DB663E3F}" destId="{C65C0072-0C69-4240-8579-47AEE7EDF4AA}" srcOrd="1" destOrd="0" presId="urn:microsoft.com/office/officeart/2005/8/layout/matrix1"/>
    <dgm:cxn modelId="{133A9190-20B2-46CD-A23A-9876FD5AFE70}" type="presParOf" srcId="{B238318E-19B5-49F3-8D0F-2395DB663E3F}" destId="{2EAF8C9F-8686-4CB6-B6F4-757D39BDAB45}" srcOrd="2" destOrd="0" presId="urn:microsoft.com/office/officeart/2005/8/layout/matrix1"/>
    <dgm:cxn modelId="{AB8FCA61-4643-4154-957A-8A397E974335}" type="presParOf" srcId="{B238318E-19B5-49F3-8D0F-2395DB663E3F}" destId="{A5DAD696-CF46-4DC7-AB4D-05549D7AFA67}" srcOrd="3" destOrd="0" presId="urn:microsoft.com/office/officeart/2005/8/layout/matrix1"/>
    <dgm:cxn modelId="{F13E1EBC-6296-4EEA-8496-973757059C92}" type="presParOf" srcId="{B238318E-19B5-49F3-8D0F-2395DB663E3F}" destId="{B9CEB1DB-35D0-4C62-A0B1-170D273DE675}" srcOrd="4" destOrd="0" presId="urn:microsoft.com/office/officeart/2005/8/layout/matrix1"/>
    <dgm:cxn modelId="{FBBF4C2F-7F67-4990-8A4B-53D4B37D31AC}" type="presParOf" srcId="{B238318E-19B5-49F3-8D0F-2395DB663E3F}" destId="{35EBEC4E-AB15-4863-A409-79962C8799B0}" srcOrd="5" destOrd="0" presId="urn:microsoft.com/office/officeart/2005/8/layout/matrix1"/>
    <dgm:cxn modelId="{BC380606-E428-4018-8504-27770AD941F6}" type="presParOf" srcId="{B238318E-19B5-49F3-8D0F-2395DB663E3F}" destId="{1EBAD890-9380-4FDA-9729-D584B4FEEE83}" srcOrd="6" destOrd="0" presId="urn:microsoft.com/office/officeart/2005/8/layout/matrix1"/>
    <dgm:cxn modelId="{FAF17151-5CBC-4E9F-9816-9255BDB0CC94}" type="presParOf" srcId="{B238318E-19B5-49F3-8D0F-2395DB663E3F}" destId="{6D6C8793-B4F0-4E0C-AAF1-EE2941B97043}" srcOrd="7" destOrd="0" presId="urn:microsoft.com/office/officeart/2005/8/layout/matrix1"/>
    <dgm:cxn modelId="{8AB60AA4-7E3A-4094-8563-90B03758A0DB}" type="presParOf" srcId="{1B3B2A4E-DBE9-4186-8520-A30C9494DFEB}" destId="{5CB388CA-14BF-4468-99C2-711BD423855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4E4C3-ED37-4871-96A0-96D0BF070B9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fr-BE"/>
        </a:p>
      </dgm:t>
    </dgm:pt>
    <dgm:pt modelId="{607E0675-B122-468A-BAD2-D595A8C1200B}">
      <dgm:prSet phldrT="[Texte]" custT="1"/>
      <dgm:spPr>
        <a:solidFill>
          <a:srgbClr val="92D050"/>
        </a:solidFill>
      </dgm:spPr>
      <dgm:t>
        <a:bodyPr/>
        <a:lstStyle/>
        <a:p>
          <a:r>
            <a:rPr lang="fr-BE" sz="3600" b="1" dirty="0" smtClean="0">
              <a:solidFill>
                <a:schemeClr val="accent3"/>
              </a:solidFill>
              <a:latin typeface="+mj-lt"/>
              <a:cs typeface="Aharoni" pitchFamily="2" charset="-79"/>
            </a:rPr>
            <a:t>Site de l’INAMI </a:t>
          </a:r>
        </a:p>
        <a:p>
          <a:r>
            <a:rPr lang="fr-BE" sz="3600" b="1" dirty="0" smtClean="0">
              <a:solidFill>
                <a:schemeClr val="accent3"/>
              </a:solidFill>
              <a:latin typeface="+mj-lt"/>
              <a:cs typeface="Aharoni" pitchFamily="2" charset="-79"/>
            </a:rPr>
            <a:t>FAQ ASD</a:t>
          </a:r>
          <a:endParaRPr lang="fr-BE" sz="3600" b="1" dirty="0">
            <a:solidFill>
              <a:schemeClr val="accent3"/>
            </a:solidFill>
            <a:latin typeface="+mj-lt"/>
            <a:cs typeface="Aharoni" pitchFamily="2" charset="-79"/>
          </a:endParaRPr>
        </a:p>
      </dgm:t>
    </dgm:pt>
    <dgm:pt modelId="{FB7FD3A6-A704-4A0D-9842-2879CF7A0A33}" type="parTrans" cxnId="{F072BF6D-C484-489E-92F7-D4D63C4F78D8}">
      <dgm:prSet/>
      <dgm:spPr/>
      <dgm:t>
        <a:bodyPr/>
        <a:lstStyle/>
        <a:p>
          <a:endParaRPr lang="fr-BE"/>
        </a:p>
      </dgm:t>
    </dgm:pt>
    <dgm:pt modelId="{D58F4CE6-7C15-4B93-9CAB-9DEE8BB424DD}" type="sibTrans" cxnId="{F072BF6D-C484-489E-92F7-D4D63C4F78D8}">
      <dgm:prSet/>
      <dgm:spPr/>
      <dgm:t>
        <a:bodyPr/>
        <a:lstStyle/>
        <a:p>
          <a:endParaRPr lang="fr-BE"/>
        </a:p>
      </dgm:t>
    </dgm:pt>
    <dgm:pt modelId="{3A19A097-96F5-49B2-B947-B6D9AB5127DD}">
      <dgm:prSet phldrT="[Texte]" custT="1"/>
      <dgm:spPr>
        <a:solidFill>
          <a:srgbClr val="92D050"/>
        </a:solidFill>
      </dgm:spPr>
      <dgm:t>
        <a:bodyPr/>
        <a:lstStyle/>
        <a:p>
          <a:r>
            <a:rPr lang="fr-BE" sz="2800" b="1" dirty="0" err="1" smtClean="0">
              <a:solidFill>
                <a:schemeClr val="accent3"/>
              </a:solidFill>
              <a:latin typeface="+mj-lt"/>
              <a:cs typeface="Aharoni" pitchFamily="2" charset="-79"/>
            </a:rPr>
            <a:t>Medattest</a:t>
          </a:r>
          <a:endParaRPr lang="fr-BE" sz="2800" b="1" dirty="0" smtClean="0">
            <a:solidFill>
              <a:schemeClr val="accent3"/>
            </a:solidFill>
            <a:latin typeface="+mj-lt"/>
            <a:cs typeface="Aharoni" pitchFamily="2" charset="-79"/>
          </a:endParaRPr>
        </a:p>
        <a:p>
          <a:r>
            <a:rPr lang="fr-BE" sz="2800" b="1" dirty="0" smtClean="0">
              <a:solidFill>
                <a:schemeClr val="accent3"/>
              </a:solidFill>
              <a:latin typeface="+mj-lt"/>
              <a:cs typeface="Aharoni" pitchFamily="2" charset="-79"/>
            </a:rPr>
            <a:t>Commande des ASD : aide en ligne</a:t>
          </a:r>
          <a:endParaRPr lang="fr-BE" sz="2800" b="1" dirty="0">
            <a:solidFill>
              <a:schemeClr val="accent3"/>
            </a:solidFill>
            <a:latin typeface="+mj-lt"/>
            <a:cs typeface="Aharoni" pitchFamily="2" charset="-79"/>
          </a:endParaRPr>
        </a:p>
      </dgm:t>
    </dgm:pt>
    <dgm:pt modelId="{80C5830D-34A6-4619-BAB9-CC151AAC0E3F}" type="parTrans" cxnId="{B6A0DD74-B95A-4984-BA8F-5F2E23C821AF}">
      <dgm:prSet/>
      <dgm:spPr/>
      <dgm:t>
        <a:bodyPr/>
        <a:lstStyle/>
        <a:p>
          <a:endParaRPr lang="fr-BE"/>
        </a:p>
      </dgm:t>
    </dgm:pt>
    <dgm:pt modelId="{72DE7E3B-BFE5-4435-BC10-A609237DED3E}" type="sibTrans" cxnId="{B6A0DD74-B95A-4984-BA8F-5F2E23C821AF}">
      <dgm:prSet/>
      <dgm:spPr/>
      <dgm:t>
        <a:bodyPr/>
        <a:lstStyle/>
        <a:p>
          <a:endParaRPr lang="fr-BE"/>
        </a:p>
      </dgm:t>
    </dgm:pt>
    <dgm:pt modelId="{0DDACD1C-397B-4FCB-B7C9-4849B9A9101C}" type="pres">
      <dgm:prSet presAssocID="{7A64E4C3-ED37-4871-96A0-96D0BF070B96}" presName="diagram" presStyleCnt="0">
        <dgm:presLayoutVars>
          <dgm:dir/>
          <dgm:resizeHandles val="exact"/>
        </dgm:presLayoutVars>
      </dgm:prSet>
      <dgm:spPr/>
      <dgm:t>
        <a:bodyPr/>
        <a:lstStyle/>
        <a:p>
          <a:endParaRPr lang="fr-BE"/>
        </a:p>
      </dgm:t>
    </dgm:pt>
    <dgm:pt modelId="{1B56CFD5-A40E-4F6F-ACA2-1A629593F78D}" type="pres">
      <dgm:prSet presAssocID="{607E0675-B122-468A-BAD2-D595A8C1200B}" presName="arrow" presStyleLbl="node1" presStyleIdx="0" presStyleCnt="2" custRadScaleRad="100312" custRadScaleInc="-3942">
        <dgm:presLayoutVars>
          <dgm:bulletEnabled val="1"/>
        </dgm:presLayoutVars>
      </dgm:prSet>
      <dgm:spPr/>
      <dgm:t>
        <a:bodyPr/>
        <a:lstStyle/>
        <a:p>
          <a:endParaRPr lang="fr-BE"/>
        </a:p>
      </dgm:t>
    </dgm:pt>
    <dgm:pt modelId="{BBEE65B9-B3F3-402D-BF10-E2C3D5F90EE8}" type="pres">
      <dgm:prSet presAssocID="{3A19A097-96F5-49B2-B947-B6D9AB5127DD}" presName="arrow" presStyleLbl="node1" presStyleIdx="1" presStyleCnt="2" custRadScaleRad="94037" custRadScaleInc="4207">
        <dgm:presLayoutVars>
          <dgm:bulletEnabled val="1"/>
        </dgm:presLayoutVars>
      </dgm:prSet>
      <dgm:spPr/>
      <dgm:t>
        <a:bodyPr/>
        <a:lstStyle/>
        <a:p>
          <a:endParaRPr lang="fr-BE"/>
        </a:p>
      </dgm:t>
    </dgm:pt>
  </dgm:ptLst>
  <dgm:cxnLst>
    <dgm:cxn modelId="{7264B55C-DE87-4427-A529-28BAE8CAEFF8}" type="presOf" srcId="{3A19A097-96F5-49B2-B947-B6D9AB5127DD}" destId="{BBEE65B9-B3F3-402D-BF10-E2C3D5F90EE8}" srcOrd="0" destOrd="0" presId="urn:microsoft.com/office/officeart/2005/8/layout/arrow5"/>
    <dgm:cxn modelId="{F072BF6D-C484-489E-92F7-D4D63C4F78D8}" srcId="{7A64E4C3-ED37-4871-96A0-96D0BF070B96}" destId="{607E0675-B122-468A-BAD2-D595A8C1200B}" srcOrd="0" destOrd="0" parTransId="{FB7FD3A6-A704-4A0D-9842-2879CF7A0A33}" sibTransId="{D58F4CE6-7C15-4B93-9CAB-9DEE8BB424DD}"/>
    <dgm:cxn modelId="{B6A0DD74-B95A-4984-BA8F-5F2E23C821AF}" srcId="{7A64E4C3-ED37-4871-96A0-96D0BF070B96}" destId="{3A19A097-96F5-49B2-B947-B6D9AB5127DD}" srcOrd="1" destOrd="0" parTransId="{80C5830D-34A6-4619-BAB9-CC151AAC0E3F}" sibTransId="{72DE7E3B-BFE5-4435-BC10-A609237DED3E}"/>
    <dgm:cxn modelId="{7DB233AF-6002-46BC-857A-494BD8EFDDDC}" type="presOf" srcId="{607E0675-B122-468A-BAD2-D595A8C1200B}" destId="{1B56CFD5-A40E-4F6F-ACA2-1A629593F78D}" srcOrd="0" destOrd="0" presId="urn:microsoft.com/office/officeart/2005/8/layout/arrow5"/>
    <dgm:cxn modelId="{260127D1-5173-4520-8801-6739AE85D2C7}" type="presOf" srcId="{7A64E4C3-ED37-4871-96A0-96D0BF070B96}" destId="{0DDACD1C-397B-4FCB-B7C9-4849B9A9101C}" srcOrd="0" destOrd="0" presId="urn:microsoft.com/office/officeart/2005/8/layout/arrow5"/>
    <dgm:cxn modelId="{5B5AA86B-30C5-48AE-ABA3-2CC0EA3EE0B7}" type="presParOf" srcId="{0DDACD1C-397B-4FCB-B7C9-4849B9A9101C}" destId="{1B56CFD5-A40E-4F6F-ACA2-1A629593F78D}" srcOrd="0" destOrd="0" presId="urn:microsoft.com/office/officeart/2005/8/layout/arrow5"/>
    <dgm:cxn modelId="{3223C4B6-F961-431B-8845-A7E4DF308A95}" type="presParOf" srcId="{0DDACD1C-397B-4FCB-B7C9-4849B9A9101C}" destId="{BBEE65B9-B3F3-402D-BF10-E2C3D5F90EE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E4E089-150C-4E34-B2CA-C6FA2B3B8FA1}" type="doc">
      <dgm:prSet loTypeId="urn:microsoft.com/office/officeart/2005/8/layout/chevron1" loCatId="process" qsTypeId="urn:microsoft.com/office/officeart/2005/8/quickstyle/simple1" qsCatId="simple" csTypeId="urn:microsoft.com/office/officeart/2005/8/colors/accent1_2" csCatId="accent1" phldr="1"/>
      <dgm:spPr/>
    </dgm:pt>
    <dgm:pt modelId="{03D55F0E-CF64-44BD-823C-6DE1CE957733}" type="pres">
      <dgm:prSet presAssocID="{3EE4E089-150C-4E34-B2CA-C6FA2B3B8FA1}" presName="Name0" presStyleCnt="0">
        <dgm:presLayoutVars>
          <dgm:dir/>
          <dgm:animLvl val="lvl"/>
          <dgm:resizeHandles val="exact"/>
        </dgm:presLayoutVars>
      </dgm:prSet>
      <dgm:spPr/>
    </dgm:pt>
  </dgm:ptLst>
  <dgm:cxnLst>
    <dgm:cxn modelId="{A70E2836-571F-4778-B74B-AE29493A173F}" type="presOf" srcId="{3EE4E089-150C-4E34-B2CA-C6FA2B3B8FA1}" destId="{03D55F0E-CF64-44BD-823C-6DE1CE957733}"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8A52-650E-468E-8CE6-93C0DC30E21B}">
      <dsp:nvSpPr>
        <dsp:cNvPr id="0" name=""/>
        <dsp:cNvSpPr/>
      </dsp:nvSpPr>
      <dsp:spPr>
        <a:xfrm>
          <a:off x="3291839" y="552"/>
          <a:ext cx="4937760" cy="2154694"/>
        </a:xfrm>
        <a:prstGeom prst="rightArrow">
          <a:avLst>
            <a:gd name="adj1" fmla="val 75000"/>
            <a:gd name="adj2" fmla="val 50000"/>
          </a:avLst>
        </a:prstGeom>
        <a:solidFill>
          <a:srgbClr val="92D050">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285750" lvl="1" indent="-285750" algn="l" defTabSz="1244600">
            <a:lnSpc>
              <a:spcPct val="90000"/>
            </a:lnSpc>
            <a:spcBef>
              <a:spcPct val="0"/>
            </a:spcBef>
            <a:spcAft>
              <a:spcPct val="15000"/>
            </a:spcAft>
            <a:buChar char="••"/>
          </a:pPr>
          <a:r>
            <a:rPr lang="fr-BE" sz="2800" b="1" kern="1200" dirty="0" smtClean="0">
              <a:solidFill>
                <a:srgbClr val="007C92"/>
              </a:solidFill>
              <a:latin typeface="+mj-lt"/>
            </a:rPr>
            <a:t>1</a:t>
          </a:r>
          <a:r>
            <a:rPr lang="fr-BE" sz="2800" b="1" kern="1200" baseline="30000" dirty="0" smtClean="0">
              <a:solidFill>
                <a:srgbClr val="007C92"/>
              </a:solidFill>
              <a:latin typeface="+mj-lt"/>
            </a:rPr>
            <a:t>er</a:t>
          </a:r>
          <a:r>
            <a:rPr lang="fr-BE" sz="2800" b="1" kern="1200" dirty="0" smtClean="0">
              <a:solidFill>
                <a:srgbClr val="007C92"/>
              </a:solidFill>
              <a:latin typeface="+mj-lt"/>
            </a:rPr>
            <a:t> juillet 2015</a:t>
          </a:r>
          <a:endParaRPr lang="fr-BE" sz="2800" b="1" kern="1200" dirty="0">
            <a:solidFill>
              <a:srgbClr val="007C92"/>
            </a:solidFill>
            <a:latin typeface="+mj-lt"/>
          </a:endParaRPr>
        </a:p>
      </dsp:txBody>
      <dsp:txXfrm>
        <a:off x="3291839" y="269889"/>
        <a:ext cx="4129750" cy="1616020"/>
      </dsp:txXfrm>
    </dsp:sp>
    <dsp:sp modelId="{DBCE0DA3-9F0B-4982-8CF7-7D0E236105F8}">
      <dsp:nvSpPr>
        <dsp:cNvPr id="0" name=""/>
        <dsp:cNvSpPr/>
      </dsp:nvSpPr>
      <dsp:spPr>
        <a:xfrm>
          <a:off x="0" y="552"/>
          <a:ext cx="3291840" cy="2154694"/>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BE" sz="2600" b="1" kern="1200" dirty="0" smtClean="0">
              <a:latin typeface="Verdana" pitchFamily="34" charset="0"/>
              <a:ea typeface="Verdana" pitchFamily="34" charset="0"/>
              <a:cs typeface="Verdana" pitchFamily="34" charset="0"/>
            </a:rPr>
            <a:t>Carnets d’attestations de soins</a:t>
          </a:r>
          <a:endParaRPr lang="fr-BE" sz="2600" b="1" kern="1200" dirty="0">
            <a:latin typeface="Verdana" pitchFamily="34" charset="0"/>
            <a:ea typeface="Verdana" pitchFamily="34" charset="0"/>
            <a:cs typeface="Verdana" pitchFamily="34" charset="0"/>
          </a:endParaRPr>
        </a:p>
      </dsp:txBody>
      <dsp:txXfrm>
        <a:off x="105183" y="105735"/>
        <a:ext cx="3081474" cy="1944328"/>
      </dsp:txXfrm>
    </dsp:sp>
    <dsp:sp modelId="{2507789C-56C1-4477-901B-67CDB141E1D6}">
      <dsp:nvSpPr>
        <dsp:cNvPr id="0" name=""/>
        <dsp:cNvSpPr/>
      </dsp:nvSpPr>
      <dsp:spPr>
        <a:xfrm>
          <a:off x="3291839" y="2370716"/>
          <a:ext cx="4937760" cy="2154694"/>
        </a:xfrm>
        <a:prstGeom prst="rightArrow">
          <a:avLst>
            <a:gd name="adj1" fmla="val 75000"/>
            <a:gd name="adj2" fmla="val 50000"/>
          </a:avLst>
        </a:prstGeom>
        <a:solidFill>
          <a:srgbClr val="92D050"/>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285750" lvl="1" indent="-285750" algn="l" defTabSz="1244600">
            <a:lnSpc>
              <a:spcPct val="90000"/>
            </a:lnSpc>
            <a:spcBef>
              <a:spcPct val="0"/>
            </a:spcBef>
            <a:spcAft>
              <a:spcPct val="15000"/>
            </a:spcAft>
            <a:buChar char="••"/>
          </a:pPr>
          <a:r>
            <a:rPr lang="fr-BE" sz="2800" b="1" kern="1200" dirty="0" smtClean="0">
              <a:solidFill>
                <a:srgbClr val="007C92"/>
              </a:solidFill>
              <a:latin typeface="+mj-lt"/>
            </a:rPr>
            <a:t>1</a:t>
          </a:r>
          <a:r>
            <a:rPr lang="fr-BE" sz="2800" b="1" kern="1200" baseline="30000" dirty="0" smtClean="0">
              <a:solidFill>
                <a:srgbClr val="007C92"/>
              </a:solidFill>
              <a:latin typeface="+mj-lt"/>
            </a:rPr>
            <a:t>er</a:t>
          </a:r>
          <a:r>
            <a:rPr lang="fr-BE" sz="2800" b="1" kern="1200" dirty="0" smtClean="0">
              <a:solidFill>
                <a:srgbClr val="007C92"/>
              </a:solidFill>
              <a:latin typeface="+mj-lt"/>
            </a:rPr>
            <a:t> décembre 2015</a:t>
          </a:r>
          <a:endParaRPr lang="fr-BE" sz="2800" b="1" kern="1200" dirty="0">
            <a:solidFill>
              <a:srgbClr val="007C92"/>
            </a:solidFill>
            <a:latin typeface="+mj-lt"/>
          </a:endParaRPr>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a:p>
          <a:pPr marL="171450" lvl="1" indent="-171450" algn="l" defTabSz="755650">
            <a:lnSpc>
              <a:spcPct val="90000"/>
            </a:lnSpc>
            <a:spcBef>
              <a:spcPct val="0"/>
            </a:spcBef>
            <a:spcAft>
              <a:spcPct val="15000"/>
            </a:spcAft>
            <a:buChar char="••"/>
          </a:pPr>
          <a:endParaRPr lang="fr-BE" sz="1700" kern="1200" dirty="0"/>
        </a:p>
      </dsp:txBody>
      <dsp:txXfrm>
        <a:off x="3291839" y="2640053"/>
        <a:ext cx="4129750" cy="1616020"/>
      </dsp:txXfrm>
    </dsp:sp>
    <dsp:sp modelId="{BB00B166-676A-439C-AB2D-479835B74942}">
      <dsp:nvSpPr>
        <dsp:cNvPr id="0" name=""/>
        <dsp:cNvSpPr/>
      </dsp:nvSpPr>
      <dsp:spPr>
        <a:xfrm>
          <a:off x="0" y="2370716"/>
          <a:ext cx="3291840" cy="2154694"/>
        </a:xfrm>
        <a:prstGeom prst="roundRect">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BE" sz="2600" b="1" kern="1200" dirty="0" smtClean="0">
              <a:latin typeface="+mj-lt"/>
            </a:rPr>
            <a:t>Formulaires en continu, Attestation globale de soins donnés</a:t>
          </a:r>
          <a:endParaRPr lang="fr-BE" sz="2600" b="1" kern="1200" dirty="0">
            <a:latin typeface="+mj-lt"/>
          </a:endParaRPr>
        </a:p>
      </dsp:txBody>
      <dsp:txXfrm>
        <a:off x="105183" y="2475899"/>
        <a:ext cx="3081474" cy="1944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9D861-7253-4FA3-9950-2B9A29AD1FAE}">
      <dsp:nvSpPr>
        <dsp:cNvPr id="0" name=""/>
        <dsp:cNvSpPr/>
      </dsp:nvSpPr>
      <dsp:spPr>
        <a:xfrm rot="16200000">
          <a:off x="925909" y="-925909"/>
          <a:ext cx="2262981" cy="411480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accent3"/>
              </a:solidFill>
              <a:latin typeface="+mj-lt"/>
            </a:rPr>
            <a:t>Format</a:t>
          </a:r>
          <a:endParaRPr lang="fr-BE" sz="2800" b="1" kern="1200" dirty="0">
            <a:solidFill>
              <a:schemeClr val="accent3"/>
            </a:solidFill>
            <a:latin typeface="+mj-lt"/>
          </a:endParaRPr>
        </a:p>
      </dsp:txBody>
      <dsp:txXfrm rot="5400000">
        <a:off x="-1" y="1"/>
        <a:ext cx="4114800" cy="1697236"/>
      </dsp:txXfrm>
    </dsp:sp>
    <dsp:sp modelId="{2EAF8C9F-8686-4CB6-B6F4-757D39BDAB45}">
      <dsp:nvSpPr>
        <dsp:cNvPr id="0" name=""/>
        <dsp:cNvSpPr/>
      </dsp:nvSpPr>
      <dsp:spPr>
        <a:xfrm>
          <a:off x="4114800" y="28604"/>
          <a:ext cx="4114800" cy="2262981"/>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accent3"/>
              </a:solidFill>
              <a:latin typeface="+mj-lt"/>
            </a:rPr>
            <a:t>Lettre</a:t>
          </a:r>
          <a:endParaRPr lang="fr-BE" sz="2800" b="1" kern="1200" dirty="0">
            <a:solidFill>
              <a:schemeClr val="accent3"/>
            </a:solidFill>
            <a:latin typeface="+mj-lt"/>
          </a:endParaRPr>
        </a:p>
      </dsp:txBody>
      <dsp:txXfrm>
        <a:off x="4114800" y="28604"/>
        <a:ext cx="4114800" cy="1697236"/>
      </dsp:txXfrm>
    </dsp:sp>
    <dsp:sp modelId="{B9CEB1DB-35D0-4C62-A0B1-170D273DE675}">
      <dsp:nvSpPr>
        <dsp:cNvPr id="0" name=""/>
        <dsp:cNvSpPr/>
      </dsp:nvSpPr>
      <dsp:spPr>
        <a:xfrm rot="10800000">
          <a:off x="0" y="2262981"/>
          <a:ext cx="4114800" cy="2262981"/>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accent3"/>
              </a:solidFill>
              <a:latin typeface="+mj-lt"/>
            </a:rPr>
            <a:t>Case A.R. 15.07.2002 </a:t>
          </a:r>
        </a:p>
        <a:p>
          <a:pPr lvl="0" algn="ctr" defTabSz="1244600">
            <a:lnSpc>
              <a:spcPct val="90000"/>
            </a:lnSpc>
            <a:spcBef>
              <a:spcPct val="0"/>
            </a:spcBef>
            <a:spcAft>
              <a:spcPct val="35000"/>
            </a:spcAft>
          </a:pPr>
          <a:r>
            <a:rPr lang="fr-BE" sz="2800" b="1" kern="1200" dirty="0" smtClean="0">
              <a:solidFill>
                <a:schemeClr val="accent3"/>
              </a:solidFill>
              <a:latin typeface="+mj-lt"/>
            </a:rPr>
            <a:t>(case MAF)</a:t>
          </a:r>
          <a:endParaRPr lang="fr-BE" sz="2800" b="1" kern="1200" dirty="0">
            <a:solidFill>
              <a:schemeClr val="accent3"/>
            </a:solidFill>
            <a:latin typeface="+mj-lt"/>
          </a:endParaRPr>
        </a:p>
      </dsp:txBody>
      <dsp:txXfrm rot="10800000">
        <a:off x="0" y="2828726"/>
        <a:ext cx="4114800" cy="1697236"/>
      </dsp:txXfrm>
    </dsp:sp>
    <dsp:sp modelId="{1EBAD890-9380-4FDA-9729-D584B4FEEE83}">
      <dsp:nvSpPr>
        <dsp:cNvPr id="0" name=""/>
        <dsp:cNvSpPr/>
      </dsp:nvSpPr>
      <dsp:spPr>
        <a:xfrm rot="5400000">
          <a:off x="5040709" y="1337072"/>
          <a:ext cx="2262981" cy="4114800"/>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smtClean="0">
              <a:solidFill>
                <a:schemeClr val="accent3"/>
              </a:solidFill>
              <a:latin typeface="+mj-lt"/>
            </a:rPr>
            <a:t>Double jaune</a:t>
          </a:r>
          <a:endParaRPr lang="fr-BE" sz="2800" b="1" kern="1200" dirty="0">
            <a:solidFill>
              <a:schemeClr val="accent3"/>
            </a:solidFill>
            <a:latin typeface="+mj-lt"/>
          </a:endParaRPr>
        </a:p>
      </dsp:txBody>
      <dsp:txXfrm rot="-5400000">
        <a:off x="4114799" y="2828726"/>
        <a:ext cx="4114800" cy="1697236"/>
      </dsp:txXfrm>
    </dsp:sp>
    <dsp:sp modelId="{5CB388CA-14BF-4468-99C2-711BD423855C}">
      <dsp:nvSpPr>
        <dsp:cNvPr id="0" name=""/>
        <dsp:cNvSpPr/>
      </dsp:nvSpPr>
      <dsp:spPr>
        <a:xfrm>
          <a:off x="2880359" y="1697236"/>
          <a:ext cx="2468880" cy="113149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BE" sz="2600" b="1" kern="1200" dirty="0" smtClean="0">
              <a:solidFill>
                <a:schemeClr val="accent3"/>
              </a:solidFill>
              <a:latin typeface="+mj-lt"/>
            </a:rPr>
            <a:t>Commande</a:t>
          </a:r>
          <a:endParaRPr lang="fr-BE" sz="2600" b="1" kern="1200" dirty="0">
            <a:solidFill>
              <a:schemeClr val="accent3"/>
            </a:solidFill>
            <a:latin typeface="+mj-lt"/>
          </a:endParaRPr>
        </a:p>
      </dsp:txBody>
      <dsp:txXfrm>
        <a:off x="2935594" y="1752471"/>
        <a:ext cx="2358410" cy="1021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6CFD5-A40E-4F6F-ACA2-1A629593F78D}">
      <dsp:nvSpPr>
        <dsp:cNvPr id="0" name=""/>
        <dsp:cNvSpPr/>
      </dsp:nvSpPr>
      <dsp:spPr>
        <a:xfrm rot="16200000">
          <a:off x="10343" y="523656"/>
          <a:ext cx="4002285" cy="4002285"/>
        </a:xfrm>
        <a:prstGeom prst="downArrow">
          <a:avLst>
            <a:gd name="adj1" fmla="val 50000"/>
            <a:gd name="adj2" fmla="val 3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r-BE" sz="3600" b="1" kern="1200" dirty="0" smtClean="0">
              <a:solidFill>
                <a:schemeClr val="accent3"/>
              </a:solidFill>
              <a:latin typeface="+mj-lt"/>
              <a:cs typeface="Aharoni" pitchFamily="2" charset="-79"/>
            </a:rPr>
            <a:t>Site de l’INAMI </a:t>
          </a:r>
        </a:p>
        <a:p>
          <a:pPr lvl="0" algn="ctr" defTabSz="1600200">
            <a:lnSpc>
              <a:spcPct val="90000"/>
            </a:lnSpc>
            <a:spcBef>
              <a:spcPct val="0"/>
            </a:spcBef>
            <a:spcAft>
              <a:spcPct val="35000"/>
            </a:spcAft>
          </a:pPr>
          <a:r>
            <a:rPr lang="fr-BE" sz="3600" b="1" kern="1200" dirty="0" smtClean="0">
              <a:solidFill>
                <a:schemeClr val="accent3"/>
              </a:solidFill>
              <a:latin typeface="+mj-lt"/>
              <a:cs typeface="Aharoni" pitchFamily="2" charset="-79"/>
            </a:rPr>
            <a:t>FAQ ASD</a:t>
          </a:r>
          <a:endParaRPr lang="fr-BE" sz="3600" b="1" kern="1200" dirty="0">
            <a:solidFill>
              <a:schemeClr val="accent3"/>
            </a:solidFill>
            <a:latin typeface="+mj-lt"/>
            <a:cs typeface="Aharoni" pitchFamily="2" charset="-79"/>
          </a:endParaRPr>
        </a:p>
      </dsp:txBody>
      <dsp:txXfrm rot="5400000">
        <a:off x="10343" y="1524227"/>
        <a:ext cx="3301885" cy="2001143"/>
      </dsp:txXfrm>
    </dsp:sp>
    <dsp:sp modelId="{BBEE65B9-B3F3-402D-BF10-E2C3D5F90EE8}">
      <dsp:nvSpPr>
        <dsp:cNvPr id="0" name=""/>
        <dsp:cNvSpPr/>
      </dsp:nvSpPr>
      <dsp:spPr>
        <a:xfrm rot="5400000">
          <a:off x="4083286" y="523677"/>
          <a:ext cx="4002285" cy="4002285"/>
        </a:xfrm>
        <a:prstGeom prst="downArrow">
          <a:avLst>
            <a:gd name="adj1" fmla="val 50000"/>
            <a:gd name="adj2" fmla="val 3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BE" sz="2800" b="1" kern="1200" dirty="0" err="1" smtClean="0">
              <a:solidFill>
                <a:schemeClr val="accent3"/>
              </a:solidFill>
              <a:latin typeface="+mj-lt"/>
              <a:cs typeface="Aharoni" pitchFamily="2" charset="-79"/>
            </a:rPr>
            <a:t>Medattest</a:t>
          </a:r>
          <a:endParaRPr lang="fr-BE" sz="2800" b="1" kern="1200" dirty="0" smtClean="0">
            <a:solidFill>
              <a:schemeClr val="accent3"/>
            </a:solidFill>
            <a:latin typeface="+mj-lt"/>
            <a:cs typeface="Aharoni" pitchFamily="2" charset="-79"/>
          </a:endParaRPr>
        </a:p>
        <a:p>
          <a:pPr lvl="0" algn="ctr" defTabSz="1244600">
            <a:lnSpc>
              <a:spcPct val="90000"/>
            </a:lnSpc>
            <a:spcBef>
              <a:spcPct val="0"/>
            </a:spcBef>
            <a:spcAft>
              <a:spcPct val="35000"/>
            </a:spcAft>
          </a:pPr>
          <a:r>
            <a:rPr lang="fr-BE" sz="2800" b="1" kern="1200" dirty="0" smtClean="0">
              <a:solidFill>
                <a:schemeClr val="accent3"/>
              </a:solidFill>
              <a:latin typeface="+mj-lt"/>
              <a:cs typeface="Aharoni" pitchFamily="2" charset="-79"/>
            </a:rPr>
            <a:t>Commande des ASD : aide en ligne</a:t>
          </a:r>
          <a:endParaRPr lang="fr-BE" sz="2800" b="1" kern="1200" dirty="0">
            <a:solidFill>
              <a:schemeClr val="accent3"/>
            </a:solidFill>
            <a:latin typeface="+mj-lt"/>
            <a:cs typeface="Aharoni" pitchFamily="2" charset="-79"/>
          </a:endParaRPr>
        </a:p>
      </dsp:txBody>
      <dsp:txXfrm rot="-5400000">
        <a:off x="4783686" y="1524248"/>
        <a:ext cx="3301885" cy="2001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BE"/>
          </a:p>
        </p:txBody>
      </p:sp>
      <p:sp>
        <p:nvSpPr>
          <p:cNvPr id="2150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BE"/>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BE" smtClean="0"/>
              <a:t>Klik om de opmaakprofielen van de modeltekst te bewerken</a:t>
            </a:r>
          </a:p>
          <a:p>
            <a:pPr lvl="1"/>
            <a:r>
              <a:rPr lang="nl-BE" smtClean="0"/>
              <a:t>Tweede niveau</a:t>
            </a:r>
          </a:p>
          <a:p>
            <a:pPr lvl="2"/>
            <a:r>
              <a:rPr lang="nl-BE" smtClean="0"/>
              <a:t>Derde niveau</a:t>
            </a:r>
          </a:p>
          <a:p>
            <a:pPr lvl="3"/>
            <a:r>
              <a:rPr lang="nl-BE" smtClean="0"/>
              <a:t>Vierde niveau</a:t>
            </a:r>
          </a:p>
          <a:p>
            <a:pPr lvl="4"/>
            <a:r>
              <a:rPr lang="nl-BE" smtClean="0"/>
              <a:t>Vijfde niveau</a:t>
            </a:r>
          </a:p>
        </p:txBody>
      </p:sp>
      <p:sp>
        <p:nvSpPr>
          <p:cNvPr id="2151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BE"/>
          </a:p>
        </p:txBody>
      </p:sp>
      <p:sp>
        <p:nvSpPr>
          <p:cNvPr id="2151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6BF1DC-F178-4FFD-8E76-EE7754329894}" type="slidenum">
              <a:rPr lang="nl-BE"/>
              <a:pPr/>
              <a:t>‹N°›</a:t>
            </a:fld>
            <a:endParaRPr lang="nl-BE"/>
          </a:p>
        </p:txBody>
      </p:sp>
    </p:spTree>
    <p:extLst>
      <p:ext uri="{BB962C8B-B14F-4D97-AF65-F5344CB8AC3E}">
        <p14:creationId xmlns:p14="http://schemas.microsoft.com/office/powerpoint/2010/main" val="1112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1</a:t>
            </a:fld>
            <a:endParaRPr lang="nl-BE"/>
          </a:p>
        </p:txBody>
      </p:sp>
    </p:spTree>
    <p:extLst>
      <p:ext uri="{BB962C8B-B14F-4D97-AF65-F5344CB8AC3E}">
        <p14:creationId xmlns:p14="http://schemas.microsoft.com/office/powerpoint/2010/main" val="168471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11</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ts val="0"/>
              </a:spcAft>
              <a:buClrTx/>
              <a:buSzTx/>
              <a:buFontTx/>
              <a:buNone/>
              <a:tabLst>
                <a:tab pos="291465" algn="l"/>
                <a:tab pos="1191895" algn="l"/>
              </a:tabLst>
              <a:defRPr/>
            </a:pPr>
            <a:r>
              <a:rPr kumimoji="0" lang="nl-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Disparition</a:t>
            </a: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t>
            </a:r>
            <a:r>
              <a:rPr kumimoji="0" lang="nl-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progressive</a:t>
            </a: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des </a:t>
            </a:r>
            <a:r>
              <a:rPr kumimoji="0" lang="nl-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couleurs</a:t>
            </a:r>
            <a:endPar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tab pos="291465" algn="l"/>
                <a:tab pos="1191895" algn="l"/>
              </a:tabLst>
              <a:defRPr/>
            </a:pP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Circulaire OA n° 2016/52 du 18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février</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2016, en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vigueur</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à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partir</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du 17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février</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2016.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Abroge</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la circulaire n° 1998/57 du 16 </a:t>
            </a:r>
            <a:r>
              <a:rPr kumimoji="0" lang="nl-BE" sz="800" b="0"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février</a:t>
            </a: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1998.</a:t>
            </a:r>
            <a:endPar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tab pos="291465" algn="l"/>
                <a:tab pos="1191895" algn="l"/>
              </a:tabLst>
              <a:defRPr/>
            </a:pPr>
            <a: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r>
            <a:br>
              <a:rPr kumimoji="0" lang="nl-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br>
            <a:r>
              <a:rPr kumimoji="0" lang="nl-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Période</a:t>
            </a: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transitoire </a:t>
            </a:r>
            <a:r>
              <a:rPr kumimoji="0" lang="nl-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d’utilisation</a:t>
            </a: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des </a:t>
            </a:r>
            <a:r>
              <a:rPr kumimoji="0" lang="nl-BE" sz="800" b="1" i="0" u="none" strike="noStrike" kern="1200" cap="none" spc="0" normalizeH="0" baseline="0" noProof="0" dirty="0" err="1" smtClean="0">
                <a:ln>
                  <a:noFill/>
                </a:ln>
                <a:solidFill>
                  <a:srgbClr val="000000"/>
                </a:solidFill>
                <a:effectLst/>
                <a:uLnTx/>
                <a:uFillTx/>
                <a:latin typeface="Arial" pitchFamily="34" charset="0"/>
                <a:ea typeface="Times New Roman"/>
                <a:cs typeface="Arial" pitchFamily="34" charset="0"/>
              </a:rPr>
              <a:t>anciennes</a:t>
            </a:r>
            <a:r>
              <a:rPr kumimoji="0" lang="nl-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ASD</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Règlement </a:t>
            </a:r>
            <a:r>
              <a:rPr kumimoji="0" lang="fr-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du 28 juillet 2003 portant exécution de l'article 22, 11° de la loi relative à l'assurance obligatoire soins de sante et indemnités, coordonnée le 14 juillet 1994, tel que modifié par le r</a:t>
            </a: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èglement du 26 octobre 2015 (Moniteur belge du 5 novembre 2015). </a:t>
            </a:r>
          </a:p>
          <a:p>
            <a:pPr marL="0" marR="0" lvl="0" indent="0" algn="l" defTabSz="914400" rtl="0" eaLnBrk="1" fontAlgn="base" latinLnBrk="0" hangingPunct="1">
              <a:lnSpc>
                <a:spcPct val="100000"/>
              </a:lnSpc>
              <a:spcBef>
                <a:spcPct val="30000"/>
              </a:spcBef>
              <a:spcAft>
                <a:spcPts val="0"/>
              </a:spcAft>
              <a:buClrTx/>
              <a:buSzTx/>
              <a:buFontTx/>
              <a:buNone/>
              <a:tabLst/>
              <a:defRPr/>
            </a:pPr>
            <a:endParaRPr kumimoji="0" lang="fr-BE" sz="800" b="0" i="0" u="none" strike="noStrike" kern="1200" cap="none" spc="0" normalizeH="0" baseline="0" noProof="0" dirty="0" smtClean="0">
              <a:ln>
                <a:noFill/>
              </a:ln>
              <a:solidFill>
                <a:srgbClr val="000000"/>
              </a:solidFill>
              <a:effectLst/>
              <a:uLnTx/>
              <a:uFillTx/>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1" i="0" u="none" strike="noStrike" kern="1200" cap="none" spc="0" normalizeH="0" baseline="0" noProof="0" dirty="0" smtClean="0">
                <a:ln>
                  <a:noFill/>
                </a:ln>
                <a:solidFill>
                  <a:srgbClr val="000000"/>
                </a:solidFill>
                <a:effectLst/>
                <a:uLnTx/>
                <a:uFillTx/>
                <a:latin typeface="Arial" pitchFamily="34" charset="0"/>
                <a:cs typeface="Arial" pitchFamily="34" charset="0"/>
              </a:rPr>
              <a:t>Prescription</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pitchFamily="34" charset="0"/>
                <a:cs typeface="Arial" pitchFamily="34" charset="0"/>
              </a:rPr>
              <a:t>Article 174, 3°, </a:t>
            </a:r>
            <a:r>
              <a:rPr kumimoji="0" lang="fr-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loi relative à l'assurance obligatoire soins de sante et indemnités, coordonnée le 14 juillet 1994.</a:t>
            </a:r>
            <a:endParaRPr lang="fr-BE" sz="800" dirty="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12</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1" i="0" u="none" strike="noStrike" kern="1200" cap="none" spc="0" normalizeH="0" baseline="0" noProof="0" dirty="0" smtClean="0">
                <a:ln>
                  <a:noFill/>
                </a:ln>
                <a:solidFill>
                  <a:srgbClr val="000000"/>
                </a:solidFill>
                <a:effectLst/>
                <a:uLnTx/>
                <a:uFillTx/>
                <a:latin typeface="Arial" pitchFamily="34" charset="0"/>
                <a:ea typeface="Verdana" pitchFamily="34" charset="0"/>
                <a:cs typeface="Arial" pitchFamily="34" charset="0"/>
              </a:rPr>
              <a:t>Utilisation d’un identifiant unique</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pitchFamily="34" charset="0"/>
                <a:ea typeface="Verdana" pitchFamily="34" charset="0"/>
                <a:cs typeface="Arial" pitchFamily="34" charset="0"/>
              </a:rPr>
              <a:t>Loi du 5 mai 2014 garantissant le principe de la collecte unique des données dans le fonctionnement des services et instances qui relèvent de ou exécutent certaines missions pour l’autorité et portant simplification et harmonisation des formulaires électroniques et papier (Moniteur belge du 4 juin 2014) (d’application depuis le 14 juin 2014).  </a:t>
            </a: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13</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BE"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Obligation d’enregistrement à la Banque-Carrefour des Entreprises (BCE)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Code de droit économique, Titre 2, section 2: obligation d’enregistrement à la BCE des entreprises non commerciales de droit privé (d’application depuis le 1</a:t>
            </a:r>
            <a:r>
              <a:rPr kumimoji="0" lang="fr-BE" sz="800" b="0" i="0" u="none" strike="noStrike" kern="1200" cap="none" spc="0" normalizeH="0" baseline="30000" noProof="0" dirty="0" smtClean="0">
                <a:ln>
                  <a:noFill/>
                </a:ln>
                <a:solidFill>
                  <a:srgbClr val="000000"/>
                </a:solidFill>
                <a:effectLst/>
                <a:uLnTx/>
                <a:uFillTx/>
                <a:latin typeface="Arial" pitchFamily="34" charset="0"/>
                <a:ea typeface="+mn-ea"/>
                <a:cs typeface="Arial" pitchFamily="34" charset="0"/>
              </a:rPr>
              <a:t>er</a:t>
            </a:r>
            <a:r>
              <a:rPr kumimoji="0" lang="fr-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juin 2009).</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Article</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73 </a:t>
            </a:r>
            <a:r>
              <a:rPr kumimoji="0" lang="nl-NL" sz="800" b="0" i="1"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quater</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 la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loi</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relative</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à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l’assurance</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obligatoire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soins</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 santé et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indemnités</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coordonnée</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le</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14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juillet</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1994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d’application</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depuis</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le</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1er </a:t>
            </a:r>
            <a:r>
              <a:rPr kumimoji="0" lang="nl-NL" sz="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juillet</a:t>
            </a:r>
            <a:r>
              <a:rPr kumimoji="0" lang="nl-NL"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2015):</a:t>
            </a:r>
            <a:endParaRPr kumimoji="0" lang="fr-BE"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lang="fr-BE" sz="800" dirty="0" smtClean="0">
                <a:solidFill>
                  <a:schemeClr val="tx1"/>
                </a:solidFill>
                <a:latin typeface="Arial" pitchFamily="34" charset="0"/>
                <a:cs typeface="Arial" pitchFamily="34" charset="0"/>
              </a:rPr>
              <a:t>§ 1er. Est tenue de s'inscrire à la Banque-Carrefour des Entreprises afin d'y obtenir un numéro d'entreprise : </a:t>
            </a:r>
          </a:p>
          <a:p>
            <a:pPr marL="0" marR="0" lvl="0" indent="0" algn="l" defTabSz="914400" rtl="0" eaLnBrk="1" fontAlgn="base" latinLnBrk="0" hangingPunct="1">
              <a:lnSpc>
                <a:spcPct val="100000"/>
              </a:lnSpc>
              <a:spcBef>
                <a:spcPct val="30000"/>
              </a:spcBef>
              <a:spcAft>
                <a:spcPts val="0"/>
              </a:spcAft>
              <a:buClrTx/>
              <a:buSzTx/>
              <a:buFontTx/>
              <a:buNone/>
              <a:tabLst/>
              <a:defRPr/>
            </a:pPr>
            <a:r>
              <a:rPr lang="fr-BE" sz="800" dirty="0" smtClean="0">
                <a:solidFill>
                  <a:schemeClr val="tx1"/>
                </a:solidFill>
                <a:latin typeface="Arial" pitchFamily="34" charset="0"/>
                <a:cs typeface="Arial" pitchFamily="34" charset="0"/>
              </a:rPr>
              <a:t>1° toute personne morale de droit belge et toute personne morale de droit étranger et international qui dispose d'un siège en Belgique, qui regroupe des dispensateurs de soins au sens de l‘article 2, n), exerçant leurs activités économiques et professionnelles à titre principal ou à titre complémentaire dans le cadre de la présente loi; </a:t>
            </a:r>
            <a:endParaRPr kumimoji="0" lang="fr-BE" sz="8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lang="fr-BE" sz="800" dirty="0" smtClean="0">
                <a:solidFill>
                  <a:schemeClr val="tx1"/>
                </a:solidFill>
                <a:latin typeface="Arial" pitchFamily="34" charset="0"/>
                <a:cs typeface="Arial" pitchFamily="34" charset="0"/>
              </a:rPr>
              <a:t>2° toute association sans personnalité juridique qui regroupe des dispensateurs de soins au sens de l’article 2, n), exerçant leurs activités économiques et professionnelles à titre principal ou à titre complémentaire dans le cadre de la présente loi; </a:t>
            </a:r>
            <a:endParaRPr kumimoji="0" lang="fr-BE" sz="8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lang="fr-BE" sz="800" dirty="0" smtClean="0">
                <a:solidFill>
                  <a:schemeClr val="tx1"/>
                </a:solidFill>
                <a:latin typeface="Arial" pitchFamily="34" charset="0"/>
                <a:cs typeface="Arial" pitchFamily="34" charset="0"/>
              </a:rPr>
              <a:t>3° toute personne physique, dispensateur de soins au sens de l‘article 2, n), qui, comme entité autonome exerce une activité économique et professionnelle, à titre principal ou à titre complémentaire dans le cadre de la présente loi. </a:t>
            </a:r>
            <a:endParaRPr kumimoji="0" lang="fr-BE" sz="8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a:t>
            </a:r>
          </a:p>
          <a:p>
            <a:endParaRPr lang="fr-BE" sz="800"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14</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1"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Transparence</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Article 4 de la Directive 2011/24/UE du Parlement européen et du Conseil du 9 mars 2011, à transposer dans le droit belge pour le 25 octobre 2013 au plus tard: </a:t>
            </a: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fr-FR"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2. L’État membre de traitement veille à ce que </a:t>
            </a:r>
            <a:r>
              <a:rPr kumimoji="0" lang="fr-BE" sz="800" b="0"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rPr>
              <a:t>les prestataires de soins de santé fournissent des informations utiles, pour aider chaque patient à faire un choix éclairé, notamment en ce qui concerne les options thérapeutiques, sur la disponibilité, la qualité et la sécurité des soins de santé qu’ils dispensent dans l’État membre de traitement et qu’ils fournissent également </a:t>
            </a:r>
            <a:r>
              <a:rPr kumimoji="0" lang="fr-BE" sz="800" b="0" i="0" u="sng" strike="noStrike" kern="1200" cap="none" spc="0" normalizeH="0" baseline="0" noProof="0" dirty="0" smtClean="0">
                <a:ln>
                  <a:noFill/>
                </a:ln>
                <a:solidFill>
                  <a:srgbClr val="000000"/>
                </a:solidFill>
                <a:effectLst/>
                <a:uLnTx/>
                <a:uFillTx/>
                <a:latin typeface="Arial" pitchFamily="34" charset="0"/>
                <a:ea typeface="Calibri"/>
                <a:cs typeface="Arial" pitchFamily="34" charset="0"/>
              </a:rPr>
              <a:t>des factures claires et des informations claires sur les prix</a:t>
            </a:r>
            <a:r>
              <a:rPr kumimoji="0" lang="fr-BE" sz="800" b="0"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rPr>
              <a:t>, ainsi que sur leur statut en matière d’autorisation ou d’enregistrement, leur couverture d’assurance ou tout autre moyen de protection personnelle ou collective au titre de la responsabilité professionnelle. Dans la mesure où les prestataires de soins de santé fournissent déjà aux patients qui résident dans l’État membre de traitement des informations utiles sur ces sujets, la présente directive n’oblige pas les prestataires de soins de santé à fournir des informations plus détaillées aux patients d’autres États membres; (…) »</a:t>
            </a:r>
            <a:r>
              <a:rPr kumimoji="0" lang="fr-FR"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 .</a:t>
            </a:r>
            <a:endParaRPr kumimoji="0" lang="fr-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15</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nl-NL" sz="8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Obligation</a:t>
            </a:r>
            <a:r>
              <a:rPr kumimoji="0" lang="nl-NL"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de </a:t>
            </a:r>
            <a:r>
              <a:rPr kumimoji="0" lang="nl-NL" sz="8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mentionner</a:t>
            </a:r>
            <a:r>
              <a:rPr kumimoji="0" lang="nl-NL"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le</a:t>
            </a:r>
            <a:r>
              <a:rPr kumimoji="0" lang="nl-NL"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montant</a:t>
            </a:r>
            <a:r>
              <a:rPr kumimoji="0" lang="nl-NL"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1"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perçu</a:t>
            </a:r>
            <a:endParaRPr kumimoji="0" lang="nl-NL" sz="8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Article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53, §1er, de la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loi</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relative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à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l’assurance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obligatoire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soins</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de santé et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indemnités</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coordonnée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14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juillet</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1994, tel que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modifié</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par la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loi</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du 10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avril</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2014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Moniteur</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belge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du 30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avril</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2014) : “(…) Que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le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dispensateur</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de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soins</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fr-BE"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effectue les prestations pour son propre compte ou pour compte d'autrui, le montant payé par le bénéficiaire au dispensateur de soins pour les prestations effectuées est mentionné sur la partie reçu de l'attestation de soins donnés ou de fournitures ou sur le document équivalent.(…) </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p>
          <a:p>
            <a:pPr marL="0" marR="0" lvl="0" indent="0" algn="l" defTabSz="914400" rtl="0" eaLnBrk="1" fontAlgn="base" latinLnBrk="0" hangingPunct="1">
              <a:lnSpc>
                <a:spcPct val="100000"/>
              </a:lnSpc>
              <a:spcBef>
                <a:spcPct val="30000"/>
              </a:spcBef>
              <a:spcAft>
                <a:spcPts val="0"/>
              </a:spcAft>
              <a:buClrTx/>
              <a:buSzTx/>
              <a:buFontTx/>
              <a:buNone/>
              <a:tabLst/>
              <a:defRPr/>
            </a:pPr>
            <a:endPar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30000"/>
              </a:spcBef>
              <a:spcAft>
                <a:spcPts val="0"/>
              </a:spcAft>
              <a:buClrTx/>
              <a:buSzTx/>
              <a:buFontTx/>
              <a:buNone/>
              <a:tabLst/>
              <a:defRPr/>
            </a:pP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Arrêtés</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ministériels</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du SPF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Finances</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du 22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décembre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2015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Moniteur</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belge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des 28 et 29 </a:t>
            </a:r>
            <a:r>
              <a:rPr kumimoji="0" lang="nl-NL" sz="8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décembre</a:t>
            </a:r>
            <a:r>
              <a:rPr kumimoji="0" lang="nl-NL" sz="8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 2015).</a:t>
            </a:r>
            <a:endParaRPr lang="fr-BE" sz="800" dirty="0" smtClean="0">
              <a:latin typeface="Arial" pitchFamily="34" charset="0"/>
              <a:cs typeface="Arial" pitchFamily="34" charset="0"/>
            </a:endParaRPr>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16</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17</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Voir FAQ, </a:t>
            </a:r>
            <a:r>
              <a:rPr lang="fr-BE" dirty="0" err="1" smtClean="0"/>
              <a:t>website</a:t>
            </a:r>
            <a:r>
              <a:rPr lang="fr-BE" dirty="0" smtClean="0"/>
              <a:t> </a:t>
            </a:r>
            <a:r>
              <a:rPr lang="fr-BE" dirty="0" err="1" smtClean="0"/>
              <a:t>Inami</a:t>
            </a:r>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18</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Voir FAQ, </a:t>
            </a:r>
            <a:r>
              <a:rPr lang="fr-BE" dirty="0" err="1" smtClean="0"/>
              <a:t>website</a:t>
            </a:r>
            <a:r>
              <a:rPr lang="fr-BE" dirty="0" smtClean="0"/>
              <a:t> </a:t>
            </a:r>
            <a:r>
              <a:rPr lang="fr-BE" dirty="0" err="1" smtClean="0"/>
              <a:t>Inami</a:t>
            </a:r>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19</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FAQ, </a:t>
            </a:r>
            <a:r>
              <a:rPr lang="fr-BE" dirty="0" err="1" smtClean="0"/>
              <a:t>website</a:t>
            </a:r>
            <a:r>
              <a:rPr lang="fr-BE" dirty="0" smtClean="0"/>
              <a:t> </a:t>
            </a:r>
            <a:r>
              <a:rPr lang="fr-BE" dirty="0" err="1" smtClean="0"/>
              <a:t>Inami</a:t>
            </a:r>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20</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a:t>
            </a:fld>
            <a:endParaRPr lang="nl-BE"/>
          </a:p>
        </p:txBody>
      </p:sp>
    </p:spTree>
    <p:extLst>
      <p:ext uri="{BB962C8B-B14F-4D97-AF65-F5344CB8AC3E}">
        <p14:creationId xmlns:p14="http://schemas.microsoft.com/office/powerpoint/2010/main" val="191671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Voir FAQ, </a:t>
            </a:r>
            <a:r>
              <a:rPr lang="fr-BE" sz="800" dirty="0" err="1" smtClean="0"/>
              <a:t>website</a:t>
            </a:r>
            <a:r>
              <a:rPr lang="fr-BE" sz="800" dirty="0" smtClean="0"/>
              <a:t> </a:t>
            </a:r>
            <a:r>
              <a:rPr lang="fr-BE" sz="800" dirty="0" err="1" smtClean="0"/>
              <a:t>Inami</a:t>
            </a:r>
            <a:r>
              <a:rPr lang="fr-BE" sz="800" dirty="0" smtClean="0"/>
              <a:t> </a:t>
            </a:r>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21</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22</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Voir FAQ, </a:t>
            </a:r>
            <a:r>
              <a:rPr lang="fr-BE" dirty="0" err="1" smtClean="0"/>
              <a:t>website</a:t>
            </a:r>
            <a:r>
              <a:rPr lang="fr-BE" dirty="0" smtClean="0"/>
              <a:t> </a:t>
            </a:r>
            <a:r>
              <a:rPr lang="fr-BE" dirty="0" err="1" smtClean="0"/>
              <a:t>Inami</a:t>
            </a:r>
            <a:endParaRPr lang="fr-BE" dirty="0" smtClean="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23</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b="0" dirty="0" smtClean="0"/>
              <a:t>Règlement du 22 juin 2015 modifiant le règlement du 28 juillet 2003 portant exécution de l'article 22, 11° de la loi relative à l'assurance obligatoire soins de santé et indemnités, coordonnée le 14 juillet 1994 (Moniteur belge du 30 juin 2015).</a:t>
            </a:r>
            <a:br>
              <a:rPr lang="fr-BE" sz="800" b="0" dirty="0" smtClean="0"/>
            </a:br>
            <a:endParaRPr lang="fr-BE" sz="800" b="0"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24</a:t>
            </a:fld>
            <a:endParaRPr lang="nl-BE" dirty="0">
              <a:solidFill>
                <a:prstClr val="black"/>
              </a:solidFill>
            </a:endParaRPr>
          </a:p>
        </p:txBody>
      </p:sp>
    </p:spTree>
    <p:extLst>
      <p:ext uri="{BB962C8B-B14F-4D97-AF65-F5344CB8AC3E}">
        <p14:creationId xmlns:p14="http://schemas.microsoft.com/office/powerpoint/2010/main" val="18018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25</a:t>
            </a:fld>
            <a:endParaRPr lang="nl-BE" dirty="0">
              <a:solidFill>
                <a:prstClr val="black"/>
              </a:solidFill>
            </a:endParaRPr>
          </a:p>
        </p:txBody>
      </p:sp>
    </p:spTree>
    <p:extLst>
      <p:ext uri="{BB962C8B-B14F-4D97-AF65-F5344CB8AC3E}">
        <p14:creationId xmlns:p14="http://schemas.microsoft.com/office/powerpoint/2010/main" val="1678215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26</a:t>
            </a:fld>
            <a:endParaRPr lang="nl-BE"/>
          </a:p>
        </p:txBody>
      </p:sp>
    </p:spTree>
    <p:extLst>
      <p:ext uri="{BB962C8B-B14F-4D97-AF65-F5344CB8AC3E}">
        <p14:creationId xmlns:p14="http://schemas.microsoft.com/office/powerpoint/2010/main" val="4138620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27</a:t>
            </a:fld>
            <a:endParaRPr lang="nl-BE"/>
          </a:p>
        </p:txBody>
      </p:sp>
    </p:spTree>
    <p:extLst>
      <p:ext uri="{BB962C8B-B14F-4D97-AF65-F5344CB8AC3E}">
        <p14:creationId xmlns:p14="http://schemas.microsoft.com/office/powerpoint/2010/main" val="2846905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r>
              <a:rPr lang="fr-BE" sz="800" dirty="0" smtClean="0"/>
              <a:t> </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28</a:t>
            </a:fld>
            <a:endParaRPr lang="nl-BE"/>
          </a:p>
        </p:txBody>
      </p:sp>
    </p:spTree>
    <p:extLst>
      <p:ext uri="{BB962C8B-B14F-4D97-AF65-F5344CB8AC3E}">
        <p14:creationId xmlns:p14="http://schemas.microsoft.com/office/powerpoint/2010/main" val="3977919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29</a:t>
            </a:fld>
            <a:endParaRPr lang="nl-BE"/>
          </a:p>
        </p:txBody>
      </p:sp>
    </p:spTree>
    <p:extLst>
      <p:ext uri="{BB962C8B-B14F-4D97-AF65-F5344CB8AC3E}">
        <p14:creationId xmlns:p14="http://schemas.microsoft.com/office/powerpoint/2010/main" val="256053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30</a:t>
            </a:fld>
            <a:endParaRPr lang="nl-BE"/>
          </a:p>
        </p:txBody>
      </p:sp>
    </p:spTree>
    <p:extLst>
      <p:ext uri="{BB962C8B-B14F-4D97-AF65-F5344CB8AC3E}">
        <p14:creationId xmlns:p14="http://schemas.microsoft.com/office/powerpoint/2010/main" val="239212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3</a:t>
            </a:fld>
            <a:endParaRPr lang="nl-BE"/>
          </a:p>
        </p:txBody>
      </p:sp>
    </p:spTree>
    <p:extLst>
      <p:ext uri="{BB962C8B-B14F-4D97-AF65-F5344CB8AC3E}">
        <p14:creationId xmlns:p14="http://schemas.microsoft.com/office/powerpoint/2010/main" val="1705160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31</a:t>
            </a:fld>
            <a:endParaRPr lang="nl-BE"/>
          </a:p>
        </p:txBody>
      </p:sp>
    </p:spTree>
    <p:extLst>
      <p:ext uri="{BB962C8B-B14F-4D97-AF65-F5344CB8AC3E}">
        <p14:creationId xmlns:p14="http://schemas.microsoft.com/office/powerpoint/2010/main" val="3777867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Règlement du 21 septembre 2015 modifiant le règlement du 28 juillet 2003 portant exécution de l'article 22, 11° de la loi relative à l'assurance obligatoire soins de santé et indemnités, coordonnée le 14 juillet 1994 (Moniteur belge du 13 octobre 2015).</a:t>
            </a:r>
            <a:endParaRPr lang="fr-BE" sz="800"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32</a:t>
            </a:fld>
            <a:endParaRPr lang="nl-BE" dirty="0">
              <a:solidFill>
                <a:prstClr val="black"/>
              </a:solidFill>
            </a:endParaRPr>
          </a:p>
        </p:txBody>
      </p:sp>
    </p:spTree>
    <p:extLst>
      <p:ext uri="{BB962C8B-B14F-4D97-AF65-F5344CB8AC3E}">
        <p14:creationId xmlns:p14="http://schemas.microsoft.com/office/powerpoint/2010/main" val="3904271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800" dirty="0" smtClean="0"/>
              <a:t>FAQ, </a:t>
            </a:r>
            <a:r>
              <a:rPr lang="fr-BE" sz="800" dirty="0" err="1" smtClean="0"/>
              <a:t>website</a:t>
            </a:r>
            <a:r>
              <a:rPr lang="fr-BE" sz="800" dirty="0" smtClean="0"/>
              <a:t> </a:t>
            </a:r>
            <a:r>
              <a:rPr lang="fr-BE" sz="800" dirty="0" err="1" smtClean="0"/>
              <a:t>Inami</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33</a:t>
            </a:fld>
            <a:endParaRPr lang="nl-BE"/>
          </a:p>
        </p:txBody>
      </p:sp>
    </p:spTree>
    <p:extLst>
      <p:ext uri="{BB962C8B-B14F-4D97-AF65-F5344CB8AC3E}">
        <p14:creationId xmlns:p14="http://schemas.microsoft.com/office/powerpoint/2010/main" val="15855206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kumimoji="0" lang="nl-BE" sz="800" b="0" i="0" u="none" strike="noStrike" kern="1200" cap="none" spc="0" normalizeH="0" baseline="0" noProof="0" dirty="0" smtClean="0">
                <a:ln>
                  <a:noFill/>
                </a:ln>
                <a:solidFill>
                  <a:srgbClr val="000000"/>
                </a:solidFill>
                <a:effectLst/>
                <a:uLnTx/>
                <a:uFillTx/>
                <a:latin typeface="Arial"/>
                <a:ea typeface="Times New Roman"/>
                <a:cs typeface="Times New Roman"/>
              </a:rPr>
              <a:t>Circulaire OA n°</a:t>
            </a:r>
            <a:r>
              <a:rPr lang="fr-BE" sz="800" dirty="0" smtClean="0"/>
              <a:t>2015/322 du 29 octobre 2015</a:t>
            </a:r>
            <a:endParaRPr lang="fr-BE" sz="800"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34</a:t>
            </a:fld>
            <a:endParaRPr lang="nl-BE"/>
          </a:p>
        </p:txBody>
      </p:sp>
    </p:spTree>
    <p:extLst>
      <p:ext uri="{BB962C8B-B14F-4D97-AF65-F5344CB8AC3E}">
        <p14:creationId xmlns:p14="http://schemas.microsoft.com/office/powerpoint/2010/main" val="1282631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35</a:t>
            </a:fld>
            <a:endParaRPr lang="nl-BE" dirty="0">
              <a:solidFill>
                <a:prstClr val="black"/>
              </a:solidFill>
            </a:endParaRPr>
          </a:p>
        </p:txBody>
      </p:sp>
    </p:spTree>
    <p:extLst>
      <p:ext uri="{BB962C8B-B14F-4D97-AF65-F5344CB8AC3E}">
        <p14:creationId xmlns:p14="http://schemas.microsoft.com/office/powerpoint/2010/main" val="521370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36</a:t>
            </a:fld>
            <a:endParaRPr lang="nl-BE"/>
          </a:p>
        </p:txBody>
      </p:sp>
    </p:spTree>
    <p:extLst>
      <p:ext uri="{BB962C8B-B14F-4D97-AF65-F5344CB8AC3E}">
        <p14:creationId xmlns:p14="http://schemas.microsoft.com/office/powerpoint/2010/main" val="1282631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37</a:t>
            </a:fld>
            <a:endParaRPr lang="nl-BE" dirty="0">
              <a:solidFill>
                <a:prstClr val="black"/>
              </a:solidFill>
            </a:endParaRPr>
          </a:p>
        </p:txBody>
      </p:sp>
    </p:spTree>
    <p:extLst>
      <p:ext uri="{BB962C8B-B14F-4D97-AF65-F5344CB8AC3E}">
        <p14:creationId xmlns:p14="http://schemas.microsoft.com/office/powerpoint/2010/main" val="1284023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solidFill>
                  <a:prstClr val="black"/>
                </a:solidFill>
              </a:rPr>
              <a:pPr/>
              <a:t>38</a:t>
            </a:fld>
            <a:endParaRPr lang="nl-BE" dirty="0">
              <a:solidFill>
                <a:prstClr val="black"/>
              </a:solidFill>
            </a:endParaRPr>
          </a:p>
        </p:txBody>
      </p:sp>
    </p:spTree>
    <p:extLst>
      <p:ext uri="{BB962C8B-B14F-4D97-AF65-F5344CB8AC3E}">
        <p14:creationId xmlns:p14="http://schemas.microsoft.com/office/powerpoint/2010/main" val="1284023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40</a:t>
            </a:fld>
            <a:endParaRPr lang="nl-BE"/>
          </a:p>
        </p:txBody>
      </p:sp>
    </p:spTree>
    <p:extLst>
      <p:ext uri="{BB962C8B-B14F-4D97-AF65-F5344CB8AC3E}">
        <p14:creationId xmlns:p14="http://schemas.microsoft.com/office/powerpoint/2010/main" val="909212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Article 53, §1</a:t>
            </a:r>
            <a:r>
              <a:rPr lang="fr-BE" baseline="30000" dirty="0" smtClean="0"/>
              <a:t>er</a:t>
            </a:r>
            <a:r>
              <a:rPr lang="fr-BE" dirty="0" smtClean="0"/>
              <a:t>/1 LSSI.</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41</a:t>
            </a:fld>
            <a:endParaRPr lang="nl-BE"/>
          </a:p>
        </p:txBody>
      </p:sp>
    </p:spTree>
    <p:extLst>
      <p:ext uri="{BB962C8B-B14F-4D97-AF65-F5344CB8AC3E}">
        <p14:creationId xmlns:p14="http://schemas.microsoft.com/office/powerpoint/2010/main" val="202133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4</a:t>
            </a:fld>
            <a:endParaRPr lang="nl-BE"/>
          </a:p>
        </p:txBody>
      </p:sp>
    </p:spTree>
    <p:extLst>
      <p:ext uri="{BB962C8B-B14F-4D97-AF65-F5344CB8AC3E}">
        <p14:creationId xmlns:p14="http://schemas.microsoft.com/office/powerpoint/2010/main" val="2025966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Article 53, §1</a:t>
            </a:r>
            <a:r>
              <a:rPr lang="fr-BE" baseline="30000" dirty="0" smtClean="0"/>
              <a:t>er</a:t>
            </a:r>
            <a:r>
              <a:rPr lang="fr-BE" dirty="0" smtClean="0"/>
              <a:t>/1 LSSI.</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42</a:t>
            </a:fld>
            <a:endParaRPr lang="nl-BE"/>
          </a:p>
        </p:txBody>
      </p:sp>
    </p:spTree>
    <p:extLst>
      <p:ext uri="{BB962C8B-B14F-4D97-AF65-F5344CB8AC3E}">
        <p14:creationId xmlns:p14="http://schemas.microsoft.com/office/powerpoint/2010/main" val="20213379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Article 53, §1</a:t>
            </a:r>
            <a:r>
              <a:rPr lang="fr-BE" baseline="30000" dirty="0" smtClean="0"/>
              <a:t>er</a:t>
            </a:r>
            <a:r>
              <a:rPr lang="fr-BE" dirty="0" smtClean="0"/>
              <a:t>/1 LSSI.</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43</a:t>
            </a:fld>
            <a:endParaRPr lang="nl-BE"/>
          </a:p>
        </p:txBody>
      </p:sp>
    </p:spTree>
    <p:extLst>
      <p:ext uri="{BB962C8B-B14F-4D97-AF65-F5344CB8AC3E}">
        <p14:creationId xmlns:p14="http://schemas.microsoft.com/office/powerpoint/2010/main" val="2021337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Projet</a:t>
            </a:r>
            <a:r>
              <a:rPr lang="fr-BE" baseline="0" dirty="0" smtClean="0"/>
              <a:t> de loi portant des dispositions diverses en matière de santé, Amendement n°1 du gouvernement, Doc. </a:t>
            </a:r>
            <a:r>
              <a:rPr lang="fr-BE" baseline="0" dirty="0" err="1" smtClean="0"/>
              <a:t>Parl</a:t>
            </a:r>
            <a:r>
              <a:rPr lang="fr-BE" baseline="0" dirty="0" smtClean="0"/>
              <a:t>. , Ch. </a:t>
            </a:r>
            <a:r>
              <a:rPr lang="fr-BE" baseline="0" dirty="0" err="1" smtClean="0"/>
              <a:t>repr</a:t>
            </a:r>
            <a:r>
              <a:rPr lang="fr-BE" baseline="0" dirty="0" smtClean="0"/>
              <a:t>., </a:t>
            </a:r>
            <a:r>
              <a:rPr lang="fr-BE" baseline="0" dirty="0" err="1" smtClean="0"/>
              <a:t>sess</a:t>
            </a:r>
            <a:r>
              <a:rPr lang="fr-BE" baseline="0" dirty="0" smtClean="0"/>
              <a:t>. ord. 2013-2014, DOC 53 3349/004, pp. 1-2.</a:t>
            </a:r>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44</a:t>
            </a:fld>
            <a:endParaRPr lang="nl-BE"/>
          </a:p>
        </p:txBody>
      </p:sp>
    </p:spTree>
    <p:extLst>
      <p:ext uri="{BB962C8B-B14F-4D97-AF65-F5344CB8AC3E}">
        <p14:creationId xmlns:p14="http://schemas.microsoft.com/office/powerpoint/2010/main" val="3891190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a:t>
            </a:r>
            <a:r>
              <a:rPr lang="en-US" u="sng" baseline="0" dirty="0" smtClean="0">
                <a:solidFill>
                  <a:srgbClr val="FF0000"/>
                </a:solidFill>
                <a:effectLst/>
              </a:rPr>
              <a:t>VI.89</a:t>
            </a:r>
            <a:r>
              <a:rPr lang="en-US" u="none" baseline="0" dirty="0" smtClean="0">
                <a:solidFill>
                  <a:srgbClr val="FF0000"/>
                </a:solidFill>
                <a:effectLst/>
              </a:rPr>
              <a:t> et </a:t>
            </a:r>
            <a:r>
              <a:rPr lang="en-US" u="sng" baseline="0" dirty="0" smtClean="0">
                <a:solidFill>
                  <a:srgbClr val="FF0000"/>
                </a:solidFill>
                <a:effectLst/>
              </a:rPr>
              <a:t>XIV.56</a:t>
            </a:r>
            <a:r>
              <a:rPr lang="en-US" u="none" baseline="0" dirty="0" smtClean="0">
                <a:solidFill>
                  <a:srgbClr val="FF0000"/>
                </a:solidFill>
                <a:effectLst/>
              </a:rPr>
              <a:t> </a:t>
            </a:r>
            <a:r>
              <a:rPr lang="fr-BE" u="none" baseline="0" dirty="0" smtClean="0">
                <a:solidFill>
                  <a:srgbClr val="FF0000"/>
                </a:solidFill>
              </a:rPr>
              <a:t> </a:t>
            </a:r>
            <a:r>
              <a:rPr lang="fr-BE" dirty="0" smtClean="0"/>
              <a:t>Code de droit économique</a:t>
            </a:r>
          </a:p>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53, §1</a:t>
            </a:r>
            <a:r>
              <a:rPr lang="fr-BE" baseline="30000" dirty="0" smtClean="0"/>
              <a:t>er</a:t>
            </a:r>
            <a:r>
              <a:rPr lang="fr-BE" dirty="0" smtClean="0"/>
              <a:t>/2 LSSI.</a:t>
            </a:r>
            <a:endParaRPr lang="en-US" dirty="0" smtClean="0"/>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45</a:t>
            </a:fld>
            <a:endParaRPr lang="nl-BE"/>
          </a:p>
        </p:txBody>
      </p:sp>
    </p:spTree>
    <p:extLst>
      <p:ext uri="{BB962C8B-B14F-4D97-AF65-F5344CB8AC3E}">
        <p14:creationId xmlns:p14="http://schemas.microsoft.com/office/powerpoint/2010/main" val="3592460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a:t>
            </a:r>
            <a:r>
              <a:rPr lang="en-US" u="sng" baseline="0" dirty="0" smtClean="0">
                <a:solidFill>
                  <a:srgbClr val="FF0000"/>
                </a:solidFill>
                <a:effectLst/>
              </a:rPr>
              <a:t>VI.89</a:t>
            </a:r>
            <a:r>
              <a:rPr lang="en-US" u="none" baseline="0" dirty="0" smtClean="0">
                <a:solidFill>
                  <a:srgbClr val="FF0000"/>
                </a:solidFill>
                <a:effectLst/>
              </a:rPr>
              <a:t> et </a:t>
            </a:r>
            <a:r>
              <a:rPr lang="en-US" u="sng" baseline="0" dirty="0" smtClean="0">
                <a:solidFill>
                  <a:srgbClr val="FF0000"/>
                </a:solidFill>
                <a:effectLst/>
              </a:rPr>
              <a:t>XIV.56</a:t>
            </a:r>
            <a:r>
              <a:rPr lang="en-US" u="none" baseline="0" dirty="0" smtClean="0">
                <a:solidFill>
                  <a:srgbClr val="FF0000"/>
                </a:solidFill>
                <a:effectLst/>
              </a:rPr>
              <a:t> </a:t>
            </a:r>
            <a:r>
              <a:rPr lang="fr-BE" u="none" baseline="0" dirty="0" smtClean="0">
                <a:solidFill>
                  <a:srgbClr val="FF0000"/>
                </a:solidFill>
              </a:rPr>
              <a:t> </a:t>
            </a:r>
            <a:r>
              <a:rPr lang="fr-BE" dirty="0" smtClean="0"/>
              <a:t>Code de droit économique</a:t>
            </a:r>
          </a:p>
          <a:p>
            <a:pPr marL="0" marR="0" indent="0" algn="l" defTabSz="914400" rtl="0" eaLnBrk="1" fontAlgn="base" latinLnBrk="0" hangingPunct="1">
              <a:lnSpc>
                <a:spcPct val="100000"/>
              </a:lnSpc>
              <a:spcBef>
                <a:spcPct val="30000"/>
              </a:spcBef>
              <a:spcAft>
                <a:spcPct val="0"/>
              </a:spcAft>
              <a:buClrTx/>
              <a:buSzTx/>
              <a:buFontTx/>
              <a:buNone/>
              <a:tabLst/>
              <a:defRPr/>
            </a:pPr>
            <a:r>
              <a:rPr lang="fr-FR" b="0" u="none" dirty="0" smtClean="0">
                <a:effectLst/>
              </a:rPr>
              <a:t>Arrêté royal du 11 avril 1999 déterminant pour les ventes de services les mentions qui doivent figurer sur le document justificatif prévu par la loi du 14 juillet 1991 sur les pratiques du commerce et sur l'information et la protection du consommateur </a:t>
            </a:r>
            <a:endParaRPr lang="fr-BE" b="0" u="none"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53, §1</a:t>
            </a:r>
            <a:r>
              <a:rPr lang="fr-BE" baseline="30000" dirty="0" smtClean="0"/>
              <a:t>er</a:t>
            </a:r>
            <a:r>
              <a:rPr lang="fr-BE" dirty="0" smtClean="0"/>
              <a:t>/2 LSSI.</a:t>
            </a:r>
            <a:endParaRPr lang="en-US" dirty="0" smtClean="0"/>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46</a:t>
            </a:fld>
            <a:endParaRPr lang="nl-BE"/>
          </a:p>
        </p:txBody>
      </p:sp>
    </p:spTree>
    <p:extLst>
      <p:ext uri="{BB962C8B-B14F-4D97-AF65-F5344CB8AC3E}">
        <p14:creationId xmlns:p14="http://schemas.microsoft.com/office/powerpoint/2010/main" val="3592460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53, §1</a:t>
            </a:r>
            <a:r>
              <a:rPr lang="fr-BE" baseline="30000" dirty="0" smtClean="0"/>
              <a:t>er</a:t>
            </a:r>
            <a:r>
              <a:rPr lang="fr-BE" dirty="0" smtClean="0"/>
              <a:t>/2 LSSI.</a:t>
            </a:r>
            <a:endParaRPr lang="en-US" dirty="0" smtClean="0"/>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47</a:t>
            </a:fld>
            <a:endParaRPr lang="nl-BE"/>
          </a:p>
        </p:txBody>
      </p:sp>
    </p:spTree>
    <p:extLst>
      <p:ext uri="{BB962C8B-B14F-4D97-AF65-F5344CB8AC3E}">
        <p14:creationId xmlns:p14="http://schemas.microsoft.com/office/powerpoint/2010/main" val="3592460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53, §1</a:t>
            </a:r>
            <a:r>
              <a:rPr lang="fr-BE" baseline="30000" dirty="0" smtClean="0"/>
              <a:t>er</a:t>
            </a:r>
            <a:r>
              <a:rPr lang="fr-BE" dirty="0" smtClean="0"/>
              <a:t>/2 LSSI.</a:t>
            </a:r>
            <a:endParaRPr lang="en-US" dirty="0" smtClean="0"/>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48</a:t>
            </a:fld>
            <a:endParaRPr lang="nl-BE"/>
          </a:p>
        </p:txBody>
      </p:sp>
    </p:spTree>
    <p:extLst>
      <p:ext uri="{BB962C8B-B14F-4D97-AF65-F5344CB8AC3E}">
        <p14:creationId xmlns:p14="http://schemas.microsoft.com/office/powerpoint/2010/main" val="3592460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fr-BE" dirty="0" smtClean="0"/>
              <a:t>Article 53, §1</a:t>
            </a:r>
            <a:r>
              <a:rPr lang="fr-BE" baseline="30000" dirty="0" smtClean="0"/>
              <a:t>er</a:t>
            </a:r>
            <a:r>
              <a:rPr lang="fr-BE" dirty="0" smtClean="0"/>
              <a:t>/2 LSSI.</a:t>
            </a:r>
            <a:endParaRPr lang="en-US" dirty="0" smtClean="0"/>
          </a:p>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49</a:t>
            </a:fld>
            <a:endParaRPr lang="nl-BE"/>
          </a:p>
        </p:txBody>
      </p:sp>
    </p:spTree>
    <p:extLst>
      <p:ext uri="{BB962C8B-B14F-4D97-AF65-F5344CB8AC3E}">
        <p14:creationId xmlns:p14="http://schemas.microsoft.com/office/powerpoint/2010/main" val="3592460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http://www.riziv.fgov.be/fr/professionnels/information-tous/information-patient-couts-prestations-sante/Pages/document-justificatif-patient.aspx</a:t>
            </a:r>
          </a:p>
        </p:txBody>
      </p:sp>
      <p:sp>
        <p:nvSpPr>
          <p:cNvPr id="4" name="Slide Number Placeholder 3"/>
          <p:cNvSpPr>
            <a:spLocks noGrp="1"/>
          </p:cNvSpPr>
          <p:nvPr>
            <p:ph type="sldNum" sz="quarter" idx="10"/>
          </p:nvPr>
        </p:nvSpPr>
        <p:spPr/>
        <p:txBody>
          <a:bodyPr/>
          <a:lstStyle/>
          <a:p>
            <a:fld id="{E46BF1DC-F178-4FFD-8E76-EE7754329894}" type="slidenum">
              <a:rPr lang="nl-BE" smtClean="0"/>
              <a:pPr/>
              <a:t>50</a:t>
            </a:fld>
            <a:endParaRPr lang="nl-BE"/>
          </a:p>
        </p:txBody>
      </p:sp>
    </p:spTree>
    <p:extLst>
      <p:ext uri="{BB962C8B-B14F-4D97-AF65-F5344CB8AC3E}">
        <p14:creationId xmlns:p14="http://schemas.microsoft.com/office/powerpoint/2010/main" val="3022030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53</a:t>
            </a:fld>
            <a:endParaRPr lang="nl-BE"/>
          </a:p>
        </p:txBody>
      </p:sp>
    </p:spTree>
    <p:extLst>
      <p:ext uri="{BB962C8B-B14F-4D97-AF65-F5344CB8AC3E}">
        <p14:creationId xmlns:p14="http://schemas.microsoft.com/office/powerpoint/2010/main" val="324369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BF1DC-F178-4FFD-8E76-EE7754329894}" type="slidenum">
              <a:rPr lang="nl-BE" smtClean="0"/>
              <a:pPr/>
              <a:t>5</a:t>
            </a:fld>
            <a:endParaRPr lang="nl-BE"/>
          </a:p>
        </p:txBody>
      </p:sp>
    </p:spTree>
    <p:extLst>
      <p:ext uri="{BB962C8B-B14F-4D97-AF65-F5344CB8AC3E}">
        <p14:creationId xmlns:p14="http://schemas.microsoft.com/office/powerpoint/2010/main" val="127250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54</a:t>
            </a:fld>
            <a:endParaRPr lang="nl-BE"/>
          </a:p>
        </p:txBody>
      </p:sp>
    </p:spTree>
    <p:extLst>
      <p:ext uri="{BB962C8B-B14F-4D97-AF65-F5344CB8AC3E}">
        <p14:creationId xmlns:p14="http://schemas.microsoft.com/office/powerpoint/2010/main" val="4274085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NL" dirty="0" err="1" smtClean="0"/>
              <a:t>Article</a:t>
            </a:r>
            <a:r>
              <a:rPr lang="nl-NL" dirty="0" smtClean="0"/>
              <a:t> 9, </a:t>
            </a:r>
            <a:r>
              <a:rPr lang="nl-NL" dirty="0" err="1" smtClean="0"/>
              <a:t>alinéas</a:t>
            </a:r>
            <a:r>
              <a:rPr lang="nl-NL" baseline="0" dirty="0" smtClean="0"/>
              <a:t> 2 et 3, de </a:t>
            </a:r>
            <a:r>
              <a:rPr lang="nl-NL" baseline="0" dirty="0" err="1" smtClean="0"/>
              <a:t>l’AR</a:t>
            </a:r>
            <a:r>
              <a:rPr lang="nl-NL" baseline="0" dirty="0" smtClean="0"/>
              <a:t> du 18 </a:t>
            </a:r>
            <a:r>
              <a:rPr lang="nl-NL" baseline="0" dirty="0" err="1" smtClean="0"/>
              <a:t>s</a:t>
            </a:r>
            <a:r>
              <a:rPr lang="nl-NL" dirty="0" err="1" smtClean="0"/>
              <a:t>eptembre</a:t>
            </a:r>
            <a:r>
              <a:rPr lang="nl-NL" dirty="0" smtClean="0"/>
              <a:t> 2015</a:t>
            </a: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55</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dirty="0" err="1" smtClean="0"/>
              <a:t>Articles</a:t>
            </a:r>
            <a:r>
              <a:rPr lang="nl-BE" dirty="0" smtClean="0"/>
              <a:t> 7 et 9, </a:t>
            </a:r>
            <a:r>
              <a:rPr lang="nl-BE" dirty="0" err="1" smtClean="0"/>
              <a:t>alinéa</a:t>
            </a:r>
            <a:r>
              <a:rPr lang="nl-BE" dirty="0" smtClean="0"/>
              <a:t> 2, de </a:t>
            </a:r>
            <a:r>
              <a:rPr lang="nl-BE" dirty="0" err="1" smtClean="0"/>
              <a:t>l’AR</a:t>
            </a:r>
            <a:r>
              <a:rPr lang="nl-BE" dirty="0" smtClean="0"/>
              <a:t> du </a:t>
            </a:r>
            <a:r>
              <a:rPr lang="nl-NL" dirty="0" smtClean="0"/>
              <a:t>18 </a:t>
            </a:r>
            <a:r>
              <a:rPr lang="nl-NL" dirty="0" err="1" smtClean="0"/>
              <a:t>septembre</a:t>
            </a:r>
            <a:r>
              <a:rPr lang="nl-NL" dirty="0" smtClean="0"/>
              <a:t> 2015</a:t>
            </a:r>
            <a:endParaRPr lang="en-US" dirty="0" smtClean="0"/>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56</a:t>
            </a:fld>
            <a:endParaRPr lang="nl-BE"/>
          </a:p>
        </p:txBody>
      </p:sp>
    </p:spTree>
    <p:extLst>
      <p:ext uri="{BB962C8B-B14F-4D97-AF65-F5344CB8AC3E}">
        <p14:creationId xmlns:p14="http://schemas.microsoft.com/office/powerpoint/2010/main" val="935643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NL" dirty="0" err="1" smtClean="0"/>
              <a:t>Articles</a:t>
            </a:r>
            <a:r>
              <a:rPr lang="nl-NL" baseline="0" dirty="0" smtClean="0"/>
              <a:t> 9</a:t>
            </a:r>
            <a:r>
              <a:rPr lang="nl-NL" dirty="0" smtClean="0"/>
              <a:t>, </a:t>
            </a:r>
            <a:r>
              <a:rPr lang="nl-NL" dirty="0" err="1" smtClean="0"/>
              <a:t>alinéa</a:t>
            </a:r>
            <a:r>
              <a:rPr lang="nl-NL" dirty="0" smtClean="0"/>
              <a:t> 1er, et 11 de </a:t>
            </a:r>
            <a:r>
              <a:rPr lang="nl-NL" dirty="0" err="1" smtClean="0"/>
              <a:t>l’AR</a:t>
            </a:r>
            <a:r>
              <a:rPr lang="nl-NL" dirty="0" smtClean="0"/>
              <a:t> du 18 </a:t>
            </a:r>
            <a:r>
              <a:rPr lang="nl-NL" dirty="0" err="1" smtClean="0"/>
              <a:t>septembre</a:t>
            </a:r>
            <a:r>
              <a:rPr lang="nl-NL" dirty="0" smtClean="0"/>
              <a:t> 2015</a:t>
            </a: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57</a:t>
            </a:fld>
            <a:endParaRPr lang="nl-BE"/>
          </a:p>
        </p:txBody>
      </p:sp>
    </p:spTree>
    <p:extLst>
      <p:ext uri="{BB962C8B-B14F-4D97-AF65-F5344CB8AC3E}">
        <p14:creationId xmlns:p14="http://schemas.microsoft.com/office/powerpoint/2010/main" val="2238477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NL" dirty="0" err="1" smtClean="0"/>
              <a:t>Article</a:t>
            </a:r>
            <a:r>
              <a:rPr lang="nl-NL" baseline="0" dirty="0" smtClean="0"/>
              <a:t> </a:t>
            </a:r>
            <a:r>
              <a:rPr lang="nl-NL" dirty="0" smtClean="0"/>
              <a:t>53, § 1er, </a:t>
            </a:r>
            <a:r>
              <a:rPr lang="nl-NL" dirty="0" err="1" smtClean="0"/>
              <a:t>alinéas</a:t>
            </a:r>
            <a:r>
              <a:rPr lang="nl-NL" dirty="0" smtClean="0"/>
              <a:t> 2 et 5, de la </a:t>
            </a:r>
            <a:r>
              <a:rPr lang="nl-NL" dirty="0" err="1" smtClean="0"/>
              <a:t>loi</a:t>
            </a:r>
            <a:r>
              <a:rPr lang="nl-NL" dirty="0" smtClean="0"/>
              <a:t> SSI </a:t>
            </a:r>
            <a:r>
              <a:rPr lang="nl-NL" dirty="0" err="1" smtClean="0"/>
              <a:t>coordonnée</a:t>
            </a:r>
            <a:r>
              <a:rPr lang="nl-NL" baseline="0" dirty="0" smtClean="0"/>
              <a:t> </a:t>
            </a:r>
            <a:r>
              <a:rPr lang="nl-NL" baseline="0" dirty="0" err="1" smtClean="0"/>
              <a:t>le</a:t>
            </a:r>
            <a:r>
              <a:rPr lang="nl-NL" baseline="0" dirty="0" smtClean="0"/>
              <a:t> 14 </a:t>
            </a:r>
            <a:r>
              <a:rPr lang="nl-NL" baseline="0" dirty="0" err="1" smtClean="0"/>
              <a:t>juillet</a:t>
            </a:r>
            <a:r>
              <a:rPr lang="nl-NL" baseline="0" dirty="0" smtClean="0"/>
              <a:t> 1994</a:t>
            </a:r>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58</a:t>
            </a:fld>
            <a:endParaRPr lang="nl-BE"/>
          </a:p>
        </p:txBody>
      </p:sp>
    </p:spTree>
    <p:extLst>
      <p:ext uri="{BB962C8B-B14F-4D97-AF65-F5344CB8AC3E}">
        <p14:creationId xmlns:p14="http://schemas.microsoft.com/office/powerpoint/2010/main" val="1554286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nl-NL" dirty="0" err="1" smtClean="0"/>
              <a:t>Article</a:t>
            </a:r>
            <a:r>
              <a:rPr lang="nl-NL" dirty="0" smtClean="0"/>
              <a:t> 4 de</a:t>
            </a:r>
            <a:r>
              <a:rPr lang="nl-NL" baseline="0" dirty="0" smtClean="0"/>
              <a:t> </a:t>
            </a:r>
            <a:r>
              <a:rPr lang="nl-NL" baseline="0" dirty="0" err="1" smtClean="0"/>
              <a:t>l’AR</a:t>
            </a:r>
            <a:r>
              <a:rPr lang="nl-NL" baseline="0" dirty="0" smtClean="0"/>
              <a:t> du 1</a:t>
            </a:r>
            <a:r>
              <a:rPr lang="nl-NL" dirty="0" smtClean="0"/>
              <a:t>8 </a:t>
            </a:r>
            <a:r>
              <a:rPr lang="nl-NL" dirty="0" err="1" smtClean="0"/>
              <a:t>septembre</a:t>
            </a:r>
            <a:r>
              <a:rPr lang="nl-NL" dirty="0" smtClean="0"/>
              <a:t> 2015</a:t>
            </a: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59</a:t>
            </a:fld>
            <a:endParaRPr lang="nl-BE"/>
          </a:p>
        </p:txBody>
      </p:sp>
    </p:spTree>
    <p:extLst>
      <p:ext uri="{BB962C8B-B14F-4D97-AF65-F5344CB8AC3E}">
        <p14:creationId xmlns:p14="http://schemas.microsoft.com/office/powerpoint/2010/main" val="4094604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Article</a:t>
            </a:r>
            <a:r>
              <a:rPr lang="nl-BE" dirty="0" smtClean="0"/>
              <a:t> 5 de </a:t>
            </a:r>
            <a:r>
              <a:rPr lang="nl-BE" dirty="0" err="1" smtClean="0"/>
              <a:t>l’AR</a:t>
            </a:r>
            <a:r>
              <a:rPr lang="nl-BE" dirty="0" smtClean="0"/>
              <a:t> du 1</a:t>
            </a:r>
            <a:r>
              <a:rPr lang="nl-NL" dirty="0" smtClean="0"/>
              <a:t>8 </a:t>
            </a:r>
            <a:r>
              <a:rPr lang="nl-NL" dirty="0" err="1" smtClean="0"/>
              <a:t>septembre</a:t>
            </a:r>
            <a:r>
              <a:rPr lang="nl-NL" dirty="0" smtClean="0"/>
              <a:t>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pPr/>
              <a:t>60</a:t>
            </a:fld>
            <a:endParaRPr lang="nl-BE"/>
          </a:p>
        </p:txBody>
      </p:sp>
    </p:spTree>
    <p:extLst>
      <p:ext uri="{BB962C8B-B14F-4D97-AF65-F5344CB8AC3E}">
        <p14:creationId xmlns:p14="http://schemas.microsoft.com/office/powerpoint/2010/main" val="36950812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Article</a:t>
            </a:r>
            <a:r>
              <a:rPr lang="nl-BE" dirty="0" smtClean="0"/>
              <a:t> 5 de </a:t>
            </a:r>
            <a:r>
              <a:rPr lang="nl-BE" dirty="0" err="1" smtClean="0"/>
              <a:t>l’AR</a:t>
            </a:r>
            <a:r>
              <a:rPr lang="nl-BE" dirty="0" smtClean="0"/>
              <a:t> du 1</a:t>
            </a:r>
            <a:r>
              <a:rPr lang="nl-NL" dirty="0" smtClean="0"/>
              <a:t>8 </a:t>
            </a:r>
            <a:r>
              <a:rPr lang="nl-NL" dirty="0" err="1" smtClean="0"/>
              <a:t>septembre</a:t>
            </a:r>
            <a:r>
              <a:rPr lang="nl-NL" dirty="0" smtClean="0"/>
              <a:t>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pPr/>
              <a:t>61</a:t>
            </a:fld>
            <a:endParaRPr lang="nl-BE"/>
          </a:p>
        </p:txBody>
      </p:sp>
    </p:spTree>
    <p:extLst>
      <p:ext uri="{BB962C8B-B14F-4D97-AF65-F5344CB8AC3E}">
        <p14:creationId xmlns:p14="http://schemas.microsoft.com/office/powerpoint/2010/main" val="36950812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Article</a:t>
            </a:r>
            <a:r>
              <a:rPr lang="nl-BE" dirty="0" smtClean="0"/>
              <a:t> 5 de </a:t>
            </a:r>
            <a:r>
              <a:rPr lang="nl-BE" dirty="0" err="1" smtClean="0"/>
              <a:t>l’AR</a:t>
            </a:r>
            <a:r>
              <a:rPr lang="nl-BE" dirty="0" smtClean="0"/>
              <a:t> du 1</a:t>
            </a:r>
            <a:r>
              <a:rPr lang="nl-NL" dirty="0" smtClean="0"/>
              <a:t>8 </a:t>
            </a:r>
            <a:r>
              <a:rPr lang="nl-NL" dirty="0" err="1" smtClean="0"/>
              <a:t>septembre</a:t>
            </a:r>
            <a:r>
              <a:rPr lang="nl-NL" dirty="0" smtClean="0"/>
              <a:t>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pPr/>
              <a:t>62</a:t>
            </a:fld>
            <a:endParaRPr lang="nl-BE"/>
          </a:p>
        </p:txBody>
      </p:sp>
    </p:spTree>
    <p:extLst>
      <p:ext uri="{BB962C8B-B14F-4D97-AF65-F5344CB8AC3E}">
        <p14:creationId xmlns:p14="http://schemas.microsoft.com/office/powerpoint/2010/main" val="3695081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err="1" smtClean="0"/>
              <a:t>Article</a:t>
            </a:r>
            <a:r>
              <a:rPr lang="nl-BE" dirty="0" smtClean="0"/>
              <a:t> 5 de </a:t>
            </a:r>
            <a:r>
              <a:rPr lang="nl-BE" dirty="0" err="1" smtClean="0"/>
              <a:t>l’AR</a:t>
            </a:r>
            <a:r>
              <a:rPr lang="nl-BE" dirty="0" smtClean="0"/>
              <a:t> du 1</a:t>
            </a:r>
            <a:r>
              <a:rPr lang="nl-NL" dirty="0" smtClean="0"/>
              <a:t>8 </a:t>
            </a:r>
            <a:r>
              <a:rPr lang="nl-NL" dirty="0" err="1" smtClean="0"/>
              <a:t>septembre</a:t>
            </a:r>
            <a:r>
              <a:rPr lang="nl-NL" dirty="0" smtClean="0"/>
              <a:t> 2015</a:t>
            </a:r>
            <a:endParaRPr lang="en-US" dirty="0"/>
          </a:p>
        </p:txBody>
      </p:sp>
      <p:sp>
        <p:nvSpPr>
          <p:cNvPr id="4" name="Slide Number Placeholder 3"/>
          <p:cNvSpPr>
            <a:spLocks noGrp="1"/>
          </p:cNvSpPr>
          <p:nvPr>
            <p:ph type="sldNum" sz="quarter" idx="10"/>
          </p:nvPr>
        </p:nvSpPr>
        <p:spPr/>
        <p:txBody>
          <a:bodyPr/>
          <a:lstStyle/>
          <a:p>
            <a:fld id="{1E75A41D-E811-40B0-98CF-5B0F44BFB170}" type="slidenum">
              <a:rPr lang="nl-BE" smtClean="0"/>
              <a:pPr/>
              <a:t>63</a:t>
            </a:fld>
            <a:endParaRPr lang="nl-BE"/>
          </a:p>
        </p:txBody>
      </p:sp>
    </p:spTree>
    <p:extLst>
      <p:ext uri="{BB962C8B-B14F-4D97-AF65-F5344CB8AC3E}">
        <p14:creationId xmlns:p14="http://schemas.microsoft.com/office/powerpoint/2010/main" val="369508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E46BF1DC-F178-4FFD-8E76-EE7754329894}" type="slidenum">
              <a:rPr lang="nl-BE" smtClean="0"/>
              <a:pPr/>
              <a:t>7</a:t>
            </a:fld>
            <a:endParaRPr lang="nl-BE"/>
          </a:p>
        </p:txBody>
      </p:sp>
    </p:spTree>
    <p:extLst>
      <p:ext uri="{BB962C8B-B14F-4D97-AF65-F5344CB8AC3E}">
        <p14:creationId xmlns:p14="http://schemas.microsoft.com/office/powerpoint/2010/main" val="2828239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6BF1DC-F178-4FFD-8E76-EE7754329894}" type="slidenum">
              <a:rPr lang="nl-BE" smtClean="0"/>
              <a:pPr/>
              <a:t>64</a:t>
            </a:fld>
            <a:endParaRPr lang="nl-BE"/>
          </a:p>
        </p:txBody>
      </p:sp>
    </p:spTree>
    <p:extLst>
      <p:ext uri="{BB962C8B-B14F-4D97-AF65-F5344CB8AC3E}">
        <p14:creationId xmlns:p14="http://schemas.microsoft.com/office/powerpoint/2010/main" val="31939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738AE8C-41BD-4135-9A76-112F4A8EDCE2}" type="slidenum">
              <a:rPr lang="nl-BE" smtClean="0"/>
              <a:pPr/>
              <a:t>8</a:t>
            </a:fld>
            <a:endParaRPr lang="nl-BE" dirty="0"/>
          </a:p>
        </p:txBody>
      </p:sp>
    </p:spTree>
    <p:extLst>
      <p:ext uri="{BB962C8B-B14F-4D97-AF65-F5344CB8AC3E}">
        <p14:creationId xmlns:p14="http://schemas.microsoft.com/office/powerpoint/2010/main" val="213729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9</a:t>
            </a:fld>
            <a:endParaRPr lang="nl-BE"/>
          </a:p>
        </p:txBody>
      </p:sp>
    </p:spTree>
    <p:extLst>
      <p:ext uri="{BB962C8B-B14F-4D97-AF65-F5344CB8AC3E}">
        <p14:creationId xmlns:p14="http://schemas.microsoft.com/office/powerpoint/2010/main" val="1810128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ts val="0"/>
              </a:spcAft>
              <a:buClrTx/>
              <a:buSzTx/>
              <a:buFontTx/>
              <a:buChar char="-"/>
              <a:tabLst/>
              <a:defRPr/>
            </a:pPr>
            <a:r>
              <a:rPr kumimoji="0" lang="fr-BE" sz="800" b="0" i="0" u="none" strike="noStrike" kern="1200" cap="none" spc="0" normalizeH="0" baseline="0" noProof="0" dirty="0" smtClean="0">
                <a:ln>
                  <a:noFill/>
                </a:ln>
                <a:solidFill>
                  <a:srgbClr val="000000"/>
                </a:solidFill>
                <a:effectLst/>
                <a:uLnTx/>
                <a:uFillTx/>
                <a:latin typeface="Arial" charset="0"/>
                <a:ea typeface="+mn-ea"/>
                <a:cs typeface="+mn-cs"/>
              </a:rPr>
              <a:t>Règlement des soins de santé </a:t>
            </a:r>
            <a:r>
              <a:rPr lang="fr-BE" sz="800" dirty="0" smtClean="0"/>
              <a:t>du 28 juillet 2003 portant exécution de l'article 22, 11° de la loi relative a l'assurance obligatoire soins de sante et indemnités, coordonnée le 14 juillet 1994, tel que modifié par le r</a:t>
            </a:r>
            <a:r>
              <a:rPr lang="fr-BE" sz="800" dirty="0" smtClean="0">
                <a:effectLst/>
                <a:latin typeface="Arial"/>
                <a:ea typeface="Times New Roman"/>
              </a:rPr>
              <a:t>èglement du 22 juin 2015 (Moniteur belge du 30 juin 2015). </a:t>
            </a:r>
          </a:p>
          <a:p>
            <a:pPr marL="171450" marR="0" lvl="0" indent="-171450" algn="l" defTabSz="914400" rtl="0" eaLnBrk="1" fontAlgn="base" latinLnBrk="0" hangingPunct="1">
              <a:lnSpc>
                <a:spcPct val="100000"/>
              </a:lnSpc>
              <a:spcBef>
                <a:spcPct val="30000"/>
              </a:spcBef>
              <a:spcAft>
                <a:spcPts val="0"/>
              </a:spcAft>
              <a:buClrTx/>
              <a:buSzTx/>
              <a:buFontTx/>
              <a:buChar char="-"/>
              <a:tabLst/>
              <a:defRPr/>
            </a:pPr>
            <a:r>
              <a:rPr kumimoji="0" lang="fr-BE" sz="800" b="0" i="0" u="none" strike="noStrike" kern="1200" cap="none" spc="0" normalizeH="0" baseline="0" noProof="0" dirty="0" smtClean="0">
                <a:ln>
                  <a:noFill/>
                </a:ln>
                <a:solidFill>
                  <a:srgbClr val="000000"/>
                </a:solidFill>
                <a:effectLst/>
                <a:uLnTx/>
                <a:uFillTx/>
                <a:latin typeface="Arial"/>
                <a:ea typeface="Times New Roman"/>
                <a:cs typeface="Arial" pitchFamily="34" charset="0"/>
              </a:rPr>
              <a:t>Arrêtés ministériels du SPF Finances du 22 décembre 2015 (Moniteur belge des 28 et 29 décembre 2015). </a:t>
            </a:r>
            <a:endParaRPr kumimoji="0" lang="fr-BE" sz="8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endParaRPr>
          </a:p>
          <a:p>
            <a:endParaRPr lang="fr-BE" dirty="0"/>
          </a:p>
        </p:txBody>
      </p:sp>
      <p:sp>
        <p:nvSpPr>
          <p:cNvPr id="4" name="Espace réservé du numéro de diapositive 3"/>
          <p:cNvSpPr>
            <a:spLocks noGrp="1"/>
          </p:cNvSpPr>
          <p:nvPr>
            <p:ph type="sldNum" sz="quarter" idx="10"/>
          </p:nvPr>
        </p:nvSpPr>
        <p:spPr/>
        <p:txBody>
          <a:bodyPr/>
          <a:lstStyle/>
          <a:p>
            <a:fld id="{1E75A41D-E811-40B0-98CF-5B0F44BFB170}" type="slidenum">
              <a:rPr lang="nl-BE" smtClean="0"/>
              <a:pPr/>
              <a:t>10</a:t>
            </a:fld>
            <a:endParaRPr lang="nl-BE"/>
          </a:p>
        </p:txBody>
      </p:sp>
    </p:spTree>
    <p:extLst>
      <p:ext uri="{BB962C8B-B14F-4D97-AF65-F5344CB8AC3E}">
        <p14:creationId xmlns:p14="http://schemas.microsoft.com/office/powerpoint/2010/main" val="1810128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71550" y="2130425"/>
            <a:ext cx="7486650" cy="1082675"/>
          </a:xfrm>
        </p:spPr>
        <p:txBody>
          <a:bodyPr/>
          <a:lstStyle>
            <a:lvl1pPr algn="l">
              <a:defRPr sz="3600"/>
            </a:lvl1pPr>
          </a:lstStyle>
          <a:p>
            <a:pPr lvl="0"/>
            <a:r>
              <a:rPr lang="en-US" noProof="0" smtClean="0"/>
              <a:t>Click to edit Master title style</a:t>
            </a:r>
            <a:endParaRPr lang="nl-BE" noProof="0" smtClean="0"/>
          </a:p>
        </p:txBody>
      </p:sp>
      <p:sp>
        <p:nvSpPr>
          <p:cNvPr id="11267" name="Rectangle 3"/>
          <p:cNvSpPr>
            <a:spLocks noGrp="1" noChangeArrowheads="1"/>
          </p:cNvSpPr>
          <p:nvPr>
            <p:ph type="subTitle" idx="1"/>
          </p:nvPr>
        </p:nvSpPr>
        <p:spPr>
          <a:xfrm>
            <a:off x="971550" y="3429000"/>
            <a:ext cx="6800850" cy="720725"/>
          </a:xfrm>
        </p:spPr>
        <p:txBody>
          <a:bodyPr/>
          <a:lstStyle>
            <a:lvl1pPr marL="0" indent="0">
              <a:buFontTx/>
              <a:buNone/>
              <a:defRPr sz="1800" b="1">
                <a:solidFill>
                  <a:srgbClr val="007C92"/>
                </a:solidFill>
                <a:latin typeface="Verdana" pitchFamily="34" charset="0"/>
              </a:defRPr>
            </a:lvl1pPr>
          </a:lstStyle>
          <a:p>
            <a:pPr lvl="0"/>
            <a:r>
              <a:rPr lang="en-US" noProof="0" smtClean="0"/>
              <a:t>Click to edit Master subtitle style</a:t>
            </a:r>
            <a:endParaRPr lang="nl-BE" noProof="0" smtClean="0"/>
          </a:p>
        </p:txBody>
      </p:sp>
      <p:sp>
        <p:nvSpPr>
          <p:cNvPr id="11268" name="Rectangle 4"/>
          <p:cNvSpPr>
            <a:spLocks noGrp="1" noChangeArrowheads="1"/>
          </p:cNvSpPr>
          <p:nvPr>
            <p:ph type="dt" sz="half" idx="2"/>
          </p:nvPr>
        </p:nvSpPr>
        <p:spPr/>
        <p:txBody>
          <a:bodyPr/>
          <a:lstStyle>
            <a:lvl1pPr>
              <a:defRPr/>
            </a:lvl1pPr>
          </a:lstStyle>
          <a:p>
            <a:endParaRPr lang="en-US"/>
          </a:p>
        </p:txBody>
      </p:sp>
      <p:sp>
        <p:nvSpPr>
          <p:cNvPr id="11269" name="Rectangle 5"/>
          <p:cNvSpPr>
            <a:spLocks noGrp="1" noChangeArrowheads="1"/>
          </p:cNvSpPr>
          <p:nvPr>
            <p:ph type="ftr" sz="quarter" idx="3"/>
          </p:nvPr>
        </p:nvSpPr>
        <p:spPr/>
        <p:txBody>
          <a:bodyPr/>
          <a:lstStyle>
            <a:lvl1pPr>
              <a:defRPr/>
            </a:lvl1pPr>
          </a:lstStyle>
          <a:p>
            <a:endParaRPr lang="en-US"/>
          </a:p>
        </p:txBody>
      </p:sp>
      <p:sp>
        <p:nvSpPr>
          <p:cNvPr id="11270" name="Rectangle 6"/>
          <p:cNvSpPr>
            <a:spLocks noGrp="1" noChangeArrowheads="1"/>
          </p:cNvSpPr>
          <p:nvPr>
            <p:ph type="sldNum" sz="quarter" idx="4"/>
          </p:nvPr>
        </p:nvSpPr>
        <p:spPr/>
        <p:txBody>
          <a:bodyPr/>
          <a:lstStyle>
            <a:lvl1pPr>
              <a:defRPr/>
            </a:lvl1pPr>
          </a:lstStyle>
          <a:p>
            <a:fld id="{C998AD57-2DBE-4FCA-A008-8FC69A721189}" type="slidenum">
              <a:rPr lang="en-US"/>
              <a:pPr/>
              <a:t>‹N°›</a:t>
            </a:fld>
            <a:endParaRPr lang="en-US"/>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1275" name="Line 11"/>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Line 12"/>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3AD386-6D4C-425E-96BF-30CA1A4CB116}" type="slidenum">
              <a:rPr lang="en-US"/>
              <a:pPr/>
              <a:t>‹N°›</a:t>
            </a:fld>
            <a:endParaRPr lang="en-US"/>
          </a:p>
        </p:txBody>
      </p:sp>
    </p:spTree>
    <p:extLst>
      <p:ext uri="{BB962C8B-B14F-4D97-AF65-F5344CB8AC3E}">
        <p14:creationId xmlns:p14="http://schemas.microsoft.com/office/powerpoint/2010/main" val="308733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274638"/>
            <a:ext cx="196373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D72EAF-DD12-4AF0-A800-BE17867DB2D0}" type="slidenum">
              <a:rPr lang="en-US"/>
              <a:pPr/>
              <a:t>‹N°›</a:t>
            </a:fld>
            <a:endParaRPr lang="en-US"/>
          </a:p>
        </p:txBody>
      </p:sp>
    </p:spTree>
    <p:extLst>
      <p:ext uri="{BB962C8B-B14F-4D97-AF65-F5344CB8AC3E}">
        <p14:creationId xmlns:p14="http://schemas.microsoft.com/office/powerpoint/2010/main" val="2995172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39E4F57-A9BB-4CD7-A21D-64FDB63A672A}" type="slidenum">
              <a:rPr lang="en-US">
                <a:solidFill>
                  <a:srgbClr val="000000"/>
                </a:solidFill>
              </a:rPr>
              <a:pPr/>
              <a:t>‹N°›</a:t>
            </a:fld>
            <a:endParaRPr lang="en-US" dirty="0">
              <a:solidFill>
                <a:srgbClr val="000000"/>
              </a:solidFill>
            </a:endParaRPr>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20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A34B960-9FAC-4D5B-A59D-C82F0B52CD3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14669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3325E6-992F-4B35-8D61-19391562179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96326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D62A9D-2D7E-45BF-90DD-A65ECD9CD0C2}"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100055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90EC08D3-1289-4D5D-8FB9-312B90D0B177}"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800128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EF0C871-F38C-4F7A-8D00-FC677A3797F8}"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6533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F97DB58-049C-48B5-B7DB-CBE8B35265BB}"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54804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6551A06-4D1A-4473-ACDC-A4E1449109B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2235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CEF7A-0203-4372-A148-5D07C50C1B96}" type="slidenum">
              <a:rPr lang="en-US"/>
              <a:pPr/>
              <a:t>‹N°›</a:t>
            </a:fld>
            <a:endParaRPr lang="en-US"/>
          </a:p>
        </p:txBody>
      </p:sp>
    </p:spTree>
    <p:extLst>
      <p:ext uri="{BB962C8B-B14F-4D97-AF65-F5344CB8AC3E}">
        <p14:creationId xmlns:p14="http://schemas.microsoft.com/office/powerpoint/2010/main" val="500511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FD0C511-2C13-4648-B15C-80187E38285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3738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8468B47-535D-4D79-98FC-8C06A2228B0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18544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57C6F9F-1144-4EB8-99AE-B7C5BE4F9F1F}"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6048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39E4F57-A9BB-4CD7-A21D-64FDB63A672A}" type="slidenum">
              <a:rPr lang="en-US">
                <a:solidFill>
                  <a:srgbClr val="000000"/>
                </a:solidFill>
              </a:rPr>
              <a:pPr/>
              <a:t>‹N°›</a:t>
            </a:fld>
            <a:endParaRPr lang="en-US" dirty="0">
              <a:solidFill>
                <a:srgbClr val="000000"/>
              </a:solidFill>
            </a:endParaRPr>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08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A34B960-9FAC-4D5B-A59D-C82F0B52CD3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93445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3325E6-992F-4B35-8D61-19391562179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06111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D62A9D-2D7E-45BF-90DD-A65ECD9CD0C2}"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803519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90EC08D3-1289-4D5D-8FB9-312B90D0B177}"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82043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EF0C871-F38C-4F7A-8D00-FC677A3797F8}"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111632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F97DB58-049C-48B5-B7DB-CBE8B35265BB}"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481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47BCA5-AFEA-4CD4-BDBB-7534E375854D}" type="slidenum">
              <a:rPr lang="en-US"/>
              <a:pPr/>
              <a:t>‹N°›</a:t>
            </a:fld>
            <a:endParaRPr lang="en-US"/>
          </a:p>
        </p:txBody>
      </p:sp>
    </p:spTree>
    <p:extLst>
      <p:ext uri="{BB962C8B-B14F-4D97-AF65-F5344CB8AC3E}">
        <p14:creationId xmlns:p14="http://schemas.microsoft.com/office/powerpoint/2010/main" val="214884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6551A06-4D1A-4473-ACDC-A4E1449109B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09955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FD0C511-2C13-4648-B15C-80187E38285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043578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8468B47-535D-4D79-98FC-8C06A2228B0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23024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57C6F9F-1144-4EB8-99AE-B7C5BE4F9F1F}"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611327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39E4F57-A9BB-4CD7-A21D-64FDB63A672A}" type="slidenum">
              <a:rPr lang="en-US">
                <a:solidFill>
                  <a:srgbClr val="000000"/>
                </a:solidFill>
              </a:rPr>
              <a:pPr/>
              <a:t>‹N°›</a:t>
            </a:fld>
            <a:endParaRPr lang="en-US" dirty="0">
              <a:solidFill>
                <a:srgbClr val="000000"/>
              </a:solidFill>
            </a:endParaRPr>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10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A34B960-9FAC-4D5B-A59D-C82F0B52CD3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90224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3325E6-992F-4B35-8D61-19391562179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29876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D62A9D-2D7E-45BF-90DD-A65ECD9CD0C2}"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942993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90EC08D3-1289-4D5D-8FB9-312B90D0B177}"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7354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EF0C871-F38C-4F7A-8D00-FC677A3797F8}"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96376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600200"/>
            <a:ext cx="38528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C4BE1C-AA9E-4244-916C-F7D044B3322E}" type="slidenum">
              <a:rPr lang="en-US"/>
              <a:pPr/>
              <a:t>‹N°›</a:t>
            </a:fld>
            <a:endParaRPr lang="en-US"/>
          </a:p>
        </p:txBody>
      </p:sp>
    </p:spTree>
    <p:extLst>
      <p:ext uri="{BB962C8B-B14F-4D97-AF65-F5344CB8AC3E}">
        <p14:creationId xmlns:p14="http://schemas.microsoft.com/office/powerpoint/2010/main" val="75599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F97DB58-049C-48B5-B7DB-CBE8B35265BB}"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24018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6551A06-4D1A-4473-ACDC-A4E1449109B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91357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FD0C511-2C13-4648-B15C-80187E38285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4057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8468B47-535D-4D79-98FC-8C06A2228B0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683728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57C6F9F-1144-4EB8-99AE-B7C5BE4F9F1F}"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969108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39E4F57-A9BB-4CD7-A21D-64FDB63A672A}" type="slidenum">
              <a:rPr lang="en-US">
                <a:solidFill>
                  <a:srgbClr val="000000"/>
                </a:solidFill>
              </a:rPr>
              <a:pPr/>
              <a:t>‹N°›</a:t>
            </a:fld>
            <a:endParaRPr lang="en-US" dirty="0">
              <a:solidFill>
                <a:srgbClr val="000000"/>
              </a:solidFill>
            </a:endParaRPr>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784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A34B960-9FAC-4D5B-A59D-C82F0B52CD3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087602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3325E6-992F-4B35-8D61-19391562179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593172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D62A9D-2D7E-45BF-90DD-A65ECD9CD0C2}"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119323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90EC08D3-1289-4D5D-8FB9-312B90D0B177}"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8811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6AEA44E-D765-4237-BF8B-68668CBB067E}" type="slidenum">
              <a:rPr lang="en-US"/>
              <a:pPr/>
              <a:t>‹N°›</a:t>
            </a:fld>
            <a:endParaRPr lang="en-US"/>
          </a:p>
        </p:txBody>
      </p:sp>
    </p:spTree>
    <p:extLst>
      <p:ext uri="{BB962C8B-B14F-4D97-AF65-F5344CB8AC3E}">
        <p14:creationId xmlns:p14="http://schemas.microsoft.com/office/powerpoint/2010/main" val="9535340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EF0C871-F38C-4F7A-8D00-FC677A3797F8}"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767380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F97DB58-049C-48B5-B7DB-CBE8B35265BB}"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293415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6551A06-4D1A-4473-ACDC-A4E1449109B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13377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FD0C511-2C13-4648-B15C-80187E38285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85488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8468B47-535D-4D79-98FC-8C06A2228B0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901293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57C6F9F-1144-4EB8-99AE-B7C5BE4F9F1F}"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42180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39E4F57-A9BB-4CD7-A21D-64FDB63A672A}" type="slidenum">
              <a:rPr lang="en-US">
                <a:solidFill>
                  <a:srgbClr val="000000"/>
                </a:solidFill>
              </a:rPr>
              <a:pPr/>
              <a:t>‹N°›</a:t>
            </a:fld>
            <a:endParaRPr lang="en-US" dirty="0">
              <a:solidFill>
                <a:srgbClr val="000000"/>
              </a:solidFill>
            </a:endParaRPr>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08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A34B960-9FAC-4D5B-A59D-C82F0B52CD3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475488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3325E6-992F-4B35-8D61-19391562179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80395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D62A9D-2D7E-45BF-90DD-A65ECD9CD0C2}"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60491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5E55531-D822-4535-A382-A346F77D5400}" type="slidenum">
              <a:rPr lang="en-US"/>
              <a:pPr/>
              <a:t>‹N°›</a:t>
            </a:fld>
            <a:endParaRPr lang="en-US"/>
          </a:p>
        </p:txBody>
      </p:sp>
    </p:spTree>
    <p:extLst>
      <p:ext uri="{BB962C8B-B14F-4D97-AF65-F5344CB8AC3E}">
        <p14:creationId xmlns:p14="http://schemas.microsoft.com/office/powerpoint/2010/main" val="2061625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90EC08D3-1289-4D5D-8FB9-312B90D0B177}"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8356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EF0C871-F38C-4F7A-8D00-FC677A3797F8}"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006441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F97DB58-049C-48B5-B7DB-CBE8B35265BB}"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022495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6551A06-4D1A-4473-ACDC-A4E1449109B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975248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FD0C511-2C13-4648-B15C-80187E38285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976721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8468B47-535D-4D79-98FC-8C06A2228B0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572794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57C6F9F-1144-4EB8-99AE-B7C5BE4F9F1F}"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232242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130425"/>
            <a:ext cx="7772400" cy="1082675"/>
          </a:xfrm>
        </p:spPr>
        <p:txBody>
          <a:bodyPr/>
          <a:lstStyle>
            <a:lvl1pPr algn="l">
              <a:defRPr sz="2400">
                <a:solidFill>
                  <a:schemeClr val="tx1"/>
                </a:solidFill>
              </a:defRPr>
            </a:lvl1pPr>
          </a:lstStyle>
          <a:p>
            <a:pPr lvl="0"/>
            <a:r>
              <a:rPr lang="fr-FR" noProof="0" smtClean="0"/>
              <a:t>Modifiez le style du titre</a:t>
            </a:r>
            <a:endParaRPr lang="nl-BE" noProof="0" smtClean="0"/>
          </a:p>
        </p:txBody>
      </p:sp>
      <p:sp>
        <p:nvSpPr>
          <p:cNvPr id="11267" name="Rectangle 3"/>
          <p:cNvSpPr>
            <a:spLocks noGrp="1" noChangeArrowheads="1"/>
          </p:cNvSpPr>
          <p:nvPr>
            <p:ph type="subTitle" idx="1"/>
          </p:nvPr>
        </p:nvSpPr>
        <p:spPr>
          <a:xfrm>
            <a:off x="684213" y="3429000"/>
            <a:ext cx="7088187" cy="720725"/>
          </a:xfrm>
        </p:spPr>
        <p:txBody>
          <a:bodyPr/>
          <a:lstStyle>
            <a:lvl1pPr marL="0" indent="0">
              <a:buFontTx/>
              <a:buNone/>
              <a:defRPr sz="1800" b="1">
                <a:solidFill>
                  <a:srgbClr val="007C92"/>
                </a:solidFill>
                <a:latin typeface="Verdana" pitchFamily="34" charset="0"/>
              </a:defRPr>
            </a:lvl1pPr>
          </a:lstStyle>
          <a:p>
            <a:pPr lvl="0"/>
            <a:r>
              <a:rPr lang="fr-FR" noProof="0" smtClean="0"/>
              <a:t>Modifiez le style des sous-titres du masque</a:t>
            </a:r>
            <a:endParaRPr lang="nl-BE" noProof="0" smtClean="0"/>
          </a:p>
        </p:txBody>
      </p:sp>
      <p:sp>
        <p:nvSpPr>
          <p:cNvPr id="11268" name="Rectangle 4"/>
          <p:cNvSpPr>
            <a:spLocks noGrp="1" noChangeArrowheads="1"/>
          </p:cNvSpPr>
          <p:nvPr>
            <p:ph type="dt" sz="half" idx="2"/>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11269"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11270" name="Rectangle 6"/>
          <p:cNvSpPr>
            <a:spLocks noGrp="1" noChangeArrowheads="1"/>
          </p:cNvSpPr>
          <p:nvPr>
            <p:ph type="sldNum" sz="quarter" idx="4"/>
          </p:nvPr>
        </p:nvSpPr>
        <p:spPr/>
        <p:txBody>
          <a:bodyPr/>
          <a:lstStyle>
            <a:lvl1pPr>
              <a:defRPr/>
            </a:lvl1pPr>
          </a:lstStyle>
          <a:p>
            <a:fld id="{A39E4F57-A9BB-4CD7-A21D-64FDB63A672A}" type="slidenum">
              <a:rPr lang="en-US">
                <a:solidFill>
                  <a:srgbClr val="000000"/>
                </a:solidFill>
              </a:rPr>
              <a:pPr/>
              <a:t>‹N°›</a:t>
            </a:fld>
            <a:endParaRPr lang="en-US" dirty="0">
              <a:solidFill>
                <a:srgbClr val="000000"/>
              </a:solidFill>
            </a:endParaRPr>
          </a:p>
        </p:txBody>
      </p:sp>
      <p:pic>
        <p:nvPicPr>
          <p:cNvPr id="11274" name="Picture 10" descr="L-logo INAM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64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2A34B960-9FAC-4D5B-A59D-C82F0B52CD3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0884662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B73325E6-992F-4B35-8D61-19391562179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80091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E6A383-C12F-4CBD-B56E-188A602E03D5}" type="slidenum">
              <a:rPr lang="en-US"/>
              <a:pPr/>
              <a:t>‹N°›</a:t>
            </a:fld>
            <a:endParaRPr lang="en-US"/>
          </a:p>
        </p:txBody>
      </p:sp>
    </p:spTree>
    <p:extLst>
      <p:ext uri="{BB962C8B-B14F-4D97-AF65-F5344CB8AC3E}">
        <p14:creationId xmlns:p14="http://schemas.microsoft.com/office/powerpoint/2010/main" val="39616785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CBD62A9D-2D7E-45BF-90DD-A65ECD9CD0C2}"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563249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8" name="Espace réservé du pied de page 7"/>
          <p:cNvSpPr>
            <a:spLocks noGrp="1"/>
          </p:cNvSpPr>
          <p:nvPr>
            <p:ph type="ftr" sz="quarter" idx="11"/>
          </p:nvPr>
        </p:nvSpPr>
        <p:spPr/>
        <p:txBody>
          <a:bodyPr/>
          <a:lstStyle>
            <a:lvl1pPr>
              <a:defRPr/>
            </a:lvl1pPr>
          </a:lstStyle>
          <a:p>
            <a:endParaRPr lang="en-US" dirty="0">
              <a:solidFill>
                <a:srgbClr val="000000"/>
              </a:solidFill>
            </a:endParaRPr>
          </a:p>
        </p:txBody>
      </p:sp>
      <p:sp>
        <p:nvSpPr>
          <p:cNvPr id="9" name="Espace réservé du numéro de diapositive 8"/>
          <p:cNvSpPr>
            <a:spLocks noGrp="1"/>
          </p:cNvSpPr>
          <p:nvPr>
            <p:ph type="sldNum" sz="quarter" idx="12"/>
          </p:nvPr>
        </p:nvSpPr>
        <p:spPr/>
        <p:txBody>
          <a:bodyPr/>
          <a:lstStyle>
            <a:lvl1pPr>
              <a:defRPr/>
            </a:lvl1pPr>
          </a:lstStyle>
          <a:p>
            <a:fld id="{90EC08D3-1289-4D5D-8FB9-312B90D0B177}"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761045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4" name="Espace réservé du pied de page 3"/>
          <p:cNvSpPr>
            <a:spLocks noGrp="1"/>
          </p:cNvSpPr>
          <p:nvPr>
            <p:ph type="ftr" sz="quarter" idx="11"/>
          </p:nvPr>
        </p:nvSpPr>
        <p:spPr/>
        <p:txBody>
          <a:bodyPr/>
          <a:lstStyle>
            <a:lvl1pPr>
              <a:defRPr/>
            </a:lvl1pPr>
          </a:lstStyle>
          <a:p>
            <a:endParaRPr lang="en-US" dirty="0">
              <a:solidFill>
                <a:srgbClr val="000000"/>
              </a:solidFill>
            </a:endParaRPr>
          </a:p>
        </p:txBody>
      </p:sp>
      <p:sp>
        <p:nvSpPr>
          <p:cNvPr id="5" name="Espace réservé du numéro de diapositive 4"/>
          <p:cNvSpPr>
            <a:spLocks noGrp="1"/>
          </p:cNvSpPr>
          <p:nvPr>
            <p:ph type="sldNum" sz="quarter" idx="12"/>
          </p:nvPr>
        </p:nvSpPr>
        <p:spPr/>
        <p:txBody>
          <a:bodyPr/>
          <a:lstStyle>
            <a:lvl1pPr>
              <a:defRPr/>
            </a:lvl1pPr>
          </a:lstStyle>
          <a:p>
            <a:fld id="{5EF0C871-F38C-4F7A-8D00-FC677A3797F8}"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592976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3" name="Espace réservé du pied de page 2"/>
          <p:cNvSpPr>
            <a:spLocks noGrp="1"/>
          </p:cNvSpPr>
          <p:nvPr>
            <p:ph type="ftr" sz="quarter" idx="11"/>
          </p:nvPr>
        </p:nvSpPr>
        <p:spPr/>
        <p:txBody>
          <a:bodyPr/>
          <a:lstStyle>
            <a:lvl1pPr>
              <a:defRPr/>
            </a:lvl1pPr>
          </a:lstStyle>
          <a:p>
            <a:endParaRPr lang="en-US" dirty="0">
              <a:solidFill>
                <a:srgbClr val="000000"/>
              </a:solidFill>
            </a:endParaRPr>
          </a:p>
        </p:txBody>
      </p:sp>
      <p:sp>
        <p:nvSpPr>
          <p:cNvPr id="4" name="Espace réservé du numéro de diapositive 3"/>
          <p:cNvSpPr>
            <a:spLocks noGrp="1"/>
          </p:cNvSpPr>
          <p:nvPr>
            <p:ph type="sldNum" sz="quarter" idx="12"/>
          </p:nvPr>
        </p:nvSpPr>
        <p:spPr/>
        <p:txBody>
          <a:bodyPr/>
          <a:lstStyle>
            <a:lvl1pPr>
              <a:defRPr/>
            </a:lvl1pPr>
          </a:lstStyle>
          <a:p>
            <a:fld id="{EF97DB58-049C-48B5-B7DB-CBE8B35265BB}"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82083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D6551A06-4D1A-4473-ACDC-A4E1449109B4}"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65966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6" name="Espace réservé du pied de page 5"/>
          <p:cNvSpPr>
            <a:spLocks noGrp="1"/>
          </p:cNvSpPr>
          <p:nvPr>
            <p:ph type="ftr" sz="quarter" idx="11"/>
          </p:nvPr>
        </p:nvSpPr>
        <p:spPr/>
        <p:txBody>
          <a:bodyPr/>
          <a:lstStyle>
            <a:lvl1pPr>
              <a:defRPr/>
            </a:lvl1pPr>
          </a:lstStyle>
          <a:p>
            <a:endParaRPr lang="en-US" dirty="0">
              <a:solidFill>
                <a:srgbClr val="000000"/>
              </a:solidFill>
            </a:endParaRPr>
          </a:p>
        </p:txBody>
      </p:sp>
      <p:sp>
        <p:nvSpPr>
          <p:cNvPr id="7" name="Espace réservé du numéro de diapositive 6"/>
          <p:cNvSpPr>
            <a:spLocks noGrp="1"/>
          </p:cNvSpPr>
          <p:nvPr>
            <p:ph type="sldNum" sz="quarter" idx="12"/>
          </p:nvPr>
        </p:nvSpPr>
        <p:spPr/>
        <p:txBody>
          <a:bodyPr/>
          <a:lstStyle>
            <a:lvl1pPr>
              <a:defRPr/>
            </a:lvl1pPr>
          </a:lstStyle>
          <a:p>
            <a:fld id="{EFD0C511-2C13-4648-B15C-80187E38285C}"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253461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78468B47-535D-4D79-98FC-8C06A2228B05}"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6450320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r>
              <a:rPr lang="fr-FR" smtClean="0">
                <a:solidFill>
                  <a:srgbClr val="000000"/>
                </a:solidFill>
              </a:rPr>
              <a:t>version 03/09/2014</a:t>
            </a:r>
            <a:endParaRPr lang="en-US" dirty="0">
              <a:solidFill>
                <a:srgbClr val="000000"/>
              </a:solidFill>
            </a:endParaRPr>
          </a:p>
        </p:txBody>
      </p:sp>
      <p:sp>
        <p:nvSpPr>
          <p:cNvPr id="5" name="Espace réservé du pied de page 4"/>
          <p:cNvSpPr>
            <a:spLocks noGrp="1"/>
          </p:cNvSpPr>
          <p:nvPr>
            <p:ph type="ftr" sz="quarter" idx="11"/>
          </p:nvPr>
        </p:nvSpPr>
        <p:spPr/>
        <p:txBody>
          <a:bodyPr/>
          <a:lstStyle>
            <a:lvl1pPr>
              <a:defRPr/>
            </a:lvl1pPr>
          </a:lstStyle>
          <a:p>
            <a:endParaRPr lang="en-US"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lvl1pPr>
          </a:lstStyle>
          <a:p>
            <a:fld id="{E57C6F9F-1144-4EB8-99AE-B7C5BE4F9F1F}" type="slidenum">
              <a:rPr lang="en-US">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968584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28FBF0-E1E7-4053-890A-7960DDF9DD08}" type="slidenum">
              <a:rPr lang="en-US"/>
              <a:pPr/>
              <a:t>‹N°›</a:t>
            </a:fld>
            <a:endParaRPr lang="en-US"/>
          </a:p>
        </p:txBody>
      </p:sp>
    </p:spTree>
    <p:extLst>
      <p:ext uri="{BB962C8B-B14F-4D97-AF65-F5344CB8AC3E}">
        <p14:creationId xmlns:p14="http://schemas.microsoft.com/office/powerpoint/2010/main" val="3495893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C36BB7-742A-4B1D-ACE8-3BC03BD05D91}" type="slidenum">
              <a:rPr lang="en-US"/>
              <a:pPr/>
              <a:t>‹N°›</a:t>
            </a:fld>
            <a:endParaRPr lang="en-US"/>
          </a:p>
        </p:txBody>
      </p:sp>
    </p:spTree>
    <p:extLst>
      <p:ext uri="{BB962C8B-B14F-4D97-AF65-F5344CB8AC3E}">
        <p14:creationId xmlns:p14="http://schemas.microsoft.com/office/powerpoint/2010/main" val="415486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827088" y="1600200"/>
            <a:ext cx="78597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73D73E1-B9FA-40FC-B88B-E28E4891BEDD}" type="slidenum">
              <a:rPr lang="en-US"/>
              <a:pPr/>
              <a:t>‹N°›</a:t>
            </a:fld>
            <a:endParaRPr lang="en-US"/>
          </a:p>
        </p:txBody>
      </p:sp>
      <p:pic>
        <p:nvPicPr>
          <p:cNvPr id="1033" name="Picture 9" descr="L-logo INAMI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
        <p:nvSpPr>
          <p:cNvPr id="1034" name="Line 10"/>
          <p:cNvSpPr>
            <a:spLocks noChangeShapeType="1"/>
          </p:cNvSpPr>
          <p:nvPr/>
        </p:nvSpPr>
        <p:spPr bwMode="auto">
          <a:xfrm flipH="1">
            <a:off x="611188" y="1628775"/>
            <a:ext cx="6350" cy="4752975"/>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flipH="1" flipV="1">
            <a:off x="611188" y="6381750"/>
            <a:ext cx="5905500" cy="0"/>
          </a:xfrm>
          <a:prstGeom prst="line">
            <a:avLst/>
          </a:prstGeom>
          <a:noFill/>
          <a:ln w="19050">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fr-FR" smtClean="0">
                <a:solidFill>
                  <a:srgbClr val="000000"/>
                </a:solidFill>
              </a:rPr>
              <a:t>version 03/09/2014</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23F1A4-1856-4351-88FC-5170FC327931}" type="slidenum">
              <a:rPr lang="en-US">
                <a:solidFill>
                  <a:srgbClr val="000000"/>
                </a:solidFill>
              </a:rPr>
              <a:pPr/>
              <a:t>‹N°›</a:t>
            </a:fld>
            <a:endParaRPr lang="en-US" dirty="0">
              <a:solidFill>
                <a:srgbClr val="000000"/>
              </a:solidFill>
            </a:endParaRPr>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96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fr-FR" smtClean="0">
                <a:solidFill>
                  <a:srgbClr val="000000"/>
                </a:solidFill>
              </a:rPr>
              <a:t>version 03/09/2014</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23F1A4-1856-4351-88FC-5170FC327931}" type="slidenum">
              <a:rPr lang="en-US">
                <a:solidFill>
                  <a:srgbClr val="000000"/>
                </a:solidFill>
              </a:rPr>
              <a:pPr/>
              <a:t>‹N°›</a:t>
            </a:fld>
            <a:endParaRPr lang="en-US" dirty="0">
              <a:solidFill>
                <a:srgbClr val="000000"/>
              </a:solidFill>
            </a:endParaRPr>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452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fr-FR" smtClean="0">
                <a:solidFill>
                  <a:srgbClr val="000000"/>
                </a:solidFill>
              </a:rPr>
              <a:t>version 03/09/2014</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23F1A4-1856-4351-88FC-5170FC327931}" type="slidenum">
              <a:rPr lang="en-US">
                <a:solidFill>
                  <a:srgbClr val="000000"/>
                </a:solidFill>
              </a:rPr>
              <a:pPr/>
              <a:t>‹N°›</a:t>
            </a:fld>
            <a:endParaRPr lang="en-US" dirty="0">
              <a:solidFill>
                <a:srgbClr val="000000"/>
              </a:solidFill>
            </a:endParaRPr>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282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fr-FR" smtClean="0">
                <a:solidFill>
                  <a:srgbClr val="000000"/>
                </a:solidFill>
              </a:rPr>
              <a:t>version 03/09/2014</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23F1A4-1856-4351-88FC-5170FC327931}" type="slidenum">
              <a:rPr lang="en-US">
                <a:solidFill>
                  <a:srgbClr val="000000"/>
                </a:solidFill>
              </a:rPr>
              <a:pPr/>
              <a:t>‹N°›</a:t>
            </a:fld>
            <a:endParaRPr lang="en-US" dirty="0">
              <a:solidFill>
                <a:srgbClr val="000000"/>
              </a:solidFill>
            </a:endParaRPr>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9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fr-FR" smtClean="0">
                <a:solidFill>
                  <a:srgbClr val="000000"/>
                </a:solidFill>
              </a:rPr>
              <a:t>version 03/09/2014</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23F1A4-1856-4351-88FC-5170FC327931}" type="slidenum">
              <a:rPr lang="en-US">
                <a:solidFill>
                  <a:srgbClr val="000000"/>
                </a:solidFill>
              </a:rPr>
              <a:pPr/>
              <a:t>‹N°›</a:t>
            </a:fld>
            <a:endParaRPr lang="en-US" dirty="0">
              <a:solidFill>
                <a:srgbClr val="000000"/>
              </a:solidFill>
            </a:endParaRPr>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997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851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fr-FR" smtClean="0">
                <a:solidFill>
                  <a:srgbClr val="000000"/>
                </a:solidFill>
              </a:rPr>
              <a:t>version 03/09/2014</a:t>
            </a: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223F1A4-1856-4351-88FC-5170FC327931}" type="slidenum">
              <a:rPr lang="en-US">
                <a:solidFill>
                  <a:srgbClr val="000000"/>
                </a:solidFill>
              </a:rPr>
              <a:pPr/>
              <a:t>‹N°›</a:t>
            </a:fld>
            <a:endParaRPr lang="en-US" dirty="0">
              <a:solidFill>
                <a:srgbClr val="000000"/>
              </a:solidFill>
            </a:endParaRPr>
          </a:p>
        </p:txBody>
      </p:sp>
      <p:pic>
        <p:nvPicPr>
          <p:cNvPr id="1032" name="Picture 8" descr="electrogra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836613"/>
            <a:ext cx="88201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logo INAMI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288" y="38100"/>
            <a:ext cx="15144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0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p:titleStyle>
    <p:body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0ahUKEwiY4ZTtjevLAhULWBoKHVTFDloQjRwIBw&amp;url=https://pixabay.com/en/question-why-mark-problem-symbol-892904/&amp;bvm=bv.118353311,d.d2s&amp;psig=AFQjCNGBXan7i9TgJZAi_sbAg95WJty65g&amp;ust=1459519939156853"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nami.fgov.be/fr/publications/Pages/default.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1600201"/>
            <a:ext cx="7859712" cy="2332856"/>
          </a:xfrm>
        </p:spPr>
        <p:txBody>
          <a:bodyPr/>
          <a:lstStyle/>
          <a:p>
            <a:pPr marL="0" indent="0">
              <a:buNone/>
            </a:pPr>
            <a:endParaRPr lang="fr-BE" sz="3200" dirty="0" smtClean="0"/>
          </a:p>
          <a:p>
            <a:pPr marL="0" indent="0" algn="ctr">
              <a:buNone/>
            </a:pPr>
            <a:r>
              <a:rPr lang="fr-BE" sz="3200" b="1" dirty="0" smtClean="0">
                <a:solidFill>
                  <a:srgbClr val="00B050"/>
                </a:solidFill>
                <a:latin typeface="+mj-lt"/>
              </a:rPr>
              <a:t>Transparence financière des soins de santé :</a:t>
            </a:r>
          </a:p>
          <a:p>
            <a:pPr marL="0" indent="0" algn="ctr">
              <a:buNone/>
            </a:pPr>
            <a:r>
              <a:rPr lang="fr-BE" sz="3200" b="1" dirty="0" smtClean="0">
                <a:solidFill>
                  <a:srgbClr val="00B050"/>
                </a:solidFill>
                <a:latin typeface="+mj-lt"/>
              </a:rPr>
              <a:t>Principes et nouveautés</a:t>
            </a:r>
          </a:p>
          <a:p>
            <a:pPr marL="0" indent="0">
              <a:buNone/>
            </a:pPr>
            <a:endParaRPr lang="fr-BE" sz="3200" b="1" dirty="0" smtClean="0">
              <a:solidFill>
                <a:srgbClr val="007C92"/>
              </a:solidFill>
              <a:latin typeface="+mj-lt"/>
            </a:endParaRPr>
          </a:p>
        </p:txBody>
      </p:sp>
      <p:sp>
        <p:nvSpPr>
          <p:cNvPr id="5" name="Sous-titre 5"/>
          <p:cNvSpPr txBox="1">
            <a:spLocks/>
          </p:cNvSpPr>
          <p:nvPr/>
        </p:nvSpPr>
        <p:spPr bwMode="auto">
          <a:xfrm>
            <a:off x="1475656" y="4623511"/>
            <a:ext cx="7259840" cy="89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r">
              <a:buNone/>
            </a:pPr>
            <a:r>
              <a:rPr lang="fr-BE" sz="2400" b="1" dirty="0">
                <a:solidFill>
                  <a:srgbClr val="007C92"/>
                </a:solidFill>
                <a:latin typeface="Verdana" pitchFamily="34" charset="0"/>
              </a:rPr>
              <a:t>Direction </a:t>
            </a:r>
            <a:r>
              <a:rPr lang="fr-BE" sz="2400" b="1" dirty="0" smtClean="0">
                <a:solidFill>
                  <a:srgbClr val="007C92"/>
                </a:solidFill>
                <a:latin typeface="Verdana" pitchFamily="34" charset="0"/>
              </a:rPr>
              <a:t>juridique </a:t>
            </a:r>
            <a:r>
              <a:rPr lang="fr-BE" sz="2400" b="1" dirty="0">
                <a:solidFill>
                  <a:srgbClr val="007C92"/>
                </a:solidFill>
                <a:latin typeface="Verdana" pitchFamily="34" charset="0"/>
              </a:rPr>
              <a:t>et </a:t>
            </a:r>
            <a:r>
              <a:rPr lang="fr-BE" sz="2400" b="1" dirty="0" smtClean="0">
                <a:solidFill>
                  <a:srgbClr val="007C92"/>
                </a:solidFill>
                <a:latin typeface="Verdana" pitchFamily="34" charset="0"/>
              </a:rPr>
              <a:t>accessibilité </a:t>
            </a:r>
            <a:endParaRPr lang="fr-BE" sz="2400" b="1" dirty="0">
              <a:solidFill>
                <a:srgbClr val="007C92"/>
              </a:solidFill>
              <a:latin typeface="Verdana" pitchFamily="34" charset="0"/>
            </a:endParaRPr>
          </a:p>
          <a:p>
            <a:pPr marL="0" indent="0" algn="r">
              <a:buNone/>
            </a:pPr>
            <a:r>
              <a:rPr lang="nl-BE" sz="2400" b="1" dirty="0">
                <a:solidFill>
                  <a:srgbClr val="007C92"/>
                </a:solidFill>
                <a:latin typeface="+mj-lt"/>
              </a:rPr>
              <a:t>Service des </a:t>
            </a:r>
            <a:r>
              <a:rPr lang="fr-FR" sz="2400" b="1" dirty="0" smtClean="0">
                <a:solidFill>
                  <a:srgbClr val="007C92"/>
                </a:solidFill>
                <a:latin typeface="+mj-lt"/>
              </a:rPr>
              <a:t>soins</a:t>
            </a:r>
            <a:r>
              <a:rPr lang="nl-BE" sz="2400" b="1" dirty="0" smtClean="0">
                <a:solidFill>
                  <a:srgbClr val="007C92"/>
                </a:solidFill>
                <a:latin typeface="+mj-lt"/>
              </a:rPr>
              <a:t> </a:t>
            </a:r>
            <a:r>
              <a:rPr lang="nl-BE" sz="2400" b="1" dirty="0">
                <a:solidFill>
                  <a:srgbClr val="007C92"/>
                </a:solidFill>
                <a:latin typeface="+mj-lt"/>
              </a:rPr>
              <a:t>de </a:t>
            </a:r>
            <a:r>
              <a:rPr lang="nl-BE" sz="2400" b="1" dirty="0" smtClean="0">
                <a:solidFill>
                  <a:srgbClr val="007C92"/>
                </a:solidFill>
                <a:latin typeface="+mj-lt"/>
              </a:rPr>
              <a:t>santé</a:t>
            </a:r>
            <a:endParaRPr lang="nl-BE" sz="2400" b="1" dirty="0">
              <a:solidFill>
                <a:srgbClr val="007C92"/>
              </a:solidFill>
              <a:latin typeface="+mj-lt"/>
            </a:endParaRPr>
          </a:p>
          <a:p>
            <a:pPr marL="0" indent="0" algn="r">
              <a:buNone/>
            </a:pPr>
            <a:endParaRPr lang="fr-BE" sz="2400" b="1" dirty="0" smtClean="0">
              <a:solidFill>
                <a:srgbClr val="007C92"/>
              </a:solidFill>
              <a:latin typeface="Verdana" pitchFamily="34" charset="0"/>
            </a:endParaRPr>
          </a:p>
          <a:p>
            <a:pPr marL="0" indent="0" algn="r">
              <a:buNone/>
            </a:pPr>
            <a:r>
              <a:rPr lang="fr-BE" sz="1800" b="1" dirty="0" smtClean="0">
                <a:solidFill>
                  <a:srgbClr val="007C92"/>
                </a:solidFill>
                <a:latin typeface="Verdana" pitchFamily="34" charset="0"/>
              </a:rPr>
              <a:t>27 avril 2016</a:t>
            </a:r>
            <a:endParaRPr lang="fr-BE" sz="1800" b="1" dirty="0">
              <a:solidFill>
                <a:srgbClr val="007C92"/>
              </a:solidFill>
              <a:latin typeface="Verdana" pitchFamily="34" charset="0"/>
            </a:endParaRPr>
          </a:p>
          <a:p>
            <a:pPr algn="r"/>
            <a:endParaRPr lang="fr-BE" dirty="0" smtClean="0"/>
          </a:p>
        </p:txBody>
      </p:sp>
    </p:spTree>
    <p:extLst>
      <p:ext uri="{BB962C8B-B14F-4D97-AF65-F5344CB8AC3E}">
        <p14:creationId xmlns:p14="http://schemas.microsoft.com/office/powerpoint/2010/main" val="198428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smtClean="0"/>
              <a:t>Un modèle unique d’attestation (ASD) </a:t>
            </a:r>
            <a:endParaRPr lang="fr-FR" sz="2800" dirty="0"/>
          </a:p>
        </p:txBody>
      </p:sp>
      <p:sp>
        <p:nvSpPr>
          <p:cNvPr id="23555" name="Rectangle 3"/>
          <p:cNvSpPr>
            <a:spLocks noGrp="1" noChangeArrowheads="1"/>
          </p:cNvSpPr>
          <p:nvPr>
            <p:ph type="body" idx="1"/>
          </p:nvPr>
        </p:nvSpPr>
        <p:spPr>
          <a:xfrm>
            <a:off x="251520" y="1268760"/>
            <a:ext cx="8640960"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baseline="0" dirty="0" smtClean="0">
                <a:solidFill>
                  <a:srgbClr val="007C92"/>
                </a:solidFill>
                <a:latin typeface="+mj-lt"/>
                <a:ea typeface="+mn-ea"/>
                <a:cs typeface="Arial" pitchFamily="34" charset="0"/>
              </a:rPr>
              <a:t>Fixé de commun accord entre </a:t>
            </a:r>
            <a:r>
              <a:rPr lang="fr-FR" kern="1200" baseline="0" dirty="0" smtClean="0">
                <a:solidFill>
                  <a:srgbClr val="00B050"/>
                </a:solidFill>
                <a:latin typeface="+mj-lt"/>
                <a:ea typeface="+mn-ea"/>
                <a:cs typeface="Arial" pitchFamily="34" charset="0"/>
              </a:rPr>
              <a:t>l’INAMI </a:t>
            </a:r>
            <a:r>
              <a:rPr lang="fr-FR" kern="1200" baseline="0" dirty="0" smtClean="0">
                <a:solidFill>
                  <a:srgbClr val="007C92"/>
                </a:solidFill>
                <a:latin typeface="+mj-lt"/>
                <a:ea typeface="+mn-ea"/>
                <a:cs typeface="Arial" pitchFamily="34" charset="0"/>
              </a:rPr>
              <a:t>et </a:t>
            </a:r>
            <a:r>
              <a:rPr lang="fr-FR" kern="1200" dirty="0" smtClean="0">
                <a:solidFill>
                  <a:srgbClr val="00B050"/>
                </a:solidFill>
                <a:latin typeface="+mj-lt"/>
                <a:ea typeface="+mn-ea"/>
                <a:cs typeface="Arial" pitchFamily="34" charset="0"/>
              </a:rPr>
              <a:t>le SPF </a:t>
            </a:r>
            <a:r>
              <a:rPr lang="fr-FR" kern="1200" dirty="0">
                <a:solidFill>
                  <a:srgbClr val="00B050"/>
                </a:solidFill>
                <a:latin typeface="+mj-lt"/>
                <a:ea typeface="+mn-ea"/>
                <a:cs typeface="Arial" pitchFamily="34" charset="0"/>
              </a:rPr>
              <a:t>Finances</a:t>
            </a:r>
            <a:r>
              <a:rPr lang="fr-FR" kern="1200" dirty="0">
                <a:solidFill>
                  <a:srgbClr val="007C92"/>
                </a:solidFill>
                <a:latin typeface="+mj-lt"/>
                <a:ea typeface="+mn-ea"/>
                <a:cs typeface="Arial" pitchFamily="34" charset="0"/>
              </a:rPr>
              <a:t> car l’ASD a une vocation double : </a:t>
            </a:r>
          </a:p>
          <a:p>
            <a:pPr marL="392113" lvl="1" indent="0" algn="just" eaLnBrk="0" hangingPunct="0">
              <a:spcBef>
                <a:spcPts val="325"/>
              </a:spcBef>
              <a:buClr>
                <a:srgbClr val="2DA2BF"/>
              </a:buClr>
              <a:buNone/>
            </a:pPr>
            <a:endParaRPr lang="fr-FR" kern="1200" baseline="0" dirty="0" smtClean="0">
              <a:solidFill>
                <a:srgbClr val="007C92"/>
              </a:solidFill>
              <a:latin typeface="+mj-lt"/>
              <a:ea typeface="+mn-ea"/>
              <a:cs typeface="Arial" pitchFamily="34" charset="0"/>
            </a:endParaRPr>
          </a:p>
          <a:p>
            <a:pPr marL="1135063" lvl="2" indent="-342900" algn="just" eaLnBrk="0" hangingPunct="0">
              <a:spcBef>
                <a:spcPts val="325"/>
              </a:spcBef>
              <a:buClr>
                <a:srgbClr val="007C92"/>
              </a:buClr>
              <a:buFont typeface="Courier New" pitchFamily="49" charset="0"/>
              <a:buChar char="o"/>
            </a:pPr>
            <a:r>
              <a:rPr lang="fr-FR" kern="1200" baseline="0" dirty="0" smtClean="0">
                <a:solidFill>
                  <a:srgbClr val="007C92"/>
                </a:solidFill>
                <a:latin typeface="+mj-lt"/>
                <a:ea typeface="+mn-ea"/>
                <a:cs typeface="Arial" pitchFamily="34" charset="0"/>
              </a:rPr>
              <a:t>Un </a:t>
            </a:r>
            <a:r>
              <a:rPr lang="fr-FR" kern="1200" baseline="0" dirty="0" smtClean="0">
                <a:solidFill>
                  <a:srgbClr val="00B050"/>
                </a:solidFill>
                <a:latin typeface="+mj-lt"/>
                <a:ea typeface="+mn-ea"/>
                <a:cs typeface="Arial" pitchFamily="34" charset="0"/>
              </a:rPr>
              <a:t>volet INAMI </a:t>
            </a:r>
            <a:r>
              <a:rPr lang="fr-FR" kern="1200" baseline="0" dirty="0" smtClean="0">
                <a:solidFill>
                  <a:srgbClr val="007C92"/>
                </a:solidFill>
                <a:latin typeface="+mj-lt"/>
                <a:ea typeface="+mn-ea"/>
                <a:cs typeface="Arial" pitchFamily="34" charset="0"/>
              </a:rPr>
              <a:t>en vue du </a:t>
            </a:r>
            <a:r>
              <a:rPr lang="fr-FR" kern="1200" baseline="0" dirty="0" smtClean="0">
                <a:solidFill>
                  <a:srgbClr val="00B050"/>
                </a:solidFill>
                <a:latin typeface="+mj-lt"/>
                <a:ea typeface="+mn-ea"/>
                <a:cs typeface="Arial" pitchFamily="34" charset="0"/>
              </a:rPr>
              <a:t>remboursement</a:t>
            </a:r>
            <a:r>
              <a:rPr lang="fr-FR" kern="1200" baseline="0" dirty="0" smtClean="0">
                <a:solidFill>
                  <a:srgbClr val="007C92"/>
                </a:solidFill>
                <a:latin typeface="+mj-lt"/>
                <a:ea typeface="+mn-ea"/>
                <a:cs typeface="Arial" pitchFamily="34" charset="0"/>
              </a:rPr>
              <a:t> au patient de ses dépenses en soins de santé par sa mutualité  (partie supérieure de l’ASD)</a:t>
            </a:r>
          </a:p>
          <a:p>
            <a:pPr marL="792163" lvl="2" indent="0" algn="just" eaLnBrk="0" hangingPunct="0">
              <a:spcBef>
                <a:spcPts val="325"/>
              </a:spcBef>
              <a:buClr>
                <a:srgbClr val="2DA2BF"/>
              </a:buClr>
              <a:buNone/>
            </a:pPr>
            <a:endParaRPr lang="fr-FR" kern="1200" baseline="0" dirty="0" smtClean="0">
              <a:solidFill>
                <a:srgbClr val="007C92"/>
              </a:solidFill>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r>
              <a:rPr lang="fr-FR" kern="1200" baseline="0" dirty="0" smtClean="0">
                <a:solidFill>
                  <a:srgbClr val="007C92"/>
                </a:solidFill>
                <a:latin typeface="+mj-lt"/>
                <a:ea typeface="+mn-ea"/>
                <a:cs typeface="Arial" pitchFamily="34" charset="0"/>
              </a:rPr>
              <a:t>Un </a:t>
            </a:r>
            <a:r>
              <a:rPr lang="fr-FR" kern="1200" baseline="0" dirty="0" smtClean="0">
                <a:solidFill>
                  <a:srgbClr val="00B050"/>
                </a:solidFill>
                <a:latin typeface="+mj-lt"/>
                <a:ea typeface="+mn-ea"/>
                <a:cs typeface="Arial" pitchFamily="34" charset="0"/>
              </a:rPr>
              <a:t>volet fiscal </a:t>
            </a:r>
            <a:r>
              <a:rPr lang="fr-FR" kern="1200" baseline="0" dirty="0" smtClean="0">
                <a:solidFill>
                  <a:srgbClr val="007C92"/>
                </a:solidFill>
                <a:latin typeface="+mj-lt"/>
                <a:ea typeface="+mn-ea"/>
                <a:cs typeface="Arial" pitchFamily="34" charset="0"/>
              </a:rPr>
              <a:t>en vue de </a:t>
            </a:r>
            <a:r>
              <a:rPr lang="fr-FR" kern="1200" baseline="0" dirty="0" smtClean="0">
                <a:solidFill>
                  <a:srgbClr val="00B050"/>
                </a:solidFill>
                <a:latin typeface="+mj-lt"/>
                <a:ea typeface="+mn-ea"/>
                <a:cs typeface="Arial" pitchFamily="34" charset="0"/>
              </a:rPr>
              <a:t>l’imposition des revenus </a:t>
            </a:r>
            <a:r>
              <a:rPr lang="fr-FR" kern="1200" baseline="0" dirty="0" smtClean="0">
                <a:solidFill>
                  <a:srgbClr val="007C92"/>
                </a:solidFill>
                <a:latin typeface="+mj-lt"/>
                <a:ea typeface="+mn-ea"/>
                <a:cs typeface="Arial" pitchFamily="34" charset="0"/>
              </a:rPr>
              <a:t>du dispensateur (reçu-attestation ou partie “</a:t>
            </a:r>
            <a:r>
              <a:rPr lang="fr-FR" kern="1200" baseline="0" dirty="0" smtClean="0">
                <a:solidFill>
                  <a:srgbClr val="00B050"/>
                </a:solidFill>
                <a:latin typeface="+mj-lt"/>
                <a:ea typeface="+mn-ea"/>
                <a:cs typeface="Arial" pitchFamily="34" charset="0"/>
              </a:rPr>
              <a:t>Reçu</a:t>
            </a:r>
            <a:r>
              <a:rPr lang="fr-FR" kern="1200" baseline="0" dirty="0" smtClean="0">
                <a:solidFill>
                  <a:srgbClr val="007C92"/>
                </a:solidFill>
                <a:latin typeface="+mj-lt"/>
                <a:ea typeface="+mn-ea"/>
                <a:cs typeface="Arial" pitchFamily="34" charset="0"/>
              </a:rPr>
              <a:t>” dont le double jaune est conservé par le dispensateur)</a:t>
            </a:r>
            <a:endParaRPr lang="fr-FR" kern="1200" dirty="0" smtClean="0">
              <a:solidFill>
                <a:srgbClr val="007C92"/>
              </a:solidFill>
              <a:latin typeface="+mj-lt"/>
              <a:ea typeface="+mn-ea"/>
              <a:cs typeface="Arial" pitchFamily="34" charset="0"/>
            </a:endParaRPr>
          </a:p>
          <a:p>
            <a:pPr marL="392113" lvl="1" indent="0" algn="just" eaLnBrk="0" hangingPunct="0">
              <a:spcBef>
                <a:spcPts val="325"/>
              </a:spcBef>
              <a:buClr>
                <a:srgbClr val="2DA2BF"/>
              </a:buClr>
              <a:buNone/>
            </a:pPr>
            <a:endParaRPr lang="fr-FR" sz="2000" kern="1200" dirty="0" smtClean="0">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fr-FR" sz="2600" b="0" i="0" u="none" strike="noStrike" kern="1200" cap="none" spc="0" normalizeH="0" baseline="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7428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a:t>Un modèle unique d’attestation (ASD) </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17" name="Espace réservé du contenu 2"/>
          <p:cNvSpPr txBox="1">
            <a:spLocks/>
          </p:cNvSpPr>
          <p:nvPr/>
        </p:nvSpPr>
        <p:spPr bwMode="auto">
          <a:xfrm>
            <a:off x="439256" y="160019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BE" sz="2600" b="1" i="0" u="none" strike="noStrike" kern="0" cap="none" spc="0" normalizeH="0" baseline="0" noProof="0" smtClean="0">
                <a:ln>
                  <a:noFill/>
                </a:ln>
                <a:solidFill>
                  <a:srgbClr val="009999"/>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fr-BE" sz="26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19" name="Groupe 18"/>
          <p:cNvGrpSpPr/>
          <p:nvPr/>
        </p:nvGrpSpPr>
        <p:grpSpPr>
          <a:xfrm>
            <a:off x="3851920" y="1650092"/>
            <a:ext cx="2520000" cy="2520000"/>
            <a:chOff x="3560912" y="1610801"/>
            <a:chExt cx="1304359" cy="1304359"/>
          </a:xfrm>
          <a:solidFill>
            <a:srgbClr val="009999"/>
          </a:solidFill>
        </p:grpSpPr>
        <p:sp>
          <p:nvSpPr>
            <p:cNvPr id="20" name="Ellipse 19"/>
            <p:cNvSpPr/>
            <p:nvPr/>
          </p:nvSpPr>
          <p:spPr>
            <a:xfrm>
              <a:off x="3560912" y="1610801"/>
              <a:ext cx="1304359" cy="1304359"/>
            </a:xfrm>
            <a:prstGeom prst="ellipse">
              <a:avLst/>
            </a:prstGeom>
            <a:grpFill/>
            <a:ln w="25400" cap="flat" cmpd="sng" algn="ctr">
              <a:solidFill>
                <a:srgbClr val="FFFFFF">
                  <a:hueOff val="0"/>
                  <a:satOff val="0"/>
                  <a:lumOff val="0"/>
                  <a:alphaOff val="0"/>
                </a:srgbClr>
              </a:solidFill>
              <a:prstDash val="solid"/>
            </a:ln>
            <a:effectLst/>
          </p:spPr>
        </p:sp>
        <p:sp>
          <p:nvSpPr>
            <p:cNvPr id="21" name="Ellipse 4"/>
            <p:cNvSpPr/>
            <p:nvPr/>
          </p:nvSpPr>
          <p:spPr>
            <a:xfrm>
              <a:off x="3751931" y="1801820"/>
              <a:ext cx="922321" cy="922321"/>
            </a:xfrm>
            <a:prstGeom prst="rect">
              <a:avLst/>
            </a:prstGeom>
            <a:grpFill/>
            <a:ln>
              <a:noFill/>
            </a:ln>
            <a:effectLst/>
          </p:spPr>
          <p:txBody>
            <a:bodyPr spcFirstLastPara="0" vert="horz" wrap="square" lIns="10795" tIns="10795" rIns="10795" bIns="10795"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fr-BE" sz="2800" b="1" i="0" u="none" strike="noStrike" kern="0" cap="none" spc="0" normalizeH="0" baseline="0" noProof="0" dirty="0">
                  <a:ln>
                    <a:noFill/>
                  </a:ln>
                  <a:solidFill>
                    <a:schemeClr val="accent3"/>
                  </a:solidFill>
                  <a:effectLst/>
                  <a:uLnTx/>
                  <a:uFillTx/>
                  <a:latin typeface="+mj-lt"/>
                  <a:ea typeface="+mn-ea"/>
                  <a:cs typeface="+mn-cs"/>
                </a:rPr>
                <a:t>Blanche</a:t>
              </a:r>
            </a:p>
          </p:txBody>
        </p:sp>
      </p:grpSp>
      <p:sp>
        <p:nvSpPr>
          <p:cNvPr id="22" name="Flèche vers le bas 21"/>
          <p:cNvSpPr/>
          <p:nvPr/>
        </p:nvSpPr>
        <p:spPr>
          <a:xfrm>
            <a:off x="4807448" y="3801047"/>
            <a:ext cx="484632" cy="978408"/>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p:cNvSpPr/>
          <p:nvPr/>
        </p:nvSpPr>
        <p:spPr>
          <a:xfrm>
            <a:off x="3131840" y="5070399"/>
            <a:ext cx="432048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2400" b="1" i="0" u="none" strike="noStrike" kern="0" cap="none" spc="0" normalizeH="0" baseline="0" noProof="0" dirty="0" smtClean="0">
                <a:ln>
                  <a:noFill/>
                </a:ln>
                <a:solidFill>
                  <a:srgbClr val="007C92"/>
                </a:solidFill>
                <a:effectLst/>
                <a:uLnTx/>
                <a:uFillTx/>
                <a:latin typeface="Verdana"/>
              </a:rPr>
              <a:t>Par </a:t>
            </a:r>
            <a:r>
              <a:rPr kumimoji="0" lang="fr-BE" sz="2400" b="1" i="0" u="none" strike="noStrike" kern="0" cap="none" spc="0" normalizeH="0" baseline="0" noProof="0" dirty="0">
                <a:ln>
                  <a:noFill/>
                </a:ln>
                <a:solidFill>
                  <a:srgbClr val="007C92"/>
                </a:solidFill>
                <a:effectLst/>
                <a:uLnTx/>
                <a:uFillTx/>
                <a:latin typeface="Verdana"/>
              </a:rPr>
              <a:t>souci </a:t>
            </a:r>
            <a:r>
              <a:rPr kumimoji="0" lang="fr-BE" sz="2400" b="1" i="0" u="none" strike="noStrike" kern="0" cap="none" spc="0" normalizeH="0" baseline="0" noProof="0" dirty="0" smtClean="0">
                <a:ln>
                  <a:noFill/>
                </a:ln>
                <a:solidFill>
                  <a:srgbClr val="007C92"/>
                </a:solidFill>
                <a:effectLst/>
                <a:uLnTx/>
                <a:uFillTx/>
                <a:latin typeface="Verdana"/>
              </a:rPr>
              <a:t>d’économie</a:t>
            </a:r>
            <a:endParaRPr kumimoji="0" lang="fr-BE" sz="2400" b="0" i="0" u="none" strike="noStrike" kern="0" cap="none" spc="0" normalizeH="0" baseline="0" noProof="0" dirty="0">
              <a:ln>
                <a:noFill/>
              </a:ln>
              <a:solidFill>
                <a:srgbClr val="007C92"/>
              </a:solidFill>
              <a:effectLst/>
              <a:uLnTx/>
              <a:uFillTx/>
              <a:latin typeface="Verdana"/>
            </a:endParaRPr>
          </a:p>
        </p:txBody>
      </p:sp>
    </p:spTree>
    <p:extLst>
      <p:ext uri="{BB962C8B-B14F-4D97-AF65-F5344CB8AC3E}">
        <p14:creationId xmlns:p14="http://schemas.microsoft.com/office/powerpoint/2010/main" val="2439906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endParaRPr lang="en-US" dirty="0">
              <a:solidFill>
                <a:srgbClr val="000000"/>
              </a:solidFill>
            </a:endParaRPr>
          </a:p>
        </p:txBody>
      </p:sp>
      <p:sp>
        <p:nvSpPr>
          <p:cNvPr id="23554" name="Rectangle 2"/>
          <p:cNvSpPr>
            <a:spLocks noGrp="1" noChangeArrowheads="1"/>
          </p:cNvSpPr>
          <p:nvPr>
            <p:ph type="title"/>
          </p:nvPr>
        </p:nvSpPr>
        <p:spPr>
          <a:xfrm>
            <a:off x="1763688" y="404664"/>
            <a:ext cx="7128792" cy="777875"/>
          </a:xfrm>
        </p:spPr>
        <p:txBody>
          <a:bodyPr/>
          <a:lstStyle/>
          <a:p>
            <a:r>
              <a:rPr lang="fr-BE" sz="2800" dirty="0"/>
              <a:t>Toutes les ASD seront blanches mais à terme seulement</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Ecoulement du stock de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papier couleur</a:t>
            </a:r>
            <a:r>
              <a:rPr kumimoji="0" lang="fr-FR" i="0" u="none" strike="noStrike" kern="1200" cap="none" spc="0" normalizeH="0" noProof="0" dirty="0" smtClean="0">
                <a:ln>
                  <a:noFill/>
                </a:ln>
                <a:solidFill>
                  <a:srgbClr val="00B050"/>
                </a:solidFill>
                <a:effectLst/>
                <a:uLnTx/>
                <a:uFillTx/>
                <a:latin typeface="+mj-lt"/>
                <a:ea typeface="+mn-ea"/>
                <a:cs typeface="Arial" pitchFamily="34" charset="0"/>
              </a:rPr>
              <a:t>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de </a:t>
            </a:r>
            <a:r>
              <a:rPr kumimoji="0" lang="fr-FR" i="0" u="none" strike="noStrike" kern="1200" cap="none" spc="0" normalizeH="0" baseline="0" noProof="0" dirty="0" err="1" smtClean="0">
                <a:ln>
                  <a:noFill/>
                </a:ln>
                <a:solidFill>
                  <a:srgbClr val="007C92"/>
                </a:solidFill>
                <a:effectLst/>
                <a:uLnTx/>
                <a:uFillTx/>
                <a:latin typeface="+mj-lt"/>
                <a:ea typeface="+mn-ea"/>
                <a:cs typeface="Arial" pitchFamily="34" charset="0"/>
              </a:rPr>
              <a:t>Medattest</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 concessionnaire officiel de l’INAMI pour la commande et l’impression des ASD</a:t>
            </a:r>
            <a:endParaRPr kumimoji="0" lang="fr-FR" i="0" u="none" strike="noStrike" kern="1200" cap="none" spc="0" normalizeH="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kumimoji="0" lang="fr-FR" i="0" u="none" strike="noStrike" kern="1200" cap="none" spc="0" normalizeH="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baseline="0" dirty="0" smtClean="0">
                <a:solidFill>
                  <a:srgbClr val="00B050"/>
                </a:solidFill>
                <a:latin typeface="+mj-lt"/>
                <a:ea typeface="+mn-ea"/>
                <a:cs typeface="Arial" pitchFamily="34" charset="0"/>
              </a:rPr>
              <a:t>Période transitoire </a:t>
            </a:r>
            <a:r>
              <a:rPr lang="fr-FR" kern="1200" baseline="0" dirty="0" smtClean="0">
                <a:solidFill>
                  <a:srgbClr val="007C92"/>
                </a:solidFill>
                <a:latin typeface="+mj-lt"/>
                <a:ea typeface="+mn-ea"/>
                <a:cs typeface="Arial" pitchFamily="34" charset="0"/>
              </a:rPr>
              <a:t>d’utilisation des anciennes ASD</a:t>
            </a:r>
          </a:p>
          <a:p>
            <a:pPr marL="392113" lvl="1" indent="0" algn="just" eaLnBrk="0" hangingPunct="0">
              <a:spcBef>
                <a:spcPts val="325"/>
              </a:spcBef>
              <a:buClr>
                <a:srgbClr val="2DA2BF"/>
              </a:buClr>
              <a:buNone/>
            </a:pPr>
            <a:r>
              <a:rPr lang="fr-FR" kern="1200" baseline="0" dirty="0" smtClean="0">
                <a:solidFill>
                  <a:srgbClr val="007C92"/>
                </a:solidFill>
                <a:latin typeface="+mj-lt"/>
                <a:ea typeface="+mn-ea"/>
                <a:cs typeface="Arial" pitchFamily="34" charset="0"/>
              </a:rPr>
              <a:t> </a:t>
            </a:r>
          </a:p>
          <a:p>
            <a:pPr marL="735013" lvl="1" indent="-342900" algn="just" eaLnBrk="0" hangingPunct="0">
              <a:spcBef>
                <a:spcPts val="325"/>
              </a:spcBef>
              <a:buClr>
                <a:srgbClr val="007C92"/>
              </a:buClr>
              <a:buFont typeface="Wingdings" pitchFamily="2" charset="2"/>
              <a:buChar char="§"/>
            </a:pPr>
            <a:r>
              <a:rPr lang="fr-FR" kern="1200" dirty="0" smtClean="0">
                <a:solidFill>
                  <a:srgbClr val="00B050"/>
                </a:solidFill>
                <a:latin typeface="+mj-lt"/>
                <a:ea typeface="+mn-ea"/>
                <a:cs typeface="Arial" pitchFamily="34" charset="0"/>
              </a:rPr>
              <a:t>Délai de 2 ans </a:t>
            </a:r>
            <a:r>
              <a:rPr lang="fr-FR" kern="1200" dirty="0" smtClean="0">
                <a:solidFill>
                  <a:srgbClr val="007C92"/>
                </a:solidFill>
                <a:latin typeface="+mj-lt"/>
                <a:ea typeface="+mn-ea"/>
                <a:cs typeface="Arial" pitchFamily="34" charset="0"/>
              </a:rPr>
              <a:t>dont le patient dispose pour remettre les ASD à sa mutualité en vue de se faire rembourser </a:t>
            </a:r>
          </a:p>
          <a:p>
            <a:pPr marL="392113" lvl="1" indent="0" algn="just" eaLnBrk="0" hangingPunct="0">
              <a:spcBef>
                <a:spcPts val="325"/>
              </a:spcBef>
              <a:buClr>
                <a:srgbClr val="2DA2BF"/>
              </a:buClr>
              <a:buNone/>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66316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endParaRPr lang="en-US" dirty="0">
              <a:solidFill>
                <a:srgbClr val="00000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92113" lvl="1" indent="0" algn="just" eaLnBrk="0" hangingPunct="0">
              <a:spcBef>
                <a:spcPts val="325"/>
              </a:spcBef>
              <a:buClr>
                <a:srgbClr val="2DA2BF"/>
              </a:buClr>
              <a:buNone/>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graphicFrame>
        <p:nvGraphicFramePr>
          <p:cNvPr id="8" name="Diagramme 7"/>
          <p:cNvGraphicFramePr/>
          <p:nvPr>
            <p:extLst>
              <p:ext uri="{D42A27DB-BD31-4B8C-83A1-F6EECF244321}">
                <p14:modId xmlns:p14="http://schemas.microsoft.com/office/powerpoint/2010/main" val="1382135687"/>
              </p:ext>
            </p:extLst>
          </p:nvPr>
        </p:nvGraphicFramePr>
        <p:xfrm>
          <a:off x="1619672" y="4005064"/>
          <a:ext cx="628836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space réservé du contenu 2"/>
          <p:cNvSpPr txBox="1">
            <a:spLocks/>
          </p:cNvSpPr>
          <p:nvPr/>
        </p:nvSpPr>
        <p:spPr bwMode="auto">
          <a:xfrm>
            <a:off x="2257120" y="158377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marR="0" lvl="0" indent="0" defTabSz="914400" eaLnBrk="1" latinLnBrk="0" hangingPunct="1">
              <a:lnSpc>
                <a:spcPct val="100000"/>
              </a:lnSpc>
              <a:spcBef>
                <a:spcPct val="20000"/>
              </a:spcBef>
              <a:buClrTx/>
              <a:buSzTx/>
              <a:buFontTx/>
              <a:buNone/>
              <a:tabLst/>
              <a:defRPr kumimoji="0" sz="2600" b="1" i="0" u="none" strike="noStrike" kern="0" cap="none" spc="0" normalizeH="0" baseline="0">
                <a:ln>
                  <a:noFill/>
                </a:ln>
                <a:solidFill>
                  <a:srgbClr val="009999"/>
                </a:solidFill>
                <a:effectLst/>
                <a:uLnTx/>
                <a:uFillTx/>
                <a:latin typeface="Arial"/>
              </a:defRPr>
            </a:lvl1pPr>
            <a:lvl2pPr marL="742950" indent="-285750" eaLnBrk="1" hangingPunct="1">
              <a:spcBef>
                <a:spcPct val="20000"/>
              </a:spcBef>
              <a:buChar char="–"/>
              <a:defRPr sz="2400">
                <a:latin typeface="+mn-lt"/>
              </a:defRPr>
            </a:lvl2pPr>
            <a:lvl3pPr marL="1143000" indent="-228600" eaLnBrk="1" hangingPunct="1">
              <a:spcBef>
                <a:spcPct val="20000"/>
              </a:spcBef>
              <a:buChar char="•"/>
              <a:defRPr sz="22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fr-BE"/>
              <a:t>           </a:t>
            </a:r>
          </a:p>
          <a:p>
            <a:endParaRPr lang="fr-BE" dirty="0"/>
          </a:p>
        </p:txBody>
      </p:sp>
      <p:sp>
        <p:nvSpPr>
          <p:cNvPr id="12" name="Rectangle 11"/>
          <p:cNvSpPr/>
          <p:nvPr/>
        </p:nvSpPr>
        <p:spPr>
          <a:xfrm>
            <a:off x="2533081" y="5045103"/>
            <a:ext cx="5157677" cy="492443"/>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spcBef>
                <a:spcPct val="20000"/>
              </a:spcBef>
            </a:pPr>
            <a:r>
              <a:rPr lang="fr-BE" sz="2600" b="1" kern="0" dirty="0">
                <a:solidFill>
                  <a:srgbClr val="009999"/>
                </a:solidFill>
                <a:latin typeface="+mj-lt"/>
              </a:rPr>
              <a:t>Par souci de simplification</a:t>
            </a:r>
          </a:p>
        </p:txBody>
      </p:sp>
      <p:grpSp>
        <p:nvGrpSpPr>
          <p:cNvPr id="13" name="Groupe 12"/>
          <p:cNvGrpSpPr/>
          <p:nvPr/>
        </p:nvGrpSpPr>
        <p:grpSpPr>
          <a:xfrm>
            <a:off x="3851920" y="1650092"/>
            <a:ext cx="2520000" cy="2520000"/>
            <a:chOff x="3560912" y="1610801"/>
            <a:chExt cx="1304359" cy="1304359"/>
          </a:xfrm>
          <a:solidFill>
            <a:srgbClr val="009999"/>
          </a:solidFill>
        </p:grpSpPr>
        <p:sp>
          <p:nvSpPr>
            <p:cNvPr id="14" name="Ellipse 13"/>
            <p:cNvSpPr/>
            <p:nvPr/>
          </p:nvSpPr>
          <p:spPr>
            <a:xfrm>
              <a:off x="3560912" y="1610801"/>
              <a:ext cx="1304359" cy="1304359"/>
            </a:xfrm>
            <a:prstGeom prst="ellipse">
              <a:avLst/>
            </a:prstGeom>
            <a:grpFill/>
            <a:ln w="25400" cap="flat" cmpd="sng" algn="ctr">
              <a:solidFill>
                <a:srgbClr val="FFFFFF">
                  <a:hueOff val="0"/>
                  <a:satOff val="0"/>
                  <a:lumOff val="0"/>
                  <a:alphaOff val="0"/>
                </a:srgbClr>
              </a:solidFill>
              <a:prstDash val="solid"/>
            </a:ln>
            <a:effectLst/>
          </p:spPr>
        </p:sp>
        <p:sp>
          <p:nvSpPr>
            <p:cNvPr id="15" name="Ellipse 4"/>
            <p:cNvSpPr/>
            <p:nvPr/>
          </p:nvSpPr>
          <p:spPr>
            <a:xfrm>
              <a:off x="3751931" y="1801820"/>
              <a:ext cx="922321" cy="922321"/>
            </a:xfrm>
            <a:prstGeom prst="rect">
              <a:avLst/>
            </a:prstGeom>
            <a:grpFill/>
            <a:ln>
              <a:noFill/>
            </a:ln>
            <a:effectLst/>
          </p:spPr>
          <p:txBody>
            <a:bodyPr spcFirstLastPara="0" vert="horz" wrap="square" lIns="10795" tIns="10795" rIns="10795" bIns="10795"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fr-BE" sz="2800" b="1" i="0" u="none" strike="noStrike" kern="0" cap="none" spc="0" normalizeH="0" baseline="0" noProof="0" dirty="0" smtClean="0">
                  <a:ln>
                    <a:noFill/>
                  </a:ln>
                  <a:solidFill>
                    <a:schemeClr val="accent3"/>
                  </a:solidFill>
                  <a:effectLst/>
                  <a:uLnTx/>
                  <a:uFillTx/>
                  <a:latin typeface="+mj-lt"/>
                  <a:ea typeface="+mn-ea"/>
                  <a:cs typeface="+mn-cs"/>
                </a:rPr>
                <a:t>Numéro BC</a:t>
              </a:r>
              <a:r>
                <a:rPr kumimoji="0" lang="fr-BE" sz="2800" b="1" i="0" u="none" strike="noStrike" kern="0" cap="none" spc="0" normalizeH="0" baseline="0" noProof="0" dirty="0" smtClean="0">
                  <a:ln>
                    <a:noFill/>
                  </a:ln>
                  <a:solidFill>
                    <a:schemeClr val="accent3"/>
                  </a:solidFill>
                  <a:effectLst/>
                  <a:uLnTx/>
                  <a:uFillTx/>
                  <a:latin typeface="Arial"/>
                  <a:ea typeface="+mn-ea"/>
                  <a:cs typeface="+mn-cs"/>
                </a:rPr>
                <a:t>E</a:t>
              </a:r>
              <a:endParaRPr kumimoji="0" lang="fr-BE" sz="2800" b="1" i="0" u="none" strike="noStrike" kern="1200" cap="none" spc="0" normalizeH="0" baseline="0" noProof="0" dirty="0">
                <a:ln>
                  <a:noFill/>
                </a:ln>
                <a:solidFill>
                  <a:schemeClr val="accent3"/>
                </a:solidFill>
                <a:effectLst>
                  <a:glow rad="139700">
                    <a:srgbClr val="000000">
                      <a:satMod val="175000"/>
                      <a:alpha val="40000"/>
                    </a:srgbClr>
                  </a:glow>
                </a:effectLst>
                <a:uLnTx/>
                <a:uFillTx/>
                <a:latin typeface="Verdana"/>
                <a:ea typeface="+mn-ea"/>
                <a:cs typeface="+mn-cs"/>
              </a:endParaRPr>
            </a:p>
          </p:txBody>
        </p:sp>
      </p:grpSp>
      <p:sp>
        <p:nvSpPr>
          <p:cNvPr id="17" name="Titre 1"/>
          <p:cNvSpPr txBox="1">
            <a:spLocks noGrp="1"/>
          </p:cNvSpPr>
          <p:nvPr>
            <p:ph type="title"/>
          </p:nvPr>
        </p:nvSpPr>
        <p:spPr bwMode="auto">
          <a:xfrm>
            <a:off x="1763713" y="404813"/>
            <a:ext cx="712946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BE" sz="2800" dirty="0"/>
              <a:t>Un modèle unique d’attestation (ASD)</a:t>
            </a:r>
          </a:p>
        </p:txBody>
      </p:sp>
      <p:sp>
        <p:nvSpPr>
          <p:cNvPr id="11" name="Flèche vers le bas 10"/>
          <p:cNvSpPr/>
          <p:nvPr/>
        </p:nvSpPr>
        <p:spPr>
          <a:xfrm>
            <a:off x="4820709" y="3801047"/>
            <a:ext cx="484632" cy="978408"/>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74783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a:t>Le n° BCE figure sur la partie « Reçu » de l’ASD</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mj-lt"/>
                <a:ea typeface="+mn-ea"/>
                <a:cs typeface="Arial" pitchFamily="34" charset="0"/>
              </a:rPr>
              <a:t>Le n° BCE (Banque-Carrefour des Entreprises) = </a:t>
            </a:r>
            <a:r>
              <a:rPr lang="fr-FR" kern="1200" dirty="0" smtClean="0">
                <a:solidFill>
                  <a:srgbClr val="00B050"/>
                </a:solidFill>
                <a:latin typeface="+mj-lt"/>
                <a:ea typeface="+mn-ea"/>
                <a:cs typeface="Arial" pitchFamily="34" charset="0"/>
              </a:rPr>
              <a:t>celui de l’entité perceptrice des honoraires</a:t>
            </a:r>
            <a:r>
              <a:rPr lang="fr-FR" kern="1200" dirty="0" smtClean="0">
                <a:solidFill>
                  <a:srgbClr val="007C92"/>
                </a:solidFill>
                <a:latin typeface="+mj-lt"/>
                <a:ea typeface="+mn-ea"/>
                <a:cs typeface="Arial" pitchFamily="34" charset="0"/>
              </a:rPr>
              <a:t> (pour le compte de qui les honoraires sont perçus) </a:t>
            </a:r>
          </a:p>
          <a:p>
            <a:pPr marL="392113" lvl="1" indent="0" algn="just" eaLnBrk="0" hangingPunct="0">
              <a:spcBef>
                <a:spcPts val="325"/>
              </a:spcBef>
              <a:buClr>
                <a:srgbClr val="2DA2BF"/>
              </a:buClr>
              <a:buNone/>
            </a:pPr>
            <a:endParaRPr lang="fr-FR" kern="1200" dirty="0" smtClean="0">
              <a:solidFill>
                <a:srgbClr val="007C92"/>
              </a:solidFill>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mj-lt"/>
                <a:ea typeface="+mn-ea"/>
                <a:cs typeface="Arial" pitchFamily="34" charset="0"/>
              </a:rPr>
              <a:t>Le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n° BCE est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indispensable pour la commande</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 des ASD</a:t>
            </a:r>
          </a:p>
          <a:p>
            <a:pPr marL="620713" lvl="1" indent="-228600" algn="just" eaLnBrk="0" hangingPunct="0">
              <a:spcBef>
                <a:spcPts val="325"/>
              </a:spcBef>
              <a:buClr>
                <a:srgbClr val="2DA2BF"/>
              </a:buClr>
              <a:buFont typeface="Wingdings" pitchFamily="2" charset="2"/>
              <a:buChar char="q"/>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baseline="0" dirty="0" smtClean="0">
                <a:solidFill>
                  <a:srgbClr val="007C92"/>
                </a:solidFill>
                <a:latin typeface="+mj-lt"/>
                <a:ea typeface="+mn-ea"/>
                <a:cs typeface="Arial" pitchFamily="34" charset="0"/>
              </a:rPr>
              <a:t>Le n° BCE est </a:t>
            </a:r>
            <a:r>
              <a:rPr lang="fr-FR" kern="1200" baseline="0" dirty="0" smtClean="0">
                <a:solidFill>
                  <a:srgbClr val="00B050"/>
                </a:solidFill>
                <a:latin typeface="+mj-lt"/>
                <a:ea typeface="+mn-ea"/>
                <a:cs typeface="Arial" pitchFamily="34" charset="0"/>
              </a:rPr>
              <a:t>pré-imprimé</a:t>
            </a:r>
            <a:r>
              <a:rPr lang="fr-FR" kern="1200" baseline="0" dirty="0" smtClean="0">
                <a:solidFill>
                  <a:srgbClr val="007C92"/>
                </a:solidFill>
                <a:latin typeface="+mj-lt"/>
                <a:ea typeface="+mn-ea"/>
                <a:cs typeface="Arial" pitchFamily="34" charset="0"/>
              </a:rPr>
              <a:t> par </a:t>
            </a:r>
            <a:r>
              <a:rPr lang="fr-FR" kern="1200" baseline="0" dirty="0" err="1" smtClean="0">
                <a:solidFill>
                  <a:srgbClr val="007C92"/>
                </a:solidFill>
                <a:latin typeface="+mj-lt"/>
                <a:ea typeface="+mn-ea"/>
                <a:cs typeface="Arial" pitchFamily="34" charset="0"/>
              </a:rPr>
              <a:t>Medattest</a:t>
            </a:r>
            <a:r>
              <a:rPr lang="fr-FR" kern="1200" baseline="0" dirty="0" smtClean="0">
                <a:solidFill>
                  <a:srgbClr val="007C92"/>
                </a:solidFill>
                <a:latin typeface="+mj-lt"/>
                <a:ea typeface="+mn-ea"/>
                <a:cs typeface="Arial" pitchFamily="34" charset="0"/>
              </a:rPr>
              <a:t> </a:t>
            </a:r>
            <a:r>
              <a:rPr lang="fr-FR" kern="1200" baseline="0" dirty="0" smtClean="0">
                <a:solidFill>
                  <a:srgbClr val="00B050"/>
                </a:solidFill>
                <a:latin typeface="+mj-lt"/>
                <a:ea typeface="+mn-ea"/>
                <a:cs typeface="Arial" pitchFamily="34" charset="0"/>
              </a:rPr>
              <a:t>sur la partie “Reçu”</a:t>
            </a:r>
            <a:r>
              <a:rPr lang="fr-FR" kern="1200" baseline="0" dirty="0" smtClean="0">
                <a:solidFill>
                  <a:srgbClr val="007C92"/>
                </a:solidFill>
                <a:latin typeface="+mj-lt"/>
                <a:ea typeface="+mn-ea"/>
                <a:cs typeface="Arial" pitchFamily="34" charset="0"/>
              </a:rPr>
              <a:t> de l’ASD</a:t>
            </a:r>
            <a:endParaRPr lang="fr-FR" kern="1200" dirty="0" smtClean="0">
              <a:solidFill>
                <a:srgbClr val="007C92"/>
              </a:solidFill>
              <a:latin typeface="+mj-lt"/>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fr-FR"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97703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392113" lvl="1" indent="0" algn="just" eaLnBrk="0" hangingPunct="0">
              <a:spcBef>
                <a:spcPts val="325"/>
              </a:spcBef>
              <a:buClr>
                <a:srgbClr val="2DA2BF"/>
              </a:buClr>
              <a:buNone/>
            </a:pPr>
            <a:r>
              <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t>
            </a: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
        <p:nvSpPr>
          <p:cNvPr id="9" name="Espace réservé du contenu 2"/>
          <p:cNvSpPr txBox="1">
            <a:spLocks/>
          </p:cNvSpPr>
          <p:nvPr/>
        </p:nvSpPr>
        <p:spPr bwMode="auto">
          <a:xfrm>
            <a:off x="673224" y="141277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fr-BE" sz="2600" b="1" i="0" u="none" strike="noStrike" kern="0" cap="none" spc="0" normalizeH="0" baseline="0" noProof="0" dirty="0" smtClean="0">
                <a:ln>
                  <a:noFill/>
                </a:ln>
                <a:solidFill>
                  <a:srgbClr val="009999"/>
                </a:solidFill>
                <a:effectLst/>
                <a:uLnTx/>
                <a:uFillTx/>
                <a:latin typeface="Arial"/>
                <a:ea typeface="+mn-ea"/>
                <a:cs typeface="+mn-cs"/>
              </a:rPr>
              <a:t>         </a:t>
            </a:r>
          </a:p>
          <a:p>
            <a:pPr marL="0" marR="0" lvl="0" indent="0" algn="l" defTabSz="914400" rtl="0" eaLnBrk="1" fontAlgn="base" latinLnBrk="0" hangingPunct="1">
              <a:lnSpc>
                <a:spcPct val="100000"/>
              </a:lnSpc>
              <a:spcBef>
                <a:spcPct val="20000"/>
              </a:spcBef>
              <a:spcAft>
                <a:spcPct val="0"/>
              </a:spcAft>
              <a:buClrTx/>
              <a:buSzTx/>
              <a:buNone/>
              <a:tabLst/>
              <a:defRPr/>
            </a:pPr>
            <a:endParaRPr kumimoji="0" lang="fr-BE" sz="26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Rectangle 11"/>
          <p:cNvSpPr/>
          <p:nvPr/>
        </p:nvSpPr>
        <p:spPr>
          <a:xfrm>
            <a:off x="3014723" y="5052392"/>
            <a:ext cx="4680520" cy="461665"/>
          </a:xfrm>
          <a:prstGeom prst="rect">
            <a:avLst/>
          </a:prstGeom>
        </p:spPr>
        <p:txBody>
          <a:bodyPr wrap="square">
            <a:spAutoFit/>
          </a:bodyPr>
          <a:lstStyle/>
          <a:p>
            <a:pPr lvl="0"/>
            <a:r>
              <a:rPr lang="fr-BE" sz="2400" b="1" kern="0" dirty="0">
                <a:solidFill>
                  <a:srgbClr val="007C92"/>
                </a:solidFill>
                <a:latin typeface="Verdana"/>
              </a:rPr>
              <a:t>Par souci de </a:t>
            </a:r>
            <a:r>
              <a:rPr lang="fr-BE" sz="2400" b="1" kern="0" dirty="0" smtClean="0">
                <a:solidFill>
                  <a:srgbClr val="007C92"/>
                </a:solidFill>
                <a:latin typeface="Verdana"/>
              </a:rPr>
              <a:t>transparence</a:t>
            </a:r>
            <a:endParaRPr lang="fr-BE" sz="2400" dirty="0">
              <a:solidFill>
                <a:srgbClr val="007C92"/>
              </a:solidFill>
              <a:latin typeface="Verdana"/>
            </a:endParaRPr>
          </a:p>
        </p:txBody>
      </p:sp>
      <p:grpSp>
        <p:nvGrpSpPr>
          <p:cNvPr id="13" name="Groupe 12"/>
          <p:cNvGrpSpPr/>
          <p:nvPr/>
        </p:nvGrpSpPr>
        <p:grpSpPr>
          <a:xfrm>
            <a:off x="3851920" y="1650092"/>
            <a:ext cx="2520000" cy="2520000"/>
            <a:chOff x="3560912" y="1610801"/>
            <a:chExt cx="1304359" cy="1304359"/>
          </a:xfrm>
          <a:solidFill>
            <a:srgbClr val="009999"/>
          </a:solidFill>
        </p:grpSpPr>
        <p:sp>
          <p:nvSpPr>
            <p:cNvPr id="14" name="Ellipse 13"/>
            <p:cNvSpPr/>
            <p:nvPr/>
          </p:nvSpPr>
          <p:spPr>
            <a:xfrm>
              <a:off x="3560912" y="1610801"/>
              <a:ext cx="1304359" cy="1304359"/>
            </a:xfrm>
            <a:prstGeom prst="ellipse">
              <a:avLst/>
            </a:prstGeom>
            <a:grpFill/>
            <a:ln w="25400" cap="flat" cmpd="sng" algn="ctr">
              <a:solidFill>
                <a:srgbClr val="FFFFFF">
                  <a:hueOff val="0"/>
                  <a:satOff val="0"/>
                  <a:lumOff val="0"/>
                  <a:alphaOff val="0"/>
                </a:srgbClr>
              </a:solidFill>
              <a:prstDash val="solid"/>
            </a:ln>
            <a:effectLst/>
          </p:spPr>
        </p:sp>
        <p:sp>
          <p:nvSpPr>
            <p:cNvPr id="15" name="Ellipse 4"/>
            <p:cNvSpPr/>
            <p:nvPr/>
          </p:nvSpPr>
          <p:spPr>
            <a:xfrm>
              <a:off x="3751931" y="1801820"/>
              <a:ext cx="922321" cy="922321"/>
            </a:xfrm>
            <a:prstGeom prst="rect">
              <a:avLst/>
            </a:prstGeom>
            <a:grpFill/>
            <a:ln>
              <a:noFill/>
            </a:ln>
            <a:effectLst/>
          </p:spPr>
          <p:txBody>
            <a:bodyPr spcFirstLastPara="0" vert="horz" wrap="square" lIns="10795" tIns="10795" rIns="10795" bIns="10795" numCol="1" spcCol="1270" anchor="ctr" anchorCtr="0">
              <a:noAutofit/>
            </a:bodyPr>
            <a:lstStyle/>
            <a:p>
              <a:pPr marL="0" marR="0" lvl="0" indent="0" algn="ctr" defTabSz="755650" eaLnBrk="1" fontAlgn="auto" latinLnBrk="0" hangingPunct="1">
                <a:lnSpc>
                  <a:spcPct val="90000"/>
                </a:lnSpc>
                <a:spcBef>
                  <a:spcPts val="0"/>
                </a:spcBef>
                <a:spcAft>
                  <a:spcPct val="35000"/>
                </a:spcAft>
                <a:buClrTx/>
                <a:buSzTx/>
                <a:buFontTx/>
                <a:buNone/>
                <a:tabLst/>
                <a:defRPr/>
              </a:pPr>
              <a:r>
                <a:rPr kumimoji="0" lang="fr-BE" sz="2400" b="1" i="0" u="none" strike="noStrike" kern="0" cap="none" spc="0" normalizeH="0" baseline="0" noProof="0" dirty="0" smtClean="0">
                  <a:ln>
                    <a:noFill/>
                  </a:ln>
                  <a:solidFill>
                    <a:schemeClr val="accent3"/>
                  </a:solidFill>
                  <a:effectLst/>
                  <a:uLnTx/>
                  <a:uFillTx/>
                  <a:latin typeface="+mj-lt"/>
                  <a:ea typeface="+mn-ea"/>
                  <a:cs typeface="+mn-cs"/>
                </a:rPr>
                <a:t>Partie « Reçu »</a:t>
              </a:r>
              <a:endParaRPr kumimoji="0" lang="fr-BE" sz="2400" b="1" i="0" u="none" strike="noStrike" kern="1200" cap="none" spc="0" normalizeH="0" baseline="0" noProof="0" dirty="0">
                <a:ln>
                  <a:noFill/>
                </a:ln>
                <a:solidFill>
                  <a:schemeClr val="accent3"/>
                </a:solidFill>
                <a:effectLst>
                  <a:glow rad="139700">
                    <a:srgbClr val="000000">
                      <a:satMod val="175000"/>
                      <a:alpha val="40000"/>
                    </a:srgbClr>
                  </a:glow>
                </a:effectLst>
                <a:uLnTx/>
                <a:uFillTx/>
                <a:latin typeface="+mj-lt"/>
                <a:ea typeface="+mn-ea"/>
                <a:cs typeface="+mn-cs"/>
              </a:endParaRPr>
            </a:p>
          </p:txBody>
        </p:sp>
      </p:grpSp>
      <p:sp>
        <p:nvSpPr>
          <p:cNvPr id="17" name="Titre 1"/>
          <p:cNvSpPr txBox="1">
            <a:spLocks noGrp="1"/>
          </p:cNvSpPr>
          <p:nvPr>
            <p:ph type="title"/>
          </p:nvPr>
        </p:nvSpPr>
        <p:spPr bwMode="auto">
          <a:xfrm>
            <a:off x="1763713" y="404813"/>
            <a:ext cx="712946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BE" sz="2800" dirty="0"/>
              <a:t>Un modèle unique d’attestation (ASD)</a:t>
            </a:r>
          </a:p>
        </p:txBody>
      </p:sp>
      <p:sp>
        <p:nvSpPr>
          <p:cNvPr id="11" name="Flèche vers le bas 10"/>
          <p:cNvSpPr/>
          <p:nvPr/>
        </p:nvSpPr>
        <p:spPr>
          <a:xfrm>
            <a:off x="4869604" y="3846019"/>
            <a:ext cx="484632" cy="978408"/>
          </a:xfrm>
          <a:prstGeom prst="down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80074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a:t>Toute ASD comporte une partie « Reçu »</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Tant pour la pratique en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personne physique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qu’en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société</a:t>
            </a:r>
          </a:p>
          <a:p>
            <a:pPr marL="620713" lvl="1" indent="-228600" algn="just" eaLnBrk="0" hangingPunct="0">
              <a:spcBef>
                <a:spcPts val="325"/>
              </a:spcBef>
              <a:buClr>
                <a:srgbClr val="2DA2BF"/>
              </a:buClr>
              <a:buFont typeface="Wingdings" pitchFamily="2" charset="2"/>
              <a:buChar char="q"/>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Quel que soit le type d’ASD</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a:t>
            </a:r>
          </a:p>
          <a:p>
            <a:pPr marL="1135063" lvl="2" indent="-342900" algn="just" eaLnBrk="0" hangingPunct="0">
              <a:spcBef>
                <a:spcPts val="325"/>
              </a:spcBef>
              <a:buClr>
                <a:srgbClr val="2DA2BF"/>
              </a:buClr>
              <a:buFont typeface="Courier New" pitchFamily="49" charset="0"/>
              <a:buChar char="o"/>
            </a:pPr>
            <a:r>
              <a:rPr kumimoji="0" lang="fr-FR" sz="2400" i="0" u="none" strike="noStrike" kern="1200" cap="none" spc="0" normalizeH="0" baseline="0" noProof="0" dirty="0" smtClean="0">
                <a:ln>
                  <a:noFill/>
                </a:ln>
                <a:solidFill>
                  <a:srgbClr val="007C92"/>
                </a:solidFill>
                <a:effectLst/>
                <a:uLnTx/>
                <a:uFillTx/>
                <a:latin typeface="+mj-lt"/>
                <a:ea typeface="+mn-ea"/>
                <a:cs typeface="Arial" pitchFamily="34" charset="0"/>
              </a:rPr>
              <a:t>Carnets</a:t>
            </a:r>
          </a:p>
          <a:p>
            <a:pPr marL="1135063" lvl="2" indent="-342900" algn="just" eaLnBrk="0" hangingPunct="0">
              <a:spcBef>
                <a:spcPts val="325"/>
              </a:spcBef>
              <a:buClr>
                <a:srgbClr val="2DA2BF"/>
              </a:buClr>
              <a:buFont typeface="Courier New" pitchFamily="49" charset="0"/>
              <a:buChar char="o"/>
            </a:pPr>
            <a:r>
              <a:rPr lang="fr-FR" sz="2400" kern="1200" dirty="0" smtClean="0">
                <a:solidFill>
                  <a:srgbClr val="007C92"/>
                </a:solidFill>
                <a:latin typeface="+mj-lt"/>
                <a:ea typeface="+mn-ea"/>
                <a:cs typeface="Arial" pitchFamily="34" charset="0"/>
              </a:rPr>
              <a:t>F</a:t>
            </a:r>
            <a:r>
              <a:rPr kumimoji="0" lang="fr-FR" sz="2400" i="0" u="none" strike="noStrike" kern="1200" cap="none" spc="0" normalizeH="0" baseline="0" noProof="0" dirty="0" err="1" smtClean="0">
                <a:ln>
                  <a:noFill/>
                </a:ln>
                <a:solidFill>
                  <a:srgbClr val="007C92"/>
                </a:solidFill>
                <a:effectLst/>
                <a:uLnTx/>
                <a:uFillTx/>
                <a:latin typeface="+mj-lt"/>
                <a:ea typeface="+mn-ea"/>
                <a:cs typeface="Arial" pitchFamily="34" charset="0"/>
              </a:rPr>
              <a:t>ormulaires</a:t>
            </a:r>
            <a:r>
              <a:rPr kumimoji="0" lang="fr-FR" sz="2400" i="0" u="none" strike="noStrike" kern="1200" cap="none" spc="0" normalizeH="0" baseline="0" noProof="0" dirty="0" smtClean="0">
                <a:ln>
                  <a:noFill/>
                </a:ln>
                <a:solidFill>
                  <a:srgbClr val="007C92"/>
                </a:solidFill>
                <a:effectLst/>
                <a:uLnTx/>
                <a:uFillTx/>
                <a:latin typeface="+mj-lt"/>
                <a:ea typeface="+mn-ea"/>
                <a:cs typeface="Arial" pitchFamily="34" charset="0"/>
              </a:rPr>
              <a:t> en continu</a:t>
            </a:r>
          </a:p>
          <a:p>
            <a:pPr marL="1135063" lvl="2" indent="-342900" algn="just" eaLnBrk="0" hangingPunct="0">
              <a:spcBef>
                <a:spcPts val="325"/>
              </a:spcBef>
              <a:buClr>
                <a:srgbClr val="2DA2BF"/>
              </a:buClr>
              <a:buFont typeface="Courier New" pitchFamily="49" charset="0"/>
              <a:buChar char="o"/>
            </a:pPr>
            <a:r>
              <a:rPr lang="fr-FR" sz="2400" kern="1200" dirty="0" smtClean="0">
                <a:solidFill>
                  <a:srgbClr val="007C92"/>
                </a:solidFill>
                <a:latin typeface="+mj-lt"/>
                <a:ea typeface="+mn-ea"/>
                <a:cs typeface="Arial" pitchFamily="34" charset="0"/>
              </a:rPr>
              <a:t>A</a:t>
            </a:r>
            <a:r>
              <a:rPr kumimoji="0" lang="fr-FR" sz="2400" i="0" u="none" strike="noStrike" kern="1200" cap="none" spc="0" normalizeH="0" baseline="0" noProof="0" dirty="0" err="1" smtClean="0">
                <a:ln>
                  <a:noFill/>
                </a:ln>
                <a:solidFill>
                  <a:srgbClr val="007C92"/>
                </a:solidFill>
                <a:effectLst/>
                <a:uLnTx/>
                <a:uFillTx/>
                <a:latin typeface="+mj-lt"/>
                <a:ea typeface="+mn-ea"/>
                <a:cs typeface="Arial" pitchFamily="34" charset="0"/>
              </a:rPr>
              <a:t>ttestation</a:t>
            </a:r>
            <a:r>
              <a:rPr kumimoji="0" lang="fr-FR" sz="2400" i="0" u="none" strike="noStrike" kern="1200" cap="none" spc="0" normalizeH="0" baseline="0" noProof="0" dirty="0" smtClean="0">
                <a:ln>
                  <a:noFill/>
                </a:ln>
                <a:solidFill>
                  <a:srgbClr val="007C92"/>
                </a:solidFill>
                <a:effectLst/>
                <a:uLnTx/>
                <a:uFillTx/>
                <a:latin typeface="+mj-lt"/>
                <a:ea typeface="+mn-ea"/>
                <a:cs typeface="Arial" pitchFamily="34" charset="0"/>
              </a:rPr>
              <a:t> globale de soins donnés </a:t>
            </a:r>
          </a:p>
          <a:p>
            <a:pPr marL="0" indent="-7937" algn="just" eaLnBrk="0" hangingPunct="0">
              <a:spcBef>
                <a:spcPts val="325"/>
              </a:spcBef>
              <a:buClr>
                <a:srgbClr val="2DA2BF"/>
              </a:buClr>
              <a:buNone/>
            </a:pPr>
            <a:r>
              <a:rPr lang="fr-FR" sz="2800" kern="1200" dirty="0">
                <a:solidFill>
                  <a:srgbClr val="007C92"/>
                </a:solidFill>
                <a:latin typeface="+mj-lt"/>
                <a:ea typeface="+mn-ea"/>
                <a:cs typeface="Arial" pitchFamily="34" charset="0"/>
              </a:rPr>
              <a:t>	</a:t>
            </a:r>
            <a:r>
              <a:rPr lang="fr-FR" sz="2800" kern="1200" dirty="0" smtClean="0">
                <a:solidFill>
                  <a:srgbClr val="007C92"/>
                </a:solidFill>
                <a:latin typeface="+mj-lt"/>
                <a:ea typeface="+mn-ea"/>
                <a:cs typeface="Arial" pitchFamily="34" charset="0"/>
              </a:rPr>
              <a:t> </a:t>
            </a:r>
            <a:r>
              <a:rPr kumimoji="0" lang="fr-FR" sz="2400" i="0" u="none" strike="noStrike" kern="1200" cap="none" spc="0" normalizeH="0" baseline="0" noProof="0" dirty="0" smtClean="0">
                <a:ln>
                  <a:noFill/>
                </a:ln>
                <a:solidFill>
                  <a:srgbClr val="007C92"/>
                </a:solidFill>
                <a:effectLst/>
                <a:uLnTx/>
                <a:uFillTx/>
                <a:latin typeface="+mj-lt"/>
                <a:ea typeface="+mn-ea"/>
                <a:cs typeface="Arial" pitchFamily="34" charset="0"/>
              </a:rPr>
              <a:t>(Modèle D)</a:t>
            </a:r>
          </a:p>
          <a:p>
            <a:pPr marL="620713" lvl="1" indent="-228600" algn="just" eaLnBrk="0" hangingPunct="0">
              <a:spcBef>
                <a:spcPts val="325"/>
              </a:spcBef>
              <a:buClr>
                <a:srgbClr val="2DA2BF"/>
              </a:buClr>
              <a:buFont typeface="Wingdings" pitchFamily="2" charset="2"/>
              <a:buChar char="q"/>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La partie “Reçu” est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destinée au patient</a:t>
            </a:r>
            <a:r>
              <a:rPr lang="fr-FR" kern="1200" baseline="0" dirty="0" smtClean="0">
                <a:solidFill>
                  <a:srgbClr val="00B050"/>
                </a:solidFill>
                <a:latin typeface="+mj-lt"/>
                <a:ea typeface="+mn-ea"/>
                <a:cs typeface="Arial" pitchFamily="34" charset="0"/>
              </a:rPr>
              <a:t> </a:t>
            </a:r>
            <a:endPar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endParaRPr>
          </a:p>
        </p:txBody>
      </p:sp>
    </p:spTree>
    <p:extLst>
      <p:ext uri="{BB962C8B-B14F-4D97-AF65-F5344CB8AC3E}">
        <p14:creationId xmlns:p14="http://schemas.microsoft.com/office/powerpoint/2010/main" val="184090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a:t>Que faut-il mentionner sur la partie « Reçu » de l’ASD ?</a:t>
            </a:r>
            <a:endParaRPr lang="fr-FR" sz="2800" dirty="0"/>
          </a:p>
        </p:txBody>
      </p:sp>
      <p:sp>
        <p:nvSpPr>
          <p:cNvPr id="2" name="Rectangle 1"/>
          <p:cNvSpPr/>
          <p:nvPr/>
        </p:nvSpPr>
        <p:spPr>
          <a:xfrm>
            <a:off x="6276398" y="3988027"/>
            <a:ext cx="2556272" cy="1421928"/>
          </a:xfrm>
          <a:prstGeom prst="rect">
            <a:avLst/>
          </a:prstGeom>
        </p:spPr>
        <p:txBody>
          <a:bodyPr wrap="square">
            <a:spAutoFit/>
          </a:bodyPr>
          <a:lstStyle/>
          <a:p>
            <a:pPr lvl="0" algn="ctr" defTabSz="1066800" fontAlgn="auto">
              <a:lnSpc>
                <a:spcPct val="90000"/>
              </a:lnSpc>
              <a:spcAft>
                <a:spcPct val="35000"/>
              </a:spcAft>
              <a:defRPr/>
            </a:pPr>
            <a:r>
              <a:rPr lang="fr-BE" sz="2400" b="1" dirty="0">
                <a:solidFill>
                  <a:srgbClr val="FFFFFF"/>
                </a:solidFill>
              </a:rPr>
              <a:t>Prestations remboursables et non-remboursables</a:t>
            </a:r>
          </a:p>
        </p:txBody>
      </p:sp>
      <p:grpSp>
        <p:nvGrpSpPr>
          <p:cNvPr id="3" name="Groupe 2"/>
          <p:cNvGrpSpPr/>
          <p:nvPr/>
        </p:nvGrpSpPr>
        <p:grpSpPr>
          <a:xfrm>
            <a:off x="755560" y="1752484"/>
            <a:ext cx="8167128" cy="4001103"/>
            <a:chOff x="755560" y="1752484"/>
            <a:chExt cx="8167128" cy="4001103"/>
          </a:xfrm>
        </p:grpSpPr>
        <p:sp>
          <p:nvSpPr>
            <p:cNvPr id="23" name="Rectangle 22"/>
            <p:cNvSpPr/>
            <p:nvPr/>
          </p:nvSpPr>
          <p:spPr>
            <a:xfrm>
              <a:off x="6156176" y="3789040"/>
              <a:ext cx="2766512"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algn="ctr"/>
              <a:r>
                <a:rPr lang="fr-BE" sz="2400" b="1" dirty="0" smtClean="0">
                  <a:solidFill>
                    <a:schemeClr val="bg1"/>
                  </a:solidFill>
                </a:rPr>
                <a:t>Prestations remboursables et non-remboursables</a:t>
              </a:r>
              <a:endParaRPr lang="fr-BE" sz="2400" b="1" dirty="0">
                <a:solidFill>
                  <a:schemeClr val="bg1"/>
                </a:solidFill>
              </a:endParaRPr>
            </a:p>
          </p:txBody>
        </p:sp>
        <p:sp>
          <p:nvSpPr>
            <p:cNvPr id="24" name="Rectangle 23"/>
            <p:cNvSpPr/>
            <p:nvPr/>
          </p:nvSpPr>
          <p:spPr>
            <a:xfrm>
              <a:off x="3402402" y="3789040"/>
              <a:ext cx="2681766"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algn="ctr" defTabSz="1066800" fontAlgn="auto">
                <a:lnSpc>
                  <a:spcPct val="90000"/>
                </a:lnSpc>
                <a:spcAft>
                  <a:spcPct val="35000"/>
                </a:spcAft>
                <a:defRPr/>
              </a:pPr>
              <a:r>
                <a:rPr lang="fr-BE" sz="2400" b="1" dirty="0">
                  <a:solidFill>
                    <a:srgbClr val="FFFFFF"/>
                  </a:solidFill>
                </a:rPr>
                <a:t>Partie</a:t>
              </a:r>
              <a:r>
                <a:rPr lang="fr-BE" sz="2400" dirty="0">
                  <a:solidFill>
                    <a:srgbClr val="FFFFFF"/>
                  </a:solidFill>
                </a:rPr>
                <a:t> </a:t>
              </a:r>
              <a:r>
                <a:rPr lang="fr-BE" sz="2400" b="1" dirty="0">
                  <a:solidFill>
                    <a:srgbClr val="FFFFFF"/>
                  </a:solidFill>
                </a:rPr>
                <a:t>« Reçu »: détachable ou non ?</a:t>
              </a:r>
            </a:p>
          </p:txBody>
        </p:sp>
        <p:sp>
          <p:nvSpPr>
            <p:cNvPr id="28" name="Rectangle 27"/>
            <p:cNvSpPr/>
            <p:nvPr/>
          </p:nvSpPr>
          <p:spPr>
            <a:xfrm>
              <a:off x="755560" y="3789039"/>
              <a:ext cx="2605042"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lvl="0" algn="ctr" defTabSz="1066800" fontAlgn="auto">
                <a:lnSpc>
                  <a:spcPct val="90000"/>
                </a:lnSpc>
                <a:spcAft>
                  <a:spcPct val="35000"/>
                </a:spcAft>
                <a:defRPr/>
              </a:pPr>
              <a:r>
                <a:rPr lang="fr-BE" sz="2400" b="1" dirty="0">
                  <a:solidFill>
                    <a:srgbClr val="FFFFFF"/>
                  </a:solidFill>
                </a:rPr>
                <a:t>Paiement comptant/en différé ?</a:t>
              </a:r>
            </a:p>
          </p:txBody>
        </p:sp>
        <p:sp>
          <p:nvSpPr>
            <p:cNvPr id="29" name="Rectangle 28"/>
            <p:cNvSpPr/>
            <p:nvPr/>
          </p:nvSpPr>
          <p:spPr>
            <a:xfrm>
              <a:off x="755576" y="1762650"/>
              <a:ext cx="2571749"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lvl="0" algn="ctr" defTabSz="1066800" fontAlgn="auto">
                <a:lnSpc>
                  <a:spcPct val="90000"/>
                </a:lnSpc>
                <a:spcAft>
                  <a:spcPct val="35000"/>
                </a:spcAft>
                <a:defRPr/>
              </a:pPr>
              <a:r>
                <a:rPr lang="fr-BE" sz="2400" b="1" dirty="0">
                  <a:solidFill>
                    <a:srgbClr val="FFFFFF"/>
                  </a:solidFill>
                </a:rPr>
                <a:t>Qu’entend-on par montant « perçu » ?</a:t>
              </a:r>
            </a:p>
          </p:txBody>
        </p:sp>
        <p:sp>
          <p:nvSpPr>
            <p:cNvPr id="30" name="Rectangle 29"/>
            <p:cNvSpPr/>
            <p:nvPr/>
          </p:nvSpPr>
          <p:spPr>
            <a:xfrm>
              <a:off x="3402402" y="1752485"/>
              <a:ext cx="2681766"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lvl="0" algn="ctr" defTabSz="1066800" fontAlgn="auto">
                <a:lnSpc>
                  <a:spcPct val="90000"/>
                </a:lnSpc>
                <a:spcAft>
                  <a:spcPct val="35000"/>
                </a:spcAft>
                <a:defRPr/>
              </a:pPr>
              <a:r>
                <a:rPr lang="fr-BE" sz="2400" b="1" dirty="0">
                  <a:solidFill>
                    <a:schemeClr val="accent3"/>
                  </a:solidFill>
                </a:rPr>
                <a:t>Quel montant indiquer en cas de tiers payant ?</a:t>
              </a:r>
            </a:p>
          </p:txBody>
        </p:sp>
        <p:sp>
          <p:nvSpPr>
            <p:cNvPr id="31" name="Rectangle 30"/>
            <p:cNvSpPr/>
            <p:nvPr/>
          </p:nvSpPr>
          <p:spPr>
            <a:xfrm>
              <a:off x="6156176" y="1752484"/>
              <a:ext cx="2766512" cy="1964547"/>
            </a:xfrm>
            <a:prstGeom prst="rect">
              <a:avLst/>
            </a:prstGeom>
            <a:solidFill>
              <a:srgbClr val="009999"/>
            </a:solidFill>
            <a:ln w="25400" cap="flat" cmpd="sng" algn="ctr">
              <a:solidFill>
                <a:srgbClr val="FFFFFF">
                  <a:hueOff val="0"/>
                  <a:satOff val="0"/>
                  <a:lumOff val="0"/>
                  <a:alphaOff val="0"/>
                </a:srgbClr>
              </a:solidFill>
              <a:prstDash val="solid"/>
            </a:ln>
            <a:effectLst/>
          </p:spPr>
          <p:txBody>
            <a:bodyPr anchor="ctr"/>
            <a:lstStyle/>
            <a:p>
              <a:pPr lvl="0" algn="ctr" defTabSz="1022350" fontAlgn="auto">
                <a:lnSpc>
                  <a:spcPct val="90000"/>
                </a:lnSpc>
                <a:spcAft>
                  <a:spcPct val="35000"/>
                </a:spcAft>
                <a:defRPr/>
              </a:pPr>
              <a:r>
                <a:rPr lang="fr-BE" sz="2400" b="1" dirty="0">
                  <a:solidFill>
                    <a:srgbClr val="FFFFFF"/>
                  </a:solidFill>
                </a:rPr>
                <a:t>Quel montant indiquer en cas de tiers payant et de non tiers payant ?</a:t>
              </a:r>
            </a:p>
          </p:txBody>
        </p:sp>
      </p:grpSp>
    </p:spTree>
    <p:extLst>
      <p:ext uri="{BB962C8B-B14F-4D97-AF65-F5344CB8AC3E}">
        <p14:creationId xmlns:p14="http://schemas.microsoft.com/office/powerpoint/2010/main" val="2708698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smtClean="0">
                <a:solidFill>
                  <a:srgbClr val="00B050"/>
                </a:solidFill>
              </a:rPr>
              <a:t>Qu’entend-on par montant perçu ?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Verdana" pitchFamily="34" charset="0"/>
                <a:ea typeface="Verdana" pitchFamily="34" charset="0"/>
                <a:cs typeface="Verdana" pitchFamily="34" charset="0"/>
              </a:rPr>
              <a:t>Le montant perçu couvre </a:t>
            </a:r>
            <a:r>
              <a:rPr kumimoji="0" lang="fr-FR" i="0" u="none" strike="noStrike" kern="1200" cap="none" spc="0" normalizeH="0" baseline="0" noProof="0" dirty="0" smtClean="0">
                <a:ln>
                  <a:noFill/>
                </a:ln>
                <a:solidFill>
                  <a:srgbClr val="00B050"/>
                </a:solidFill>
                <a:effectLst/>
                <a:uLnTx/>
                <a:uFillTx/>
                <a:latin typeface="Verdana" pitchFamily="34" charset="0"/>
                <a:ea typeface="Verdana" pitchFamily="34" charset="0"/>
                <a:cs typeface="Verdana" pitchFamily="34" charset="0"/>
              </a:rPr>
              <a:t>le montant total payé par le patient</a:t>
            </a:r>
            <a:r>
              <a:rPr kumimoji="0" lang="fr-FR" i="0" u="none" strike="noStrike" kern="1200" cap="none" spc="0" normalizeH="0" baseline="0" noProof="0" dirty="0" smtClean="0">
                <a:ln>
                  <a:noFill/>
                </a:ln>
                <a:solidFill>
                  <a:srgbClr val="007C92"/>
                </a:solidFill>
                <a:effectLst/>
                <a:uLnTx/>
                <a:uFillTx/>
                <a:latin typeface="Verdana" pitchFamily="34" charset="0"/>
                <a:ea typeface="Verdana" pitchFamily="34" charset="0"/>
                <a:cs typeface="Verdana" pitchFamily="34" charset="0"/>
              </a:rPr>
              <a:t> en espèces ou par carte bancaire de tout ou partie :</a:t>
            </a:r>
          </a:p>
          <a:p>
            <a:pPr marL="392113" lvl="1" indent="0" algn="just" eaLnBrk="0" hangingPunct="0">
              <a:spcBef>
                <a:spcPts val="325"/>
              </a:spcBef>
              <a:buClr>
                <a:srgbClr val="2DA2BF"/>
              </a:buClr>
              <a:buNone/>
            </a:pPr>
            <a:endParaRPr kumimoji="0" lang="fr-FR" i="0" u="none" strike="noStrike" kern="1200" cap="none" spc="0" normalizeH="0" baseline="0" noProof="0" dirty="0" smtClean="0">
              <a:ln>
                <a:noFill/>
              </a:ln>
              <a:solidFill>
                <a:srgbClr val="007C92"/>
              </a:solidFill>
              <a:effectLst/>
              <a:uLnTx/>
              <a:uFillTx/>
              <a:latin typeface="Verdana" pitchFamily="34" charset="0"/>
              <a:ea typeface="Verdana" pitchFamily="34" charset="0"/>
              <a:cs typeface="Verdana" pitchFamily="34" charset="0"/>
            </a:endParaRPr>
          </a:p>
          <a:p>
            <a:pPr marL="1135063" lvl="2" indent="-342900" eaLnBrk="0" hangingPunct="0">
              <a:spcBef>
                <a:spcPts val="325"/>
              </a:spcBef>
              <a:buClr>
                <a:srgbClr val="007C92"/>
              </a:buClr>
              <a:buFont typeface="Courier New" pitchFamily="49" charset="0"/>
              <a:buChar char="o"/>
            </a:pPr>
            <a:r>
              <a:rPr lang="fr-FR" sz="2400" kern="1200" dirty="0" smtClean="0">
                <a:solidFill>
                  <a:srgbClr val="007C92"/>
                </a:solidFill>
                <a:latin typeface="Verdana" pitchFamily="34" charset="0"/>
                <a:ea typeface="Verdana" pitchFamily="34" charset="0"/>
                <a:cs typeface="Verdana" pitchFamily="34" charset="0"/>
              </a:rPr>
              <a:t>Des honoraires</a:t>
            </a:r>
          </a:p>
          <a:p>
            <a:pPr marL="1135063" lvl="2" indent="-342900" eaLnBrk="0" hangingPunct="0">
              <a:spcBef>
                <a:spcPts val="325"/>
              </a:spcBef>
              <a:buClr>
                <a:srgbClr val="007C92"/>
              </a:buClr>
              <a:buFont typeface="Courier New" pitchFamily="49" charset="0"/>
              <a:buChar char="o"/>
            </a:pPr>
            <a:r>
              <a:rPr kumimoji="0" lang="fr-FR" sz="2400" i="0" u="none" strike="noStrike" kern="1200" cap="none" spc="0" normalizeH="0" baseline="0" noProof="0" dirty="0" smtClean="0">
                <a:ln>
                  <a:noFill/>
                </a:ln>
                <a:solidFill>
                  <a:srgbClr val="007C92"/>
                </a:solidFill>
                <a:effectLst/>
                <a:uLnTx/>
                <a:uFillTx/>
                <a:latin typeface="Verdana" pitchFamily="34" charset="0"/>
                <a:ea typeface="Verdana" pitchFamily="34" charset="0"/>
                <a:cs typeface="Verdana" pitchFamily="34" charset="0"/>
              </a:rPr>
              <a:t>Des</a:t>
            </a:r>
            <a:r>
              <a:rPr kumimoji="0" lang="fr-FR" sz="2400" i="0" u="none" strike="noStrike" kern="1200" cap="none" spc="0" normalizeH="0" noProof="0" dirty="0" smtClean="0">
                <a:ln>
                  <a:noFill/>
                </a:ln>
                <a:solidFill>
                  <a:srgbClr val="007C92"/>
                </a:solidFill>
                <a:effectLst/>
                <a:uLnTx/>
                <a:uFillTx/>
                <a:latin typeface="Verdana" pitchFamily="34" charset="0"/>
                <a:ea typeface="Verdana" pitchFamily="34" charset="0"/>
                <a:cs typeface="Verdana" pitchFamily="34" charset="0"/>
              </a:rPr>
              <a:t> </a:t>
            </a:r>
            <a:r>
              <a:rPr kumimoji="0" lang="fr-FR" sz="2400" i="0" u="none" strike="noStrike" kern="1200" cap="none" spc="0" normalizeH="0" baseline="0" noProof="0" dirty="0" smtClean="0">
                <a:ln>
                  <a:noFill/>
                </a:ln>
                <a:solidFill>
                  <a:srgbClr val="007C92"/>
                </a:solidFill>
                <a:effectLst/>
                <a:uLnTx/>
                <a:uFillTx/>
                <a:latin typeface="Verdana" pitchFamily="34" charset="0"/>
                <a:ea typeface="Verdana" pitchFamily="34" charset="0"/>
                <a:cs typeface="Verdana" pitchFamily="34" charset="0"/>
              </a:rPr>
              <a:t>interventions personnelles </a:t>
            </a:r>
          </a:p>
          <a:p>
            <a:pPr marL="792163" lvl="2" indent="0" eaLnBrk="0" hangingPunct="0">
              <a:spcBef>
                <a:spcPts val="325"/>
              </a:spcBef>
              <a:buClr>
                <a:srgbClr val="2DA2BF"/>
              </a:buClr>
              <a:buNone/>
            </a:pPr>
            <a:r>
              <a:rPr kumimoji="0" lang="fr-FR" sz="2400" i="0" u="none" strike="noStrike" kern="1200" cap="none" spc="0" normalizeH="0" baseline="0" noProof="0" dirty="0" smtClean="0">
                <a:ln>
                  <a:noFill/>
                </a:ln>
                <a:solidFill>
                  <a:srgbClr val="007C92"/>
                </a:solidFill>
                <a:effectLst/>
                <a:uLnTx/>
                <a:uFillTx/>
                <a:latin typeface="Verdana" pitchFamily="34" charset="0"/>
                <a:ea typeface="Verdana" pitchFamily="34" charset="0"/>
                <a:cs typeface="Verdana" pitchFamily="34" charset="0"/>
              </a:rPr>
              <a:t>   (tickets modérateurs)</a:t>
            </a:r>
          </a:p>
          <a:p>
            <a:pPr marL="1135063" lvl="2" indent="-342900" eaLnBrk="0" hangingPunct="0">
              <a:spcBef>
                <a:spcPts val="325"/>
              </a:spcBef>
              <a:buClr>
                <a:srgbClr val="007C92"/>
              </a:buClr>
              <a:buFont typeface="Courier New" pitchFamily="49" charset="0"/>
              <a:buChar char="o"/>
            </a:pPr>
            <a:r>
              <a:rPr lang="fr-FR" sz="2400" kern="1200" dirty="0" smtClean="0">
                <a:solidFill>
                  <a:srgbClr val="007C92"/>
                </a:solidFill>
                <a:latin typeface="Verdana" pitchFamily="34" charset="0"/>
                <a:ea typeface="Verdana" pitchFamily="34" charset="0"/>
                <a:cs typeface="Verdana" pitchFamily="34" charset="0"/>
              </a:rPr>
              <a:t>Des suppléments</a:t>
            </a:r>
          </a:p>
          <a:p>
            <a:pPr marL="792163" lvl="2" indent="0" algn="just" eaLnBrk="0" hangingPunct="0">
              <a:spcBef>
                <a:spcPts val="325"/>
              </a:spcBef>
              <a:buClr>
                <a:srgbClr val="2DA2BF"/>
              </a:buClr>
              <a:buNone/>
            </a:pPr>
            <a:endParaRPr kumimoji="0" lang="nl-BE" b="1" i="0" u="none" strike="noStrike" kern="1200" cap="none" spc="0" normalizeH="0" baseline="0" noProof="0" dirty="0" smtClean="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98770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a:solidFill>
                  <a:srgbClr val="00B050"/>
                </a:solidFill>
              </a:rPr>
              <a:t>Quel montant indiquer en cas de tiers payant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Seul le montant effectivement</a:t>
            </a:r>
            <a:r>
              <a:rPr kumimoji="0" lang="fr-FR" i="0" u="none" strike="noStrike" kern="1200" cap="none" spc="0" normalizeH="0" noProof="0" dirty="0" smtClean="0">
                <a:ln>
                  <a:noFill/>
                </a:ln>
                <a:solidFill>
                  <a:srgbClr val="00B050"/>
                </a:solidFill>
                <a:effectLst/>
                <a:uLnTx/>
                <a:uFillTx/>
                <a:latin typeface="+mj-lt"/>
                <a:ea typeface="+mn-ea"/>
                <a:cs typeface="Arial" pitchFamily="34" charset="0"/>
              </a:rPr>
              <a:t>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payé par le patient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est mentionné et </a:t>
            </a:r>
            <a:r>
              <a:rPr kumimoji="0" lang="fr-FR" b="1" i="0" u="sng" strike="noStrike" kern="1200" cap="none" spc="0" normalizeH="0" baseline="0" noProof="0" dirty="0" smtClean="0">
                <a:ln>
                  <a:noFill/>
                </a:ln>
                <a:solidFill>
                  <a:srgbClr val="00B050"/>
                </a:solidFill>
                <a:effectLst/>
                <a:uLnTx/>
                <a:uFillTx/>
                <a:latin typeface="+mj-lt"/>
                <a:ea typeface="+mn-ea"/>
                <a:cs typeface="Arial" pitchFamily="34" charset="0"/>
              </a:rPr>
              <a:t>pas</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 le montant de l’intervention de l’assurance obligatoire qui sera directement pris en charge par la mutualité</a:t>
            </a:r>
            <a:endParaRPr lang="fr-FR" kern="1200" dirty="0" smtClean="0">
              <a:solidFill>
                <a:srgbClr val="007C92"/>
              </a:solidFill>
              <a:latin typeface="+mj-lt"/>
              <a:ea typeface="+mn-ea"/>
              <a:cs typeface="Arial" pitchFamily="34" charset="0"/>
            </a:endParaRPr>
          </a:p>
          <a:p>
            <a:pPr marL="792163" lvl="2" indent="0" algn="just" eaLnBrk="0" hangingPunct="0">
              <a:spcBef>
                <a:spcPts val="325"/>
              </a:spcBef>
              <a:buClr>
                <a:srgbClr val="2DA2BF"/>
              </a:buClr>
              <a:buNone/>
            </a:pPr>
            <a:endParaRPr kumimoji="0" lang="fr-FR" sz="2400" b="1" i="0" u="none" strike="noStrike" kern="1200" cap="none" spc="0" normalizeH="0" baseline="0" noProof="0" dirty="0" smtClean="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74546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77CEF7A-0203-4372-A148-5D07C50C1B96}" type="slidenum">
              <a:rPr lang="en-US" smtClean="0"/>
              <a:pPr/>
              <a:t>2</a:t>
            </a:fld>
            <a:endParaRPr lang="en-US"/>
          </a:p>
        </p:txBody>
      </p:sp>
      <p:pic>
        <p:nvPicPr>
          <p:cNvPr id="6" name="Picture 5" descr="C:\Users\ic4015\AppData\Local\Microsoft\Windows\Temporary Internet Files\Content.IE5\R6O249SQ\wordcloud-welcome-hear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62" y="0"/>
            <a:ext cx="8875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c4015\AppData\Local\Microsoft\Windows\Temporary Internet Files\Content.IE5\KHZEBUMN\welcome-colorful-text-graphi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c4015\AppData\Local\Microsoft\Windows\Temporary Internet Files\Content.IE5\KHZEBUMN\welcome-colorful-text-graphi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c4015\AppData\Local\Microsoft\Windows\Temporary Internet Files\Content.IE5\ME2QYKNK\welcom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511"/>
            <a:ext cx="9144000" cy="60989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ic4015\AppData\Local\Microsoft\Windows\Temporary Internet Files\Content.IE5\ME2QYKNK\welcom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511"/>
            <a:ext cx="9144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144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smtClean="0">
                <a:solidFill>
                  <a:srgbClr val="00B050"/>
                </a:solidFill>
              </a:rPr>
              <a:t>Quel montant indiquer en cas de cumul tiers payant et non tiers payant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L’exécution de ces prestations donne lieu à l’établissement de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2 formulaires d’attestation </a:t>
            </a:r>
            <a:r>
              <a:rPr lang="fr-FR" kern="1200" dirty="0">
                <a:solidFill>
                  <a:srgbClr val="00B050"/>
                </a:solidFill>
                <a:latin typeface="+mj-lt"/>
                <a:ea typeface="+mn-ea"/>
                <a:cs typeface="Arial" pitchFamily="34" charset="0"/>
              </a:rPr>
              <a:t>comportant une partie “Reçu”</a:t>
            </a:r>
          </a:p>
          <a:p>
            <a:pPr marL="392113" lvl="1" indent="0" algn="just" eaLnBrk="0" hangingPunct="0">
              <a:spcBef>
                <a:spcPts val="325"/>
              </a:spcBef>
              <a:buClr>
                <a:srgbClr val="2DA2BF"/>
              </a:buClr>
              <a:buNone/>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mj-lt"/>
                <a:ea typeface="+mn-ea"/>
                <a:cs typeface="Arial" pitchFamily="34" charset="0"/>
              </a:rPr>
              <a:t>En cas de </a:t>
            </a:r>
            <a:r>
              <a:rPr lang="fr-FR" kern="1200" dirty="0" smtClean="0">
                <a:solidFill>
                  <a:srgbClr val="00B050"/>
                </a:solidFill>
                <a:latin typeface="+mj-lt"/>
                <a:ea typeface="+mn-ea"/>
                <a:cs typeface="Arial" pitchFamily="34" charset="0"/>
              </a:rPr>
              <a:t>tiers payant facturé électroniquement </a:t>
            </a:r>
            <a:r>
              <a:rPr lang="fr-FR" kern="1200" dirty="0" smtClean="0">
                <a:solidFill>
                  <a:srgbClr val="007C92"/>
                </a:solidFill>
                <a:latin typeface="+mj-lt"/>
                <a:ea typeface="+mn-ea"/>
                <a:cs typeface="Arial" pitchFamily="34" charset="0"/>
              </a:rPr>
              <a:t>où il n’y a pas de remise d’ASD, les montants perçus (tiers payant/non tiers payant) sont à reprendre sur le </a:t>
            </a:r>
            <a:r>
              <a:rPr lang="fr-FR" kern="1200" dirty="0" smtClean="0">
                <a:solidFill>
                  <a:srgbClr val="00B050"/>
                </a:solidFill>
                <a:latin typeface="+mj-lt"/>
                <a:ea typeface="+mn-ea"/>
                <a:cs typeface="Arial" pitchFamily="34" charset="0"/>
              </a:rPr>
              <a:t>document justificatif </a:t>
            </a:r>
            <a:r>
              <a:rPr lang="fr-FR" kern="1200" dirty="0" smtClean="0">
                <a:solidFill>
                  <a:srgbClr val="007C92"/>
                </a:solidFill>
                <a:latin typeface="+mj-lt"/>
                <a:ea typeface="+mn-ea"/>
                <a:cs typeface="Arial" pitchFamily="34" charset="0"/>
              </a:rPr>
              <a:t>à remettre au patient</a:t>
            </a:r>
          </a:p>
          <a:p>
            <a:pPr marL="392113" lvl="1" indent="0" algn="just" eaLnBrk="0" hangingPunct="0">
              <a:spcBef>
                <a:spcPts val="325"/>
              </a:spcBef>
              <a:buClr>
                <a:srgbClr val="2DA2BF"/>
              </a:buClr>
              <a:buNone/>
            </a:pPr>
            <a:r>
              <a:rPr kumimoji="0" lang="fr-FR" sz="2600" b="0" i="0" u="none" strike="noStrike" kern="1200" cap="none" spc="0" normalizeH="0" baseline="0" noProof="0" dirty="0" smtClean="0">
                <a:ln>
                  <a:noFill/>
                </a:ln>
                <a:solidFill>
                  <a:srgbClr val="007C92"/>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143406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332656"/>
            <a:ext cx="7128792" cy="777875"/>
          </a:xfrm>
        </p:spPr>
        <p:txBody>
          <a:bodyPr/>
          <a:lstStyle/>
          <a:p>
            <a:r>
              <a:rPr lang="fr-BE" sz="2800" dirty="0">
                <a:solidFill>
                  <a:srgbClr val="00B050"/>
                </a:solidFill>
              </a:rPr>
              <a:t>Quel montant indiquer en cas de paiement différé du patient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En cas de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paiement différé par virement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a:t>
            </a:r>
          </a:p>
          <a:p>
            <a:pPr marL="1135063" lvl="2" indent="-342900" algn="just" eaLnBrk="0" hangingPunct="0">
              <a:spcBef>
                <a:spcPts val="325"/>
              </a:spcBef>
              <a:buClr>
                <a:srgbClr val="007C92"/>
              </a:buClr>
              <a:buFont typeface="Courier New" pitchFamily="49" charset="0"/>
              <a:buChar char="o"/>
            </a:pPr>
            <a:r>
              <a:rPr lang="fr-FR" sz="2300" kern="1200" dirty="0" smtClean="0">
                <a:solidFill>
                  <a:srgbClr val="007C92"/>
                </a:solidFill>
                <a:latin typeface="+mj-lt"/>
                <a:ea typeface="+mn-ea"/>
                <a:cs typeface="Arial" pitchFamily="34" charset="0"/>
              </a:rPr>
              <a:t>M</a:t>
            </a:r>
            <a:r>
              <a:rPr kumimoji="0" lang="fr-FR" sz="2300" i="0" u="none" strike="noStrike" kern="1200" cap="none" spc="0" normalizeH="0" baseline="0" noProof="0" dirty="0" err="1" smtClean="0">
                <a:ln>
                  <a:noFill/>
                </a:ln>
                <a:solidFill>
                  <a:srgbClr val="007C92"/>
                </a:solidFill>
                <a:effectLst/>
                <a:uLnTx/>
                <a:uFillTx/>
                <a:latin typeface="+mj-lt"/>
                <a:ea typeface="+mn-ea"/>
                <a:cs typeface="Arial" pitchFamily="34" charset="0"/>
              </a:rPr>
              <a:t>ention</a:t>
            </a:r>
            <a:r>
              <a:rPr kumimoji="0" lang="fr-FR" sz="2300" i="0" u="none" strike="noStrike" kern="1200" cap="none" spc="0" normalizeH="0" baseline="0" noProof="0" dirty="0" smtClean="0">
                <a:ln>
                  <a:noFill/>
                </a:ln>
                <a:solidFill>
                  <a:srgbClr val="007C92"/>
                </a:solidFill>
                <a:effectLst/>
                <a:uLnTx/>
                <a:uFillTx/>
                <a:latin typeface="+mj-lt"/>
                <a:ea typeface="+mn-ea"/>
                <a:cs typeface="Arial" pitchFamily="34" charset="0"/>
              </a:rPr>
              <a:t> du montant perçu c.-à-d. “0” sur la partie « Reçu</a:t>
            </a:r>
            <a:r>
              <a:rPr lang="fr-FR" sz="2300" kern="1200" dirty="0" smtClean="0">
                <a:solidFill>
                  <a:srgbClr val="007C92"/>
                </a:solidFill>
                <a:latin typeface="+mj-lt"/>
                <a:ea typeface="+mn-ea"/>
                <a:cs typeface="Arial" pitchFamily="34" charset="0"/>
              </a:rPr>
              <a:t> »</a:t>
            </a:r>
            <a:r>
              <a:rPr kumimoji="0" lang="fr-FR" sz="2300" i="0" u="none" strike="noStrike" kern="1200" cap="none" spc="0" normalizeH="0" baseline="0" noProof="0" dirty="0" smtClean="0">
                <a:ln>
                  <a:noFill/>
                </a:ln>
                <a:solidFill>
                  <a:srgbClr val="007C92"/>
                </a:solidFill>
                <a:effectLst/>
                <a:uLnTx/>
                <a:uFillTx/>
                <a:latin typeface="+mj-lt"/>
                <a:ea typeface="+mn-ea"/>
                <a:cs typeface="Arial" pitchFamily="34" charset="0"/>
              </a:rPr>
              <a:t> de l’ASD à remettre au patient</a:t>
            </a:r>
          </a:p>
          <a:p>
            <a:pPr marL="1135063" lvl="2" indent="-342900" algn="just" eaLnBrk="0" hangingPunct="0">
              <a:spcBef>
                <a:spcPts val="325"/>
              </a:spcBef>
              <a:buClr>
                <a:srgbClr val="007C92"/>
              </a:buClr>
              <a:buFont typeface="Courier New" pitchFamily="49" charset="0"/>
              <a:buChar char="o"/>
            </a:pPr>
            <a:r>
              <a:rPr lang="fr-FR" sz="2300" kern="1200" dirty="0" smtClean="0">
                <a:solidFill>
                  <a:srgbClr val="007C92"/>
                </a:solidFill>
                <a:latin typeface="+mj-lt"/>
                <a:ea typeface="+mn-ea"/>
                <a:cs typeface="Arial" pitchFamily="34" charset="0"/>
              </a:rPr>
              <a:t>Pas d’autre document à délivrer lorsque le virement a été effectué</a:t>
            </a: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mj-lt"/>
                <a:ea typeface="+mn-ea"/>
                <a:cs typeface="Arial" pitchFamily="34" charset="0"/>
              </a:rPr>
              <a:t>En cas de </a:t>
            </a:r>
            <a:r>
              <a:rPr lang="fr-FR" kern="1200" dirty="0" smtClean="0">
                <a:solidFill>
                  <a:srgbClr val="00B050"/>
                </a:solidFill>
                <a:latin typeface="+mj-lt"/>
                <a:ea typeface="+mn-ea"/>
                <a:cs typeface="Arial" pitchFamily="34" charset="0"/>
              </a:rPr>
              <a:t>paiement différé en espèces/par carte bancaire :</a:t>
            </a:r>
            <a:endParaRPr lang="fr-FR" kern="1200" dirty="0" smtClean="0">
              <a:solidFill>
                <a:srgbClr val="007C92"/>
              </a:solidFill>
              <a:latin typeface="+mj-lt"/>
              <a:ea typeface="+mn-ea"/>
              <a:cs typeface="Arial" pitchFamily="34" charset="0"/>
            </a:endParaRPr>
          </a:p>
          <a:p>
            <a:pPr marL="1135063" lvl="2" indent="-342900" algn="just" eaLnBrk="0" hangingPunct="0">
              <a:spcBef>
                <a:spcPts val="325"/>
              </a:spcBef>
              <a:buClr>
                <a:srgbClr val="007C92"/>
              </a:buClr>
              <a:buFont typeface="Courier New" pitchFamily="49" charset="0"/>
              <a:buChar char="o"/>
            </a:pPr>
            <a:r>
              <a:rPr lang="fr-FR" sz="2300" kern="1200" dirty="0" smtClean="0">
                <a:solidFill>
                  <a:srgbClr val="007C92"/>
                </a:solidFill>
                <a:latin typeface="+mj-lt"/>
                <a:ea typeface="+mn-ea"/>
                <a:cs typeface="Arial" pitchFamily="34" charset="0"/>
              </a:rPr>
              <a:t>Partie supérieure de l’ASD à barrer</a:t>
            </a:r>
          </a:p>
          <a:p>
            <a:pPr marL="1135063" lvl="2" indent="-342900" algn="just" eaLnBrk="0" hangingPunct="0">
              <a:spcBef>
                <a:spcPts val="325"/>
              </a:spcBef>
              <a:buClr>
                <a:srgbClr val="007C92"/>
              </a:buClr>
              <a:buFont typeface="Courier New" pitchFamily="49" charset="0"/>
              <a:buChar char="o"/>
            </a:pPr>
            <a:r>
              <a:rPr lang="fr-FR" sz="2300" kern="1200" dirty="0" smtClean="0">
                <a:solidFill>
                  <a:srgbClr val="007C92"/>
                </a:solidFill>
                <a:latin typeface="+mj-lt"/>
                <a:ea typeface="+mn-ea"/>
                <a:cs typeface="Arial" pitchFamily="34" charset="0"/>
              </a:rPr>
              <a:t>Mention du montant perçu sur la partie “Reçu” de l’ASD à remettre au patient</a:t>
            </a:r>
          </a:p>
          <a:p>
            <a:pPr marL="620713" lvl="1" indent="-228600" algn="just" eaLnBrk="0" hangingPunct="0">
              <a:spcBef>
                <a:spcPts val="325"/>
              </a:spcBef>
              <a:buClr>
                <a:srgbClr val="2DA2BF"/>
              </a:buClr>
              <a:buFont typeface="Wingdings" pitchFamily="2" charset="2"/>
              <a:buChar char="q"/>
            </a:pPr>
            <a:endParaRPr kumimoji="0" lang="nl-BE"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56597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endParaRPr lang="en-US" dirty="0">
              <a:solidFill>
                <a:srgbClr val="000000"/>
              </a:solidFill>
            </a:endParaRPr>
          </a:p>
        </p:txBody>
      </p:sp>
      <p:sp>
        <p:nvSpPr>
          <p:cNvPr id="23554" name="Rectangle 2"/>
          <p:cNvSpPr>
            <a:spLocks noGrp="1" noChangeArrowheads="1"/>
          </p:cNvSpPr>
          <p:nvPr>
            <p:ph type="title"/>
          </p:nvPr>
        </p:nvSpPr>
        <p:spPr>
          <a:xfrm>
            <a:off x="1763688" y="404664"/>
            <a:ext cx="7128792" cy="777875"/>
          </a:xfrm>
        </p:spPr>
        <p:txBody>
          <a:bodyPr/>
          <a:lstStyle/>
          <a:p>
            <a:r>
              <a:rPr lang="fr-BE" sz="2800" dirty="0" smtClean="0">
                <a:solidFill>
                  <a:srgbClr val="00B050"/>
                </a:solidFill>
              </a:rPr>
              <a:t>En cas de prestations remboursables et de prestations non-remboursables</a:t>
            </a:r>
            <a:endParaRPr lang="fr-FR" sz="2800" dirty="0">
              <a:solidFill>
                <a:srgbClr val="00B050"/>
              </a:solidFill>
            </a:endParaRPr>
          </a:p>
        </p:txBody>
      </p:sp>
      <p:sp>
        <p:nvSpPr>
          <p:cNvPr id="23555" name="Rectangle 3"/>
          <p:cNvSpPr>
            <a:spLocks noGrp="1" noChangeArrowheads="1"/>
          </p:cNvSpPr>
          <p:nvPr>
            <p:ph type="body" idx="1"/>
          </p:nvPr>
        </p:nvSpPr>
        <p:spPr>
          <a:xfrm>
            <a:off x="251520" y="1340768"/>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srgbClr val="007C92"/>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Mention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sur la partie “Reçu”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du total des seuls montants relatifs aux </a:t>
            </a: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prestations remboursables </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reprises sur l’ASD pour autant que ceux-ci aient été payés en espèces ou par carte bancaire</a:t>
            </a:r>
          </a:p>
          <a:p>
            <a:pPr marL="735013" lvl="1" indent="-342900" algn="just" eaLnBrk="0" hangingPunct="0">
              <a:spcBef>
                <a:spcPts val="325"/>
              </a:spcBef>
              <a:buClr>
                <a:srgbClr val="2DA2BF"/>
              </a:buClr>
              <a:buFont typeface="Wingdings" pitchFamily="2" charset="2"/>
              <a:buChar char="§"/>
            </a:pPr>
            <a:endParaRPr lang="fr-FR" kern="1200" dirty="0" smtClean="0">
              <a:solidFill>
                <a:srgbClr val="007C92"/>
              </a:solidFill>
              <a:latin typeface="Verdana"/>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Verdana"/>
                <a:ea typeface="+mn-ea"/>
                <a:cs typeface="Arial" pitchFamily="34" charset="0"/>
              </a:rPr>
              <a:t>En cas de cumul de prestations remboursables et de prestations non-remboursables, le </a:t>
            </a:r>
            <a:r>
              <a:rPr lang="fr-FR" kern="1200" dirty="0" smtClean="0">
                <a:solidFill>
                  <a:srgbClr val="00B050"/>
                </a:solidFill>
                <a:latin typeface="Verdana"/>
                <a:ea typeface="+mn-ea"/>
                <a:cs typeface="Arial" pitchFamily="34" charset="0"/>
              </a:rPr>
              <a:t>total des montants perçus</a:t>
            </a:r>
            <a:r>
              <a:rPr lang="fr-FR" kern="1200" dirty="0" smtClean="0">
                <a:solidFill>
                  <a:srgbClr val="007C92"/>
                </a:solidFill>
                <a:latin typeface="Verdana"/>
                <a:ea typeface="+mn-ea"/>
                <a:cs typeface="Arial" pitchFamily="34" charset="0"/>
              </a:rPr>
              <a:t> est à reprendre sur le </a:t>
            </a:r>
            <a:r>
              <a:rPr lang="fr-FR" kern="1200" dirty="0" smtClean="0">
                <a:solidFill>
                  <a:srgbClr val="00B050"/>
                </a:solidFill>
                <a:latin typeface="Verdana"/>
                <a:ea typeface="+mn-ea"/>
                <a:cs typeface="Arial" pitchFamily="34" charset="0"/>
              </a:rPr>
              <a:t>document justificatif </a:t>
            </a:r>
            <a:r>
              <a:rPr lang="fr-FR" kern="1200" dirty="0" smtClean="0">
                <a:solidFill>
                  <a:srgbClr val="007C92"/>
                </a:solidFill>
                <a:latin typeface="Verdana"/>
                <a:ea typeface="+mn-ea"/>
                <a:cs typeface="Arial" pitchFamily="34" charset="0"/>
              </a:rPr>
              <a:t>à remettre au patient</a:t>
            </a:r>
          </a:p>
          <a:p>
            <a:pPr marL="620713" lvl="1" indent="-228600" algn="just" eaLnBrk="0" hangingPunct="0">
              <a:spcBef>
                <a:spcPts val="325"/>
              </a:spcBef>
              <a:buClr>
                <a:srgbClr val="2DA2BF"/>
              </a:buClr>
              <a:buFont typeface="Wingdings" pitchFamily="2" charset="2"/>
              <a:buChar char="q"/>
            </a:pPr>
            <a:endParaRPr lang="nl-BE" sz="2600" kern="1200" dirty="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kumimoji="0" lang="nl-BE" sz="2600"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kumimoji="0" lang="nl-BE" sz="2600" b="1"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r>
              <a:rPr lang="nl-BE" sz="2600" b="1" kern="1200" dirty="0" smtClean="0">
                <a:solidFill>
                  <a:srgbClr val="009999"/>
                </a:solidFill>
                <a:latin typeface="Arial" pitchFamily="34" charset="0"/>
                <a:ea typeface="+mn-ea"/>
                <a:cs typeface="Arial" pitchFamily="34" charset="0"/>
              </a:rPr>
              <a:t>   </a:t>
            </a:r>
          </a:p>
          <a:p>
            <a:pPr marL="620713" lvl="1" indent="-228600" algn="just" eaLnBrk="0" hangingPunct="0">
              <a:spcBef>
                <a:spcPts val="325"/>
              </a:spcBef>
              <a:buClr>
                <a:srgbClr val="2DA2BF"/>
              </a:buClr>
              <a:buFont typeface="Wingdings" pitchFamily="2" charset="2"/>
              <a:buChar char="q"/>
            </a:pPr>
            <a:endParaRPr kumimoji="0" lang="nl-BE" sz="2600" b="1" i="0" u="none" strike="noStrike" kern="1200" cap="none" spc="0" normalizeH="0" baseline="0" noProof="0" dirty="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87761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404664"/>
            <a:ext cx="7128792" cy="777875"/>
          </a:xfrm>
        </p:spPr>
        <p:txBody>
          <a:bodyPr/>
          <a:lstStyle/>
          <a:p>
            <a:r>
              <a:rPr lang="fr-BE" sz="2800" dirty="0">
                <a:solidFill>
                  <a:srgbClr val="00B050"/>
                </a:solidFill>
              </a:rPr>
              <a:t>La partie « Reçu » de l’ASD </a:t>
            </a:r>
            <a:r>
              <a:rPr lang="fr-BE" sz="2800" dirty="0" smtClean="0">
                <a:solidFill>
                  <a:srgbClr val="00B050"/>
                </a:solidFill>
              </a:rPr>
              <a:t/>
            </a:r>
            <a:br>
              <a:rPr lang="fr-BE" sz="2800" dirty="0" smtClean="0">
                <a:solidFill>
                  <a:srgbClr val="00B050"/>
                </a:solidFill>
              </a:rPr>
            </a:br>
            <a:r>
              <a:rPr lang="fr-BE" sz="2800" dirty="0" smtClean="0">
                <a:solidFill>
                  <a:srgbClr val="00B050"/>
                </a:solidFill>
              </a:rPr>
              <a:t>est-elle </a:t>
            </a:r>
            <a:r>
              <a:rPr lang="fr-BE" sz="2800" dirty="0">
                <a:solidFill>
                  <a:srgbClr val="00B050"/>
                </a:solidFill>
              </a:rPr>
              <a:t>détachable ?</a:t>
            </a:r>
            <a:endParaRPr lang="fr-FR" sz="2800" dirty="0">
              <a:solidFill>
                <a:srgbClr val="00B050"/>
              </a:solidFill>
            </a:endParaRPr>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Par le patient: oui</a:t>
            </a:r>
          </a:p>
          <a:p>
            <a:pPr marL="735013" lvl="1" indent="-342900" algn="just" eaLnBrk="0" hangingPunct="0">
              <a:spcBef>
                <a:spcPts val="325"/>
              </a:spcBef>
              <a:buClr>
                <a:srgbClr val="2DA2BF"/>
              </a:buClr>
              <a:buFont typeface="Wingdings" pitchFamily="2" charset="2"/>
              <a:buChar char="§"/>
            </a:pPr>
            <a:endPar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mj-lt"/>
                <a:ea typeface="+mn-ea"/>
                <a:cs typeface="Arial" pitchFamily="34" charset="0"/>
              </a:rPr>
              <a:t>Par le dispensateur de soins: non, sauf en cas de tiers payant</a:t>
            </a:r>
          </a:p>
          <a:p>
            <a:pPr marL="735013" lvl="1" indent="-342900" algn="just" eaLnBrk="0" hangingPunct="0">
              <a:spcBef>
                <a:spcPts val="325"/>
              </a:spcBef>
              <a:buClr>
                <a:srgbClr val="2DA2BF"/>
              </a:buClr>
              <a:buFont typeface="Wingdings" pitchFamily="2" charset="2"/>
              <a:buChar char="§"/>
            </a:pPr>
            <a:endParaRPr lang="fr-FR" kern="1200" dirty="0" smtClean="0">
              <a:solidFill>
                <a:srgbClr val="007C92"/>
              </a:solidFill>
              <a:latin typeface="+mj-lt"/>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mj-lt"/>
                <a:ea typeface="+mn-ea"/>
                <a:cs typeface="Arial" pitchFamily="34" charset="0"/>
              </a:rPr>
              <a:t>A terme, la partie “Reçu” de l’ASD sera toujours pré-perforée (sauf pour le modèle D où elle doit être découpée)</a:t>
            </a:r>
          </a:p>
          <a:p>
            <a:pPr marL="392113" lvl="1" indent="0" algn="just" eaLnBrk="0" hangingPunct="0">
              <a:spcBef>
                <a:spcPts val="325"/>
              </a:spcBef>
              <a:buClr>
                <a:srgbClr val="2DA2BF"/>
              </a:buClr>
              <a:buNone/>
            </a:pPr>
            <a:r>
              <a:rPr lang="nl-BE" sz="2600" b="1" kern="1200" dirty="0" smtClean="0">
                <a:solidFill>
                  <a:srgbClr val="009999"/>
                </a:solidFill>
                <a:latin typeface="Arial" pitchFamily="34" charset="0"/>
                <a:ea typeface="+mn-ea"/>
                <a:cs typeface="Arial" pitchFamily="34" charset="0"/>
              </a:rPr>
              <a:t>   </a:t>
            </a:r>
          </a:p>
          <a:p>
            <a:pPr marL="620713" lvl="1" indent="-228600" algn="just" eaLnBrk="0" hangingPunct="0">
              <a:spcBef>
                <a:spcPts val="325"/>
              </a:spcBef>
              <a:buClr>
                <a:srgbClr val="2DA2BF"/>
              </a:buClr>
              <a:buFont typeface="Wingdings" pitchFamily="2" charset="2"/>
              <a:buChar char="q"/>
            </a:pPr>
            <a:endParaRPr kumimoji="0" lang="nl-BE" sz="2600" b="1" i="0" u="none" strike="noStrike" kern="1200" cap="none" spc="0" normalizeH="0" baseline="0" noProof="0" dirty="0">
              <a:ln>
                <a:noFill/>
              </a:ln>
              <a:solidFill>
                <a:srgbClr val="009999"/>
              </a:solidFill>
              <a:effectLst/>
              <a:uLnTx/>
              <a:uFillTx/>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7479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404664"/>
            <a:ext cx="6851650" cy="777875"/>
          </a:xfrm>
        </p:spPr>
        <p:txBody>
          <a:bodyPr/>
          <a:lstStyle/>
          <a:p>
            <a:r>
              <a:rPr lang="fr-BE" sz="2800" dirty="0"/>
              <a:t>Nouvelles attestations : depuis quand ?</a:t>
            </a:r>
            <a:r>
              <a:rPr lang="fr-BE" dirty="0" smtClean="0">
                <a:solidFill>
                  <a:schemeClr val="tx2"/>
                </a:solidFill>
              </a:rPr>
              <a:t/>
            </a:r>
            <a:br>
              <a:rPr lang="fr-BE" dirty="0" smtClean="0">
                <a:solidFill>
                  <a:schemeClr val="tx2"/>
                </a:solidFill>
              </a:rPr>
            </a:br>
            <a:endParaRPr lang="fr-BE" dirty="0">
              <a:solidFill>
                <a:schemeClr val="tx2"/>
              </a:solidFill>
            </a:endParaRPr>
          </a:p>
        </p:txBody>
      </p:sp>
      <p:graphicFrame>
        <p:nvGraphicFramePr>
          <p:cNvPr id="19" name="Espace réservé du contenu 18"/>
          <p:cNvGraphicFramePr>
            <a:graphicFrameLocks noGrp="1"/>
          </p:cNvGraphicFramePr>
          <p:nvPr>
            <p:ph idx="1"/>
            <p:extLst>
              <p:ext uri="{D42A27DB-BD31-4B8C-83A1-F6EECF244321}">
                <p14:modId xmlns:p14="http://schemas.microsoft.com/office/powerpoint/2010/main" val="13737420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2515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Ce qui ne change pas</a:t>
            </a:r>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24484199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628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smtClean="0"/>
              <a:t>Ce qui ne change pas</a:t>
            </a:r>
            <a:endParaRPr lang="fr-BE" sz="2800" dirty="0"/>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nl-BE" kern="1200" dirty="0" smtClean="0">
                <a:solidFill>
                  <a:srgbClr val="007C92"/>
                </a:solidFill>
                <a:latin typeface="+mj-lt"/>
                <a:ea typeface="+mn-ea"/>
                <a:cs typeface="Arial" pitchFamily="34" charset="0"/>
              </a:rPr>
              <a:t>M</a:t>
            </a:r>
            <a:r>
              <a:rPr lang="fr-BE" dirty="0" err="1" smtClean="0">
                <a:solidFill>
                  <a:srgbClr val="007C92"/>
                </a:solidFill>
                <a:latin typeface="+mj-lt"/>
              </a:rPr>
              <a:t>aintien</a:t>
            </a:r>
            <a:r>
              <a:rPr lang="fr-BE" dirty="0" smtClean="0">
                <a:solidFill>
                  <a:srgbClr val="007C92"/>
                </a:solidFill>
                <a:latin typeface="+mj-lt"/>
              </a:rPr>
              <a:t> du </a:t>
            </a:r>
            <a:r>
              <a:rPr lang="fr-BE" dirty="0" smtClean="0">
                <a:solidFill>
                  <a:srgbClr val="00B050"/>
                </a:solidFill>
                <a:latin typeface="+mj-lt"/>
              </a:rPr>
              <a:t>format actuel </a:t>
            </a:r>
            <a:r>
              <a:rPr lang="fr-BE" dirty="0" smtClean="0">
                <a:solidFill>
                  <a:srgbClr val="007C92"/>
                </a:solidFill>
                <a:latin typeface="+mj-lt"/>
              </a:rPr>
              <a:t>de l’attestation (largeur et longueur)</a:t>
            </a:r>
          </a:p>
          <a:p>
            <a:pPr marL="849313" lvl="1" indent="-457200" algn="just" eaLnBrk="0" hangingPunct="0">
              <a:spcBef>
                <a:spcPts val="325"/>
              </a:spcBef>
              <a:buClr>
                <a:srgbClr val="2DA2BF"/>
              </a:buClr>
              <a:buFont typeface="Wingdings" pitchFamily="2" charset="2"/>
              <a:buChar char="§"/>
            </a:pPr>
            <a:endParaRPr lang="fr-BE" dirty="0" smtClean="0">
              <a:solidFill>
                <a:srgbClr val="007C92"/>
              </a:solidFill>
              <a:latin typeface="+mj-lt"/>
            </a:endParaRPr>
          </a:p>
          <a:p>
            <a:pPr marL="735013" lvl="1" indent="-342900" algn="just" eaLnBrk="0" hangingPunct="0">
              <a:spcBef>
                <a:spcPts val="325"/>
              </a:spcBef>
              <a:buClr>
                <a:srgbClr val="007C92"/>
              </a:buClr>
              <a:buFont typeface="Courier New" pitchFamily="49" charset="0"/>
              <a:buChar char="o"/>
            </a:pPr>
            <a:r>
              <a:rPr lang="fr-BE" sz="2600" dirty="0" smtClean="0">
                <a:solidFill>
                  <a:srgbClr val="007C92"/>
                </a:solidFill>
                <a:latin typeface="+mj-lt"/>
              </a:rPr>
              <a:t>Le matériel d’impression ne doit pas être changé</a:t>
            </a:r>
          </a:p>
          <a:p>
            <a:pPr marL="735013" lvl="1" indent="-342900" algn="just" eaLnBrk="0" hangingPunct="0">
              <a:spcBef>
                <a:spcPts val="325"/>
              </a:spcBef>
              <a:buClr>
                <a:srgbClr val="007C92"/>
              </a:buClr>
              <a:buFont typeface="Courier New" pitchFamily="49" charset="0"/>
              <a:buChar char="o"/>
            </a:pPr>
            <a:r>
              <a:rPr lang="fr-BE" sz="2600" dirty="0" smtClean="0">
                <a:solidFill>
                  <a:srgbClr val="007C92"/>
                </a:solidFill>
                <a:latin typeface="+mj-lt"/>
              </a:rPr>
              <a:t>Le souci de garder le format actuel des attestations explique que seulement un minimum d’adaptations est apporté aux attestations</a:t>
            </a:r>
          </a:p>
          <a:p>
            <a:pPr marL="620713" lvl="1" indent="-228600" algn="just" eaLnBrk="0" hangingPunct="0">
              <a:spcBef>
                <a:spcPts val="325"/>
              </a:spcBef>
              <a:buClr>
                <a:srgbClr val="2DA2BF"/>
              </a:buClr>
              <a:buFont typeface="Wingdings" pitchFamily="2" charset="2"/>
              <a:buChar char="q"/>
            </a:pPr>
            <a:endParaRPr lang="fr-BE" dirty="0" smtClean="0"/>
          </a:p>
        </p:txBody>
      </p:sp>
    </p:spTree>
    <p:extLst>
      <p:ext uri="{BB962C8B-B14F-4D97-AF65-F5344CB8AC3E}">
        <p14:creationId xmlns:p14="http://schemas.microsoft.com/office/powerpoint/2010/main" val="4047515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Ce qui ne change pas</a:t>
            </a:r>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fr-BE" dirty="0" smtClean="0">
                <a:solidFill>
                  <a:srgbClr val="007C92"/>
                </a:solidFill>
                <a:latin typeface="+mj-lt"/>
              </a:rPr>
              <a:t>Maintien d’une </a:t>
            </a:r>
            <a:r>
              <a:rPr lang="fr-BE" dirty="0">
                <a:solidFill>
                  <a:srgbClr val="00B050"/>
                </a:solidFill>
                <a:latin typeface="+mj-lt"/>
              </a:rPr>
              <a:t>même lettre par type de modèle d’attestation </a:t>
            </a:r>
            <a:r>
              <a:rPr lang="fr-BE" dirty="0">
                <a:solidFill>
                  <a:srgbClr val="007C92"/>
                </a:solidFill>
                <a:latin typeface="+mj-lt"/>
              </a:rPr>
              <a:t>(que le dispensateur de soins exerce en personne physique ou pour compte d’autrui, y compris pour sa propre société), à savoir </a:t>
            </a:r>
            <a:r>
              <a:rPr lang="fr-BE" dirty="0" smtClean="0">
                <a:solidFill>
                  <a:srgbClr val="007C92"/>
                </a:solidFill>
                <a:latin typeface="+mj-lt"/>
              </a:rPr>
              <a:t>les lettres G, E, A, I et D</a:t>
            </a:r>
          </a:p>
          <a:p>
            <a:pPr marL="334963" algn="just" eaLnBrk="0" hangingPunct="0">
              <a:spcBef>
                <a:spcPts val="325"/>
              </a:spcBef>
              <a:buClr>
                <a:srgbClr val="2DA2BF"/>
              </a:buClr>
              <a:buFont typeface="Wingdings" pitchFamily="2" charset="2"/>
              <a:buChar char="§"/>
            </a:pPr>
            <a:endParaRPr lang="fr-BE" dirty="0" smtClean="0">
              <a:solidFill>
                <a:srgbClr val="007C92"/>
              </a:solidFill>
              <a:latin typeface="+mj-lt"/>
            </a:endParaRPr>
          </a:p>
          <a:p>
            <a:pPr marL="334963" algn="just" eaLnBrk="0" hangingPunct="0">
              <a:spcBef>
                <a:spcPts val="325"/>
              </a:spcBef>
              <a:buClr>
                <a:srgbClr val="007C92"/>
              </a:buClr>
              <a:buFont typeface="Wingdings" pitchFamily="2" charset="2"/>
              <a:buChar char="§"/>
            </a:pPr>
            <a:r>
              <a:rPr lang="fr-BE" dirty="0" smtClean="0">
                <a:solidFill>
                  <a:srgbClr val="007C92"/>
                </a:solidFill>
                <a:latin typeface="+mj-lt"/>
              </a:rPr>
              <a:t>Disparition des anciens modèles d’ASD comportant les lettres C, F, H, J – sociétés, de couleur verte </a:t>
            </a:r>
            <a:endParaRPr lang="fr-BE" dirty="0">
              <a:solidFill>
                <a:srgbClr val="007C92"/>
              </a:solidFill>
              <a:latin typeface="+mj-lt"/>
            </a:endParaRPr>
          </a:p>
          <a:p>
            <a:endParaRPr lang="fr-BE" dirty="0"/>
          </a:p>
        </p:txBody>
      </p:sp>
    </p:spTree>
    <p:extLst>
      <p:ext uri="{BB962C8B-B14F-4D97-AF65-F5344CB8AC3E}">
        <p14:creationId xmlns:p14="http://schemas.microsoft.com/office/powerpoint/2010/main" val="2315685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Ce qui ne change pas</a:t>
            </a:r>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fr-BE" dirty="0" smtClean="0">
                <a:solidFill>
                  <a:srgbClr val="007C92"/>
                </a:solidFill>
                <a:latin typeface="+mj-lt"/>
                <a:ea typeface="+mn-ea"/>
                <a:cs typeface="+mn-cs"/>
              </a:rPr>
              <a:t>Maintien </a:t>
            </a:r>
            <a:r>
              <a:rPr lang="fr-BE" dirty="0">
                <a:solidFill>
                  <a:srgbClr val="007C92"/>
                </a:solidFill>
                <a:latin typeface="+mj-lt"/>
                <a:ea typeface="+mn-ea"/>
                <a:cs typeface="+mn-cs"/>
              </a:rPr>
              <a:t>du </a:t>
            </a:r>
            <a:r>
              <a:rPr lang="fr-BE" dirty="0">
                <a:solidFill>
                  <a:srgbClr val="00B050"/>
                </a:solidFill>
                <a:latin typeface="+mj-lt"/>
                <a:ea typeface="+mn-ea"/>
                <a:cs typeface="+mn-cs"/>
              </a:rPr>
              <a:t>double </a:t>
            </a:r>
            <a:r>
              <a:rPr lang="fr-BE" dirty="0" smtClean="0">
                <a:solidFill>
                  <a:srgbClr val="00B050"/>
                </a:solidFill>
                <a:latin typeface="+mj-lt"/>
                <a:ea typeface="+mn-ea"/>
                <a:cs typeface="+mn-cs"/>
              </a:rPr>
              <a:t>jaune </a:t>
            </a:r>
            <a:r>
              <a:rPr lang="fr-BE" dirty="0" smtClean="0">
                <a:solidFill>
                  <a:srgbClr val="007C92"/>
                </a:solidFill>
                <a:latin typeface="+mj-lt"/>
                <a:ea typeface="+mn-ea"/>
                <a:cs typeface="+mn-cs"/>
              </a:rPr>
              <a:t>de </a:t>
            </a:r>
            <a:r>
              <a:rPr lang="fr-BE" dirty="0">
                <a:solidFill>
                  <a:srgbClr val="007C92"/>
                </a:solidFill>
                <a:latin typeface="+mj-lt"/>
                <a:ea typeface="+mn-ea"/>
                <a:cs typeface="+mn-cs"/>
              </a:rPr>
              <a:t>l’attestation</a:t>
            </a:r>
            <a:r>
              <a:rPr lang="fr-BE" dirty="0" smtClean="0">
                <a:solidFill>
                  <a:srgbClr val="007C92"/>
                </a:solidFill>
                <a:latin typeface="+mj-lt"/>
                <a:ea typeface="+mn-ea"/>
                <a:cs typeface="+mn-cs"/>
              </a:rPr>
              <a:t>, </a:t>
            </a:r>
            <a:r>
              <a:rPr lang="fr-BE" dirty="0">
                <a:solidFill>
                  <a:srgbClr val="007C92"/>
                </a:solidFill>
                <a:latin typeface="+mj-lt"/>
                <a:ea typeface="+mn-ea"/>
                <a:cs typeface="+mn-cs"/>
              </a:rPr>
              <a:t>à conserver par le dispensateur de </a:t>
            </a:r>
            <a:r>
              <a:rPr lang="fr-BE" dirty="0" smtClean="0">
                <a:solidFill>
                  <a:srgbClr val="007C92"/>
                </a:solidFill>
                <a:latin typeface="+mj-lt"/>
                <a:ea typeface="+mn-ea"/>
                <a:cs typeface="+mn-cs"/>
              </a:rPr>
              <a:t>soins (double </a:t>
            </a:r>
            <a:r>
              <a:rPr lang="fr-BE" dirty="0" err="1" smtClean="0">
                <a:solidFill>
                  <a:srgbClr val="007C92"/>
                </a:solidFill>
                <a:latin typeface="+mj-lt"/>
                <a:ea typeface="+mn-ea"/>
                <a:cs typeface="+mn-cs"/>
              </a:rPr>
              <a:t>anonymisé</a:t>
            </a:r>
            <a:r>
              <a:rPr lang="fr-BE" dirty="0" smtClean="0">
                <a:solidFill>
                  <a:srgbClr val="007C92"/>
                </a:solidFill>
                <a:latin typeface="+mj-lt"/>
                <a:ea typeface="+mn-ea"/>
                <a:cs typeface="+mn-cs"/>
              </a:rPr>
              <a:t>)</a:t>
            </a:r>
            <a:endParaRPr lang="fr-BE" dirty="0">
              <a:solidFill>
                <a:srgbClr val="007C92"/>
              </a:solidFill>
              <a:latin typeface="+mj-lt"/>
            </a:endParaRPr>
          </a:p>
        </p:txBody>
      </p:sp>
    </p:spTree>
    <p:extLst>
      <p:ext uri="{BB962C8B-B14F-4D97-AF65-F5344CB8AC3E}">
        <p14:creationId xmlns:p14="http://schemas.microsoft.com/office/powerpoint/2010/main" val="2749801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Ce qui ne change pas</a:t>
            </a:r>
          </a:p>
        </p:txBody>
      </p:sp>
      <p:sp>
        <p:nvSpPr>
          <p:cNvPr id="3" name="Espace réservé du contenu 2"/>
          <p:cNvSpPr>
            <a:spLocks noGrp="1"/>
          </p:cNvSpPr>
          <p:nvPr>
            <p:ph idx="1"/>
          </p:nvPr>
        </p:nvSpPr>
        <p:spPr>
          <a:xfrm>
            <a:off x="395536" y="1628800"/>
            <a:ext cx="8229600" cy="4525963"/>
          </a:xfrm>
        </p:spPr>
        <p:txBody>
          <a:bodyPr/>
          <a:lstStyle/>
          <a:p>
            <a:pPr marL="334963" algn="just" eaLnBrk="0" hangingPunct="0">
              <a:spcBef>
                <a:spcPts val="325"/>
              </a:spcBef>
              <a:buClr>
                <a:srgbClr val="007C92"/>
              </a:buClr>
              <a:buFont typeface="Wingdings" pitchFamily="2" charset="2"/>
              <a:buChar char="§"/>
            </a:pPr>
            <a:r>
              <a:rPr lang="fr-BE" dirty="0" smtClean="0">
                <a:solidFill>
                  <a:srgbClr val="007C92"/>
                </a:solidFill>
                <a:latin typeface="+mj-lt"/>
                <a:ea typeface="+mn-ea"/>
                <a:cs typeface="+mn-cs"/>
              </a:rPr>
              <a:t>Maintien de </a:t>
            </a:r>
            <a:r>
              <a:rPr lang="fr-BE" dirty="0" smtClean="0">
                <a:solidFill>
                  <a:srgbClr val="00B050"/>
                </a:solidFill>
                <a:latin typeface="+mj-lt"/>
                <a:ea typeface="+mn-ea"/>
                <a:cs typeface="+mn-cs"/>
              </a:rPr>
              <a:t>la case A.R. 15.07.2002  </a:t>
            </a:r>
            <a:r>
              <a:rPr lang="fr-BE" dirty="0" smtClean="0">
                <a:solidFill>
                  <a:srgbClr val="007C92"/>
                </a:solidFill>
                <a:latin typeface="+mj-lt"/>
                <a:ea typeface="+mn-ea"/>
                <a:cs typeface="+mn-cs"/>
              </a:rPr>
              <a:t>(case MAF - maximum à facturer), à compléter par:</a:t>
            </a:r>
          </a:p>
          <a:p>
            <a:pPr marL="849313" lvl="1" indent="-457200" algn="just" eaLnBrk="0" hangingPunct="0">
              <a:spcBef>
                <a:spcPts val="325"/>
              </a:spcBef>
              <a:buClr>
                <a:srgbClr val="007C92"/>
              </a:buClr>
              <a:buFont typeface="Courier New" pitchFamily="49" charset="0"/>
              <a:buChar char="o"/>
            </a:pPr>
            <a:r>
              <a:rPr lang="fr-BE" dirty="0" smtClean="0">
                <a:solidFill>
                  <a:srgbClr val="00B050"/>
                </a:solidFill>
                <a:latin typeface="+mj-lt"/>
                <a:ea typeface="+mn-ea"/>
                <a:cs typeface="+mn-cs"/>
              </a:rPr>
              <a:t>« oui » </a:t>
            </a:r>
            <a:r>
              <a:rPr lang="fr-BE" dirty="0" smtClean="0">
                <a:solidFill>
                  <a:srgbClr val="007C92"/>
                </a:solidFill>
                <a:latin typeface="+mj-lt"/>
              </a:rPr>
              <a:t>si l’intervention </a:t>
            </a:r>
            <a:r>
              <a:rPr lang="fr-BE" dirty="0">
                <a:solidFill>
                  <a:srgbClr val="007C92"/>
                </a:solidFill>
                <a:latin typeface="+mj-lt"/>
              </a:rPr>
              <a:t>personnelle (ticket modérateur) </a:t>
            </a:r>
            <a:r>
              <a:rPr lang="fr-BE" dirty="0" smtClean="0">
                <a:solidFill>
                  <a:srgbClr val="007C92"/>
                </a:solidFill>
                <a:latin typeface="+mj-lt"/>
              </a:rPr>
              <a:t>est exigée</a:t>
            </a:r>
          </a:p>
          <a:p>
            <a:pPr marL="849313" lvl="1" indent="-457200" algn="just" eaLnBrk="0" hangingPunct="0">
              <a:spcBef>
                <a:spcPts val="325"/>
              </a:spcBef>
              <a:buClr>
                <a:srgbClr val="007C92"/>
              </a:buClr>
              <a:buFont typeface="Courier New" pitchFamily="49" charset="0"/>
              <a:buChar char="o"/>
            </a:pPr>
            <a:r>
              <a:rPr lang="fr-BE" dirty="0" smtClean="0">
                <a:solidFill>
                  <a:srgbClr val="00B050"/>
                </a:solidFill>
                <a:latin typeface="+mj-lt"/>
              </a:rPr>
              <a:t>« Non »: </a:t>
            </a:r>
            <a:r>
              <a:rPr lang="fr-BE" dirty="0" smtClean="0">
                <a:solidFill>
                  <a:srgbClr val="007C92"/>
                </a:solidFill>
                <a:latin typeface="+mj-lt"/>
              </a:rPr>
              <a:t>si l’intervention </a:t>
            </a:r>
            <a:r>
              <a:rPr lang="fr-BE" dirty="0">
                <a:solidFill>
                  <a:srgbClr val="007C92"/>
                </a:solidFill>
                <a:latin typeface="+mj-lt"/>
              </a:rPr>
              <a:t>personnelle (ticket modérateur) </a:t>
            </a:r>
            <a:r>
              <a:rPr lang="fr-BE" dirty="0" smtClean="0">
                <a:solidFill>
                  <a:srgbClr val="007C92"/>
                </a:solidFill>
                <a:latin typeface="+mj-lt"/>
              </a:rPr>
              <a:t>n’est pas exigée</a:t>
            </a:r>
          </a:p>
          <a:p>
            <a:pPr marL="849313" lvl="1" indent="-457200" algn="just" eaLnBrk="0" hangingPunct="0">
              <a:spcBef>
                <a:spcPts val="325"/>
              </a:spcBef>
              <a:buClr>
                <a:srgbClr val="007C92"/>
              </a:buClr>
              <a:buFont typeface="Courier New" pitchFamily="49" charset="0"/>
              <a:buChar char="o"/>
            </a:pPr>
            <a:r>
              <a:rPr lang="fr-BE" dirty="0" smtClean="0">
                <a:solidFill>
                  <a:srgbClr val="00B050"/>
                </a:solidFill>
                <a:latin typeface="+mj-lt"/>
              </a:rPr>
              <a:t>« Le </a:t>
            </a:r>
            <a:r>
              <a:rPr lang="fr-BE" dirty="0">
                <a:solidFill>
                  <a:srgbClr val="00B050"/>
                </a:solidFill>
                <a:latin typeface="+mj-lt"/>
              </a:rPr>
              <a:t>montant des honoraires exigés » </a:t>
            </a:r>
            <a:r>
              <a:rPr lang="fr-BE" dirty="0">
                <a:solidFill>
                  <a:srgbClr val="007C92"/>
                </a:solidFill>
                <a:latin typeface="+mj-lt"/>
              </a:rPr>
              <a:t>: par exemple, </a:t>
            </a:r>
            <a:r>
              <a:rPr lang="fr-BE" dirty="0" smtClean="0">
                <a:solidFill>
                  <a:srgbClr val="007C92"/>
                </a:solidFill>
                <a:latin typeface="+mj-lt"/>
              </a:rPr>
              <a:t>si seulement une </a:t>
            </a:r>
            <a:r>
              <a:rPr lang="fr-BE" dirty="0">
                <a:solidFill>
                  <a:srgbClr val="007C92"/>
                </a:solidFill>
                <a:latin typeface="+mj-lt"/>
              </a:rPr>
              <a:t>partie de l’intervention personnelle (ticket modérateur</a:t>
            </a:r>
            <a:r>
              <a:rPr lang="fr-BE" dirty="0" smtClean="0">
                <a:solidFill>
                  <a:srgbClr val="007C92"/>
                </a:solidFill>
                <a:latin typeface="+mj-lt"/>
              </a:rPr>
              <a:t>) est exigée</a:t>
            </a:r>
            <a:endParaRPr lang="fr-BE" dirty="0">
              <a:solidFill>
                <a:srgbClr val="007C92"/>
              </a:solidFill>
              <a:latin typeface="+mj-lt"/>
            </a:endParaRPr>
          </a:p>
          <a:p>
            <a:pPr marL="1135063" lvl="2" indent="-342900" algn="just" eaLnBrk="0" hangingPunct="0">
              <a:spcBef>
                <a:spcPts val="325"/>
              </a:spcBef>
              <a:buClr>
                <a:srgbClr val="2DA2BF"/>
              </a:buClr>
            </a:pPr>
            <a:endParaRPr lang="fr-BE" dirty="0">
              <a:latin typeface="+mj-lt"/>
            </a:endParaRPr>
          </a:p>
        </p:txBody>
      </p:sp>
    </p:spTree>
    <p:extLst>
      <p:ext uri="{BB962C8B-B14F-4D97-AF65-F5344CB8AC3E}">
        <p14:creationId xmlns:p14="http://schemas.microsoft.com/office/powerpoint/2010/main" val="405249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404664"/>
            <a:ext cx="7859712" cy="5577483"/>
          </a:xfrm>
        </p:spPr>
        <p:txBody>
          <a:bodyPr/>
          <a:lstStyle/>
          <a:p>
            <a:pPr marL="0" indent="0" algn="ctr">
              <a:buNone/>
            </a:pPr>
            <a:r>
              <a:rPr lang="fr-BE" sz="3200" b="1" dirty="0">
                <a:solidFill>
                  <a:srgbClr val="007C92"/>
                </a:solidFill>
                <a:latin typeface="+mj-lt"/>
              </a:rPr>
              <a:t>A</a:t>
            </a:r>
            <a:r>
              <a:rPr lang="fr-BE" sz="3200" b="1" dirty="0" smtClean="0">
                <a:solidFill>
                  <a:srgbClr val="007C92"/>
                </a:solidFill>
                <a:latin typeface="+mj-lt"/>
              </a:rPr>
              <a:t>ccès </a:t>
            </a:r>
            <a:r>
              <a:rPr lang="fr-BE" sz="3200" b="1" dirty="0">
                <a:solidFill>
                  <a:srgbClr val="007C92"/>
                </a:solidFill>
                <a:latin typeface="+mj-lt"/>
              </a:rPr>
              <a:t>wifi:</a:t>
            </a:r>
            <a:endParaRPr lang="en-US" sz="3200" b="1" dirty="0">
              <a:solidFill>
                <a:srgbClr val="007C92"/>
              </a:solidFill>
              <a:latin typeface="+mj-lt"/>
            </a:endParaRPr>
          </a:p>
          <a:p>
            <a:pPr marL="0" indent="0" algn="ctr">
              <a:buNone/>
            </a:pPr>
            <a:r>
              <a:rPr lang="fr-BE" sz="3200" dirty="0" err="1" smtClean="0">
                <a:solidFill>
                  <a:srgbClr val="007C92"/>
                </a:solidFill>
                <a:latin typeface="+mj-lt"/>
              </a:rPr>
              <a:t>Username</a:t>
            </a:r>
            <a:r>
              <a:rPr lang="fr-BE" sz="3200" dirty="0" smtClean="0">
                <a:solidFill>
                  <a:srgbClr val="007C92"/>
                </a:solidFill>
                <a:latin typeface="+mj-lt"/>
              </a:rPr>
              <a:t>: </a:t>
            </a:r>
            <a:r>
              <a:rPr lang="fr-BE" sz="3200" dirty="0" err="1" smtClean="0">
                <a:solidFill>
                  <a:srgbClr val="007C92"/>
                </a:solidFill>
                <a:latin typeface="+mj-lt"/>
              </a:rPr>
              <a:t>Riziv</a:t>
            </a:r>
            <a:r>
              <a:rPr lang="fr-BE" sz="3200" dirty="0" smtClean="0">
                <a:solidFill>
                  <a:srgbClr val="007C92"/>
                </a:solidFill>
                <a:latin typeface="+mj-lt"/>
              </a:rPr>
              <a:t> 211</a:t>
            </a:r>
          </a:p>
          <a:p>
            <a:pPr marL="0" indent="0" algn="ctr">
              <a:buNone/>
            </a:pPr>
            <a:r>
              <a:rPr lang="fr-BE" sz="3200" dirty="0" smtClean="0">
                <a:solidFill>
                  <a:srgbClr val="007C92"/>
                </a:solidFill>
                <a:latin typeface="+mj-lt"/>
              </a:rPr>
              <a:t>Code wifi: </a:t>
            </a:r>
            <a:r>
              <a:rPr lang="fr-BE" sz="3200" dirty="0" err="1" smtClean="0">
                <a:solidFill>
                  <a:srgbClr val="007C92"/>
                </a:solidFill>
                <a:latin typeface="+mj-lt"/>
              </a:rPr>
              <a:t>BWXMjc</a:t>
            </a:r>
            <a:endParaRPr lang="fr-BE" sz="3200" dirty="0" smtClean="0">
              <a:solidFill>
                <a:srgbClr val="007C92"/>
              </a:solidFill>
              <a:latin typeface="+mj-lt"/>
            </a:endParaRPr>
          </a:p>
          <a:p>
            <a:pPr marL="0" indent="0" algn="ctr">
              <a:buNone/>
            </a:pPr>
            <a:endParaRPr lang="fr-BE" sz="2800" b="1" dirty="0">
              <a:solidFill>
                <a:srgbClr val="007C92"/>
              </a:solidFill>
              <a:latin typeface="+mj-lt"/>
            </a:endParaRPr>
          </a:p>
          <a:p>
            <a:pPr marL="0" indent="0" algn="ctr">
              <a:buNone/>
            </a:pPr>
            <a:r>
              <a:rPr lang="fr-BE" sz="3200" b="1" dirty="0" smtClean="0">
                <a:solidFill>
                  <a:srgbClr val="007C92"/>
                </a:solidFill>
                <a:latin typeface="+mj-lt"/>
              </a:rPr>
              <a:t>Canaux de traduction:</a:t>
            </a:r>
          </a:p>
          <a:p>
            <a:pPr marL="0" indent="0" algn="ctr">
              <a:buNone/>
            </a:pPr>
            <a:r>
              <a:rPr lang="fr-BE" sz="3200" dirty="0" smtClean="0">
                <a:solidFill>
                  <a:srgbClr val="007C92"/>
                </a:solidFill>
                <a:latin typeface="+mj-lt"/>
              </a:rPr>
              <a:t>NL : </a:t>
            </a:r>
            <a:r>
              <a:rPr lang="fr-BE" sz="3200" dirty="0">
                <a:solidFill>
                  <a:srgbClr val="007C92"/>
                </a:solidFill>
                <a:latin typeface="+mj-lt"/>
              </a:rPr>
              <a:t>2</a:t>
            </a:r>
          </a:p>
          <a:p>
            <a:pPr marL="0" indent="0" algn="ctr">
              <a:buNone/>
            </a:pPr>
            <a:r>
              <a:rPr lang="fr-BE" sz="3200" dirty="0" smtClean="0">
                <a:solidFill>
                  <a:srgbClr val="007C92"/>
                </a:solidFill>
                <a:latin typeface="+mj-lt"/>
              </a:rPr>
              <a:t>FR : </a:t>
            </a:r>
            <a:r>
              <a:rPr lang="fr-BE" sz="3200" dirty="0">
                <a:solidFill>
                  <a:srgbClr val="007C92"/>
                </a:solidFill>
                <a:latin typeface="+mj-lt"/>
              </a:rPr>
              <a:t>1</a:t>
            </a:r>
          </a:p>
          <a:p>
            <a:pPr marL="0" indent="0" algn="ctr">
              <a:buNone/>
            </a:pPr>
            <a:endParaRPr lang="fr-BE" sz="2800" b="1" dirty="0" smtClean="0">
              <a:solidFill>
                <a:srgbClr val="007C92"/>
              </a:solidFill>
              <a:latin typeface="+mj-lt"/>
            </a:endParaRPr>
          </a:p>
          <a:p>
            <a:pPr marL="0" indent="0" algn="ctr">
              <a:buNone/>
            </a:pPr>
            <a:r>
              <a:rPr lang="fr-BE" sz="3200" b="1" dirty="0" smtClean="0">
                <a:solidFill>
                  <a:srgbClr val="007C92"/>
                </a:solidFill>
                <a:latin typeface="+mj-lt"/>
              </a:rPr>
              <a:t>Pause </a:t>
            </a:r>
            <a:r>
              <a:rPr lang="fr-BE" sz="3200" b="1" dirty="0">
                <a:solidFill>
                  <a:srgbClr val="007C92"/>
                </a:solidFill>
                <a:latin typeface="+mj-lt"/>
              </a:rPr>
              <a:t>café</a:t>
            </a:r>
          </a:p>
          <a:p>
            <a:pPr marL="0" indent="0" algn="ctr">
              <a:buNone/>
            </a:pPr>
            <a:r>
              <a:rPr lang="fr-BE" sz="3200" dirty="0">
                <a:solidFill>
                  <a:srgbClr val="007C92"/>
                </a:solidFill>
                <a:latin typeface="+mj-lt"/>
              </a:rPr>
              <a:t>10h15 – 10h45 (salle Meunier)</a:t>
            </a:r>
          </a:p>
          <a:p>
            <a:pPr marL="0" indent="0" algn="ctr">
              <a:buNone/>
            </a:pPr>
            <a:endParaRPr lang="fr-BE" sz="3600" b="1" dirty="0">
              <a:solidFill>
                <a:srgbClr val="009999"/>
              </a:solidFill>
            </a:endParaRPr>
          </a:p>
          <a:p>
            <a:pPr marL="0" indent="0" algn="ctr">
              <a:buNone/>
            </a:pPr>
            <a:endParaRPr lang="en-US" sz="3600" b="1" dirty="0">
              <a:latin typeface="+mj-lt"/>
            </a:endParaRPr>
          </a:p>
        </p:txBody>
      </p:sp>
    </p:spTree>
    <p:extLst>
      <p:ext uri="{BB962C8B-B14F-4D97-AF65-F5344CB8AC3E}">
        <p14:creationId xmlns:p14="http://schemas.microsoft.com/office/powerpoint/2010/main" val="185730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Ce qui ne change pas</a:t>
            </a:r>
          </a:p>
        </p:txBody>
      </p:sp>
      <p:sp>
        <p:nvSpPr>
          <p:cNvPr id="3" name="Espace réservé du contenu 2"/>
          <p:cNvSpPr>
            <a:spLocks noGrp="1"/>
          </p:cNvSpPr>
          <p:nvPr>
            <p:ph idx="1"/>
          </p:nvPr>
        </p:nvSpPr>
        <p:spPr/>
        <p:txBody>
          <a:bodyPr/>
          <a:lstStyle/>
          <a:p>
            <a:pPr marL="449263" indent="-457200" algn="just" eaLnBrk="0" hangingPunct="0">
              <a:spcBef>
                <a:spcPts val="325"/>
              </a:spcBef>
              <a:buClr>
                <a:srgbClr val="007C92"/>
              </a:buClr>
              <a:buFont typeface="Wingdings" pitchFamily="2" charset="2"/>
              <a:buChar char="§"/>
            </a:pPr>
            <a:r>
              <a:rPr lang="fr-BE" dirty="0" smtClean="0">
                <a:solidFill>
                  <a:srgbClr val="007C92"/>
                </a:solidFill>
                <a:latin typeface="+mj-lt"/>
                <a:ea typeface="+mn-ea"/>
                <a:cs typeface="+mn-cs"/>
              </a:rPr>
              <a:t>Tant la </a:t>
            </a:r>
            <a:r>
              <a:rPr lang="fr-BE" dirty="0" smtClean="0">
                <a:solidFill>
                  <a:srgbClr val="00B050"/>
                </a:solidFill>
                <a:latin typeface="+mj-lt"/>
                <a:ea typeface="+mn-ea"/>
                <a:cs typeface="+mn-cs"/>
              </a:rPr>
              <a:t>case « </a:t>
            </a:r>
            <a:r>
              <a:rPr lang="fr-BE" dirty="0">
                <a:solidFill>
                  <a:srgbClr val="00B050"/>
                </a:solidFill>
                <a:latin typeface="+mj-lt"/>
                <a:ea typeface="+mn-ea"/>
                <a:cs typeface="+mn-cs"/>
              </a:rPr>
              <a:t>A.R. 15.07.2002 </a:t>
            </a:r>
            <a:r>
              <a:rPr lang="fr-BE" dirty="0" smtClean="0">
                <a:solidFill>
                  <a:srgbClr val="00B050"/>
                </a:solidFill>
                <a:latin typeface="+mj-lt"/>
                <a:ea typeface="+mn-ea"/>
                <a:cs typeface="+mn-cs"/>
              </a:rPr>
              <a:t>» </a:t>
            </a:r>
            <a:r>
              <a:rPr lang="fr-BE" dirty="0" smtClean="0">
                <a:solidFill>
                  <a:srgbClr val="007C92"/>
                </a:solidFill>
                <a:latin typeface="+mj-lt"/>
                <a:ea typeface="+mn-ea"/>
                <a:cs typeface="+mn-cs"/>
              </a:rPr>
              <a:t>que la </a:t>
            </a:r>
            <a:r>
              <a:rPr lang="fr-BE" dirty="0" smtClean="0">
                <a:solidFill>
                  <a:srgbClr val="00B050"/>
                </a:solidFill>
                <a:latin typeface="+mj-lt"/>
                <a:ea typeface="+mn-ea"/>
                <a:cs typeface="+mn-cs"/>
              </a:rPr>
              <a:t>partie « Reçu » </a:t>
            </a:r>
            <a:r>
              <a:rPr lang="fr-BE" dirty="0" smtClean="0">
                <a:solidFill>
                  <a:srgbClr val="007C92"/>
                </a:solidFill>
                <a:latin typeface="+mj-lt"/>
                <a:ea typeface="+mn-ea"/>
                <a:cs typeface="+mn-cs"/>
              </a:rPr>
              <a:t>de l’ASD sont </a:t>
            </a:r>
            <a:r>
              <a:rPr lang="fr-BE" dirty="0" smtClean="0">
                <a:solidFill>
                  <a:srgbClr val="00B050"/>
                </a:solidFill>
                <a:latin typeface="+mj-lt"/>
                <a:ea typeface="+mn-ea"/>
                <a:cs typeface="+mn-cs"/>
              </a:rPr>
              <a:t>à remplir </a:t>
            </a:r>
            <a:r>
              <a:rPr lang="fr-BE" dirty="0" smtClean="0">
                <a:solidFill>
                  <a:srgbClr val="007C92"/>
                </a:solidFill>
                <a:latin typeface="+mj-lt"/>
                <a:ea typeface="+mn-ea"/>
                <a:cs typeface="+mn-cs"/>
              </a:rPr>
              <a:t>:</a:t>
            </a:r>
          </a:p>
          <a:p>
            <a:pPr marL="849313" lvl="1" indent="-457200" algn="just" eaLnBrk="0" hangingPunct="0">
              <a:spcBef>
                <a:spcPts val="325"/>
              </a:spcBef>
              <a:buClr>
                <a:srgbClr val="2DA2BF"/>
              </a:buClr>
              <a:buFont typeface="Courier New" pitchFamily="49" charset="0"/>
              <a:buChar char="o"/>
            </a:pPr>
            <a:r>
              <a:rPr lang="fr-BE" sz="2600" dirty="0" smtClean="0">
                <a:solidFill>
                  <a:srgbClr val="007C92"/>
                </a:solidFill>
                <a:latin typeface="+mj-lt"/>
                <a:ea typeface="+mn-ea"/>
                <a:cs typeface="+mn-cs"/>
              </a:rPr>
              <a:t>Leur finalité est distincte </a:t>
            </a:r>
          </a:p>
          <a:p>
            <a:pPr marL="849313" lvl="1" indent="-457200" algn="just" eaLnBrk="0" hangingPunct="0">
              <a:spcBef>
                <a:spcPts val="325"/>
              </a:spcBef>
              <a:buClr>
                <a:srgbClr val="2DA2BF"/>
              </a:buClr>
              <a:buFont typeface="Courier New" pitchFamily="49" charset="0"/>
              <a:buChar char="o"/>
            </a:pPr>
            <a:r>
              <a:rPr lang="fr-BE" sz="2600" dirty="0" smtClean="0">
                <a:solidFill>
                  <a:srgbClr val="007C92"/>
                </a:solidFill>
                <a:latin typeface="+mj-lt"/>
                <a:ea typeface="+mn-ea"/>
                <a:cs typeface="+mn-cs"/>
              </a:rPr>
              <a:t>Avec l</a:t>
            </a:r>
            <a:r>
              <a:rPr lang="fr-BE" sz="2600" dirty="0" smtClean="0">
                <a:solidFill>
                  <a:srgbClr val="007C92"/>
                </a:solidFill>
                <a:latin typeface="+mj-lt"/>
              </a:rPr>
              <a:t>’information donnée dans </a:t>
            </a:r>
            <a:r>
              <a:rPr lang="fr-BE" sz="2600" dirty="0">
                <a:solidFill>
                  <a:srgbClr val="007C92"/>
                </a:solidFill>
                <a:latin typeface="+mj-lt"/>
              </a:rPr>
              <a:t>la case A.R. </a:t>
            </a:r>
            <a:r>
              <a:rPr lang="fr-BE" sz="2600" dirty="0" smtClean="0">
                <a:solidFill>
                  <a:srgbClr val="007C92"/>
                </a:solidFill>
                <a:latin typeface="+mj-lt"/>
              </a:rPr>
              <a:t>15.07.2002, la </a:t>
            </a:r>
            <a:r>
              <a:rPr lang="fr-BE" sz="2600" dirty="0">
                <a:solidFill>
                  <a:srgbClr val="007C92"/>
                </a:solidFill>
                <a:latin typeface="+mj-lt"/>
              </a:rPr>
              <a:t>mutualité du </a:t>
            </a:r>
            <a:r>
              <a:rPr lang="fr-BE" sz="2600" dirty="0" smtClean="0">
                <a:solidFill>
                  <a:srgbClr val="007C92"/>
                </a:solidFill>
                <a:latin typeface="+mj-lt"/>
              </a:rPr>
              <a:t>patient :</a:t>
            </a:r>
          </a:p>
          <a:p>
            <a:pPr marL="1249363" lvl="2" indent="-457200" algn="just" eaLnBrk="0" hangingPunct="0">
              <a:spcBef>
                <a:spcPts val="325"/>
              </a:spcBef>
              <a:buClr>
                <a:srgbClr val="007C92"/>
              </a:buClr>
              <a:buFont typeface="Wingdings" pitchFamily="2" charset="2"/>
              <a:buChar char="Ø"/>
            </a:pPr>
            <a:r>
              <a:rPr lang="fr-BE" sz="2300" dirty="0" smtClean="0">
                <a:solidFill>
                  <a:srgbClr val="007C92"/>
                </a:solidFill>
                <a:latin typeface="+mj-lt"/>
              </a:rPr>
              <a:t>comptabilise </a:t>
            </a:r>
            <a:r>
              <a:rPr lang="fr-BE" sz="2300" dirty="0">
                <a:solidFill>
                  <a:srgbClr val="007C92"/>
                </a:solidFill>
                <a:latin typeface="+mj-lt"/>
              </a:rPr>
              <a:t>correctement dans le compteur </a:t>
            </a:r>
            <a:r>
              <a:rPr lang="fr-BE" sz="2300" dirty="0" smtClean="0">
                <a:solidFill>
                  <a:srgbClr val="007C92"/>
                </a:solidFill>
                <a:latin typeface="+mj-lt"/>
              </a:rPr>
              <a:t>MAF </a:t>
            </a:r>
            <a:r>
              <a:rPr lang="fr-BE" sz="2300" dirty="0">
                <a:solidFill>
                  <a:srgbClr val="007C92"/>
                </a:solidFill>
                <a:latin typeface="+mj-lt"/>
              </a:rPr>
              <a:t>le ticket modérateur </a:t>
            </a:r>
            <a:r>
              <a:rPr lang="fr-BE" sz="2300" dirty="0" smtClean="0">
                <a:solidFill>
                  <a:srgbClr val="007C92"/>
                </a:solidFill>
                <a:latin typeface="+mj-lt"/>
              </a:rPr>
              <a:t>exigé </a:t>
            </a:r>
            <a:r>
              <a:rPr lang="fr-BE" sz="2300" dirty="0">
                <a:solidFill>
                  <a:srgbClr val="007C92"/>
                </a:solidFill>
                <a:latin typeface="+mj-lt"/>
              </a:rPr>
              <a:t>du patient </a:t>
            </a:r>
            <a:r>
              <a:rPr lang="fr-BE" sz="2300" dirty="0" smtClean="0">
                <a:solidFill>
                  <a:srgbClr val="007C92"/>
                </a:solidFill>
                <a:latin typeface="+mj-lt"/>
              </a:rPr>
              <a:t> </a:t>
            </a:r>
          </a:p>
          <a:p>
            <a:pPr marL="1249363" lvl="2" indent="-457200" algn="just" eaLnBrk="0" hangingPunct="0">
              <a:spcBef>
                <a:spcPts val="325"/>
              </a:spcBef>
              <a:buClr>
                <a:srgbClr val="007C92"/>
              </a:buClr>
              <a:buFont typeface="Wingdings" pitchFamily="2" charset="2"/>
              <a:buChar char="Ø"/>
            </a:pPr>
            <a:r>
              <a:rPr lang="fr-BE" sz="2300" dirty="0" smtClean="0">
                <a:solidFill>
                  <a:srgbClr val="007C92"/>
                </a:solidFill>
                <a:latin typeface="+mj-lt"/>
              </a:rPr>
              <a:t>limite </a:t>
            </a:r>
            <a:r>
              <a:rPr lang="fr-BE" sz="2300" dirty="0">
                <a:solidFill>
                  <a:srgbClr val="007C92"/>
                </a:solidFill>
                <a:latin typeface="+mj-lt"/>
              </a:rPr>
              <a:t>le montant remboursé au patient à ce que le patient </a:t>
            </a:r>
            <a:r>
              <a:rPr lang="fr-BE" sz="2300" dirty="0" smtClean="0">
                <a:solidFill>
                  <a:srgbClr val="007C92"/>
                </a:solidFill>
                <a:latin typeface="+mj-lt"/>
              </a:rPr>
              <a:t>a </a:t>
            </a:r>
            <a:r>
              <a:rPr lang="fr-BE" sz="2300" dirty="0">
                <a:solidFill>
                  <a:srgbClr val="007C92"/>
                </a:solidFill>
                <a:latin typeface="+mj-lt"/>
              </a:rPr>
              <a:t>effectivement payé (par exemple, </a:t>
            </a:r>
            <a:r>
              <a:rPr lang="fr-BE" sz="2300" dirty="0" smtClean="0">
                <a:solidFill>
                  <a:srgbClr val="007C92"/>
                </a:solidFill>
                <a:latin typeface="+mj-lt"/>
              </a:rPr>
              <a:t>s’il est demandé au patient </a:t>
            </a:r>
            <a:r>
              <a:rPr lang="fr-BE" sz="2300" dirty="0">
                <a:solidFill>
                  <a:srgbClr val="007C92"/>
                </a:solidFill>
                <a:latin typeface="+mj-lt"/>
              </a:rPr>
              <a:t>un montant inférieur au tarif officiel</a:t>
            </a:r>
            <a:r>
              <a:rPr lang="fr-BE" sz="2300" dirty="0" smtClean="0">
                <a:solidFill>
                  <a:srgbClr val="007C92"/>
                </a:solidFill>
                <a:latin typeface="+mj-lt"/>
              </a:rPr>
              <a:t>)</a:t>
            </a:r>
            <a:endParaRPr lang="fr-BE" sz="2300" dirty="0">
              <a:solidFill>
                <a:srgbClr val="007C92"/>
              </a:solidFill>
              <a:latin typeface="+mj-lt"/>
            </a:endParaRPr>
          </a:p>
        </p:txBody>
      </p:sp>
    </p:spTree>
    <p:extLst>
      <p:ext uri="{BB962C8B-B14F-4D97-AF65-F5344CB8AC3E}">
        <p14:creationId xmlns:p14="http://schemas.microsoft.com/office/powerpoint/2010/main" val="3280371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Ce qui ne change pas</a:t>
            </a:r>
          </a:p>
        </p:txBody>
      </p:sp>
      <p:sp>
        <p:nvSpPr>
          <p:cNvPr id="3" name="Espace réservé du contenu 2"/>
          <p:cNvSpPr>
            <a:spLocks noGrp="1"/>
          </p:cNvSpPr>
          <p:nvPr>
            <p:ph idx="1"/>
          </p:nvPr>
        </p:nvSpPr>
        <p:spPr/>
        <p:txBody>
          <a:bodyPr/>
          <a:lstStyle/>
          <a:p>
            <a:pPr marL="334963" algn="just" defTabSz="944563" eaLnBrk="0" hangingPunct="0">
              <a:spcBef>
                <a:spcPts val="325"/>
              </a:spcBef>
              <a:buClr>
                <a:srgbClr val="007C92"/>
              </a:buClr>
              <a:buFont typeface="Wingdings" pitchFamily="2" charset="2"/>
              <a:buChar char="§"/>
            </a:pPr>
            <a:r>
              <a:rPr lang="fr-BE" dirty="0" smtClean="0">
                <a:solidFill>
                  <a:srgbClr val="007C92"/>
                </a:solidFill>
                <a:latin typeface="+mj-lt"/>
                <a:ea typeface="+mn-ea"/>
                <a:cs typeface="+mn-cs"/>
              </a:rPr>
              <a:t>La </a:t>
            </a:r>
            <a:r>
              <a:rPr lang="fr-BE" dirty="0" smtClean="0">
                <a:solidFill>
                  <a:srgbClr val="00B050"/>
                </a:solidFill>
                <a:latin typeface="+mj-lt"/>
                <a:ea typeface="+mn-ea"/>
                <a:cs typeface="+mn-cs"/>
              </a:rPr>
              <a:t>commande des ASD </a:t>
            </a:r>
            <a:r>
              <a:rPr lang="fr-BE" dirty="0" smtClean="0">
                <a:solidFill>
                  <a:srgbClr val="007C92"/>
                </a:solidFill>
                <a:latin typeface="+mj-lt"/>
                <a:ea typeface="+mn-ea"/>
                <a:cs typeface="+mn-cs"/>
              </a:rPr>
              <a:t>se fait via </a:t>
            </a:r>
            <a:r>
              <a:rPr lang="fr-BE" dirty="0" err="1">
                <a:solidFill>
                  <a:srgbClr val="00B050"/>
                </a:solidFill>
                <a:latin typeface="+mj-lt"/>
              </a:rPr>
              <a:t>M</a:t>
            </a:r>
            <a:r>
              <a:rPr lang="fr-BE" dirty="0" err="1" smtClean="0">
                <a:solidFill>
                  <a:srgbClr val="00B050"/>
                </a:solidFill>
                <a:latin typeface="+mj-lt"/>
                <a:ea typeface="+mn-ea"/>
                <a:cs typeface="+mn-cs"/>
              </a:rPr>
              <a:t>edattest</a:t>
            </a:r>
            <a:r>
              <a:rPr lang="fr-BE" dirty="0" smtClean="0">
                <a:solidFill>
                  <a:srgbClr val="00B050"/>
                </a:solidFill>
                <a:latin typeface="+mj-lt"/>
                <a:ea typeface="+mn-ea"/>
                <a:cs typeface="+mn-cs"/>
              </a:rPr>
              <a:t> </a:t>
            </a:r>
            <a:r>
              <a:rPr lang="fr-BE" dirty="0" smtClean="0">
                <a:solidFill>
                  <a:srgbClr val="007C92"/>
                </a:solidFill>
                <a:latin typeface="+mj-lt"/>
                <a:ea typeface="+mn-ea"/>
                <a:cs typeface="+mn-cs"/>
              </a:rPr>
              <a:t>:</a:t>
            </a:r>
          </a:p>
          <a:p>
            <a:pPr marL="735013" lvl="1" indent="-342900" algn="just" eaLnBrk="0" hangingPunct="0">
              <a:spcBef>
                <a:spcPts val="325"/>
              </a:spcBef>
              <a:buClr>
                <a:srgbClr val="007C92"/>
              </a:buClr>
              <a:buFont typeface="Courier New" pitchFamily="49" charset="0"/>
              <a:buChar char="o"/>
            </a:pPr>
            <a:r>
              <a:rPr lang="fr-BE" dirty="0" smtClean="0">
                <a:solidFill>
                  <a:srgbClr val="007C92"/>
                </a:solidFill>
                <a:latin typeface="+mj-lt"/>
                <a:ea typeface="+mn-ea"/>
                <a:cs typeface="+mn-cs"/>
              </a:rPr>
              <a:t>Contrat de concession entre </a:t>
            </a:r>
            <a:r>
              <a:rPr lang="fr-BE" dirty="0" err="1" smtClean="0">
                <a:solidFill>
                  <a:srgbClr val="007C92"/>
                </a:solidFill>
                <a:latin typeface="+mj-lt"/>
                <a:ea typeface="+mn-ea"/>
                <a:cs typeface="+mn-cs"/>
              </a:rPr>
              <a:t>Medattest</a:t>
            </a:r>
            <a:r>
              <a:rPr lang="fr-BE" dirty="0" smtClean="0">
                <a:solidFill>
                  <a:srgbClr val="007C92"/>
                </a:solidFill>
                <a:latin typeface="+mj-lt"/>
                <a:ea typeface="+mn-ea"/>
                <a:cs typeface="+mn-cs"/>
              </a:rPr>
              <a:t> et l’INAMI car les ASD constituent des documents officiels de sécurité sociale par lesquels le patient peut obtenir un remboursement de ses soins</a:t>
            </a:r>
          </a:p>
          <a:p>
            <a:pPr marL="735013" lvl="1" indent="-342900" algn="just" eaLnBrk="0" hangingPunct="0">
              <a:spcBef>
                <a:spcPts val="325"/>
              </a:spcBef>
              <a:buClr>
                <a:srgbClr val="007C92"/>
              </a:buClr>
              <a:buFont typeface="Courier New" pitchFamily="49" charset="0"/>
              <a:buChar char="o"/>
            </a:pPr>
            <a:r>
              <a:rPr lang="fr-BE" dirty="0" smtClean="0">
                <a:solidFill>
                  <a:srgbClr val="007C92"/>
                </a:solidFill>
                <a:latin typeface="+mj-lt"/>
                <a:ea typeface="+mn-ea"/>
                <a:cs typeface="+mn-cs"/>
              </a:rPr>
              <a:t>Légère adaptation: la procédure de commande nécessite la mention du n° BCE et du n° INAMI</a:t>
            </a:r>
            <a:endParaRPr lang="fr-BE" dirty="0">
              <a:solidFill>
                <a:srgbClr val="007C92"/>
              </a:solidFill>
              <a:latin typeface="+mj-lt"/>
              <a:ea typeface="Times New Roman"/>
            </a:endParaRPr>
          </a:p>
          <a:p>
            <a:pPr marL="792163" lvl="2" indent="0" algn="just" eaLnBrk="0" hangingPunct="0">
              <a:spcBef>
                <a:spcPts val="325"/>
              </a:spcBef>
              <a:buClr>
                <a:srgbClr val="2DA2BF"/>
              </a:buClr>
              <a:buNone/>
            </a:pPr>
            <a:endParaRPr lang="fr-BE" dirty="0">
              <a:latin typeface="+mj-lt"/>
            </a:endParaRPr>
          </a:p>
        </p:txBody>
      </p:sp>
    </p:spTree>
    <p:extLst>
      <p:ext uri="{BB962C8B-B14F-4D97-AF65-F5344CB8AC3E}">
        <p14:creationId xmlns:p14="http://schemas.microsoft.com/office/powerpoint/2010/main" val="203023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Vos anciennes attestations</a:t>
            </a:r>
          </a:p>
        </p:txBody>
      </p:sp>
      <p:sp>
        <p:nvSpPr>
          <p:cNvPr id="3" name="Espace réservé du contenu 2"/>
          <p:cNvSpPr>
            <a:spLocks noGrp="1"/>
          </p:cNvSpPr>
          <p:nvPr>
            <p:ph idx="1"/>
          </p:nvPr>
        </p:nvSpPr>
        <p:spPr/>
        <p:txBody>
          <a:bodyPr/>
          <a:lstStyle/>
          <a:p>
            <a:pPr marL="0" indent="0">
              <a:buNone/>
            </a:pPr>
            <a:r>
              <a:rPr lang="fr-BE" sz="2800" dirty="0" smtClean="0">
                <a:solidFill>
                  <a:srgbClr val="007C92"/>
                </a:solidFill>
                <a:latin typeface="+mj-lt"/>
              </a:rPr>
              <a:t>Période transitoire</a:t>
            </a:r>
            <a:endParaRPr lang="fr-BE" sz="2800" dirty="0">
              <a:solidFill>
                <a:srgbClr val="007C92"/>
              </a:solidFill>
              <a:latin typeface="+mj-lt"/>
            </a:endParaRPr>
          </a:p>
        </p:txBody>
      </p:sp>
      <p:pic>
        <p:nvPicPr>
          <p:cNvPr id="1026" name="Picture 2" descr="C:\Users\MD4226\AppData\Local\Microsoft\Windows\Temporary Internet Files\Content.IE5\UQ7T0AF1\bonhomme_et_coche_vert[1].jpg"/>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195736" y="3717032"/>
            <a:ext cx="2843684" cy="2411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4716016" y="2176304"/>
            <a:ext cx="4320480" cy="1728192"/>
          </a:xfrm>
          <a:prstGeom prst="wedgeRoundRectCallout">
            <a:avLst>
              <a:gd name="adj1" fmla="val -54637"/>
              <a:gd name="adj2" fmla="val 8822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solidFill>
                  <a:srgbClr val="007C92"/>
                </a:solidFill>
                <a:latin typeface="+mj-lt"/>
              </a:rPr>
              <a:t>Utilisation jusqu’au</a:t>
            </a:r>
            <a:br>
              <a:rPr lang="fr-BE" sz="2400" b="1" dirty="0" smtClean="0">
                <a:solidFill>
                  <a:srgbClr val="007C92"/>
                </a:solidFill>
                <a:latin typeface="+mj-lt"/>
              </a:rPr>
            </a:br>
            <a:r>
              <a:rPr lang="fr-BE" sz="2400" b="1" dirty="0" smtClean="0">
                <a:solidFill>
                  <a:srgbClr val="007C92"/>
                </a:solidFill>
                <a:latin typeface="+mj-lt"/>
              </a:rPr>
              <a:t>31 décembre 2016</a:t>
            </a:r>
            <a:endParaRPr lang="fr-BE" sz="2400" b="1" dirty="0">
              <a:solidFill>
                <a:srgbClr val="007C92"/>
              </a:solidFill>
              <a:latin typeface="+mj-lt"/>
            </a:endParaRPr>
          </a:p>
        </p:txBody>
      </p:sp>
    </p:spTree>
    <p:extLst>
      <p:ext uri="{BB962C8B-B14F-4D97-AF65-F5344CB8AC3E}">
        <p14:creationId xmlns:p14="http://schemas.microsoft.com/office/powerpoint/2010/main" val="3818810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Utilisation des anciennes ASD</a:t>
            </a:r>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fr-BE" dirty="0" smtClean="0">
                <a:solidFill>
                  <a:srgbClr val="007C92"/>
                </a:solidFill>
                <a:latin typeface="+mj-lt"/>
                <a:ea typeface="+mn-ea"/>
                <a:cs typeface="+mn-cs"/>
              </a:rPr>
              <a:t>Jusqu’au </a:t>
            </a:r>
            <a:r>
              <a:rPr lang="fr-BE" dirty="0">
                <a:solidFill>
                  <a:srgbClr val="007C92"/>
                </a:solidFill>
                <a:latin typeface="+mj-lt"/>
                <a:ea typeface="+mn-ea"/>
                <a:cs typeface="+mn-cs"/>
              </a:rPr>
              <a:t>31 décembre 2016 </a:t>
            </a:r>
            <a:endParaRPr lang="fr-BE" dirty="0" smtClean="0">
              <a:solidFill>
                <a:srgbClr val="007C92"/>
              </a:solidFill>
              <a:latin typeface="+mj-lt"/>
              <a:ea typeface="+mn-ea"/>
              <a:cs typeface="+mn-cs"/>
            </a:endParaRPr>
          </a:p>
          <a:p>
            <a:pPr marL="334963" algn="just" eaLnBrk="0" hangingPunct="0">
              <a:spcBef>
                <a:spcPts val="325"/>
              </a:spcBef>
              <a:buClr>
                <a:srgbClr val="2DA2BF"/>
              </a:buClr>
              <a:buFont typeface="Wingdings" pitchFamily="2" charset="2"/>
              <a:buChar char="§"/>
            </a:pPr>
            <a:endParaRPr lang="fr-BE" dirty="0" smtClean="0">
              <a:solidFill>
                <a:srgbClr val="007C92"/>
              </a:solidFill>
              <a:latin typeface="+mj-lt"/>
              <a:ea typeface="+mn-ea"/>
              <a:cs typeface="+mn-cs"/>
            </a:endParaRPr>
          </a:p>
          <a:p>
            <a:pPr marL="334963" algn="just" eaLnBrk="0" hangingPunct="0">
              <a:spcBef>
                <a:spcPts val="325"/>
              </a:spcBef>
              <a:buClr>
                <a:srgbClr val="007C92"/>
              </a:buClr>
              <a:buFont typeface="Wingdings" pitchFamily="2" charset="2"/>
              <a:buChar char="§"/>
            </a:pPr>
            <a:r>
              <a:rPr lang="fr-BE" dirty="0" smtClean="0">
                <a:solidFill>
                  <a:srgbClr val="007C92"/>
                </a:solidFill>
                <a:latin typeface="+mj-lt"/>
                <a:ea typeface="+mn-ea"/>
                <a:cs typeface="+mn-cs"/>
              </a:rPr>
              <a:t>P</a:t>
            </a:r>
            <a:r>
              <a:rPr lang="fr-BE" dirty="0" smtClean="0">
                <a:solidFill>
                  <a:srgbClr val="007C92"/>
                </a:solidFill>
                <a:latin typeface="+mj-lt"/>
              </a:rPr>
              <a:t>our </a:t>
            </a:r>
            <a:r>
              <a:rPr lang="fr-BE" dirty="0">
                <a:solidFill>
                  <a:srgbClr val="007C92"/>
                </a:solidFill>
                <a:latin typeface="+mj-lt"/>
              </a:rPr>
              <a:t>toutes les prestations de santé effectuées à partir du 1er janvier </a:t>
            </a:r>
            <a:r>
              <a:rPr lang="fr-BE" dirty="0" smtClean="0">
                <a:solidFill>
                  <a:srgbClr val="007C92"/>
                </a:solidFill>
                <a:latin typeface="+mj-lt"/>
              </a:rPr>
              <a:t>2017, utilisation exclusive des nouvelles ASD (carnets, formulaires en continu, attestation globale de soins donnés (modèle D))</a:t>
            </a:r>
          </a:p>
          <a:p>
            <a:pPr marL="620713" lvl="1" indent="-228600" algn="just" eaLnBrk="0" hangingPunct="0">
              <a:spcBef>
                <a:spcPts val="325"/>
              </a:spcBef>
              <a:buClr>
                <a:srgbClr val="2DA2BF"/>
              </a:buClr>
              <a:buFont typeface="Wingdings" pitchFamily="2" charset="2"/>
              <a:buChar char="q"/>
            </a:pPr>
            <a:endParaRPr lang="fr-BE" sz="2800" dirty="0" smtClean="0">
              <a:solidFill>
                <a:srgbClr val="000000"/>
              </a:solidFill>
              <a:latin typeface="+mj-lt"/>
              <a:ea typeface="+mn-ea"/>
              <a:cs typeface="+mn-cs"/>
            </a:endParaRPr>
          </a:p>
          <a:p>
            <a:pPr marL="392113" lvl="1" indent="0" algn="just" eaLnBrk="0" hangingPunct="0">
              <a:spcBef>
                <a:spcPts val="325"/>
              </a:spcBef>
              <a:buClr>
                <a:srgbClr val="2DA2BF"/>
              </a:buClr>
              <a:buNone/>
            </a:pPr>
            <a:r>
              <a:rPr lang="fr-BE" sz="2800" dirty="0" smtClean="0">
                <a:solidFill>
                  <a:srgbClr val="000000"/>
                </a:solidFill>
                <a:ea typeface="+mn-ea"/>
                <a:cs typeface="+mn-cs"/>
              </a:rPr>
              <a:t> </a:t>
            </a:r>
            <a:r>
              <a:rPr lang="fr-BE" sz="2800" dirty="0">
                <a:solidFill>
                  <a:srgbClr val="000000"/>
                </a:solidFill>
                <a:ea typeface="+mn-ea"/>
                <a:cs typeface="+mn-cs"/>
              </a:rPr>
              <a:t/>
            </a:r>
            <a:br>
              <a:rPr lang="fr-BE" sz="2800" dirty="0">
                <a:solidFill>
                  <a:srgbClr val="000000"/>
                </a:solidFill>
                <a:ea typeface="+mn-ea"/>
                <a:cs typeface="+mn-cs"/>
              </a:rPr>
            </a:br>
            <a:r>
              <a:rPr lang="fr-BE" sz="2600" b="1" dirty="0" smtClean="0">
                <a:solidFill>
                  <a:srgbClr val="000000"/>
                </a:solidFill>
                <a:latin typeface="+mj-lt"/>
                <a:ea typeface="+mn-ea"/>
                <a:cs typeface="+mn-cs"/>
              </a:rPr>
              <a:t> </a:t>
            </a:r>
            <a:endParaRPr lang="fr-BE" dirty="0">
              <a:latin typeface="+mj-lt"/>
            </a:endParaRPr>
          </a:p>
        </p:txBody>
      </p:sp>
    </p:spTree>
    <p:extLst>
      <p:ext uri="{BB962C8B-B14F-4D97-AF65-F5344CB8AC3E}">
        <p14:creationId xmlns:p14="http://schemas.microsoft.com/office/powerpoint/2010/main" val="3104638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Utilisation des anciennes ASD</a:t>
            </a:r>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fr-BE" dirty="0" smtClean="0">
                <a:solidFill>
                  <a:srgbClr val="007C92"/>
                </a:solidFill>
                <a:latin typeface="+mj-lt"/>
              </a:rPr>
              <a:t>Pendant </a:t>
            </a:r>
            <a:r>
              <a:rPr lang="fr-BE" dirty="0">
                <a:solidFill>
                  <a:srgbClr val="007C92"/>
                </a:solidFill>
                <a:latin typeface="+mj-lt"/>
              </a:rPr>
              <a:t>la </a:t>
            </a:r>
            <a:r>
              <a:rPr lang="fr-BE" dirty="0">
                <a:solidFill>
                  <a:srgbClr val="00B050"/>
                </a:solidFill>
                <a:latin typeface="+mj-lt"/>
              </a:rPr>
              <a:t>période transitoire </a:t>
            </a:r>
            <a:r>
              <a:rPr lang="fr-BE" dirty="0">
                <a:solidFill>
                  <a:srgbClr val="007C92"/>
                </a:solidFill>
                <a:latin typeface="+mj-lt"/>
              </a:rPr>
              <a:t>d’utilisation des anciennes </a:t>
            </a:r>
            <a:r>
              <a:rPr lang="fr-BE" dirty="0" smtClean="0">
                <a:solidFill>
                  <a:srgbClr val="007C92"/>
                </a:solidFill>
                <a:latin typeface="+mj-lt"/>
              </a:rPr>
              <a:t>attestations :</a:t>
            </a:r>
          </a:p>
          <a:p>
            <a:pPr marL="849313" lvl="1" indent="-457200" algn="just" eaLnBrk="0" hangingPunct="0">
              <a:spcBef>
                <a:spcPts val="325"/>
              </a:spcBef>
              <a:buClr>
                <a:srgbClr val="007C92"/>
              </a:buClr>
              <a:buFont typeface="Courier New" pitchFamily="49" charset="0"/>
              <a:buChar char="o"/>
            </a:pPr>
            <a:r>
              <a:rPr lang="fr-BE" dirty="0" smtClean="0">
                <a:solidFill>
                  <a:srgbClr val="007C92"/>
                </a:solidFill>
                <a:latin typeface="+mj-lt"/>
              </a:rPr>
              <a:t>si l’ASD ne comporte pas de partie « Reçu » (société),</a:t>
            </a:r>
            <a:r>
              <a:rPr lang="fr-BE" dirty="0">
                <a:solidFill>
                  <a:srgbClr val="007C92"/>
                </a:solidFill>
                <a:latin typeface="+mj-lt"/>
              </a:rPr>
              <a:t> </a:t>
            </a:r>
            <a:r>
              <a:rPr lang="fr-BE" dirty="0" smtClean="0">
                <a:solidFill>
                  <a:srgbClr val="007C92"/>
                </a:solidFill>
                <a:latin typeface="+mj-lt"/>
              </a:rPr>
              <a:t>mention </a:t>
            </a:r>
            <a:r>
              <a:rPr lang="fr-BE" dirty="0">
                <a:solidFill>
                  <a:srgbClr val="007C92"/>
                </a:solidFill>
                <a:latin typeface="+mj-lt"/>
              </a:rPr>
              <a:t>à la main ou </a:t>
            </a:r>
            <a:r>
              <a:rPr lang="fr-BE" dirty="0" smtClean="0">
                <a:solidFill>
                  <a:srgbClr val="007C92"/>
                </a:solidFill>
                <a:latin typeface="+mj-lt"/>
              </a:rPr>
              <a:t>impression du </a:t>
            </a:r>
            <a:r>
              <a:rPr lang="fr-BE" dirty="0">
                <a:solidFill>
                  <a:srgbClr val="007C92"/>
                </a:solidFill>
                <a:latin typeface="+mj-lt"/>
              </a:rPr>
              <a:t>montant perçu du patient (paiement en espèces ou par carte bancaire) au bas </a:t>
            </a:r>
            <a:r>
              <a:rPr lang="fr-BE" dirty="0" smtClean="0">
                <a:solidFill>
                  <a:srgbClr val="007C92"/>
                </a:solidFill>
                <a:latin typeface="+mj-lt"/>
              </a:rPr>
              <a:t>de l’ASD</a:t>
            </a:r>
          </a:p>
          <a:p>
            <a:pPr marL="849313" lvl="1" indent="-457200" algn="just" eaLnBrk="0" hangingPunct="0">
              <a:spcBef>
                <a:spcPts val="325"/>
              </a:spcBef>
              <a:buClr>
                <a:srgbClr val="2DA2BF"/>
              </a:buClr>
              <a:buFont typeface="Courier New" pitchFamily="49" charset="0"/>
              <a:buChar char="o"/>
            </a:pPr>
            <a:r>
              <a:rPr lang="fr-BE" dirty="0" smtClean="0">
                <a:solidFill>
                  <a:srgbClr val="007C92"/>
                </a:solidFill>
                <a:latin typeface="+mj-lt"/>
              </a:rPr>
              <a:t>En cas d’application du tiers payant, remise d’un reçu distinct (sur papier libre) au patient qui le demande</a:t>
            </a:r>
            <a:endParaRPr lang="fr-BE" dirty="0">
              <a:solidFill>
                <a:srgbClr val="007C92"/>
              </a:solidFill>
              <a:latin typeface="+mj-lt"/>
            </a:endParaRPr>
          </a:p>
          <a:p>
            <a:pPr marL="620713" lvl="1" indent="-228600" algn="just" eaLnBrk="0" hangingPunct="0">
              <a:spcBef>
                <a:spcPts val="325"/>
              </a:spcBef>
              <a:buClr>
                <a:srgbClr val="2DA2BF"/>
              </a:buClr>
              <a:buFont typeface="Wingdings" pitchFamily="2" charset="2"/>
              <a:buChar char="q"/>
            </a:pPr>
            <a:endParaRPr lang="fr-BE" sz="2800" dirty="0" smtClean="0">
              <a:solidFill>
                <a:srgbClr val="000000"/>
              </a:solidFill>
              <a:latin typeface="+mj-lt"/>
              <a:ea typeface="+mn-ea"/>
              <a:cs typeface="+mn-cs"/>
            </a:endParaRPr>
          </a:p>
          <a:p>
            <a:pPr marL="620713" lvl="1" indent="-228600" algn="just" eaLnBrk="0" hangingPunct="0">
              <a:spcBef>
                <a:spcPts val="325"/>
              </a:spcBef>
              <a:buClr>
                <a:srgbClr val="2DA2BF"/>
              </a:buClr>
              <a:buFont typeface="Wingdings" pitchFamily="2" charset="2"/>
              <a:buChar char="q"/>
            </a:pPr>
            <a:endParaRPr lang="fr-BE" sz="2800" dirty="0" smtClean="0">
              <a:solidFill>
                <a:srgbClr val="000000"/>
              </a:solidFill>
              <a:latin typeface="+mj-lt"/>
              <a:ea typeface="+mn-ea"/>
              <a:cs typeface="+mn-cs"/>
            </a:endParaRPr>
          </a:p>
          <a:p>
            <a:pPr marL="392113" lvl="1" indent="0" algn="just" eaLnBrk="0" hangingPunct="0">
              <a:spcBef>
                <a:spcPts val="325"/>
              </a:spcBef>
              <a:buClr>
                <a:srgbClr val="2DA2BF"/>
              </a:buClr>
              <a:buNone/>
            </a:pPr>
            <a:r>
              <a:rPr lang="fr-BE" sz="2800" dirty="0" smtClean="0">
                <a:solidFill>
                  <a:srgbClr val="000000"/>
                </a:solidFill>
                <a:ea typeface="+mn-ea"/>
                <a:cs typeface="+mn-cs"/>
              </a:rPr>
              <a:t> </a:t>
            </a:r>
            <a:r>
              <a:rPr lang="fr-BE" sz="2800" dirty="0">
                <a:solidFill>
                  <a:srgbClr val="000000"/>
                </a:solidFill>
                <a:ea typeface="+mn-ea"/>
                <a:cs typeface="+mn-cs"/>
              </a:rPr>
              <a:t/>
            </a:r>
            <a:br>
              <a:rPr lang="fr-BE" sz="2800" dirty="0">
                <a:solidFill>
                  <a:srgbClr val="000000"/>
                </a:solidFill>
                <a:ea typeface="+mn-ea"/>
                <a:cs typeface="+mn-cs"/>
              </a:rPr>
            </a:br>
            <a:r>
              <a:rPr lang="fr-BE" sz="2600" b="1" dirty="0" smtClean="0">
                <a:solidFill>
                  <a:srgbClr val="000000"/>
                </a:solidFill>
                <a:latin typeface="+mj-lt"/>
                <a:ea typeface="+mn-ea"/>
                <a:cs typeface="+mn-cs"/>
              </a:rPr>
              <a:t> </a:t>
            </a:r>
            <a:endParaRPr lang="fr-BE" dirty="0">
              <a:latin typeface="+mj-lt"/>
            </a:endParaRPr>
          </a:p>
        </p:txBody>
      </p:sp>
    </p:spTree>
    <p:extLst>
      <p:ext uri="{BB962C8B-B14F-4D97-AF65-F5344CB8AC3E}">
        <p14:creationId xmlns:p14="http://schemas.microsoft.com/office/powerpoint/2010/main" val="950313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Où trouver les informations ?</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7330438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434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Où trouver les informations ?</a:t>
            </a:r>
          </a:p>
        </p:txBody>
      </p:sp>
      <p:sp>
        <p:nvSpPr>
          <p:cNvPr id="3" name="Espace réservé du contenu 2"/>
          <p:cNvSpPr>
            <a:spLocks noGrp="1"/>
          </p:cNvSpPr>
          <p:nvPr>
            <p:ph idx="1"/>
          </p:nvPr>
        </p:nvSpPr>
        <p:spPr/>
        <p:txBody>
          <a:bodyPr/>
          <a:lstStyle/>
          <a:p>
            <a:pPr marL="334963" algn="just" eaLnBrk="0" hangingPunct="0">
              <a:spcBef>
                <a:spcPts val="325"/>
              </a:spcBef>
              <a:buClr>
                <a:srgbClr val="007C92"/>
              </a:buClr>
              <a:buFont typeface="Wingdings" pitchFamily="2" charset="2"/>
              <a:buChar char="§"/>
            </a:pPr>
            <a:r>
              <a:rPr lang="fr-FR" dirty="0" smtClean="0">
                <a:solidFill>
                  <a:srgbClr val="007C92"/>
                </a:solidFill>
                <a:latin typeface="+mj-lt"/>
              </a:rPr>
              <a:t>S</a:t>
            </a:r>
            <a:r>
              <a:rPr lang="fr-FR" dirty="0" smtClean="0">
                <a:solidFill>
                  <a:srgbClr val="007C92"/>
                </a:solidFill>
                <a:latin typeface="+mj-lt"/>
                <a:ea typeface="Times New Roman"/>
                <a:cs typeface="Arial"/>
              </a:rPr>
              <a:t>ur le </a:t>
            </a:r>
            <a:r>
              <a:rPr lang="fr-FR" dirty="0" err="1" smtClean="0">
                <a:solidFill>
                  <a:srgbClr val="00B050"/>
                </a:solidFill>
                <a:latin typeface="+mj-lt"/>
                <a:ea typeface="Times New Roman"/>
                <a:cs typeface="Arial"/>
              </a:rPr>
              <a:t>website</a:t>
            </a:r>
            <a:r>
              <a:rPr lang="fr-FR" dirty="0" smtClean="0">
                <a:solidFill>
                  <a:srgbClr val="00B050"/>
                </a:solidFill>
                <a:latin typeface="+mj-lt"/>
                <a:ea typeface="Times New Roman"/>
                <a:cs typeface="Arial"/>
              </a:rPr>
              <a:t> de l’INAMI</a:t>
            </a:r>
            <a:r>
              <a:rPr lang="fr-FR" dirty="0" smtClean="0">
                <a:solidFill>
                  <a:srgbClr val="007C92"/>
                </a:solidFill>
                <a:latin typeface="+mj-lt"/>
                <a:ea typeface="Times New Roman"/>
                <a:cs typeface="Arial"/>
              </a:rPr>
              <a:t>, dans les FAQ « Comment attester les soins donnés (attestations papier) » ?</a:t>
            </a:r>
          </a:p>
          <a:p>
            <a:pPr marL="849313" lvl="1" indent="-457200" algn="just" eaLnBrk="0" hangingPunct="0">
              <a:spcBef>
                <a:spcPts val="325"/>
              </a:spcBef>
              <a:buClr>
                <a:srgbClr val="007C92"/>
              </a:buClr>
              <a:buFont typeface="Wingdings" pitchFamily="2" charset="2"/>
              <a:buChar char="Ø"/>
            </a:pPr>
            <a:r>
              <a:rPr lang="fr-FR" sz="2600" dirty="0" smtClean="0">
                <a:solidFill>
                  <a:srgbClr val="007C92"/>
                </a:solidFill>
                <a:latin typeface="+mj-lt"/>
                <a:ea typeface="Times New Roman"/>
                <a:cs typeface="Arial"/>
              </a:rPr>
              <a:t>Actualisation régulière et publication des </a:t>
            </a:r>
            <a:r>
              <a:rPr lang="fr-FR" sz="2600" dirty="0" smtClean="0">
                <a:solidFill>
                  <a:srgbClr val="007C92"/>
                </a:solidFill>
                <a:latin typeface="+mj-lt"/>
                <a:ea typeface="Times New Roman"/>
              </a:rPr>
              <a:t>réponses apportées aux questions des dispensateurs de soins</a:t>
            </a:r>
          </a:p>
          <a:p>
            <a:pPr marL="620713" lvl="1" algn="just" eaLnBrk="0" hangingPunct="0">
              <a:spcBef>
                <a:spcPts val="325"/>
              </a:spcBef>
              <a:buClr>
                <a:srgbClr val="2DA2BF"/>
              </a:buClr>
              <a:buFont typeface="Wingdings" pitchFamily="2" charset="2"/>
              <a:buChar char="q"/>
            </a:pPr>
            <a:endParaRPr lang="fr-FR" sz="2600" dirty="0" smtClean="0">
              <a:solidFill>
                <a:srgbClr val="007C92"/>
              </a:solidFill>
              <a:latin typeface="+mj-lt"/>
              <a:ea typeface="Times New Roman"/>
              <a:cs typeface="Arial"/>
            </a:endParaRPr>
          </a:p>
          <a:p>
            <a:pPr marL="334963" algn="just" eaLnBrk="0" hangingPunct="0">
              <a:spcBef>
                <a:spcPts val="325"/>
              </a:spcBef>
              <a:buClr>
                <a:srgbClr val="007C92"/>
              </a:buClr>
              <a:buFont typeface="Wingdings" pitchFamily="2" charset="2"/>
              <a:buChar char="§"/>
            </a:pPr>
            <a:r>
              <a:rPr lang="fr-FR" dirty="0">
                <a:solidFill>
                  <a:srgbClr val="007C92"/>
                </a:solidFill>
                <a:latin typeface="+mj-lt"/>
                <a:ea typeface="Times New Roman"/>
              </a:rPr>
              <a:t>Sur le </a:t>
            </a:r>
            <a:r>
              <a:rPr lang="fr-FR" dirty="0" err="1" smtClean="0">
                <a:solidFill>
                  <a:srgbClr val="00B050"/>
                </a:solidFill>
                <a:latin typeface="+mj-lt"/>
                <a:ea typeface="Times New Roman"/>
              </a:rPr>
              <a:t>website</a:t>
            </a:r>
            <a:r>
              <a:rPr lang="fr-FR" dirty="0" smtClean="0">
                <a:solidFill>
                  <a:srgbClr val="00B050"/>
                </a:solidFill>
                <a:latin typeface="+mj-lt"/>
                <a:ea typeface="Times New Roman"/>
              </a:rPr>
              <a:t> de </a:t>
            </a:r>
            <a:r>
              <a:rPr lang="fr-FR" dirty="0" err="1" smtClean="0">
                <a:solidFill>
                  <a:srgbClr val="00B050"/>
                </a:solidFill>
                <a:latin typeface="+mj-lt"/>
                <a:ea typeface="Times New Roman"/>
              </a:rPr>
              <a:t>Medattest</a:t>
            </a:r>
            <a:r>
              <a:rPr lang="fr-FR" dirty="0" smtClean="0">
                <a:solidFill>
                  <a:srgbClr val="00B050"/>
                </a:solidFill>
                <a:latin typeface="+mj-lt"/>
                <a:ea typeface="Times New Roman"/>
              </a:rPr>
              <a:t> </a:t>
            </a:r>
            <a:r>
              <a:rPr lang="fr-FR" dirty="0">
                <a:solidFill>
                  <a:srgbClr val="007C92"/>
                </a:solidFill>
                <a:latin typeface="+mj-lt"/>
                <a:ea typeface="Times New Roman"/>
                <a:cs typeface="Arial"/>
              </a:rPr>
              <a:t>“Aide en ligne”. Ces FAQ sont complémentaires aux FAQ de l’INAMI.</a:t>
            </a:r>
          </a:p>
          <a:p>
            <a:pPr marL="392113" lvl="1" indent="0" algn="just" eaLnBrk="0" hangingPunct="0">
              <a:spcBef>
                <a:spcPts val="325"/>
              </a:spcBef>
              <a:buClr>
                <a:srgbClr val="2DA2BF"/>
              </a:buClr>
              <a:buNone/>
            </a:pPr>
            <a:r>
              <a:rPr lang="fr-BE" sz="2800" dirty="0" smtClean="0">
                <a:solidFill>
                  <a:srgbClr val="000000"/>
                </a:solidFill>
                <a:ea typeface="+mn-ea"/>
                <a:cs typeface="+mn-cs"/>
              </a:rPr>
              <a:t> </a:t>
            </a:r>
            <a:r>
              <a:rPr lang="fr-BE" sz="2800" dirty="0">
                <a:solidFill>
                  <a:srgbClr val="000000"/>
                </a:solidFill>
                <a:ea typeface="+mn-ea"/>
                <a:cs typeface="+mn-cs"/>
              </a:rPr>
              <a:t/>
            </a:r>
            <a:br>
              <a:rPr lang="fr-BE" sz="2800" dirty="0">
                <a:solidFill>
                  <a:srgbClr val="000000"/>
                </a:solidFill>
                <a:ea typeface="+mn-ea"/>
                <a:cs typeface="+mn-cs"/>
              </a:rPr>
            </a:br>
            <a:r>
              <a:rPr lang="fr-BE" sz="2600" b="1" dirty="0" smtClean="0">
                <a:solidFill>
                  <a:srgbClr val="000000"/>
                </a:solidFill>
                <a:latin typeface="+mj-lt"/>
                <a:ea typeface="+mn-ea"/>
                <a:cs typeface="+mn-cs"/>
              </a:rPr>
              <a:t> </a:t>
            </a:r>
            <a:endParaRPr lang="fr-BE" dirty="0">
              <a:latin typeface="+mj-lt"/>
            </a:endParaRPr>
          </a:p>
        </p:txBody>
      </p:sp>
    </p:spTree>
    <p:extLst>
      <p:ext uri="{BB962C8B-B14F-4D97-AF65-F5344CB8AC3E}">
        <p14:creationId xmlns:p14="http://schemas.microsoft.com/office/powerpoint/2010/main" val="3936009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Hyperliens utiles</a:t>
            </a:r>
          </a:p>
        </p:txBody>
      </p:sp>
      <p:sp>
        <p:nvSpPr>
          <p:cNvPr id="3" name="Espace réservé du contenu 2"/>
          <p:cNvSpPr>
            <a:spLocks noGrp="1"/>
          </p:cNvSpPr>
          <p:nvPr>
            <p:ph idx="1"/>
          </p:nvPr>
        </p:nvSpPr>
        <p:spPr>
          <a:solidFill>
            <a:srgbClr val="009999"/>
          </a:solidFill>
          <a:ln>
            <a:solidFill>
              <a:srgbClr val="92D050"/>
            </a:solidFill>
          </a:ln>
        </p:spPr>
        <p:txBody>
          <a:bodyPr/>
          <a:lstStyle/>
          <a:p>
            <a:pPr marL="0" indent="0">
              <a:buNone/>
            </a:pPr>
            <a:endParaRPr lang="fr-BE" sz="2000" dirty="0" smtClean="0"/>
          </a:p>
          <a:p>
            <a:pPr marL="0" indent="0">
              <a:buNone/>
            </a:pPr>
            <a:r>
              <a:rPr lang="fr-BE" sz="28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a:t>
            </a:r>
            <a:r>
              <a:rPr lang="fr-BE" sz="4000" i="1" dirty="0" err="1">
                <a:ln w="18415" cmpd="sng">
                  <a:solidFill>
                    <a:srgbClr val="FFFFFF"/>
                  </a:solidFill>
                  <a:prstDash val="solid"/>
                </a:ln>
                <a:solidFill>
                  <a:schemeClr val="accent3"/>
                </a:solidFill>
                <a:effectLst>
                  <a:outerShdw blurRad="63500" dir="3600000" algn="tl" rotWithShape="0">
                    <a:srgbClr val="000000">
                      <a:alpha val="70000"/>
                    </a:srgbClr>
                  </a:outerShdw>
                </a:effectLst>
              </a:rPr>
              <a:t>M</a:t>
            </a:r>
            <a:r>
              <a:rPr lang="fr-BE" sz="4000" i="1" dirty="0" err="1" smtClean="0">
                <a:ln w="18415" cmpd="sng">
                  <a:solidFill>
                    <a:srgbClr val="FFFFFF"/>
                  </a:solidFill>
                  <a:prstDash val="solid"/>
                </a:ln>
                <a:solidFill>
                  <a:schemeClr val="accent3"/>
                </a:solidFill>
                <a:effectLst>
                  <a:outerShdw blurRad="63500" dir="3600000" algn="tl" rotWithShape="0">
                    <a:srgbClr val="000000">
                      <a:alpha val="70000"/>
                    </a:srgbClr>
                  </a:outerShdw>
                </a:effectLst>
              </a:rPr>
              <a:t>edattest</a:t>
            </a:r>
            <a:r>
              <a:rPr lang="fr-BE" sz="4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a:t>
            </a:r>
            <a:r>
              <a:rPr lang="fr-BE" sz="4000" i="1" dirty="0" err="1" smtClean="0">
                <a:ln w="18415" cmpd="sng">
                  <a:solidFill>
                    <a:srgbClr val="FFFFFF"/>
                  </a:solidFill>
                  <a:prstDash val="solid"/>
                </a:ln>
                <a:solidFill>
                  <a:schemeClr val="accent3"/>
                </a:solidFill>
                <a:effectLst>
                  <a:outerShdw blurRad="63500" dir="3600000" algn="tl" rotWithShape="0">
                    <a:srgbClr val="000000">
                      <a:alpha val="70000"/>
                    </a:srgbClr>
                  </a:outerShdw>
                </a:effectLst>
              </a:rPr>
              <a:t>speos</a:t>
            </a:r>
            <a:r>
              <a:rPr lang="fr-BE" sz="4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a:t>
            </a:r>
          </a:p>
          <a:p>
            <a:pPr marL="0" lvl="0" indent="0">
              <a:buNone/>
            </a:pPr>
            <a:r>
              <a:rPr lang="fr-BE" sz="2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https</a:t>
            </a:r>
            <a:r>
              <a:rPr lang="fr-BE" sz="2000" i="1" dirty="0">
                <a:ln w="18415" cmpd="sng">
                  <a:solidFill>
                    <a:srgbClr val="FFFFFF"/>
                  </a:solidFill>
                  <a:prstDash val="solid"/>
                </a:ln>
                <a:solidFill>
                  <a:schemeClr val="accent3"/>
                </a:solidFill>
                <a:effectLst>
                  <a:outerShdw blurRad="63500" dir="3600000" algn="tl" rotWithShape="0">
                    <a:srgbClr val="000000">
                      <a:alpha val="70000"/>
                    </a:srgbClr>
                  </a:outerShdw>
                </a:effectLst>
              </a:rPr>
              <a:t>://www.medattest.be/site/fr/applications/Riziv/content/help.html</a:t>
            </a:r>
          </a:p>
          <a:p>
            <a:pPr marL="0" indent="0">
              <a:buNone/>
            </a:pPr>
            <a:endParaRPr lang="fr-BE" sz="28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endParaRPr>
          </a:p>
          <a:p>
            <a:pPr marL="0" indent="0">
              <a:buNone/>
            </a:pPr>
            <a:r>
              <a:rPr lang="fr-BE" sz="28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a:t>
            </a:r>
            <a:r>
              <a:rPr lang="fr-BE" sz="4000" i="1" dirty="0" err="1" smtClean="0">
                <a:ln w="18415" cmpd="sng">
                  <a:solidFill>
                    <a:srgbClr val="FFFFFF"/>
                  </a:solidFill>
                  <a:prstDash val="solid"/>
                </a:ln>
                <a:solidFill>
                  <a:schemeClr val="accent3"/>
                </a:solidFill>
                <a:effectLst>
                  <a:outerShdw blurRad="63500" dir="3600000" algn="tl" rotWithShape="0">
                    <a:srgbClr val="000000">
                      <a:alpha val="70000"/>
                    </a:srgbClr>
                  </a:outerShdw>
                </a:effectLst>
              </a:rPr>
              <a:t>website</a:t>
            </a:r>
            <a:r>
              <a:rPr lang="fr-BE" sz="4000" i="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rPr>
              <a:t> BCE</a:t>
            </a:r>
            <a:endParaRPr lang="fr-BE" sz="4000" i="1" dirty="0">
              <a:ln w="18415" cmpd="sng">
                <a:solidFill>
                  <a:srgbClr val="FFFFFF"/>
                </a:solidFill>
                <a:prstDash val="solid"/>
              </a:ln>
              <a:solidFill>
                <a:schemeClr val="accent3"/>
              </a:solidFill>
              <a:effectLst>
                <a:outerShdw blurRad="63500" dir="3600000" algn="tl" rotWithShape="0">
                  <a:srgbClr val="000000">
                    <a:alpha val="70000"/>
                  </a:srgbClr>
                </a:outerShdw>
              </a:effectLst>
            </a:endParaRPr>
          </a:p>
          <a:p>
            <a:pPr marL="0" lvl="0" indent="0">
              <a:spcBef>
                <a:spcPct val="0"/>
              </a:spcBef>
              <a:buNone/>
            </a:pPr>
            <a:r>
              <a:rPr lang="fr-BE" sz="1800" i="1" kern="1200" dirty="0" smtClean="0">
                <a:ln w="18415" cmpd="sng">
                  <a:solidFill>
                    <a:srgbClr val="FFFFFF"/>
                  </a:solidFill>
                  <a:prstDash val="solid"/>
                </a:ln>
                <a:solidFill>
                  <a:schemeClr val="accent3"/>
                </a:solidFill>
                <a:effectLst>
                  <a:outerShdw blurRad="63500" dir="3600000" algn="tl" rotWithShape="0">
                    <a:srgbClr val="000000">
                      <a:alpha val="70000"/>
                    </a:srgbClr>
                  </a:outerShdw>
                </a:effectLst>
                <a:latin typeface="Arial" charset="0"/>
              </a:rPr>
              <a:t>http</a:t>
            </a:r>
            <a:r>
              <a:rPr lang="fr-BE" sz="1800" i="1" kern="1200" dirty="0">
                <a:ln w="18415" cmpd="sng">
                  <a:solidFill>
                    <a:srgbClr val="FFFFFF"/>
                  </a:solidFill>
                  <a:prstDash val="solid"/>
                </a:ln>
                <a:solidFill>
                  <a:schemeClr val="accent3"/>
                </a:solidFill>
                <a:effectLst>
                  <a:outerShdw blurRad="63500" dir="3600000" algn="tl" rotWithShape="0">
                    <a:srgbClr val="000000">
                      <a:alpha val="70000"/>
                    </a:srgbClr>
                  </a:outerShdw>
                </a:effectLst>
                <a:latin typeface="Arial" charset="0"/>
              </a:rPr>
              <a:t>://</a:t>
            </a:r>
            <a:r>
              <a:rPr lang="fr-BE" sz="1800" i="1" kern="1200" dirty="0" smtClean="0">
                <a:ln w="18415" cmpd="sng">
                  <a:solidFill>
                    <a:srgbClr val="FFFFFF"/>
                  </a:solidFill>
                  <a:prstDash val="solid"/>
                </a:ln>
                <a:solidFill>
                  <a:schemeClr val="accent3"/>
                </a:solidFill>
                <a:effectLst>
                  <a:outerShdw blurRad="63500" dir="3600000" algn="tl" rotWithShape="0">
                    <a:srgbClr val="000000">
                      <a:alpha val="70000"/>
                    </a:srgbClr>
                  </a:outerShdw>
                </a:effectLst>
                <a:latin typeface="Arial" charset="0"/>
              </a:rPr>
              <a:t>kbopub.economie.fgov.be/kbopub/zoeknaamfonetischform.html?lang=fr</a:t>
            </a:r>
          </a:p>
          <a:p>
            <a:pPr marL="0" lvl="0" indent="0">
              <a:buNone/>
            </a:pPr>
            <a:r>
              <a:rPr lang="fr-BE"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fr-BE" sz="2000" i="1" kern="1200" dirty="0" smtClean="0">
              <a:ln w="18415" cmpd="sng">
                <a:solidFill>
                  <a:srgbClr val="FFFFFF"/>
                </a:solidFill>
                <a:prstDash val="solid"/>
              </a:ln>
              <a:solidFill>
                <a:schemeClr val="accent3"/>
              </a:solidFill>
              <a:effectLst>
                <a:outerShdw blurRad="63500" dir="3600000" algn="tl" rotWithShape="0">
                  <a:srgbClr val="000000">
                    <a:alpha val="70000"/>
                  </a:srgbClr>
                </a:outerShdw>
              </a:effectLst>
              <a:latin typeface="Arial" charset="0"/>
            </a:endParaRPr>
          </a:p>
        </p:txBody>
      </p:sp>
    </p:spTree>
    <p:extLst>
      <p:ext uri="{BB962C8B-B14F-4D97-AF65-F5344CB8AC3E}">
        <p14:creationId xmlns:p14="http://schemas.microsoft.com/office/powerpoint/2010/main" val="2970415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800" dirty="0"/>
              <a:t>Demande d’informations</a:t>
            </a:r>
          </a:p>
        </p:txBody>
      </p:sp>
      <p:sp>
        <p:nvSpPr>
          <p:cNvPr id="3" name="Espace réservé du contenu 2"/>
          <p:cNvSpPr>
            <a:spLocks noGrp="1"/>
          </p:cNvSpPr>
          <p:nvPr>
            <p:ph idx="1"/>
          </p:nvPr>
        </p:nvSpPr>
        <p:spPr>
          <a:xfrm>
            <a:off x="179512" y="1600200"/>
            <a:ext cx="8856984" cy="4525963"/>
          </a:xfrm>
          <a:solidFill>
            <a:srgbClr val="009999"/>
          </a:solidFill>
          <a:ln>
            <a:solidFill>
              <a:srgbClr val="92D050"/>
            </a:solidFill>
          </a:ln>
        </p:spPr>
        <p:txBody>
          <a:bodyPr/>
          <a:lstStyle/>
          <a:p>
            <a:pPr marL="0" lvl="0" indent="0" algn="ctr">
              <a:buNone/>
            </a:pPr>
            <a:endParaRPr lang="fr-BE" sz="2000" i="1" dirty="0" smtClean="0">
              <a:ln w="18415" cmpd="sng">
                <a:solidFill>
                  <a:srgbClr val="FFFFFF"/>
                </a:solidFill>
                <a:prstDash val="solid"/>
              </a:ln>
              <a:effectLst>
                <a:outerShdw blurRad="63500" dir="3600000" algn="tl" rotWithShape="0">
                  <a:srgbClr val="000000">
                    <a:alpha val="70000"/>
                  </a:srgbClr>
                </a:outerShdw>
              </a:effectLst>
            </a:endParaRPr>
          </a:p>
          <a:p>
            <a:pPr marL="0" lvl="0" indent="0" algn="ctr">
              <a:buNone/>
            </a:pPr>
            <a:r>
              <a:rPr lang="fr-BE" sz="2800" b="1" i="1" dirty="0" err="1" smtClean="0">
                <a:solidFill>
                  <a:schemeClr val="accent3"/>
                </a:solidFill>
                <a:latin typeface="+mj-lt"/>
              </a:rPr>
              <a:t>website</a:t>
            </a:r>
            <a:r>
              <a:rPr lang="fr-BE" sz="2800" b="1" i="1" dirty="0" smtClean="0">
                <a:solidFill>
                  <a:schemeClr val="accent3"/>
                </a:solidFill>
                <a:latin typeface="+mj-lt"/>
              </a:rPr>
              <a:t> INAMI</a:t>
            </a:r>
          </a:p>
          <a:p>
            <a:pPr marL="0" lvl="0" indent="0" algn="ctr">
              <a:buNone/>
            </a:pPr>
            <a:endParaRPr lang="fr-BE" sz="2800" b="1" dirty="0" smtClean="0">
              <a:solidFill>
                <a:schemeClr val="accent3"/>
              </a:solidFill>
              <a:latin typeface="+mj-lt"/>
            </a:endParaRPr>
          </a:p>
          <a:p>
            <a:pPr marL="0" lvl="0" indent="0" algn="ctr">
              <a:buNone/>
            </a:pPr>
            <a:r>
              <a:rPr lang="fr-BE" sz="2800" b="1" dirty="0" smtClean="0">
                <a:solidFill>
                  <a:schemeClr val="accent3"/>
                </a:solidFill>
                <a:latin typeface="+mj-lt"/>
              </a:rPr>
              <a:t>www.inami.fgov.be </a:t>
            </a:r>
            <a:r>
              <a:rPr lang="fr-BE" sz="2800" b="1" dirty="0">
                <a:solidFill>
                  <a:schemeClr val="accent3"/>
                </a:solidFill>
                <a:latin typeface="+mj-lt"/>
                <a:sym typeface="Wingdings" pitchFamily="2" charset="2"/>
              </a:rPr>
              <a:t>&gt;</a:t>
            </a:r>
            <a:r>
              <a:rPr lang="fr-BE" sz="2800" b="1" dirty="0" smtClean="0">
                <a:solidFill>
                  <a:schemeClr val="accent3"/>
                </a:solidFill>
                <a:latin typeface="+mj-lt"/>
                <a:sym typeface="Wingdings" pitchFamily="2" charset="2"/>
              </a:rPr>
              <a:t> </a:t>
            </a:r>
            <a:r>
              <a:rPr lang="fr-FR" sz="2800" b="1" dirty="0">
                <a:solidFill>
                  <a:schemeClr val="accent3"/>
                </a:solidFill>
                <a:latin typeface="+mj-lt"/>
                <a:sym typeface="Wingdings" pitchFamily="2" charset="2"/>
              </a:rPr>
              <a:t>Accueil  </a:t>
            </a:r>
            <a:r>
              <a:rPr lang="fr-FR" sz="2800" b="1" dirty="0" smtClean="0">
                <a:solidFill>
                  <a:schemeClr val="accent3"/>
                </a:solidFill>
                <a:latin typeface="+mj-lt"/>
                <a:sym typeface="Wingdings" pitchFamily="2" charset="2"/>
              </a:rPr>
              <a:t>&gt; </a:t>
            </a:r>
            <a:r>
              <a:rPr lang="fr-FR" sz="2800" b="1" dirty="0">
                <a:solidFill>
                  <a:schemeClr val="accent3"/>
                </a:solidFill>
                <a:latin typeface="+mj-lt"/>
                <a:sym typeface="Wingdings" pitchFamily="2" charset="2"/>
              </a:rPr>
              <a:t>Professionnels </a:t>
            </a:r>
            <a:r>
              <a:rPr lang="fr-FR" sz="2800" b="1" dirty="0" smtClean="0">
                <a:solidFill>
                  <a:schemeClr val="accent3"/>
                </a:solidFill>
                <a:latin typeface="+mj-lt"/>
                <a:sym typeface="Wingdings" pitchFamily="2" charset="2"/>
              </a:rPr>
              <a:t>&gt; </a:t>
            </a:r>
            <a:r>
              <a:rPr lang="fr-FR" sz="2800" b="1" dirty="0">
                <a:solidFill>
                  <a:schemeClr val="accent3"/>
                </a:solidFill>
                <a:latin typeface="+mj-lt"/>
                <a:sym typeface="Wingdings" pitchFamily="2" charset="2"/>
              </a:rPr>
              <a:t>Info pour tous </a:t>
            </a:r>
            <a:r>
              <a:rPr lang="fr-FR" sz="2800" b="1" dirty="0" smtClean="0">
                <a:solidFill>
                  <a:schemeClr val="accent3"/>
                </a:solidFill>
                <a:latin typeface="+mj-lt"/>
                <a:sym typeface="Wingdings" pitchFamily="2" charset="2"/>
              </a:rPr>
              <a:t>&gt; </a:t>
            </a:r>
            <a:r>
              <a:rPr lang="fr-FR" sz="2800" b="1" dirty="0">
                <a:solidFill>
                  <a:schemeClr val="accent3"/>
                </a:solidFill>
                <a:latin typeface="+mj-lt"/>
                <a:sym typeface="Wingdings" pitchFamily="2" charset="2"/>
              </a:rPr>
              <a:t>comment attester les soins </a:t>
            </a:r>
            <a:r>
              <a:rPr lang="fr-FR" sz="2800" b="1" dirty="0" smtClean="0">
                <a:solidFill>
                  <a:schemeClr val="accent3"/>
                </a:solidFill>
                <a:latin typeface="+mj-lt"/>
                <a:sym typeface="Wingdings" pitchFamily="2" charset="2"/>
              </a:rPr>
              <a:t>donnés (attestation papier) ?</a:t>
            </a:r>
            <a:endParaRPr lang="fr-BE" sz="2800" b="1" dirty="0">
              <a:solidFill>
                <a:schemeClr val="accent3"/>
              </a:solidFill>
              <a:latin typeface="+mj-lt"/>
            </a:endParaRPr>
          </a:p>
          <a:p>
            <a:pPr marL="0" lvl="0" indent="0">
              <a:buNone/>
            </a:pPr>
            <a:endParaRPr lang="fr-BE" sz="2400" b="1" dirty="0">
              <a:solidFill>
                <a:schemeClr val="accent3"/>
              </a:solidFill>
              <a:latin typeface="+mj-lt"/>
            </a:endParaRPr>
          </a:p>
          <a:p>
            <a:pPr marL="0" lvl="0" indent="0">
              <a:buNone/>
            </a:pPr>
            <a:r>
              <a:rPr lang="fr-BE" sz="2300" b="1" dirty="0" smtClean="0">
                <a:solidFill>
                  <a:schemeClr val="accent3"/>
                </a:solidFill>
                <a:latin typeface="+mj-lt"/>
              </a:rPr>
              <a:t>L’INAMI </a:t>
            </a:r>
            <a:r>
              <a:rPr lang="fr-BE" sz="2300" b="1" dirty="0">
                <a:solidFill>
                  <a:schemeClr val="accent3"/>
                </a:solidFill>
                <a:latin typeface="+mj-lt"/>
              </a:rPr>
              <a:t>peut être </a:t>
            </a:r>
            <a:r>
              <a:rPr lang="fr-BE" sz="2300" b="1" dirty="0" smtClean="0">
                <a:solidFill>
                  <a:schemeClr val="accent3"/>
                </a:solidFill>
                <a:latin typeface="+mj-lt"/>
              </a:rPr>
              <a:t>contacté via </a:t>
            </a:r>
            <a:r>
              <a:rPr lang="fr-BE" sz="2300" b="1" u="sng" dirty="0" smtClean="0">
                <a:solidFill>
                  <a:schemeClr val="accent3"/>
                </a:solidFill>
                <a:latin typeface="+mj-lt"/>
              </a:rPr>
              <a:t>attest@inami.fgov.be</a:t>
            </a:r>
            <a:endParaRPr lang="en-US" sz="2300" b="1" u="sng" dirty="0">
              <a:solidFill>
                <a:schemeClr val="accent3"/>
              </a:solidFill>
              <a:latin typeface="+mj-lt"/>
            </a:endParaRPr>
          </a:p>
          <a:p>
            <a:pPr marL="0" indent="0">
              <a:buNone/>
            </a:pPr>
            <a:endParaRPr lang="fr-BE" sz="2000" dirty="0" smtClean="0">
              <a:latin typeface="+mj-lt"/>
            </a:endParaRPr>
          </a:p>
        </p:txBody>
      </p:sp>
    </p:spTree>
    <p:extLst>
      <p:ext uri="{BB962C8B-B14F-4D97-AF65-F5344CB8AC3E}">
        <p14:creationId xmlns:p14="http://schemas.microsoft.com/office/powerpoint/2010/main" val="2085559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smtClean="0"/>
              <a:t>Sommaire</a:t>
            </a:r>
            <a:endParaRPr lang="fr-BE" sz="3200" dirty="0"/>
          </a:p>
        </p:txBody>
      </p:sp>
      <p:sp>
        <p:nvSpPr>
          <p:cNvPr id="3" name="Espace réservé du contenu 2"/>
          <p:cNvSpPr>
            <a:spLocks noGrp="1"/>
          </p:cNvSpPr>
          <p:nvPr>
            <p:ph idx="1"/>
          </p:nvPr>
        </p:nvSpPr>
        <p:spPr>
          <a:xfrm>
            <a:off x="827088" y="1639341"/>
            <a:ext cx="7859712" cy="4525963"/>
          </a:xfrm>
        </p:spPr>
        <p:txBody>
          <a:bodyPr/>
          <a:lstStyle/>
          <a:p>
            <a:pPr>
              <a:buFont typeface="Wingdings" pitchFamily="2" charset="2"/>
              <a:buChar char="§"/>
            </a:pPr>
            <a:r>
              <a:rPr lang="nl-BE" sz="2800" dirty="0" err="1">
                <a:solidFill>
                  <a:srgbClr val="008080"/>
                </a:solidFill>
                <a:latin typeface="+mj-lt"/>
              </a:rPr>
              <a:t>Attestations</a:t>
            </a:r>
            <a:r>
              <a:rPr lang="nl-BE" sz="2800" dirty="0">
                <a:solidFill>
                  <a:srgbClr val="008080"/>
                </a:solidFill>
                <a:latin typeface="+mj-lt"/>
              </a:rPr>
              <a:t> de </a:t>
            </a:r>
            <a:r>
              <a:rPr lang="nl-BE" sz="2800" dirty="0" err="1">
                <a:solidFill>
                  <a:srgbClr val="008080"/>
                </a:solidFill>
                <a:latin typeface="+mj-lt"/>
              </a:rPr>
              <a:t>soins</a:t>
            </a:r>
            <a:r>
              <a:rPr lang="nl-BE" sz="2800" dirty="0">
                <a:solidFill>
                  <a:srgbClr val="008080"/>
                </a:solidFill>
                <a:latin typeface="+mj-lt"/>
              </a:rPr>
              <a:t> </a:t>
            </a:r>
            <a:r>
              <a:rPr lang="nl-BE" sz="2800" dirty="0" err="1">
                <a:solidFill>
                  <a:srgbClr val="008080"/>
                </a:solidFill>
                <a:latin typeface="+mj-lt"/>
              </a:rPr>
              <a:t>donnés</a:t>
            </a:r>
            <a:r>
              <a:rPr lang="nl-BE" sz="2800" dirty="0">
                <a:solidFill>
                  <a:srgbClr val="008080"/>
                </a:solidFill>
                <a:latin typeface="+mj-lt"/>
              </a:rPr>
              <a:t> : </a:t>
            </a:r>
            <a:r>
              <a:rPr lang="nl-BE" sz="2800" dirty="0" err="1">
                <a:solidFill>
                  <a:srgbClr val="008080"/>
                </a:solidFill>
                <a:latin typeface="+mj-lt"/>
              </a:rPr>
              <a:t>Quoi</a:t>
            </a:r>
            <a:r>
              <a:rPr lang="nl-BE" sz="2800" dirty="0">
                <a:solidFill>
                  <a:srgbClr val="008080"/>
                </a:solidFill>
                <a:latin typeface="+mj-lt"/>
              </a:rPr>
              <a:t> de </a:t>
            </a:r>
            <a:r>
              <a:rPr lang="nl-BE" sz="2800" dirty="0" err="1">
                <a:solidFill>
                  <a:srgbClr val="008080"/>
                </a:solidFill>
                <a:latin typeface="+mj-lt"/>
              </a:rPr>
              <a:t>neuf</a:t>
            </a:r>
            <a:r>
              <a:rPr lang="nl-BE" sz="2800" dirty="0">
                <a:solidFill>
                  <a:srgbClr val="008080"/>
                </a:solidFill>
                <a:latin typeface="+mj-lt"/>
              </a:rPr>
              <a:t> ?</a:t>
            </a:r>
          </a:p>
          <a:p>
            <a:pPr>
              <a:buClr>
                <a:srgbClr val="007C92"/>
              </a:buClr>
              <a:buFont typeface="Wingdings" pitchFamily="2" charset="2"/>
              <a:buChar char="§"/>
            </a:pPr>
            <a:r>
              <a:rPr lang="fr-BE" sz="2800" b="1" dirty="0">
                <a:solidFill>
                  <a:srgbClr val="00B050"/>
                </a:solidFill>
                <a:latin typeface="+mj-lt"/>
                <a:ea typeface="+mj-ea"/>
                <a:cs typeface="+mj-cs"/>
              </a:rPr>
              <a:t>Document justificatif et acomptes : quoi de neuf ?</a:t>
            </a:r>
          </a:p>
          <a:p>
            <a:pPr>
              <a:buFont typeface="Wingdings" pitchFamily="2" charset="2"/>
              <a:buChar char="§"/>
            </a:pPr>
            <a:r>
              <a:rPr lang="fr-BE" sz="2800" dirty="0">
                <a:solidFill>
                  <a:srgbClr val="008080"/>
                </a:solidFill>
                <a:latin typeface="+mj-lt"/>
              </a:rPr>
              <a:t>Tiers payant et vérification de l’identité : quoi de neuf ?</a:t>
            </a:r>
          </a:p>
          <a:p>
            <a:pPr>
              <a:buFont typeface="Wingdings" pitchFamily="2" charset="2"/>
              <a:buChar char="§"/>
            </a:pPr>
            <a:r>
              <a:rPr lang="fr-BE" sz="2800" dirty="0">
                <a:solidFill>
                  <a:srgbClr val="008080"/>
                </a:solidFill>
                <a:latin typeface="+mj-lt"/>
              </a:rPr>
              <a:t>Questions-réponses</a:t>
            </a:r>
          </a:p>
          <a:p>
            <a:pPr>
              <a:buFont typeface="Arial" pitchFamily="34" charset="0"/>
              <a:buChar char="•"/>
            </a:pPr>
            <a:endParaRPr lang="fr-BE" sz="2800" dirty="0">
              <a:solidFill>
                <a:srgbClr val="008080"/>
              </a:solidFill>
              <a:latin typeface="+mj-lt"/>
            </a:endParaRPr>
          </a:p>
        </p:txBody>
      </p:sp>
    </p:spTree>
    <p:extLst>
      <p:ext uri="{BB962C8B-B14F-4D97-AF65-F5344CB8AC3E}">
        <p14:creationId xmlns:p14="http://schemas.microsoft.com/office/powerpoint/2010/main" val="38308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3200" dirty="0">
                <a:ea typeface="+mn-ea"/>
                <a:cs typeface="+mn-cs"/>
              </a:rPr>
              <a:t>Questions / réponses</a:t>
            </a:r>
            <a:endParaRPr lang="en-US" sz="3200" dirty="0">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1787613"/>
              </p:ext>
            </p:extLst>
          </p:nvPr>
        </p:nvGraphicFramePr>
        <p:xfrm>
          <a:off x="2030887" y="1103034"/>
          <a:ext cx="5514274" cy="5495651"/>
        </p:xfrm>
        <a:graphic>
          <a:graphicData uri="http://schemas.openxmlformats.org/drawingml/2006/table">
            <a:tbl>
              <a:tblPr firstRow="1" firstCol="1" bandRow="1"/>
              <a:tblGrid>
                <a:gridCol w="2757137"/>
                <a:gridCol w="2757137"/>
              </a:tblGrid>
              <a:tr h="786774">
                <a:tc>
                  <a:txBody>
                    <a:bodyPr/>
                    <a:lstStyle/>
                    <a:p>
                      <a:pPr algn="ctr">
                        <a:lnSpc>
                          <a:spcPct val="115000"/>
                        </a:lnSpc>
                        <a:spcAft>
                          <a:spcPts val="0"/>
                        </a:spcAft>
                      </a:pPr>
                      <a:r>
                        <a:rPr lang="en-US" sz="1400" b="1" dirty="0" err="1">
                          <a:effectLst/>
                          <a:latin typeface="+mj-lt"/>
                          <a:ea typeface="Calibri"/>
                          <a:cs typeface="Times New Roman"/>
                        </a:rPr>
                        <a:t>Secteur</a:t>
                      </a:r>
                      <a:r>
                        <a:rPr lang="en-US" sz="1400" b="1" dirty="0">
                          <a:effectLst/>
                          <a:latin typeface="+mj-lt"/>
                          <a:ea typeface="Calibri"/>
                          <a:cs typeface="Times New Roman"/>
                        </a:rPr>
                        <a:t> </a:t>
                      </a:r>
                      <a:r>
                        <a:rPr lang="en-US" sz="1400" b="1" dirty="0" err="1" smtClean="0">
                          <a:effectLst/>
                          <a:latin typeface="+mj-lt"/>
                          <a:ea typeface="Calibri"/>
                          <a:cs typeface="Times New Roman"/>
                        </a:rPr>
                        <a:t>représenté</a:t>
                      </a:r>
                      <a:r>
                        <a:rPr lang="en-US" sz="1400" b="1" dirty="0" smtClean="0">
                          <a:effectLst/>
                          <a:latin typeface="+mj-lt"/>
                          <a:ea typeface="Calibri"/>
                          <a:cs typeface="Times New Roman"/>
                        </a:rPr>
                        <a:t> :</a:t>
                      </a:r>
                      <a:endParaRPr lang="en-US" sz="1400" dirty="0">
                        <a:effectLst/>
                        <a:latin typeface="+mj-lt"/>
                        <a:ea typeface="Calibri"/>
                        <a:cs typeface="Times New Roman"/>
                      </a:endParaRPr>
                    </a:p>
                    <a:p>
                      <a:pPr>
                        <a:lnSpc>
                          <a:spcPct val="115000"/>
                        </a:lnSpc>
                        <a:spcAft>
                          <a:spcPts val="0"/>
                        </a:spcAft>
                      </a:pPr>
                      <a:r>
                        <a:rPr lang="en-US" sz="1400" b="1" dirty="0">
                          <a:effectLst/>
                          <a:latin typeface="+mj-lt"/>
                          <a:ea typeface="Calibri"/>
                          <a:cs typeface="Times New Roman"/>
                        </a:rPr>
                        <a:t> </a:t>
                      </a:r>
                      <a:endParaRPr lang="en-US" sz="1400" dirty="0">
                        <a:effectLst/>
                        <a:latin typeface="+mj-lt"/>
                        <a:ea typeface="Calibri"/>
                        <a:cs typeface="Times New Roman"/>
                      </a:endParaRPr>
                    </a:p>
                    <a:p>
                      <a:pPr>
                        <a:lnSpc>
                          <a:spcPct val="115000"/>
                        </a:lnSpc>
                        <a:spcAft>
                          <a:spcPts val="0"/>
                        </a:spcAft>
                      </a:pPr>
                      <a:r>
                        <a:rPr lang="en-US" sz="1400" b="1" dirty="0">
                          <a:effectLst/>
                          <a:latin typeface="+mj-lt"/>
                          <a:ea typeface="Calibri"/>
                          <a:cs typeface="Times New Roman"/>
                        </a:rPr>
                        <a:t> </a:t>
                      </a:r>
                      <a:endParaRPr lang="en-US" sz="1400" dirty="0">
                        <a:effectLst/>
                        <a:latin typeface="+mj-lt"/>
                        <a:ea typeface="Calibri"/>
                        <a:cs typeface="Times New Roman"/>
                      </a:endParaRPr>
                    </a:p>
                    <a:p>
                      <a:pPr>
                        <a:lnSpc>
                          <a:spcPct val="115000"/>
                        </a:lnSpc>
                        <a:spcAft>
                          <a:spcPts val="0"/>
                        </a:spcAft>
                      </a:pPr>
                      <a:r>
                        <a:rPr lang="en-US" sz="1400" b="1" dirty="0">
                          <a:effectLst/>
                          <a:latin typeface="+mj-lt"/>
                          <a:ea typeface="Calibri"/>
                          <a:cs typeface="Times New Roman"/>
                        </a:rPr>
                        <a:t> </a:t>
                      </a:r>
                      <a:endParaRPr lang="en-US" sz="1400" dirty="0">
                        <a:effectLst/>
                        <a:latin typeface="+mj-lt"/>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dirty="0">
                          <a:effectLst/>
                          <a:latin typeface="+mj-lt"/>
                          <a:ea typeface="Calibri"/>
                          <a:cs typeface="Times New Roman"/>
                        </a:rPr>
                        <a:t>Mon </a:t>
                      </a:r>
                      <a:r>
                        <a:rPr lang="en-US" sz="1400" b="1" dirty="0" err="1">
                          <a:effectLst/>
                          <a:latin typeface="+mj-lt"/>
                          <a:ea typeface="Calibri"/>
                          <a:cs typeface="Times New Roman"/>
                        </a:rPr>
                        <a:t>adresse</a:t>
                      </a:r>
                      <a:r>
                        <a:rPr lang="en-US" sz="1400" b="1" dirty="0">
                          <a:effectLst/>
                          <a:latin typeface="+mj-lt"/>
                          <a:ea typeface="Calibri"/>
                          <a:cs typeface="Times New Roman"/>
                        </a:rPr>
                        <a:t> </a:t>
                      </a:r>
                      <a:r>
                        <a:rPr lang="en-US" sz="1400" b="1" dirty="0" smtClean="0">
                          <a:effectLst/>
                          <a:latin typeface="+mj-lt"/>
                          <a:ea typeface="Calibri"/>
                          <a:cs typeface="Times New Roman"/>
                        </a:rPr>
                        <a:t>e-mail :</a:t>
                      </a:r>
                      <a:endParaRPr lang="en-US" sz="1400" dirty="0">
                        <a:effectLst/>
                        <a:latin typeface="+mj-lt"/>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20">
                <a:tc gridSpan="2">
                  <a:txBody>
                    <a:bodyPr/>
                    <a:lstStyle/>
                    <a:p>
                      <a:pPr algn="ctr">
                        <a:lnSpc>
                          <a:spcPct val="115000"/>
                        </a:lnSpc>
                        <a:spcBef>
                          <a:spcPts val="300"/>
                        </a:spcBef>
                        <a:spcAft>
                          <a:spcPts val="300"/>
                        </a:spcAft>
                      </a:pPr>
                      <a:r>
                        <a:rPr lang="en-US" sz="1400" b="1" dirty="0">
                          <a:effectLst/>
                          <a:latin typeface="+mj-lt"/>
                          <a:ea typeface="Calibri"/>
                          <a:cs typeface="Times New Roman"/>
                        </a:rPr>
                        <a:t>Ma question </a:t>
                      </a:r>
                      <a:r>
                        <a:rPr lang="en-US" sz="1400" b="1" dirty="0" err="1">
                          <a:effectLst/>
                          <a:latin typeface="+mj-lt"/>
                          <a:ea typeface="Calibri"/>
                          <a:cs typeface="Times New Roman"/>
                        </a:rPr>
                        <a:t>concerne</a:t>
                      </a:r>
                      <a:r>
                        <a:rPr lang="en-US" sz="1400" b="1" dirty="0">
                          <a:effectLst/>
                          <a:latin typeface="+mj-lt"/>
                          <a:ea typeface="Calibri"/>
                          <a:cs typeface="Times New Roman"/>
                        </a:rPr>
                        <a:t>:</a:t>
                      </a:r>
                      <a:endParaRPr lang="en-US" sz="1400" dirty="0">
                        <a:effectLst/>
                        <a:latin typeface="+mj-lt"/>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95364">
                <a:tc>
                  <a:txBody>
                    <a:bodyPr/>
                    <a:lstStyle/>
                    <a:p>
                      <a:pPr marL="457200">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a:effectLst/>
                          <a:latin typeface="+mj-lt"/>
                          <a:ea typeface="Calibri"/>
                          <a:cs typeface="Times New Roman"/>
                        </a:rPr>
                        <a:t>Attestations de </a:t>
                      </a:r>
                      <a:r>
                        <a:rPr lang="en-US" sz="1400" dirty="0" err="1">
                          <a:effectLst/>
                          <a:latin typeface="+mj-lt"/>
                          <a:ea typeface="Calibri"/>
                          <a:cs typeface="Times New Roman"/>
                        </a:rPr>
                        <a:t>soins</a:t>
                      </a:r>
                      <a:r>
                        <a:rPr lang="en-US" sz="1400" dirty="0">
                          <a:effectLst/>
                          <a:latin typeface="+mj-lt"/>
                          <a:ea typeface="Calibri"/>
                          <a:cs typeface="Times New Roman"/>
                        </a:rPr>
                        <a:t> </a:t>
                      </a:r>
                      <a:r>
                        <a:rPr lang="en-US" sz="1400" dirty="0" err="1">
                          <a:effectLst/>
                          <a:latin typeface="+mj-lt"/>
                          <a:ea typeface="Calibri"/>
                          <a:cs typeface="Times New Roman"/>
                        </a:rPr>
                        <a:t>donnés</a:t>
                      </a:r>
                      <a:endParaRPr lang="en-US" sz="1400" dirty="0">
                        <a:effectLst/>
                        <a:latin typeface="+mj-lt"/>
                        <a:ea typeface="Calibri"/>
                        <a:cs typeface="Times New Roman"/>
                      </a:endParaRPr>
                    </a:p>
                    <a:p>
                      <a:pPr>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a:effectLst/>
                          <a:latin typeface="+mj-lt"/>
                          <a:ea typeface="Calibri"/>
                          <a:cs typeface="Times New Roman"/>
                        </a:rPr>
                        <a:t>Document </a:t>
                      </a:r>
                      <a:r>
                        <a:rPr lang="en-US" sz="1400" dirty="0" err="1">
                          <a:effectLst/>
                          <a:latin typeface="+mj-lt"/>
                          <a:ea typeface="Calibri"/>
                          <a:cs typeface="Times New Roman"/>
                        </a:rPr>
                        <a:t>justificatif</a:t>
                      </a:r>
                      <a:endParaRPr lang="en-US" sz="1400" dirty="0">
                        <a:effectLst/>
                        <a:latin typeface="+mj-lt"/>
                        <a:ea typeface="Calibri"/>
                        <a:cs typeface="Times New Roman"/>
                      </a:endParaRPr>
                    </a:p>
                    <a:p>
                      <a:pPr marL="457200">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err="1">
                          <a:effectLst/>
                          <a:latin typeface="+mj-lt"/>
                          <a:ea typeface="Calibri"/>
                          <a:cs typeface="Times New Roman"/>
                        </a:rPr>
                        <a:t>Acomptes</a:t>
                      </a:r>
                      <a:endParaRPr lang="en-US" sz="1400" dirty="0">
                        <a:effectLst/>
                        <a:latin typeface="+mj-lt"/>
                        <a:ea typeface="Calibri"/>
                        <a:cs typeface="Times New Roman"/>
                      </a:endParaRPr>
                    </a:p>
                    <a:p>
                      <a:pPr>
                        <a:lnSpc>
                          <a:spcPct val="115000"/>
                        </a:lnSpc>
                        <a:spcAft>
                          <a:spcPts val="0"/>
                        </a:spcAft>
                      </a:pPr>
                      <a:r>
                        <a:rPr lang="en-US" sz="1400" dirty="0">
                          <a:effectLst/>
                          <a:latin typeface="+mj-lt"/>
                          <a:ea typeface="Calibri"/>
                          <a:cs typeface="Times New Roman"/>
                        </a:rPr>
                        <a:t> </a:t>
                      </a:r>
                    </a:p>
                    <a:p>
                      <a:pPr marL="457200">
                        <a:lnSpc>
                          <a:spcPct val="115000"/>
                        </a:lnSpc>
                        <a:spcAft>
                          <a:spcPts val="0"/>
                        </a:spcAft>
                      </a:pPr>
                      <a:r>
                        <a:rPr lang="en-US" sz="1400" dirty="0">
                          <a:effectLst/>
                          <a:latin typeface="+mj-lt"/>
                          <a:ea typeface="Calibri"/>
                          <a:cs typeface="Times New Roman"/>
                        </a:rPr>
                        <a:t> </a:t>
                      </a: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a:effectLst/>
                          <a:latin typeface="+mj-lt"/>
                          <a:ea typeface="Calibri"/>
                          <a:cs typeface="Times New Roman"/>
                        </a:rPr>
                        <a:t>Tiers </a:t>
                      </a:r>
                      <a:r>
                        <a:rPr lang="en-US" sz="1400" dirty="0" err="1">
                          <a:effectLst/>
                          <a:latin typeface="+mj-lt"/>
                          <a:ea typeface="Calibri"/>
                          <a:cs typeface="Times New Roman"/>
                        </a:rPr>
                        <a:t>payant</a:t>
                      </a:r>
                      <a:endParaRPr lang="en-US" sz="1400" dirty="0">
                        <a:effectLst/>
                        <a:latin typeface="+mj-lt"/>
                        <a:ea typeface="Calibri"/>
                        <a:cs typeface="Times New Roman"/>
                      </a:endParaRPr>
                    </a:p>
                    <a:p>
                      <a:pPr>
                        <a:lnSpc>
                          <a:spcPct val="115000"/>
                        </a:lnSpc>
                        <a:spcAft>
                          <a:spcPts val="0"/>
                        </a:spcAft>
                      </a:pPr>
                      <a:r>
                        <a:rPr lang="en-US" sz="1400" dirty="0">
                          <a:effectLst/>
                          <a:latin typeface="+mj-lt"/>
                          <a:ea typeface="Calibri"/>
                          <a:cs typeface="Times New Roman"/>
                        </a:rPr>
                        <a:t> </a:t>
                      </a:r>
                    </a:p>
                    <a:p>
                      <a:pPr marL="342900" lvl="0" indent="-342900">
                        <a:lnSpc>
                          <a:spcPct val="115000"/>
                        </a:lnSpc>
                        <a:spcAft>
                          <a:spcPts val="0"/>
                        </a:spcAft>
                        <a:buFont typeface="Courier New"/>
                        <a:buChar char="o"/>
                      </a:pPr>
                      <a:r>
                        <a:rPr lang="en-US" sz="1400" dirty="0" err="1">
                          <a:effectLst/>
                          <a:latin typeface="+mj-lt"/>
                          <a:ea typeface="Calibri"/>
                          <a:cs typeface="Times New Roman"/>
                        </a:rPr>
                        <a:t>Vérification</a:t>
                      </a:r>
                      <a:r>
                        <a:rPr lang="en-US" sz="1400" dirty="0">
                          <a:effectLst/>
                          <a:latin typeface="+mj-lt"/>
                          <a:ea typeface="Calibri"/>
                          <a:cs typeface="Times New Roman"/>
                        </a:rPr>
                        <a:t> de </a:t>
                      </a:r>
                      <a:r>
                        <a:rPr lang="en-US" sz="1400" dirty="0" err="1">
                          <a:effectLst/>
                          <a:latin typeface="+mj-lt"/>
                          <a:ea typeface="Calibri"/>
                          <a:cs typeface="Times New Roman"/>
                        </a:rPr>
                        <a:t>l’identité</a:t>
                      </a:r>
                      <a:endParaRPr lang="en-US" sz="1400" dirty="0">
                        <a:effectLst/>
                        <a:latin typeface="+mj-lt"/>
                        <a:ea typeface="Calibri"/>
                        <a:cs typeface="Times New Roman"/>
                      </a:endParaRPr>
                    </a:p>
                    <a:p>
                      <a:pPr marL="457200">
                        <a:lnSpc>
                          <a:spcPct val="115000"/>
                        </a:lnSpc>
                        <a:spcAft>
                          <a:spcPts val="0"/>
                        </a:spcAft>
                      </a:pPr>
                      <a:r>
                        <a:rPr lang="en-US" sz="1400" dirty="0">
                          <a:effectLst/>
                          <a:latin typeface="+mj-lt"/>
                          <a:ea typeface="Calibri"/>
                          <a:cs typeface="Times New Roman"/>
                        </a:rPr>
                        <a:t> </a:t>
                      </a: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0555">
                <a:tc gridSpan="2">
                  <a:txBody>
                    <a:bodyPr/>
                    <a:lstStyle/>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p>
                      <a:pPr>
                        <a:lnSpc>
                          <a:spcPct val="115000"/>
                        </a:lnSpc>
                        <a:spcAft>
                          <a:spcPts val="0"/>
                        </a:spcAft>
                      </a:pPr>
                      <a:r>
                        <a:rPr lang="en-US" sz="600" dirty="0">
                          <a:effectLst/>
                          <a:latin typeface="Arial"/>
                          <a:ea typeface="Calibri"/>
                          <a:cs typeface="Times New Roman"/>
                        </a:rPr>
                        <a:t> </a:t>
                      </a:r>
                      <a:endParaRPr lang="en-US" sz="800" dirty="0">
                        <a:effectLst/>
                        <a:latin typeface="Calibri"/>
                        <a:ea typeface="Calibri"/>
                        <a:cs typeface="Times New Roman"/>
                      </a:endParaRPr>
                    </a:p>
                  </a:txBody>
                  <a:tcPr marL="48115" marR="48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4098" name="Picture 2" descr="C:\Users\ic4015\AppData\Local\Microsoft\Windows\Temporary Internet Files\Content.IE5\ME2QYKNK\Point_interrog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774544"/>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13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71550" y="1772817"/>
            <a:ext cx="7486650" cy="1440284"/>
          </a:xfrm>
        </p:spPr>
        <p:txBody>
          <a:bodyPr/>
          <a:lstStyle/>
          <a:p>
            <a:pPr algn="ctr"/>
            <a:r>
              <a:rPr lang="nl-BE" dirty="0" smtClean="0">
                <a:solidFill>
                  <a:schemeClr val="tx1"/>
                </a:solidFill>
              </a:rPr>
              <a:t> </a:t>
            </a:r>
            <a:br>
              <a:rPr lang="nl-BE" dirty="0" smtClean="0">
                <a:solidFill>
                  <a:schemeClr val="tx1"/>
                </a:solidFill>
              </a:rPr>
            </a:br>
            <a:r>
              <a:rPr lang="fr-FR" sz="3200" dirty="0" smtClean="0">
                <a:solidFill>
                  <a:srgbClr val="00B050"/>
                </a:solidFill>
                <a:ea typeface="+mn-ea"/>
                <a:cs typeface="+mn-cs"/>
              </a:rPr>
              <a:t>Document justificatif et acomptes: Quoi de neuf?</a:t>
            </a:r>
            <a:r>
              <a:rPr lang="nl-BE" dirty="0">
                <a:solidFill>
                  <a:schemeClr val="tx1"/>
                </a:solidFill>
              </a:rPr>
              <a:t/>
            </a:r>
            <a:br>
              <a:rPr lang="nl-BE" dirty="0">
                <a:solidFill>
                  <a:schemeClr val="tx1"/>
                </a:solidFill>
              </a:rPr>
            </a:br>
            <a:endParaRPr lang="nl-BE" dirty="0">
              <a:solidFill>
                <a:schemeClr val="tx1"/>
              </a:solidFill>
            </a:endParaRPr>
          </a:p>
        </p:txBody>
      </p:sp>
      <p:sp>
        <p:nvSpPr>
          <p:cNvPr id="20483" name="Rectangle 3"/>
          <p:cNvSpPr>
            <a:spLocks noGrp="1" noChangeArrowheads="1"/>
          </p:cNvSpPr>
          <p:nvPr>
            <p:ph type="subTitle" idx="1"/>
          </p:nvPr>
        </p:nvSpPr>
        <p:spPr>
          <a:xfrm>
            <a:off x="1835696" y="3429000"/>
            <a:ext cx="6800850" cy="2736304"/>
          </a:xfrm>
        </p:spPr>
        <p:txBody>
          <a:bodyPr/>
          <a:lstStyle/>
          <a:p>
            <a:endParaRPr lang="nl-BE" sz="2000" dirty="0" smtClean="0">
              <a:solidFill>
                <a:srgbClr val="009999"/>
              </a:solidFill>
            </a:endParaRPr>
          </a:p>
          <a:p>
            <a:pPr algn="r"/>
            <a:r>
              <a:rPr lang="fr-FR" sz="2400" dirty="0" smtClean="0"/>
              <a:t>Ilse CAMPS</a:t>
            </a:r>
          </a:p>
          <a:p>
            <a:pPr algn="r"/>
            <a:r>
              <a:rPr lang="fr-FR" sz="2400" dirty="0" smtClean="0"/>
              <a:t>Sarah KOVAL</a:t>
            </a:r>
          </a:p>
          <a:p>
            <a:pPr algn="r"/>
            <a:endParaRPr lang="fr-FR" sz="2400" dirty="0" smtClean="0"/>
          </a:p>
          <a:p>
            <a:pPr algn="r"/>
            <a:r>
              <a:rPr lang="fr-FR" sz="2400" dirty="0" smtClean="0"/>
              <a:t>Direction juridique &amp; accessibilité</a:t>
            </a:r>
          </a:p>
          <a:p>
            <a:pPr algn="r"/>
            <a:r>
              <a:rPr lang="fr-FR" sz="2400" dirty="0" smtClean="0"/>
              <a:t>Service des soins de santé</a:t>
            </a:r>
            <a:endParaRPr lang="fr-FR" sz="2400" dirty="0"/>
          </a:p>
        </p:txBody>
      </p:sp>
    </p:spTree>
    <p:extLst>
      <p:ext uri="{BB962C8B-B14F-4D97-AF65-F5344CB8AC3E}">
        <p14:creationId xmlns:p14="http://schemas.microsoft.com/office/powerpoint/2010/main" val="2178205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BE" sz="2800" dirty="0" smtClean="0">
                <a:solidFill>
                  <a:srgbClr val="00B050"/>
                </a:solidFill>
              </a:rPr>
              <a:t>Au programme</a:t>
            </a:r>
            <a:endParaRPr lang="en-US" sz="2800" dirty="0">
              <a:solidFill>
                <a:srgbClr val="00B050"/>
              </a:solidFill>
            </a:endParaRPr>
          </a:p>
        </p:txBody>
      </p:sp>
      <p:sp>
        <p:nvSpPr>
          <p:cNvPr id="22531" name="Rectangle 3"/>
          <p:cNvSpPr>
            <a:spLocks noGrp="1" noChangeArrowheads="1"/>
          </p:cNvSpPr>
          <p:nvPr>
            <p:ph type="body" idx="1"/>
          </p:nvPr>
        </p:nvSpPr>
        <p:spPr>
          <a:xfrm>
            <a:off x="827088" y="1340768"/>
            <a:ext cx="7859712" cy="5184576"/>
          </a:xfrm>
        </p:spPr>
        <p:txBody>
          <a:bodyPr/>
          <a:lstStyle/>
          <a:p>
            <a:pPr marL="0" indent="0">
              <a:buNone/>
            </a:pPr>
            <a:r>
              <a:rPr lang="fr-BE" sz="2800" b="1" dirty="0">
                <a:solidFill>
                  <a:srgbClr val="007C92"/>
                </a:solidFill>
              </a:rPr>
              <a:t>Acomptes</a:t>
            </a:r>
          </a:p>
          <a:p>
            <a:pPr lvl="1"/>
            <a:r>
              <a:rPr lang="fr-BE" sz="2800" dirty="0" smtClean="0">
                <a:solidFill>
                  <a:srgbClr val="007C92"/>
                </a:solidFill>
              </a:rPr>
              <a:t>Pourquoi </a:t>
            </a:r>
            <a:r>
              <a:rPr lang="fr-BE" sz="2800" dirty="0">
                <a:solidFill>
                  <a:srgbClr val="007C92"/>
                </a:solidFill>
              </a:rPr>
              <a:t>une législation ?</a:t>
            </a:r>
          </a:p>
          <a:p>
            <a:pPr lvl="1"/>
            <a:r>
              <a:rPr lang="fr-FR" sz="2800" dirty="0" smtClean="0">
                <a:solidFill>
                  <a:srgbClr val="007C92"/>
                </a:solidFill>
              </a:rPr>
              <a:t>Règles </a:t>
            </a:r>
            <a:r>
              <a:rPr lang="fr-FR" sz="2800" dirty="0">
                <a:solidFill>
                  <a:srgbClr val="007C92"/>
                </a:solidFill>
              </a:rPr>
              <a:t>applicables </a:t>
            </a:r>
            <a:r>
              <a:rPr lang="fr-FR" sz="2800" dirty="0" smtClean="0">
                <a:solidFill>
                  <a:srgbClr val="007C92"/>
                </a:solidFill>
              </a:rPr>
              <a:t>?</a:t>
            </a:r>
          </a:p>
          <a:p>
            <a:pPr marL="0" indent="0">
              <a:buNone/>
            </a:pPr>
            <a:r>
              <a:rPr lang="fr-BE" sz="2800" b="1" dirty="0">
                <a:solidFill>
                  <a:srgbClr val="007C92"/>
                </a:solidFill>
              </a:rPr>
              <a:t>Remise d’un document justificatif </a:t>
            </a:r>
          </a:p>
          <a:p>
            <a:pPr lvl="1"/>
            <a:r>
              <a:rPr lang="fr-BE" sz="2800" dirty="0" smtClean="0">
                <a:solidFill>
                  <a:srgbClr val="007C92"/>
                </a:solidFill>
              </a:rPr>
              <a:t>Pourquoi </a:t>
            </a:r>
            <a:r>
              <a:rPr lang="fr-BE" sz="2800" dirty="0">
                <a:solidFill>
                  <a:srgbClr val="007C92"/>
                </a:solidFill>
              </a:rPr>
              <a:t>une législation </a:t>
            </a:r>
            <a:r>
              <a:rPr lang="fr-BE" sz="2800" dirty="0" smtClean="0">
                <a:solidFill>
                  <a:srgbClr val="007C92"/>
                </a:solidFill>
              </a:rPr>
              <a:t>?</a:t>
            </a:r>
          </a:p>
          <a:p>
            <a:pPr lvl="1"/>
            <a:r>
              <a:rPr lang="fr-BE" sz="2800" dirty="0" smtClean="0">
                <a:solidFill>
                  <a:srgbClr val="007C92"/>
                </a:solidFill>
              </a:rPr>
              <a:t>Quand ?</a:t>
            </a:r>
          </a:p>
          <a:p>
            <a:pPr lvl="1"/>
            <a:r>
              <a:rPr lang="fr-BE" sz="2800" dirty="0" smtClean="0">
                <a:solidFill>
                  <a:srgbClr val="007C92"/>
                </a:solidFill>
              </a:rPr>
              <a:t>Quel </a:t>
            </a:r>
            <a:r>
              <a:rPr lang="fr-BE" sz="2800" dirty="0">
                <a:solidFill>
                  <a:srgbClr val="007C92"/>
                </a:solidFill>
              </a:rPr>
              <a:t>contenu </a:t>
            </a:r>
            <a:r>
              <a:rPr lang="fr-BE" sz="2800" dirty="0" smtClean="0">
                <a:solidFill>
                  <a:srgbClr val="007C92"/>
                </a:solidFill>
              </a:rPr>
              <a:t>?</a:t>
            </a:r>
          </a:p>
          <a:p>
            <a:pPr lvl="1"/>
            <a:r>
              <a:rPr lang="fr-BE" sz="2800" dirty="0" smtClean="0">
                <a:solidFill>
                  <a:srgbClr val="007C92"/>
                </a:solidFill>
              </a:rPr>
              <a:t>Compétences </a:t>
            </a:r>
            <a:r>
              <a:rPr lang="fr-BE" sz="2800" dirty="0">
                <a:solidFill>
                  <a:srgbClr val="007C92"/>
                </a:solidFill>
              </a:rPr>
              <a:t>des commissions ?</a:t>
            </a:r>
            <a:endParaRPr lang="fr-BE" sz="2800" dirty="0" smtClean="0">
              <a:solidFill>
                <a:srgbClr val="007C92"/>
              </a:solidFill>
            </a:endParaRPr>
          </a:p>
        </p:txBody>
      </p:sp>
    </p:spTree>
    <p:extLst>
      <p:ext uri="{BB962C8B-B14F-4D97-AF65-F5344CB8AC3E}">
        <p14:creationId xmlns:p14="http://schemas.microsoft.com/office/powerpoint/2010/main" val="2907068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66255" y="332656"/>
            <a:ext cx="6851650" cy="777875"/>
          </a:xfrm>
        </p:spPr>
        <p:txBody>
          <a:bodyPr/>
          <a:lstStyle/>
          <a:p>
            <a:r>
              <a:rPr lang="fr-BE" sz="2800" dirty="0" smtClean="0"/>
              <a:t>Acomptes – Pourquoi une législation ?</a:t>
            </a:r>
            <a:endParaRPr lang="en-US" sz="2800" dirty="0"/>
          </a:p>
        </p:txBody>
      </p:sp>
      <p:sp>
        <p:nvSpPr>
          <p:cNvPr id="22531" name="Rectangle 3"/>
          <p:cNvSpPr>
            <a:spLocks noGrp="1" noChangeArrowheads="1"/>
          </p:cNvSpPr>
          <p:nvPr>
            <p:ph type="body" idx="1"/>
          </p:nvPr>
        </p:nvSpPr>
        <p:spPr/>
        <p:txBody>
          <a:bodyPr/>
          <a:lstStyle/>
          <a:p>
            <a:pPr marL="0" indent="0">
              <a:buNone/>
            </a:pPr>
            <a:endParaRPr lang="fr-BE" dirty="0" smtClean="0"/>
          </a:p>
          <a:p>
            <a:pPr marL="0" indent="0">
              <a:buNone/>
            </a:pPr>
            <a:r>
              <a:rPr lang="fr-BE" dirty="0" smtClean="0">
                <a:solidFill>
                  <a:srgbClr val="007C92"/>
                </a:solidFill>
              </a:rPr>
              <a:t>Les </a:t>
            </a:r>
            <a:r>
              <a:rPr lang="fr-BE" dirty="0">
                <a:solidFill>
                  <a:srgbClr val="00B050"/>
                </a:solidFill>
              </a:rPr>
              <a:t>pratiques</a:t>
            </a:r>
            <a:r>
              <a:rPr lang="fr-BE" dirty="0">
                <a:solidFill>
                  <a:srgbClr val="007C92"/>
                </a:solidFill>
              </a:rPr>
              <a:t> en matière </a:t>
            </a:r>
            <a:r>
              <a:rPr lang="fr-BE" dirty="0" smtClean="0">
                <a:solidFill>
                  <a:srgbClr val="007C92"/>
                </a:solidFill>
              </a:rPr>
              <a:t>d’acomptes dans les différents secteurs étaient </a:t>
            </a:r>
            <a:r>
              <a:rPr lang="fr-BE" dirty="0" smtClean="0">
                <a:solidFill>
                  <a:srgbClr val="00B050"/>
                </a:solidFill>
              </a:rPr>
              <a:t>multiples</a:t>
            </a:r>
            <a:r>
              <a:rPr lang="fr-BE" dirty="0" smtClean="0">
                <a:solidFill>
                  <a:srgbClr val="007C92"/>
                </a:solidFill>
              </a:rPr>
              <a:t> et </a:t>
            </a:r>
            <a:r>
              <a:rPr lang="fr-BE" dirty="0" smtClean="0">
                <a:solidFill>
                  <a:srgbClr val="00B050"/>
                </a:solidFill>
              </a:rPr>
              <a:t>pas</a:t>
            </a:r>
            <a:r>
              <a:rPr lang="fr-BE" dirty="0" smtClean="0">
                <a:solidFill>
                  <a:srgbClr val="007C92"/>
                </a:solidFill>
              </a:rPr>
              <a:t> toujours clairement </a:t>
            </a:r>
            <a:r>
              <a:rPr lang="fr-BE" dirty="0" smtClean="0">
                <a:solidFill>
                  <a:srgbClr val="00B050"/>
                </a:solidFill>
              </a:rPr>
              <a:t>régulées</a:t>
            </a:r>
            <a:r>
              <a:rPr lang="fr-BE" dirty="0" smtClean="0">
                <a:solidFill>
                  <a:srgbClr val="007C92"/>
                </a:solidFill>
              </a:rPr>
              <a:t>.</a:t>
            </a:r>
            <a:endParaRPr lang="en-US" dirty="0">
              <a:solidFill>
                <a:srgbClr val="007C92"/>
              </a:solidFill>
            </a:endParaRPr>
          </a:p>
          <a:p>
            <a:pPr marL="0" indent="0">
              <a:buNone/>
            </a:pPr>
            <a:endParaRPr lang="fr-BE" dirty="0">
              <a:solidFill>
                <a:srgbClr val="007C92"/>
              </a:solidFill>
            </a:endParaRPr>
          </a:p>
          <a:p>
            <a:pPr marL="0" indent="0">
              <a:buNone/>
            </a:pPr>
            <a:r>
              <a:rPr lang="fr-BE" dirty="0" smtClean="0">
                <a:solidFill>
                  <a:srgbClr val="007C92"/>
                </a:solidFill>
              </a:rPr>
              <a:t>Le législateur est intervenu pour </a:t>
            </a:r>
            <a:r>
              <a:rPr lang="fr-BE" u="sng" dirty="0" smtClean="0">
                <a:solidFill>
                  <a:srgbClr val="00B050"/>
                </a:solidFill>
              </a:rPr>
              <a:t>clarifier</a:t>
            </a:r>
            <a:r>
              <a:rPr lang="fr-BE" dirty="0" smtClean="0">
                <a:solidFill>
                  <a:srgbClr val="007C92"/>
                </a:solidFill>
              </a:rPr>
              <a:t> les règles</a:t>
            </a:r>
            <a:r>
              <a:rPr lang="fr-BE" dirty="0" smtClean="0"/>
              <a:t>.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221088"/>
            <a:ext cx="2378075"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3289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BE" sz="2800" dirty="0" smtClean="0"/>
              <a:t>Acomptes - </a:t>
            </a:r>
            <a:r>
              <a:rPr lang="fr-FR" sz="2800" dirty="0"/>
              <a:t>Règles applicables </a:t>
            </a:r>
            <a:r>
              <a:rPr lang="fr-FR" sz="2800" dirty="0" smtClean="0"/>
              <a:t>?</a:t>
            </a:r>
            <a:endParaRPr lang="en-US" sz="2800" dirty="0"/>
          </a:p>
        </p:txBody>
      </p:sp>
      <p:sp>
        <p:nvSpPr>
          <p:cNvPr id="22531" name="Rectangle 3"/>
          <p:cNvSpPr>
            <a:spLocks noGrp="1" noChangeArrowheads="1"/>
          </p:cNvSpPr>
          <p:nvPr>
            <p:ph type="body" idx="1"/>
          </p:nvPr>
        </p:nvSpPr>
        <p:spPr/>
        <p:txBody>
          <a:bodyPr/>
          <a:lstStyle/>
          <a:p>
            <a:pPr marL="0" indent="0">
              <a:buNone/>
            </a:pPr>
            <a:endParaRPr lang="fr-FR" dirty="0" smtClean="0"/>
          </a:p>
          <a:p>
            <a:pPr>
              <a:buFont typeface="Arial" charset="0"/>
              <a:buChar char="•"/>
            </a:pPr>
            <a:r>
              <a:rPr lang="fr-FR" dirty="0" smtClean="0">
                <a:solidFill>
                  <a:srgbClr val="00B050"/>
                </a:solidFill>
              </a:rPr>
              <a:t>Sans décision de la Commission </a:t>
            </a:r>
            <a:r>
              <a:rPr lang="fr-FR" dirty="0" smtClean="0">
                <a:solidFill>
                  <a:srgbClr val="007C92"/>
                </a:solidFill>
              </a:rPr>
              <a:t>de conventions </a:t>
            </a:r>
            <a:r>
              <a:rPr lang="fr-FR" smtClean="0">
                <a:solidFill>
                  <a:srgbClr val="007C92"/>
                </a:solidFill>
              </a:rPr>
              <a:t>ou d’accords </a:t>
            </a:r>
            <a:r>
              <a:rPr lang="fr-FR" dirty="0" smtClean="0">
                <a:solidFill>
                  <a:srgbClr val="007C92"/>
                </a:solidFill>
                <a:sym typeface="Wingdings" pitchFamily="2" charset="2"/>
              </a:rPr>
              <a:t> </a:t>
            </a:r>
            <a:r>
              <a:rPr lang="fr-FR" u="sng" dirty="0" smtClean="0">
                <a:solidFill>
                  <a:srgbClr val="00B050"/>
                </a:solidFill>
                <a:sym typeface="Wingdings" pitchFamily="2" charset="2"/>
              </a:rPr>
              <a:t>A</a:t>
            </a:r>
            <a:r>
              <a:rPr lang="fr-FR" u="sng" dirty="0" smtClean="0">
                <a:solidFill>
                  <a:srgbClr val="00B050"/>
                </a:solidFill>
              </a:rPr>
              <a:t>ucun acompte</a:t>
            </a:r>
            <a:r>
              <a:rPr lang="fr-FR" dirty="0" smtClean="0">
                <a:solidFill>
                  <a:srgbClr val="00B050"/>
                </a:solidFill>
              </a:rPr>
              <a:t> </a:t>
            </a:r>
            <a:r>
              <a:rPr lang="fr-FR" dirty="0" smtClean="0">
                <a:solidFill>
                  <a:srgbClr val="007C92"/>
                </a:solidFill>
              </a:rPr>
              <a:t>ne peut être perçu. </a:t>
            </a:r>
          </a:p>
          <a:p>
            <a:pPr>
              <a:buFont typeface="Arial" charset="0"/>
              <a:buChar char="•"/>
            </a:pPr>
            <a:endParaRPr lang="fr-FR" dirty="0">
              <a:solidFill>
                <a:srgbClr val="007C92"/>
              </a:solidFill>
            </a:endParaRPr>
          </a:p>
          <a:p>
            <a:pPr>
              <a:buFont typeface="Arial" charset="0"/>
              <a:buChar char="•"/>
            </a:pPr>
            <a:r>
              <a:rPr lang="fr-FR" dirty="0" smtClean="0">
                <a:solidFill>
                  <a:srgbClr val="00B050"/>
                </a:solidFill>
              </a:rPr>
              <a:t>Limites fixées par la Commission </a:t>
            </a:r>
            <a:r>
              <a:rPr lang="fr-FR" dirty="0" smtClean="0">
                <a:solidFill>
                  <a:srgbClr val="007C92"/>
                </a:solidFill>
              </a:rPr>
              <a:t>de conventions ou d’accords </a:t>
            </a:r>
            <a:r>
              <a:rPr lang="fr-FR" dirty="0" smtClean="0">
                <a:solidFill>
                  <a:srgbClr val="007C92"/>
                </a:solidFill>
                <a:sym typeface="Wingdings" pitchFamily="2" charset="2"/>
              </a:rPr>
              <a:t> Des </a:t>
            </a:r>
            <a:r>
              <a:rPr lang="fr-FR" u="sng" dirty="0" smtClean="0">
                <a:solidFill>
                  <a:srgbClr val="00B050"/>
                </a:solidFill>
                <a:sym typeface="Wingdings" pitchFamily="2" charset="2"/>
              </a:rPr>
              <a:t>acomptes</a:t>
            </a:r>
            <a:r>
              <a:rPr lang="fr-FR" dirty="0" smtClean="0">
                <a:solidFill>
                  <a:srgbClr val="007C92"/>
                </a:solidFill>
                <a:sym typeface="Wingdings" pitchFamily="2" charset="2"/>
              </a:rPr>
              <a:t> peuvent être perçus </a:t>
            </a:r>
            <a:r>
              <a:rPr lang="fr-FR" dirty="0" smtClean="0">
                <a:solidFill>
                  <a:srgbClr val="00B050"/>
                </a:solidFill>
                <a:sym typeface="Wingdings" pitchFamily="2" charset="2"/>
              </a:rPr>
              <a:t>en respectant ces limites</a:t>
            </a:r>
            <a:r>
              <a:rPr lang="fr-FR" dirty="0" smtClean="0">
                <a:solidFill>
                  <a:srgbClr val="007C92"/>
                </a:solidFill>
                <a:sym typeface="Wingdings" pitchFamily="2" charset="2"/>
              </a:rPr>
              <a:t>.</a:t>
            </a:r>
            <a:endParaRPr lang="fr-FR" dirty="0" smtClean="0">
              <a:solidFill>
                <a:srgbClr val="007C92"/>
              </a:solidFill>
            </a:endParaRPr>
          </a:p>
          <a:p>
            <a:pPr>
              <a:buFont typeface="Arial" charset="0"/>
              <a:buChar cha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274638"/>
            <a:ext cx="7129338" cy="777875"/>
          </a:xfrm>
        </p:spPr>
        <p:txBody>
          <a:bodyPr/>
          <a:lstStyle/>
          <a:p>
            <a:r>
              <a:rPr lang="fr-BE" sz="2800" dirty="0" smtClean="0"/>
              <a:t>Remise d’un document justificatif – Pourquoi une législation ?</a:t>
            </a:r>
            <a:endParaRPr lang="en-US" sz="2800" dirty="0"/>
          </a:p>
        </p:txBody>
      </p:sp>
      <p:sp>
        <p:nvSpPr>
          <p:cNvPr id="3" name="Content Placeholder 2"/>
          <p:cNvSpPr>
            <a:spLocks noGrp="1"/>
          </p:cNvSpPr>
          <p:nvPr>
            <p:ph idx="1"/>
          </p:nvPr>
        </p:nvSpPr>
        <p:spPr>
          <a:xfrm>
            <a:off x="827088" y="1484784"/>
            <a:ext cx="7859712" cy="5040560"/>
          </a:xfrm>
        </p:spPr>
        <p:txBody>
          <a:bodyPr/>
          <a:lstStyle/>
          <a:p>
            <a:pPr marL="0" indent="0" algn="ctr">
              <a:buNone/>
            </a:pPr>
            <a:r>
              <a:rPr lang="fr-FR" i="1" dirty="0" smtClean="0">
                <a:solidFill>
                  <a:srgbClr val="007C92"/>
                </a:solidFill>
              </a:rPr>
              <a:t>« Le bénéficiaire </a:t>
            </a:r>
            <a:r>
              <a:rPr lang="fr-FR" i="1" dirty="0">
                <a:solidFill>
                  <a:srgbClr val="007C92"/>
                </a:solidFill>
              </a:rPr>
              <a:t>doit être sensibilisé et responsabilisé </a:t>
            </a:r>
            <a:r>
              <a:rPr lang="fr-FR" i="1" dirty="0" smtClean="0">
                <a:solidFill>
                  <a:srgbClr val="007C92"/>
                </a:solidFill>
              </a:rPr>
              <a:t>face aux </a:t>
            </a:r>
            <a:r>
              <a:rPr lang="fr-FR" i="1" dirty="0">
                <a:solidFill>
                  <a:srgbClr val="007C92"/>
                </a:solidFill>
              </a:rPr>
              <a:t>coûts de ses soins de santé. A cette </a:t>
            </a:r>
            <a:r>
              <a:rPr lang="fr-FR" i="1" dirty="0" smtClean="0">
                <a:solidFill>
                  <a:srgbClr val="007C92"/>
                </a:solidFill>
              </a:rPr>
              <a:t>fin</a:t>
            </a:r>
            <a:r>
              <a:rPr lang="fr-FR" i="1" dirty="0">
                <a:solidFill>
                  <a:srgbClr val="007C92"/>
                </a:solidFill>
              </a:rPr>
              <a:t>, il doit </a:t>
            </a:r>
            <a:r>
              <a:rPr lang="fr-FR" i="1" dirty="0" smtClean="0">
                <a:solidFill>
                  <a:srgbClr val="007C92"/>
                </a:solidFill>
              </a:rPr>
              <a:t>disposer d’une </a:t>
            </a:r>
            <a:r>
              <a:rPr lang="fr-FR" i="1" dirty="0">
                <a:solidFill>
                  <a:srgbClr val="007C92"/>
                </a:solidFill>
              </a:rPr>
              <a:t>information claire de la part du dispensateur de </a:t>
            </a:r>
            <a:r>
              <a:rPr lang="fr-FR" i="1" dirty="0" smtClean="0">
                <a:solidFill>
                  <a:srgbClr val="007C92"/>
                </a:solidFill>
              </a:rPr>
              <a:t>soins sur </a:t>
            </a:r>
            <a:r>
              <a:rPr lang="fr-FR" i="1" dirty="0">
                <a:solidFill>
                  <a:srgbClr val="007C92"/>
                </a:solidFill>
              </a:rPr>
              <a:t>les conditions </a:t>
            </a:r>
            <a:r>
              <a:rPr lang="fr-FR" i="1" dirty="0" smtClean="0">
                <a:solidFill>
                  <a:srgbClr val="007C92"/>
                </a:solidFill>
              </a:rPr>
              <a:t>financières </a:t>
            </a:r>
            <a:r>
              <a:rPr lang="fr-FR" i="1" dirty="0">
                <a:solidFill>
                  <a:srgbClr val="007C92"/>
                </a:solidFill>
              </a:rPr>
              <a:t>auxquelles ce dernier a </a:t>
            </a:r>
            <a:r>
              <a:rPr lang="fr-FR" i="1" dirty="0" smtClean="0">
                <a:solidFill>
                  <a:srgbClr val="007C92"/>
                </a:solidFill>
              </a:rPr>
              <a:t>fourni ses </a:t>
            </a:r>
            <a:r>
              <a:rPr lang="fr-FR" i="1" dirty="0">
                <a:solidFill>
                  <a:srgbClr val="007C92"/>
                </a:solidFill>
              </a:rPr>
              <a:t>prestations de soins</a:t>
            </a:r>
            <a:r>
              <a:rPr lang="fr-FR" i="1" dirty="0" smtClean="0">
                <a:solidFill>
                  <a:srgbClr val="007C92"/>
                </a:solidFill>
              </a:rPr>
              <a:t>.</a:t>
            </a:r>
          </a:p>
          <a:p>
            <a:pPr marL="0" indent="0" algn="ctr">
              <a:buNone/>
            </a:pPr>
            <a:endParaRPr lang="fr-FR" sz="1100" i="1" dirty="0">
              <a:solidFill>
                <a:srgbClr val="007C92"/>
              </a:solidFill>
            </a:endParaRPr>
          </a:p>
          <a:p>
            <a:pPr marL="0" indent="0" algn="ctr">
              <a:buNone/>
            </a:pPr>
            <a:r>
              <a:rPr lang="fr-FR" i="1" dirty="0">
                <a:solidFill>
                  <a:srgbClr val="007C92"/>
                </a:solidFill>
              </a:rPr>
              <a:t>Quel est le coût de la prestation de santé ou du </a:t>
            </a:r>
            <a:r>
              <a:rPr lang="fr-FR" i="1" dirty="0" smtClean="0">
                <a:solidFill>
                  <a:srgbClr val="007C92"/>
                </a:solidFill>
              </a:rPr>
              <a:t>traitement et </a:t>
            </a:r>
            <a:r>
              <a:rPr lang="fr-FR" i="1" dirty="0">
                <a:solidFill>
                  <a:srgbClr val="007C92"/>
                </a:solidFill>
              </a:rPr>
              <a:t>des services qui y sont liés? Y a-t-il une intervention </a:t>
            </a:r>
            <a:r>
              <a:rPr lang="fr-FR" i="1" dirty="0" smtClean="0">
                <a:solidFill>
                  <a:srgbClr val="007C92"/>
                </a:solidFill>
              </a:rPr>
              <a:t>de l’assurance </a:t>
            </a:r>
            <a:r>
              <a:rPr lang="fr-FR" i="1" dirty="0">
                <a:solidFill>
                  <a:srgbClr val="007C92"/>
                </a:solidFill>
              </a:rPr>
              <a:t>obligatoire soins de santé? Si oui, laquelle? </a:t>
            </a:r>
            <a:r>
              <a:rPr lang="fr-FR" i="1" dirty="0" smtClean="0">
                <a:solidFill>
                  <a:srgbClr val="007C92"/>
                </a:solidFill>
              </a:rPr>
              <a:t>Combien le bénéficiaire </a:t>
            </a:r>
            <a:r>
              <a:rPr lang="fr-FR" i="1" dirty="0">
                <a:solidFill>
                  <a:srgbClr val="007C92"/>
                </a:solidFill>
              </a:rPr>
              <a:t>doit-il prendre à sa charge</a:t>
            </a:r>
            <a:r>
              <a:rPr lang="fr-FR" i="1" dirty="0" smtClean="0">
                <a:solidFill>
                  <a:srgbClr val="007C92"/>
                </a:solidFill>
              </a:rPr>
              <a:t>? »</a:t>
            </a:r>
            <a:endParaRPr lang="en-US" i="1" dirty="0">
              <a:solidFill>
                <a:srgbClr val="007C92"/>
              </a:solidFill>
            </a:endParaRPr>
          </a:p>
        </p:txBody>
      </p:sp>
    </p:spTree>
    <p:extLst>
      <p:ext uri="{BB962C8B-B14F-4D97-AF65-F5344CB8AC3E}">
        <p14:creationId xmlns:p14="http://schemas.microsoft.com/office/powerpoint/2010/main" val="1762627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35696" y="332656"/>
            <a:ext cx="6851650" cy="777875"/>
          </a:xfrm>
        </p:spPr>
        <p:txBody>
          <a:bodyPr/>
          <a:lstStyle/>
          <a:p>
            <a:r>
              <a:rPr lang="fr-BE" sz="2800" dirty="0" smtClean="0"/>
              <a:t>Remise d’un document justificatif – Quand ?</a:t>
            </a:r>
            <a:endParaRPr lang="en-US" sz="2800" dirty="0"/>
          </a:p>
        </p:txBody>
      </p:sp>
      <p:sp>
        <p:nvSpPr>
          <p:cNvPr id="23555" name="Rectangle 3"/>
          <p:cNvSpPr>
            <a:spLocks noGrp="1" noChangeArrowheads="1"/>
          </p:cNvSpPr>
          <p:nvPr>
            <p:ph type="body" idx="1"/>
          </p:nvPr>
        </p:nvSpPr>
        <p:spPr>
          <a:xfrm>
            <a:off x="827584" y="1340768"/>
            <a:ext cx="7859712" cy="4525963"/>
          </a:xfrm>
        </p:spPr>
        <p:txBody>
          <a:bodyPr/>
          <a:lstStyle/>
          <a:p>
            <a:pPr marL="0" indent="0">
              <a:buNone/>
            </a:pPr>
            <a:endParaRPr lang="fr-BE" dirty="0" smtClean="0">
              <a:solidFill>
                <a:schemeClr val="bg1"/>
              </a:solidFill>
            </a:endParaRPr>
          </a:p>
          <a:p>
            <a:r>
              <a:rPr lang="fr-BE" dirty="0" smtClean="0">
                <a:solidFill>
                  <a:srgbClr val="00B050"/>
                </a:solidFill>
              </a:rPr>
              <a:t>Demande du patient </a:t>
            </a:r>
            <a:r>
              <a:rPr lang="fr-BE" dirty="0" smtClean="0">
                <a:solidFill>
                  <a:srgbClr val="007C92"/>
                </a:solidFill>
              </a:rPr>
              <a:t>(Obligation découlant du Code de droit économique)</a:t>
            </a:r>
          </a:p>
          <a:p>
            <a:endParaRPr lang="fr-BE" sz="1400" dirty="0" smtClean="0">
              <a:solidFill>
                <a:srgbClr val="007C92"/>
              </a:solidFill>
            </a:endParaRPr>
          </a:p>
          <a:p>
            <a:r>
              <a:rPr lang="fr-BE" dirty="0" smtClean="0">
                <a:solidFill>
                  <a:srgbClr val="00B050"/>
                </a:solidFill>
              </a:rPr>
              <a:t>Cumul</a:t>
            </a:r>
            <a:r>
              <a:rPr lang="fr-BE" dirty="0" smtClean="0">
                <a:solidFill>
                  <a:srgbClr val="007C92"/>
                </a:solidFill>
              </a:rPr>
              <a:t> de prestations </a:t>
            </a:r>
            <a:r>
              <a:rPr lang="fr-BE" dirty="0" smtClean="0">
                <a:solidFill>
                  <a:srgbClr val="00B050"/>
                </a:solidFill>
              </a:rPr>
              <a:t>remboursables</a:t>
            </a:r>
            <a:r>
              <a:rPr lang="fr-BE" dirty="0" smtClean="0">
                <a:solidFill>
                  <a:srgbClr val="007C92"/>
                </a:solidFill>
              </a:rPr>
              <a:t> et </a:t>
            </a:r>
            <a:r>
              <a:rPr lang="fr-BE" dirty="0" smtClean="0">
                <a:solidFill>
                  <a:srgbClr val="00B050"/>
                </a:solidFill>
              </a:rPr>
              <a:t>non remboursables</a:t>
            </a:r>
          </a:p>
          <a:p>
            <a:endParaRPr lang="fr-BE" sz="1400" b="1" u="sng" dirty="0" smtClean="0">
              <a:solidFill>
                <a:srgbClr val="007C92"/>
              </a:solidFill>
            </a:endParaRPr>
          </a:p>
          <a:p>
            <a:r>
              <a:rPr lang="fr-BE" dirty="0" smtClean="0">
                <a:solidFill>
                  <a:srgbClr val="00B050"/>
                </a:solidFill>
              </a:rPr>
              <a:t>Facturation électronique </a:t>
            </a:r>
            <a:r>
              <a:rPr lang="fr-BE" dirty="0" smtClean="0">
                <a:solidFill>
                  <a:srgbClr val="007C92"/>
                </a:solidFill>
              </a:rPr>
              <a:t>(actuellement uniquement en tiers payant)</a:t>
            </a:r>
          </a:p>
          <a:p>
            <a:pPr marL="0" indent="0">
              <a:buNone/>
            </a:pPr>
            <a:endParaRPr lang="fr-BE" dirty="0" smtClean="0">
              <a:solidFill>
                <a:srgbClr val="007C92"/>
              </a:solidFill>
            </a:endParaRPr>
          </a:p>
          <a:p>
            <a:pPr marL="0" indent="0">
              <a:buNone/>
            </a:pPr>
            <a:r>
              <a:rPr lang="fr-BE" dirty="0" smtClean="0">
                <a:solidFill>
                  <a:srgbClr val="007C92"/>
                </a:solidFill>
              </a:rPr>
              <a:t>Et ce quel que soit le montant (même s’il est nul)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260648"/>
            <a:ext cx="6851650" cy="777875"/>
          </a:xfrm>
        </p:spPr>
        <p:txBody>
          <a:bodyPr/>
          <a:lstStyle/>
          <a:p>
            <a:r>
              <a:rPr lang="fr-BE" sz="2800" dirty="0" smtClean="0"/>
              <a:t>Remise d’un document justificatif – Quel contenu ?</a:t>
            </a:r>
            <a:endParaRPr lang="en-US" sz="2800" dirty="0"/>
          </a:p>
        </p:txBody>
      </p:sp>
      <p:sp>
        <p:nvSpPr>
          <p:cNvPr id="23555" name="Rectangle 3"/>
          <p:cNvSpPr>
            <a:spLocks noGrp="1" noChangeArrowheads="1"/>
          </p:cNvSpPr>
          <p:nvPr>
            <p:ph type="body" idx="1"/>
          </p:nvPr>
        </p:nvSpPr>
        <p:spPr>
          <a:xfrm>
            <a:off x="827584" y="1340768"/>
            <a:ext cx="7859712" cy="5328592"/>
          </a:xfrm>
        </p:spPr>
        <p:txBody>
          <a:bodyPr/>
          <a:lstStyle/>
          <a:p>
            <a:pPr marL="0" indent="0">
              <a:buNone/>
            </a:pPr>
            <a:r>
              <a:rPr lang="fr-BE" dirty="0" smtClean="0">
                <a:solidFill>
                  <a:srgbClr val="007C92"/>
                </a:solidFill>
              </a:rPr>
              <a:t>Les législations économiques prévoient des mentions génériques telles que :</a:t>
            </a:r>
          </a:p>
          <a:p>
            <a:pPr>
              <a:buFontTx/>
              <a:buChar char="-"/>
            </a:pPr>
            <a:r>
              <a:rPr lang="fr-BE" dirty="0" smtClean="0">
                <a:solidFill>
                  <a:srgbClr val="007C92"/>
                </a:solidFill>
              </a:rPr>
              <a:t>Les données d’identification du dispensateur</a:t>
            </a:r>
          </a:p>
          <a:p>
            <a:pPr>
              <a:buFontTx/>
              <a:buChar char="-"/>
            </a:pPr>
            <a:r>
              <a:rPr lang="fr-BE" dirty="0" smtClean="0">
                <a:solidFill>
                  <a:srgbClr val="007C92"/>
                </a:solidFill>
              </a:rPr>
              <a:t>La mention des prestations</a:t>
            </a:r>
          </a:p>
          <a:p>
            <a:pPr>
              <a:buFontTx/>
              <a:buChar char="-"/>
            </a:pPr>
            <a:r>
              <a:rPr lang="fr-BE" dirty="0" smtClean="0">
                <a:solidFill>
                  <a:srgbClr val="007C92"/>
                </a:solidFill>
              </a:rPr>
              <a:t>Le prix</a:t>
            </a:r>
          </a:p>
          <a:p>
            <a:pPr>
              <a:buFontTx/>
              <a:buChar char="-"/>
            </a:pPr>
            <a:r>
              <a:rPr lang="fr-BE" dirty="0" smtClean="0">
                <a:solidFill>
                  <a:srgbClr val="007C92"/>
                </a:solidFill>
              </a:rPr>
              <a:t>La date du document</a:t>
            </a:r>
          </a:p>
          <a:p>
            <a:pPr marL="0" indent="0">
              <a:buNone/>
            </a:pPr>
            <a:endParaRPr lang="fr-BE" sz="1400" dirty="0">
              <a:solidFill>
                <a:srgbClr val="007C92"/>
              </a:solidFill>
            </a:endParaRPr>
          </a:p>
          <a:p>
            <a:pPr marL="0" indent="0">
              <a:buNone/>
            </a:pPr>
            <a:r>
              <a:rPr lang="fr-BE" dirty="0" smtClean="0">
                <a:solidFill>
                  <a:srgbClr val="007C92"/>
                </a:solidFill>
              </a:rPr>
              <a:t>La législation SSI prévoit pour sa part des mentions spécifiques et une </a:t>
            </a:r>
            <a:r>
              <a:rPr lang="fr-BE" dirty="0" smtClean="0">
                <a:solidFill>
                  <a:srgbClr val="00B050"/>
                </a:solidFill>
              </a:rPr>
              <a:t>dispense de remise si </a:t>
            </a:r>
            <a:r>
              <a:rPr lang="fr-BE" dirty="0" smtClean="0">
                <a:solidFill>
                  <a:srgbClr val="007C92"/>
                </a:solidFill>
              </a:rPr>
              <a:t>une </a:t>
            </a:r>
            <a:r>
              <a:rPr lang="fr-BE" dirty="0" smtClean="0">
                <a:solidFill>
                  <a:srgbClr val="00B050"/>
                </a:solidFill>
              </a:rPr>
              <a:t>facture</a:t>
            </a:r>
            <a:r>
              <a:rPr lang="fr-BE" dirty="0" smtClean="0">
                <a:solidFill>
                  <a:srgbClr val="007C92"/>
                </a:solidFill>
              </a:rPr>
              <a:t> comporte l’ensemble des mentions requises.</a:t>
            </a:r>
          </a:p>
        </p:txBody>
      </p:sp>
    </p:spTree>
    <p:extLst>
      <p:ext uri="{BB962C8B-B14F-4D97-AF65-F5344CB8AC3E}">
        <p14:creationId xmlns:p14="http://schemas.microsoft.com/office/powerpoint/2010/main" val="15334869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835696" y="260648"/>
            <a:ext cx="6851650" cy="1080120"/>
          </a:xfrm>
        </p:spPr>
        <p:txBody>
          <a:bodyPr/>
          <a:lstStyle/>
          <a:p>
            <a:pPr marL="0" indent="0"/>
            <a:r>
              <a:rPr lang="fr-BE" sz="2400" dirty="0">
                <a:solidFill>
                  <a:srgbClr val="00B050"/>
                </a:solidFill>
              </a:rPr>
              <a:t>Avec</a:t>
            </a:r>
            <a:r>
              <a:rPr lang="fr-BE" sz="2400" dirty="0"/>
              <a:t> tiers payant </a:t>
            </a:r>
            <a:r>
              <a:rPr lang="fr-BE" sz="2400" b="0" dirty="0"/>
              <a:t>(pas d’ASD pour l’ensemble des prestations remboursables)</a:t>
            </a:r>
            <a:r>
              <a:rPr lang="fr-BE" sz="2400" dirty="0"/>
              <a:t> - </a:t>
            </a:r>
            <a:r>
              <a:rPr lang="fr-FR" sz="2400" dirty="0"/>
              <a:t>Document justificatif complet</a:t>
            </a:r>
          </a:p>
        </p:txBody>
      </p:sp>
      <p:sp>
        <p:nvSpPr>
          <p:cNvPr id="23555" name="Rectangle 3"/>
          <p:cNvSpPr>
            <a:spLocks noGrp="1" noChangeArrowheads="1"/>
          </p:cNvSpPr>
          <p:nvPr>
            <p:ph type="body" idx="1"/>
          </p:nvPr>
        </p:nvSpPr>
        <p:spPr>
          <a:xfrm>
            <a:off x="827088" y="1556792"/>
            <a:ext cx="7859712" cy="4896544"/>
          </a:xfrm>
        </p:spPr>
        <p:txBody>
          <a:bodyPr/>
          <a:lstStyle/>
          <a:p>
            <a:pPr>
              <a:buClr>
                <a:srgbClr val="007C92"/>
              </a:buClr>
              <a:buFont typeface="Wingdings" pitchFamily="2" charset="2"/>
              <a:buChar char="§"/>
            </a:pPr>
            <a:r>
              <a:rPr lang="fr-FR" sz="2400" dirty="0" smtClean="0">
                <a:solidFill>
                  <a:srgbClr val="007C92"/>
                </a:solidFill>
              </a:rPr>
              <a:t>Montant </a:t>
            </a:r>
            <a:r>
              <a:rPr lang="fr-FR" sz="2400" u="sng" dirty="0">
                <a:solidFill>
                  <a:srgbClr val="00B050"/>
                </a:solidFill>
              </a:rPr>
              <a:t>total</a:t>
            </a:r>
            <a:r>
              <a:rPr lang="fr-FR" sz="2400" dirty="0">
                <a:solidFill>
                  <a:srgbClr val="00B050"/>
                </a:solidFill>
              </a:rPr>
              <a:t> </a:t>
            </a:r>
            <a:r>
              <a:rPr lang="fr-FR" sz="2400" dirty="0">
                <a:solidFill>
                  <a:srgbClr val="007C92"/>
                </a:solidFill>
              </a:rPr>
              <a:t>à payer </a:t>
            </a:r>
            <a:r>
              <a:rPr lang="fr-FR" sz="1800" dirty="0">
                <a:solidFill>
                  <a:srgbClr val="007C92"/>
                </a:solidFill>
              </a:rPr>
              <a:t>(y compris les acomptes déjà payés) </a:t>
            </a:r>
            <a:endParaRPr lang="fr-FR" sz="1800" dirty="0" smtClean="0">
              <a:solidFill>
                <a:srgbClr val="007C92"/>
              </a:solidFill>
            </a:endParaRPr>
          </a:p>
          <a:p>
            <a:pPr marL="0" indent="0">
              <a:buNone/>
            </a:pPr>
            <a:endParaRPr lang="fr-FR" sz="1100" dirty="0">
              <a:solidFill>
                <a:srgbClr val="007C92"/>
              </a:solidFill>
            </a:endParaRPr>
          </a:p>
          <a:p>
            <a:pPr>
              <a:buFont typeface="Wingdings" pitchFamily="2" charset="2"/>
              <a:buChar char="§"/>
            </a:pPr>
            <a:r>
              <a:rPr lang="fr-FR" sz="2400" dirty="0" smtClean="0">
                <a:solidFill>
                  <a:srgbClr val="007C92"/>
                </a:solidFill>
              </a:rPr>
              <a:t>Liste </a:t>
            </a:r>
            <a:r>
              <a:rPr lang="fr-FR" sz="2400" dirty="0">
                <a:solidFill>
                  <a:srgbClr val="007C92"/>
                </a:solidFill>
              </a:rPr>
              <a:t>des </a:t>
            </a:r>
            <a:r>
              <a:rPr lang="fr-FR" sz="2400" u="sng" dirty="0">
                <a:solidFill>
                  <a:srgbClr val="00B050"/>
                </a:solidFill>
              </a:rPr>
              <a:t>prestations remboursables</a:t>
            </a:r>
            <a:r>
              <a:rPr lang="fr-FR" sz="2400" dirty="0">
                <a:solidFill>
                  <a:srgbClr val="00B050"/>
                </a:solidFill>
              </a:rPr>
              <a:t> </a:t>
            </a:r>
            <a:r>
              <a:rPr lang="fr-FR" sz="2400" dirty="0">
                <a:solidFill>
                  <a:srgbClr val="007C92"/>
                </a:solidFill>
              </a:rPr>
              <a:t>concernées avec pour chaque prestation :</a:t>
            </a:r>
          </a:p>
          <a:p>
            <a:pPr lvl="1" indent="-342900">
              <a:buFont typeface="Courier New" pitchFamily="49" charset="0"/>
              <a:buChar char="o"/>
            </a:pPr>
            <a:r>
              <a:rPr lang="fr-FR" sz="2000" dirty="0" smtClean="0">
                <a:solidFill>
                  <a:srgbClr val="007C92"/>
                </a:solidFill>
              </a:rPr>
              <a:t>Le </a:t>
            </a:r>
            <a:r>
              <a:rPr lang="fr-FR" sz="2000" dirty="0">
                <a:solidFill>
                  <a:srgbClr val="007C92"/>
                </a:solidFill>
              </a:rPr>
              <a:t>code ou libellé </a:t>
            </a:r>
          </a:p>
          <a:p>
            <a:pPr lvl="1" indent="-342900">
              <a:buFont typeface="Courier New" pitchFamily="49" charset="0"/>
              <a:buChar char="o"/>
            </a:pPr>
            <a:r>
              <a:rPr lang="fr-FR" sz="2000" dirty="0" smtClean="0">
                <a:solidFill>
                  <a:srgbClr val="007C92"/>
                </a:solidFill>
              </a:rPr>
              <a:t>Le </a:t>
            </a:r>
            <a:r>
              <a:rPr lang="fr-FR" sz="2000" dirty="0">
                <a:solidFill>
                  <a:srgbClr val="007C92"/>
                </a:solidFill>
              </a:rPr>
              <a:t>montant payé en vertu des tarifs </a:t>
            </a:r>
          </a:p>
          <a:p>
            <a:pPr lvl="1" indent="-342900">
              <a:buFont typeface="Courier New" pitchFamily="49" charset="0"/>
              <a:buChar char="o"/>
            </a:pPr>
            <a:r>
              <a:rPr lang="fr-FR" sz="2000" dirty="0" smtClean="0">
                <a:solidFill>
                  <a:srgbClr val="007C92"/>
                </a:solidFill>
              </a:rPr>
              <a:t>Le </a:t>
            </a:r>
            <a:r>
              <a:rPr lang="fr-FR" sz="2000" dirty="0">
                <a:solidFill>
                  <a:srgbClr val="007C92"/>
                </a:solidFill>
              </a:rPr>
              <a:t>montant payé par le patient à titre de supplément </a:t>
            </a:r>
          </a:p>
          <a:p>
            <a:pPr lvl="1" indent="-342900">
              <a:buFont typeface="Courier New" pitchFamily="49" charset="0"/>
              <a:buChar char="o"/>
            </a:pPr>
            <a:r>
              <a:rPr lang="fr-FR" sz="2000" dirty="0" smtClean="0">
                <a:solidFill>
                  <a:srgbClr val="007C92"/>
                </a:solidFill>
              </a:rPr>
              <a:t>L’intervention directement </a:t>
            </a:r>
            <a:r>
              <a:rPr lang="fr-FR" sz="2000" dirty="0">
                <a:solidFill>
                  <a:srgbClr val="007C92"/>
                </a:solidFill>
              </a:rPr>
              <a:t>facturée à la </a:t>
            </a:r>
            <a:r>
              <a:rPr lang="fr-FR" sz="2000" dirty="0" smtClean="0">
                <a:solidFill>
                  <a:srgbClr val="007C92"/>
                </a:solidFill>
              </a:rPr>
              <a:t>mutualité</a:t>
            </a:r>
          </a:p>
          <a:p>
            <a:pPr marL="400050" lvl="1" indent="0">
              <a:buNone/>
            </a:pPr>
            <a:endParaRPr lang="fr-FR" sz="1100" dirty="0">
              <a:solidFill>
                <a:srgbClr val="007C92"/>
              </a:solidFill>
            </a:endParaRPr>
          </a:p>
          <a:p>
            <a:pPr>
              <a:buFont typeface="Wingdings" pitchFamily="2" charset="2"/>
              <a:buChar char="§"/>
            </a:pPr>
            <a:r>
              <a:rPr lang="fr-FR" sz="2400" dirty="0" smtClean="0">
                <a:solidFill>
                  <a:srgbClr val="007C92"/>
                </a:solidFill>
              </a:rPr>
              <a:t>Liste </a:t>
            </a:r>
            <a:r>
              <a:rPr lang="fr-FR" sz="2400" dirty="0">
                <a:solidFill>
                  <a:srgbClr val="007C92"/>
                </a:solidFill>
              </a:rPr>
              <a:t>des </a:t>
            </a:r>
            <a:r>
              <a:rPr lang="fr-FR" sz="2400" u="sng" dirty="0">
                <a:solidFill>
                  <a:srgbClr val="00B050"/>
                </a:solidFill>
              </a:rPr>
              <a:t>prestations non remboursables</a:t>
            </a:r>
            <a:r>
              <a:rPr lang="fr-FR" sz="2400" dirty="0">
                <a:solidFill>
                  <a:srgbClr val="00B050"/>
                </a:solidFill>
              </a:rPr>
              <a:t> </a:t>
            </a:r>
            <a:r>
              <a:rPr lang="fr-FR" sz="2400" dirty="0">
                <a:solidFill>
                  <a:srgbClr val="007C92"/>
                </a:solidFill>
              </a:rPr>
              <a:t>concernées avec pour chaque prestation : </a:t>
            </a:r>
          </a:p>
          <a:p>
            <a:pPr lvl="1" indent="-342900">
              <a:buFont typeface="Courier New" pitchFamily="49" charset="0"/>
              <a:buChar char="o"/>
            </a:pPr>
            <a:r>
              <a:rPr lang="fr-FR" sz="2000" dirty="0" smtClean="0">
                <a:solidFill>
                  <a:srgbClr val="007C92"/>
                </a:solidFill>
              </a:rPr>
              <a:t>Le </a:t>
            </a:r>
            <a:r>
              <a:rPr lang="fr-FR" sz="2000" dirty="0">
                <a:solidFill>
                  <a:srgbClr val="007C92"/>
                </a:solidFill>
              </a:rPr>
              <a:t>libellé </a:t>
            </a:r>
          </a:p>
          <a:p>
            <a:pPr lvl="1" indent="-342900">
              <a:buFont typeface="Courier New" pitchFamily="49" charset="0"/>
              <a:buChar char="o"/>
            </a:pPr>
            <a:r>
              <a:rPr lang="fr-FR" sz="2000" dirty="0" smtClean="0">
                <a:solidFill>
                  <a:srgbClr val="007C92"/>
                </a:solidFill>
              </a:rPr>
              <a:t>Le </a:t>
            </a:r>
            <a:r>
              <a:rPr lang="fr-FR" sz="2000" dirty="0">
                <a:solidFill>
                  <a:srgbClr val="007C92"/>
                </a:solidFill>
              </a:rPr>
              <a:t>montant à payer </a:t>
            </a:r>
          </a:p>
          <a:p>
            <a:pPr marL="0" indent="0">
              <a:buNone/>
            </a:pPr>
            <a:endParaRPr lang="fr-BE" dirty="0" smtClean="0">
              <a:solidFill>
                <a:schemeClr val="bg1"/>
              </a:solidFill>
            </a:endParaRPr>
          </a:p>
        </p:txBody>
      </p:sp>
    </p:spTree>
    <p:extLst>
      <p:ext uri="{BB962C8B-B14F-4D97-AF65-F5344CB8AC3E}">
        <p14:creationId xmlns:p14="http://schemas.microsoft.com/office/powerpoint/2010/main" val="1048774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63688" y="260648"/>
            <a:ext cx="6851650" cy="1080120"/>
          </a:xfrm>
        </p:spPr>
        <p:txBody>
          <a:bodyPr/>
          <a:lstStyle/>
          <a:p>
            <a:r>
              <a:rPr lang="fr-BE" sz="2400" dirty="0" smtClean="0">
                <a:solidFill>
                  <a:srgbClr val="00B050"/>
                </a:solidFill>
              </a:rPr>
              <a:t>Sans</a:t>
            </a:r>
            <a:r>
              <a:rPr lang="fr-BE" sz="2400" dirty="0" smtClean="0"/>
              <a:t> tiers </a:t>
            </a:r>
            <a:r>
              <a:rPr lang="fr-BE" sz="2400" dirty="0"/>
              <a:t>payant </a:t>
            </a:r>
            <a:r>
              <a:rPr lang="fr-BE" sz="2400" b="0" dirty="0" smtClean="0"/>
              <a:t>(ASD </a:t>
            </a:r>
            <a:r>
              <a:rPr lang="fr-BE" sz="2400" b="0" dirty="0"/>
              <a:t>pour l’ensemble des prestations remboursables)</a:t>
            </a:r>
            <a:r>
              <a:rPr lang="fr-BE" sz="2400" dirty="0"/>
              <a:t> - </a:t>
            </a:r>
            <a:r>
              <a:rPr lang="fr-FR" sz="2400" dirty="0"/>
              <a:t>Document justificatif </a:t>
            </a:r>
            <a:r>
              <a:rPr lang="fr-FR" sz="2400" dirty="0" smtClean="0"/>
              <a:t>simplifié</a:t>
            </a:r>
            <a:endParaRPr lang="en-US" sz="2400" dirty="0"/>
          </a:p>
        </p:txBody>
      </p:sp>
      <p:sp>
        <p:nvSpPr>
          <p:cNvPr id="23555" name="Rectangle 3"/>
          <p:cNvSpPr>
            <a:spLocks noGrp="1" noChangeArrowheads="1"/>
          </p:cNvSpPr>
          <p:nvPr>
            <p:ph type="body" idx="1"/>
          </p:nvPr>
        </p:nvSpPr>
        <p:spPr>
          <a:xfrm>
            <a:off x="827088" y="1600200"/>
            <a:ext cx="7859712" cy="4709120"/>
          </a:xfrm>
        </p:spPr>
        <p:txBody>
          <a:bodyPr/>
          <a:lstStyle/>
          <a:p>
            <a:pPr>
              <a:buFont typeface="Wingdings" pitchFamily="2" charset="2"/>
              <a:buChar char="§"/>
            </a:pPr>
            <a:r>
              <a:rPr lang="fr-FR" sz="2400" dirty="0" smtClean="0">
                <a:solidFill>
                  <a:srgbClr val="007C92"/>
                </a:solidFill>
              </a:rPr>
              <a:t>Montant </a:t>
            </a:r>
            <a:r>
              <a:rPr lang="fr-FR" sz="2400" u="sng" dirty="0">
                <a:solidFill>
                  <a:srgbClr val="00B050"/>
                </a:solidFill>
              </a:rPr>
              <a:t>total</a:t>
            </a:r>
            <a:r>
              <a:rPr lang="fr-FR" sz="2400" dirty="0">
                <a:solidFill>
                  <a:srgbClr val="007C92"/>
                </a:solidFill>
              </a:rPr>
              <a:t> à payer </a:t>
            </a:r>
            <a:r>
              <a:rPr lang="fr-FR" sz="1800" dirty="0">
                <a:solidFill>
                  <a:srgbClr val="007C92"/>
                </a:solidFill>
              </a:rPr>
              <a:t>(y compris les acomptes déjà payés</a:t>
            </a:r>
            <a:r>
              <a:rPr lang="fr-FR" sz="1800" dirty="0" smtClean="0">
                <a:solidFill>
                  <a:srgbClr val="007C92"/>
                </a:solidFill>
              </a:rPr>
              <a:t>)</a:t>
            </a:r>
          </a:p>
          <a:p>
            <a:pPr marL="0" indent="0">
              <a:buNone/>
            </a:pPr>
            <a:endParaRPr lang="fr-FR" sz="1200" dirty="0">
              <a:solidFill>
                <a:srgbClr val="007C92"/>
              </a:solidFill>
            </a:endParaRPr>
          </a:p>
          <a:p>
            <a:pPr>
              <a:buFont typeface="Wingdings" pitchFamily="2" charset="2"/>
              <a:buChar char="§"/>
            </a:pPr>
            <a:r>
              <a:rPr lang="fr-FR" sz="2400" dirty="0" smtClean="0">
                <a:solidFill>
                  <a:srgbClr val="007C92"/>
                </a:solidFill>
              </a:rPr>
              <a:t>Montant </a:t>
            </a:r>
            <a:r>
              <a:rPr lang="fr-FR" sz="2400" u="sng" dirty="0">
                <a:solidFill>
                  <a:srgbClr val="00B050"/>
                </a:solidFill>
              </a:rPr>
              <a:t>total</a:t>
            </a:r>
            <a:r>
              <a:rPr lang="fr-FR" sz="2400" dirty="0">
                <a:solidFill>
                  <a:srgbClr val="007C92"/>
                </a:solidFill>
              </a:rPr>
              <a:t> à payer pour les </a:t>
            </a:r>
            <a:r>
              <a:rPr lang="fr-FR" sz="2400" u="sng" dirty="0">
                <a:solidFill>
                  <a:srgbClr val="00B050"/>
                </a:solidFill>
              </a:rPr>
              <a:t>prestations remboursables</a:t>
            </a:r>
            <a:r>
              <a:rPr lang="fr-FR" sz="2400" dirty="0">
                <a:solidFill>
                  <a:srgbClr val="007C92"/>
                </a:solidFill>
              </a:rPr>
              <a:t> </a:t>
            </a:r>
            <a:r>
              <a:rPr lang="fr-FR" sz="2200" dirty="0">
                <a:solidFill>
                  <a:srgbClr val="007C92"/>
                </a:solidFill>
              </a:rPr>
              <a:t>(dont le détail n’est pas repris puisqu’il se trouve sur l’ASD</a:t>
            </a:r>
            <a:r>
              <a:rPr lang="fr-FR" sz="2200" dirty="0" smtClean="0">
                <a:solidFill>
                  <a:srgbClr val="007C92"/>
                </a:solidFill>
              </a:rPr>
              <a:t>)</a:t>
            </a:r>
          </a:p>
          <a:p>
            <a:pPr marL="0" indent="0">
              <a:buNone/>
            </a:pPr>
            <a:r>
              <a:rPr lang="fr-FR" sz="1200" dirty="0" smtClean="0">
                <a:solidFill>
                  <a:srgbClr val="007C92"/>
                </a:solidFill>
              </a:rPr>
              <a:t> </a:t>
            </a:r>
            <a:endParaRPr lang="fr-FR" sz="1200" dirty="0">
              <a:solidFill>
                <a:srgbClr val="007C92"/>
              </a:solidFill>
            </a:endParaRPr>
          </a:p>
          <a:p>
            <a:pPr>
              <a:buFont typeface="Wingdings" pitchFamily="2" charset="2"/>
              <a:buChar char="§"/>
            </a:pPr>
            <a:r>
              <a:rPr lang="fr-FR" sz="2400" dirty="0" smtClean="0">
                <a:solidFill>
                  <a:srgbClr val="007C92"/>
                </a:solidFill>
              </a:rPr>
              <a:t>Liste </a:t>
            </a:r>
            <a:r>
              <a:rPr lang="fr-FR" sz="2400" dirty="0">
                <a:solidFill>
                  <a:srgbClr val="007C92"/>
                </a:solidFill>
              </a:rPr>
              <a:t>des </a:t>
            </a:r>
            <a:r>
              <a:rPr lang="fr-FR" sz="2400" u="sng" dirty="0">
                <a:solidFill>
                  <a:srgbClr val="00B050"/>
                </a:solidFill>
              </a:rPr>
              <a:t>prestations non remboursables</a:t>
            </a:r>
            <a:r>
              <a:rPr lang="fr-FR" sz="2400" dirty="0">
                <a:solidFill>
                  <a:srgbClr val="00B050"/>
                </a:solidFill>
              </a:rPr>
              <a:t> </a:t>
            </a:r>
            <a:r>
              <a:rPr lang="fr-FR" sz="2400" dirty="0" smtClean="0">
                <a:solidFill>
                  <a:srgbClr val="007C92"/>
                </a:solidFill>
              </a:rPr>
              <a:t>concernées </a:t>
            </a:r>
            <a:r>
              <a:rPr lang="fr-FR" sz="2400" dirty="0">
                <a:solidFill>
                  <a:srgbClr val="007C92"/>
                </a:solidFill>
              </a:rPr>
              <a:t>avec pour chaque prestation : </a:t>
            </a:r>
          </a:p>
          <a:p>
            <a:pPr lvl="1" indent="-342900">
              <a:buFont typeface="Courier New" pitchFamily="49" charset="0"/>
              <a:buChar char="o"/>
            </a:pPr>
            <a:r>
              <a:rPr lang="fr-FR" sz="2200" dirty="0" smtClean="0">
                <a:solidFill>
                  <a:srgbClr val="007C92"/>
                </a:solidFill>
              </a:rPr>
              <a:t>Le </a:t>
            </a:r>
            <a:r>
              <a:rPr lang="fr-FR" sz="2200" dirty="0">
                <a:solidFill>
                  <a:srgbClr val="007C92"/>
                </a:solidFill>
              </a:rPr>
              <a:t>libellé </a:t>
            </a:r>
          </a:p>
          <a:p>
            <a:pPr lvl="1" indent="-342900">
              <a:buFont typeface="Courier New" pitchFamily="49" charset="0"/>
              <a:buChar char="o"/>
            </a:pPr>
            <a:r>
              <a:rPr lang="fr-FR" sz="2200" dirty="0" smtClean="0">
                <a:solidFill>
                  <a:srgbClr val="007C92"/>
                </a:solidFill>
              </a:rPr>
              <a:t>Le </a:t>
            </a:r>
            <a:r>
              <a:rPr lang="fr-FR" sz="2200" dirty="0">
                <a:solidFill>
                  <a:srgbClr val="007C92"/>
                </a:solidFill>
              </a:rPr>
              <a:t>montant à payer </a:t>
            </a:r>
          </a:p>
          <a:p>
            <a:pPr marL="0" indent="0">
              <a:buNone/>
            </a:pPr>
            <a:endParaRPr lang="fr-BE" dirty="0" smtClean="0">
              <a:solidFill>
                <a:schemeClr val="bg1"/>
              </a:solidFill>
            </a:endParaRPr>
          </a:p>
        </p:txBody>
      </p:sp>
    </p:spTree>
    <p:extLst>
      <p:ext uri="{BB962C8B-B14F-4D97-AF65-F5344CB8AC3E}">
        <p14:creationId xmlns:p14="http://schemas.microsoft.com/office/powerpoint/2010/main" val="39236504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95855" y="476672"/>
            <a:ext cx="6851650" cy="777875"/>
          </a:xfrm>
        </p:spPr>
        <p:txBody>
          <a:bodyPr/>
          <a:lstStyle/>
          <a:p>
            <a:r>
              <a:rPr lang="fr-BE" sz="2800" dirty="0" smtClean="0"/>
              <a:t>Remise d’un document justificatif – Compétences des commissions ?</a:t>
            </a:r>
            <a:endParaRPr lang="en-US" sz="2800" dirty="0"/>
          </a:p>
        </p:txBody>
      </p:sp>
      <p:sp>
        <p:nvSpPr>
          <p:cNvPr id="23555" name="Rectangle 3"/>
          <p:cNvSpPr>
            <a:spLocks noGrp="1" noChangeArrowheads="1"/>
          </p:cNvSpPr>
          <p:nvPr>
            <p:ph type="body" idx="1"/>
          </p:nvPr>
        </p:nvSpPr>
        <p:spPr/>
        <p:txBody>
          <a:bodyPr/>
          <a:lstStyle/>
          <a:p>
            <a:pPr marL="0" indent="0">
              <a:buNone/>
            </a:pPr>
            <a:r>
              <a:rPr lang="fr-BE" dirty="0" smtClean="0">
                <a:solidFill>
                  <a:srgbClr val="007C92"/>
                </a:solidFill>
              </a:rPr>
              <a:t>Les commissions peuvent proposer au Comité de l’assurance un règlement pour fixer :</a:t>
            </a:r>
          </a:p>
          <a:p>
            <a:pPr marL="0" indent="0">
              <a:buNone/>
            </a:pPr>
            <a:endParaRPr lang="fr-BE" sz="800" dirty="0" smtClean="0">
              <a:solidFill>
                <a:srgbClr val="007C92"/>
              </a:solidFill>
            </a:endParaRPr>
          </a:p>
          <a:p>
            <a:pPr>
              <a:buFontTx/>
              <a:buChar char="-"/>
            </a:pPr>
            <a:r>
              <a:rPr lang="fr-BE" dirty="0" smtClean="0">
                <a:solidFill>
                  <a:srgbClr val="007C92"/>
                </a:solidFill>
              </a:rPr>
              <a:t>des </a:t>
            </a:r>
            <a:r>
              <a:rPr lang="fr-BE" u="sng" dirty="0" smtClean="0">
                <a:solidFill>
                  <a:srgbClr val="00B050"/>
                </a:solidFill>
              </a:rPr>
              <a:t>mentions</a:t>
            </a:r>
            <a:r>
              <a:rPr lang="fr-BE" dirty="0" smtClean="0">
                <a:solidFill>
                  <a:srgbClr val="00B050"/>
                </a:solidFill>
              </a:rPr>
              <a:t> complémentaires</a:t>
            </a:r>
          </a:p>
          <a:p>
            <a:pPr>
              <a:buFontTx/>
              <a:buChar char="-"/>
            </a:pPr>
            <a:endParaRPr lang="fr-BE" sz="1000" b="1" dirty="0" smtClean="0">
              <a:solidFill>
                <a:srgbClr val="007C92"/>
              </a:solidFill>
            </a:endParaRPr>
          </a:p>
          <a:p>
            <a:pPr>
              <a:buFontTx/>
              <a:buChar char="-"/>
            </a:pPr>
            <a:r>
              <a:rPr lang="fr-BE" dirty="0" smtClean="0">
                <a:solidFill>
                  <a:srgbClr val="007C92"/>
                </a:solidFill>
              </a:rPr>
              <a:t>des </a:t>
            </a:r>
            <a:r>
              <a:rPr lang="fr-BE" u="sng" dirty="0" smtClean="0">
                <a:solidFill>
                  <a:srgbClr val="00B050"/>
                </a:solidFill>
              </a:rPr>
              <a:t>modalités</a:t>
            </a:r>
            <a:r>
              <a:rPr lang="fr-BE" dirty="0" smtClean="0">
                <a:solidFill>
                  <a:srgbClr val="00B050"/>
                </a:solidFill>
              </a:rPr>
              <a:t> de remise</a:t>
            </a:r>
          </a:p>
          <a:p>
            <a:pPr>
              <a:buFontTx/>
              <a:buChar char="-"/>
            </a:pPr>
            <a:endParaRPr lang="fr-BE" sz="1000" b="1" dirty="0" smtClean="0">
              <a:solidFill>
                <a:srgbClr val="007C92"/>
              </a:solidFill>
            </a:endParaRPr>
          </a:p>
          <a:p>
            <a:pPr>
              <a:buFontTx/>
              <a:buChar char="-"/>
            </a:pPr>
            <a:r>
              <a:rPr lang="fr-BE" dirty="0" smtClean="0">
                <a:solidFill>
                  <a:srgbClr val="007C92"/>
                </a:solidFill>
              </a:rPr>
              <a:t>le </a:t>
            </a:r>
            <a:r>
              <a:rPr lang="fr-BE" u="sng" dirty="0" smtClean="0">
                <a:solidFill>
                  <a:srgbClr val="00B050"/>
                </a:solidFill>
              </a:rPr>
              <a:t>moment</a:t>
            </a:r>
            <a:r>
              <a:rPr lang="fr-BE" dirty="0" smtClean="0">
                <a:solidFill>
                  <a:srgbClr val="00B050"/>
                </a:solidFill>
              </a:rPr>
              <a:t> de la remise</a:t>
            </a:r>
          </a:p>
          <a:p>
            <a:pPr>
              <a:buFontTx/>
              <a:buChar char="-"/>
            </a:pPr>
            <a:endParaRPr lang="fr-BE" sz="1000" b="1" dirty="0" smtClean="0">
              <a:solidFill>
                <a:srgbClr val="007C92"/>
              </a:solidFill>
            </a:endParaRPr>
          </a:p>
          <a:p>
            <a:pPr>
              <a:buFontTx/>
              <a:buChar char="-"/>
            </a:pPr>
            <a:r>
              <a:rPr lang="fr-BE" dirty="0" smtClean="0">
                <a:solidFill>
                  <a:srgbClr val="007C92"/>
                </a:solidFill>
              </a:rPr>
              <a:t>des modalités de </a:t>
            </a:r>
            <a:r>
              <a:rPr lang="fr-BE" u="sng" dirty="0" smtClean="0">
                <a:solidFill>
                  <a:srgbClr val="00B050"/>
                </a:solidFill>
              </a:rPr>
              <a:t>regroupement</a:t>
            </a:r>
            <a:r>
              <a:rPr lang="fr-BE" dirty="0" smtClean="0">
                <a:solidFill>
                  <a:srgbClr val="00B050"/>
                </a:solidFill>
              </a:rPr>
              <a:t> des prestations</a:t>
            </a:r>
          </a:p>
          <a:p>
            <a:pPr>
              <a:buFontTx/>
              <a:buChar char="-"/>
            </a:pPr>
            <a:endParaRPr lang="fr-BE" sz="1000" b="1" dirty="0" smtClean="0">
              <a:solidFill>
                <a:srgbClr val="007C92"/>
              </a:solidFill>
            </a:endParaRPr>
          </a:p>
          <a:p>
            <a:pPr>
              <a:buFontTx/>
              <a:buChar char="-"/>
            </a:pPr>
            <a:r>
              <a:rPr lang="fr-BE" dirty="0" smtClean="0">
                <a:solidFill>
                  <a:srgbClr val="007C92"/>
                </a:solidFill>
              </a:rPr>
              <a:t>un </a:t>
            </a:r>
            <a:r>
              <a:rPr lang="fr-BE" u="sng" dirty="0" smtClean="0">
                <a:solidFill>
                  <a:srgbClr val="00B050"/>
                </a:solidFill>
              </a:rPr>
              <a:t>modèle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3" y="2708920"/>
            <a:ext cx="2103302" cy="163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02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590" y="1412776"/>
            <a:ext cx="7859712" cy="2332856"/>
          </a:xfrm>
        </p:spPr>
        <p:txBody>
          <a:bodyPr/>
          <a:lstStyle/>
          <a:p>
            <a:pPr marL="0" indent="0" algn="ctr">
              <a:buNone/>
            </a:pPr>
            <a:r>
              <a:rPr lang="fr-BE" sz="3600" b="1" dirty="0" smtClean="0">
                <a:solidFill>
                  <a:srgbClr val="007C92"/>
                </a:solidFill>
                <a:latin typeface="+mj-lt"/>
              </a:rPr>
              <a:t>Merci de ne pas oublier de remplir le formulaire d’évaluation!</a:t>
            </a:r>
            <a:endParaRPr lang="en-US" sz="3600" b="1" dirty="0">
              <a:solidFill>
                <a:srgbClr val="007C92"/>
              </a:solidFill>
              <a:latin typeface="+mj-lt"/>
            </a:endParaRPr>
          </a:p>
        </p:txBody>
      </p:sp>
      <p:pic>
        <p:nvPicPr>
          <p:cNvPr id="1027" name="Picture 3" descr="C:\Users\ic4015\AppData\Local\Microsoft\Windows\Temporary Internet Files\Content.IE5\ME2QYKNK\evalu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440792"/>
            <a:ext cx="4303340" cy="269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76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Informations complémentaires </a:t>
            </a:r>
            <a:endParaRPr lang="en-US" sz="2800" dirty="0"/>
          </a:p>
        </p:txBody>
      </p:sp>
      <p:sp>
        <p:nvSpPr>
          <p:cNvPr id="3" name="Content Placeholder 2"/>
          <p:cNvSpPr>
            <a:spLocks noGrp="1"/>
          </p:cNvSpPr>
          <p:nvPr>
            <p:ph idx="1"/>
          </p:nvPr>
        </p:nvSpPr>
        <p:spPr>
          <a:xfrm>
            <a:off x="827088" y="1052736"/>
            <a:ext cx="7859712" cy="5073427"/>
          </a:xfrm>
        </p:spPr>
        <p:txBody>
          <a:bodyPr/>
          <a:lstStyle/>
          <a:p>
            <a:pPr marL="0" indent="0">
              <a:buNone/>
            </a:pPr>
            <a:endParaRPr lang="fr-BE" dirty="0" smtClean="0"/>
          </a:p>
          <a:p>
            <a:pPr marL="0" indent="0">
              <a:buNone/>
            </a:pPr>
            <a:endParaRPr lang="fr-BE" dirty="0" smtClean="0"/>
          </a:p>
          <a:p>
            <a:pPr marL="0" indent="0">
              <a:buNone/>
            </a:pPr>
            <a:endParaRPr lang="fr-BE" dirty="0"/>
          </a:p>
          <a:p>
            <a:pPr marL="0" indent="0">
              <a:buNone/>
            </a:pPr>
            <a:endParaRPr lang="fr-BE" dirty="0" smtClean="0"/>
          </a:p>
          <a:p>
            <a:pPr marL="0" indent="0">
              <a:buNone/>
            </a:pPr>
            <a:endParaRPr lang="fr-BE" dirty="0"/>
          </a:p>
          <a:p>
            <a:pPr marL="0" indent="0" algn="ctr">
              <a:buNone/>
            </a:pPr>
            <a:r>
              <a:rPr lang="fr-BE" dirty="0" smtClean="0">
                <a:solidFill>
                  <a:srgbClr val="007C92"/>
                </a:solidFill>
              </a:rPr>
              <a:t>www.inami.fgov.be </a:t>
            </a:r>
            <a:r>
              <a:rPr lang="fr-BE" dirty="0">
                <a:solidFill>
                  <a:srgbClr val="007C92"/>
                </a:solidFill>
                <a:sym typeface="Wingdings" pitchFamily="2" charset="2"/>
              </a:rPr>
              <a:t>&gt;</a:t>
            </a:r>
            <a:r>
              <a:rPr lang="fr-BE" dirty="0" smtClean="0">
                <a:solidFill>
                  <a:srgbClr val="007C92"/>
                </a:solidFill>
                <a:sym typeface="Wingdings" pitchFamily="2" charset="2"/>
              </a:rPr>
              <a:t> </a:t>
            </a:r>
            <a:r>
              <a:rPr lang="fr-FR" dirty="0">
                <a:solidFill>
                  <a:srgbClr val="007C92"/>
                </a:solidFill>
                <a:sym typeface="Wingdings" pitchFamily="2" charset="2"/>
              </a:rPr>
              <a:t>Accueil  </a:t>
            </a:r>
            <a:r>
              <a:rPr lang="fr-FR" dirty="0" smtClean="0">
                <a:solidFill>
                  <a:srgbClr val="007C92"/>
                </a:solidFill>
                <a:sym typeface="Wingdings" pitchFamily="2" charset="2"/>
              </a:rPr>
              <a:t>&gt; Professionnels &gt; Info </a:t>
            </a:r>
            <a:r>
              <a:rPr lang="fr-FR" dirty="0">
                <a:solidFill>
                  <a:srgbClr val="007C92"/>
                </a:solidFill>
                <a:sym typeface="Wingdings" pitchFamily="2" charset="2"/>
              </a:rPr>
              <a:t>pour tous </a:t>
            </a:r>
            <a:r>
              <a:rPr lang="fr-FR" dirty="0" smtClean="0">
                <a:solidFill>
                  <a:srgbClr val="007C92"/>
                </a:solidFill>
                <a:sym typeface="Wingdings" pitchFamily="2" charset="2"/>
              </a:rPr>
              <a:t>&gt; </a:t>
            </a:r>
            <a:r>
              <a:rPr lang="fr-FR" dirty="0">
                <a:solidFill>
                  <a:srgbClr val="007C92"/>
                </a:solidFill>
                <a:sym typeface="Wingdings" pitchFamily="2" charset="2"/>
              </a:rPr>
              <a:t>Remise d’un document justificatif au patient </a:t>
            </a:r>
            <a:endParaRPr lang="fr-BE" dirty="0">
              <a:solidFill>
                <a:srgbClr val="007C92"/>
              </a:solidFill>
            </a:endParaRPr>
          </a:p>
          <a:p>
            <a:pPr marL="0" indent="0">
              <a:buNone/>
            </a:pPr>
            <a:endParaRPr lang="fr-BE" sz="1800" dirty="0" smtClean="0">
              <a:solidFill>
                <a:srgbClr val="007C92"/>
              </a:solidFill>
            </a:endParaRPr>
          </a:p>
          <a:p>
            <a:pPr marL="0" indent="0">
              <a:buNone/>
            </a:pPr>
            <a:r>
              <a:rPr lang="fr-BE" dirty="0" smtClean="0">
                <a:solidFill>
                  <a:srgbClr val="007C92"/>
                </a:solidFill>
              </a:rPr>
              <a:t>L’INAMI peut être contacté via </a:t>
            </a:r>
            <a:r>
              <a:rPr lang="fr-BE" u="sng" dirty="0" smtClean="0">
                <a:solidFill>
                  <a:srgbClr val="007C92"/>
                </a:solidFill>
              </a:rPr>
              <a:t>attest@inami.fgov.be</a:t>
            </a:r>
            <a:endParaRPr lang="en-US" dirty="0">
              <a:solidFill>
                <a:srgbClr val="007C92"/>
              </a:solidFill>
            </a:endParaRPr>
          </a:p>
        </p:txBody>
      </p:sp>
      <p:pic>
        <p:nvPicPr>
          <p:cNvPr id="1029" name="Picture 5" descr="https://pixabay.com/static/uploads/photo/2015/08/17/19/58/question-892904_960_72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4287" y="1196752"/>
            <a:ext cx="3196451"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94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smtClean="0"/>
              <a:t>Sommaire</a:t>
            </a:r>
            <a:endParaRPr lang="fr-BE" sz="3200" dirty="0"/>
          </a:p>
        </p:txBody>
      </p:sp>
      <p:sp>
        <p:nvSpPr>
          <p:cNvPr id="3" name="Espace réservé du contenu 2"/>
          <p:cNvSpPr>
            <a:spLocks noGrp="1"/>
          </p:cNvSpPr>
          <p:nvPr>
            <p:ph idx="1"/>
          </p:nvPr>
        </p:nvSpPr>
        <p:spPr>
          <a:xfrm>
            <a:off x="827088" y="1639341"/>
            <a:ext cx="7859712" cy="4525963"/>
          </a:xfrm>
        </p:spPr>
        <p:txBody>
          <a:bodyPr/>
          <a:lstStyle/>
          <a:p>
            <a:pPr>
              <a:buFont typeface="Wingdings" pitchFamily="2" charset="2"/>
              <a:buChar char="§"/>
            </a:pPr>
            <a:r>
              <a:rPr lang="fr-FR" sz="2800" dirty="0" smtClean="0">
                <a:solidFill>
                  <a:srgbClr val="008080"/>
                </a:solidFill>
                <a:latin typeface="+mj-lt"/>
              </a:rPr>
              <a:t>Attestations de soins donnés : Quoi de neuf ?</a:t>
            </a:r>
          </a:p>
          <a:p>
            <a:pPr>
              <a:buFont typeface="Wingdings" pitchFamily="2" charset="2"/>
              <a:buChar char="§"/>
            </a:pPr>
            <a:r>
              <a:rPr lang="fr-FR" sz="2800" dirty="0" smtClean="0">
                <a:solidFill>
                  <a:srgbClr val="008080"/>
                </a:solidFill>
                <a:latin typeface="+mj-lt"/>
              </a:rPr>
              <a:t>Document justificatif et acomptes : quoi de neuf ?</a:t>
            </a:r>
          </a:p>
          <a:p>
            <a:pPr>
              <a:buFont typeface="Wingdings" pitchFamily="2" charset="2"/>
              <a:buChar char="§"/>
            </a:pPr>
            <a:r>
              <a:rPr lang="fr-FR" sz="2800" b="1" dirty="0" smtClean="0">
                <a:solidFill>
                  <a:srgbClr val="00B050"/>
                </a:solidFill>
                <a:latin typeface="+mj-lt"/>
                <a:ea typeface="+mj-ea"/>
                <a:cs typeface="+mj-cs"/>
              </a:rPr>
              <a:t>Tiers payant et vérification de l’identité : quoi de neuf ?</a:t>
            </a:r>
          </a:p>
          <a:p>
            <a:pPr>
              <a:buFont typeface="Wingdings" pitchFamily="2" charset="2"/>
              <a:buChar char="§"/>
            </a:pPr>
            <a:r>
              <a:rPr lang="fr-FR" sz="2800" dirty="0" smtClean="0">
                <a:solidFill>
                  <a:srgbClr val="008080"/>
                </a:solidFill>
                <a:latin typeface="+mj-lt"/>
              </a:rPr>
              <a:t>Questions-réponses</a:t>
            </a:r>
          </a:p>
        </p:txBody>
      </p:sp>
      <p:sp>
        <p:nvSpPr>
          <p:cNvPr id="4" name="Espace réservé du numéro de diapositive 3"/>
          <p:cNvSpPr>
            <a:spLocks noGrp="1"/>
          </p:cNvSpPr>
          <p:nvPr>
            <p:ph type="sldNum" sz="quarter" idx="12"/>
          </p:nvPr>
        </p:nvSpPr>
        <p:spPr/>
        <p:txBody>
          <a:bodyPr/>
          <a:lstStyle/>
          <a:p>
            <a:fld id="{477CEF7A-0203-4372-A148-5D07C50C1B96}" type="slidenum">
              <a:rPr lang="en-US" smtClean="0"/>
              <a:pPr/>
              <a:t>51</a:t>
            </a:fld>
            <a:endParaRPr lang="en-US"/>
          </a:p>
        </p:txBody>
      </p:sp>
    </p:spTree>
    <p:extLst>
      <p:ext uri="{BB962C8B-B14F-4D97-AF65-F5344CB8AC3E}">
        <p14:creationId xmlns:p14="http://schemas.microsoft.com/office/powerpoint/2010/main" val="81095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sz="2800" dirty="0" smtClean="0"/>
              <a:t>Pause</a:t>
            </a:r>
            <a:endParaRPr lang="fr-BE" sz="2800" dirty="0"/>
          </a:p>
        </p:txBody>
      </p:sp>
      <p:sp>
        <p:nvSpPr>
          <p:cNvPr id="6" name="Espace réservé du texte 5"/>
          <p:cNvSpPr>
            <a:spLocks noGrp="1"/>
          </p:cNvSpPr>
          <p:nvPr>
            <p:ph idx="1"/>
          </p:nvPr>
        </p:nvSpPr>
        <p:spPr/>
        <p:txBody>
          <a:bodyPr/>
          <a:lstStyle/>
          <a:p>
            <a:pPr marL="0" indent="0" algn="ctr">
              <a:buNone/>
            </a:pPr>
            <a:r>
              <a:rPr lang="fr-BE" sz="2800" dirty="0" smtClean="0">
                <a:solidFill>
                  <a:srgbClr val="007C92"/>
                </a:solidFill>
              </a:rPr>
              <a:t>Pause café </a:t>
            </a:r>
            <a:r>
              <a:rPr lang="fr-BE" sz="2800" dirty="0" smtClean="0">
                <a:solidFill>
                  <a:srgbClr val="007C92"/>
                </a:solidFill>
                <a:sym typeface="Wingdings" pitchFamily="2" charset="2"/>
              </a:rPr>
              <a:t>- </a:t>
            </a:r>
            <a:r>
              <a:rPr lang="fr-BE" sz="2800" dirty="0" smtClean="0">
                <a:solidFill>
                  <a:srgbClr val="00B050"/>
                </a:solidFill>
              </a:rPr>
              <a:t>salle Meunier</a:t>
            </a:r>
            <a:endParaRPr lang="fr-BE" sz="2800" dirty="0">
              <a:solidFill>
                <a:srgbClr val="00B050"/>
              </a:solidFill>
            </a:endParaRPr>
          </a:p>
          <a:p>
            <a:endParaRPr lang="fr-BE" dirty="0"/>
          </a:p>
        </p:txBody>
      </p:sp>
      <p:pic>
        <p:nvPicPr>
          <p:cNvPr id="6150" name="Picture 6" descr="C:\Users\ic4015\AppData\Local\Microsoft\Windows\Temporary Internet Files\Content.IE5\R6O249SQ\7217485246_68a3dbd09a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531334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908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pPr algn="ctr"/>
            <a:r>
              <a:rPr lang="fr-FR" dirty="0" smtClean="0">
                <a:solidFill>
                  <a:srgbClr val="00B050"/>
                </a:solidFill>
              </a:rPr>
              <a:t>Tiers payant: quoi de neuf?</a:t>
            </a:r>
            <a:r>
              <a:rPr lang="fr-FR" dirty="0" smtClean="0">
                <a:solidFill>
                  <a:schemeClr val="tx1"/>
                </a:solidFill>
              </a:rPr>
              <a:t/>
            </a:r>
            <a:br>
              <a:rPr lang="fr-FR" dirty="0" smtClean="0">
                <a:solidFill>
                  <a:schemeClr val="tx1"/>
                </a:solidFill>
              </a:rPr>
            </a:br>
            <a:endParaRPr lang="fr-FR" dirty="0">
              <a:solidFill>
                <a:schemeClr val="tx1"/>
              </a:solidFill>
            </a:endParaRPr>
          </a:p>
        </p:txBody>
      </p:sp>
      <p:sp>
        <p:nvSpPr>
          <p:cNvPr id="20483" name="Rectangle 3"/>
          <p:cNvSpPr>
            <a:spLocks noGrp="1" noChangeArrowheads="1"/>
          </p:cNvSpPr>
          <p:nvPr>
            <p:ph type="subTitle" idx="1"/>
          </p:nvPr>
        </p:nvSpPr>
        <p:spPr>
          <a:xfrm>
            <a:off x="1115616" y="3212976"/>
            <a:ext cx="7088187" cy="1296144"/>
          </a:xfrm>
        </p:spPr>
        <p:txBody>
          <a:bodyPr/>
          <a:lstStyle/>
          <a:p>
            <a:pPr algn="r"/>
            <a:endParaRPr lang="nl-NL" sz="1600" dirty="0" smtClean="0"/>
          </a:p>
          <a:p>
            <a:pPr algn="r"/>
            <a:r>
              <a:rPr lang="nl-BE" sz="2400" dirty="0" smtClean="0"/>
              <a:t>Pascal Breyne</a:t>
            </a:r>
            <a:endParaRPr lang="nl-BE" sz="2400" dirty="0"/>
          </a:p>
          <a:p>
            <a:pPr algn="r"/>
            <a:r>
              <a:rPr lang="nl-BE" sz="2400" dirty="0"/>
              <a:t>Philippe </a:t>
            </a:r>
            <a:r>
              <a:rPr lang="nl-BE" sz="2400" dirty="0" smtClean="0"/>
              <a:t>Vray</a:t>
            </a:r>
          </a:p>
          <a:p>
            <a:pPr algn="r"/>
            <a:endParaRPr lang="nl-BE" sz="2400" dirty="0"/>
          </a:p>
          <a:p>
            <a:pPr algn="r"/>
            <a:r>
              <a:rPr lang="fr-FR" sz="2400" dirty="0" smtClean="0"/>
              <a:t>Direction juridique &amp; accessibilité</a:t>
            </a:r>
          </a:p>
          <a:p>
            <a:pPr algn="r"/>
            <a:r>
              <a:rPr lang="fr-FR" sz="2400" dirty="0" smtClean="0"/>
              <a:t>Service des soins de Santé</a:t>
            </a:r>
          </a:p>
          <a:p>
            <a:pPr algn="r"/>
            <a:endParaRPr lang="nl-BE" sz="2400" dirty="0">
              <a:solidFill>
                <a:srgbClr val="009999"/>
              </a:solidFill>
            </a:endParaRPr>
          </a:p>
          <a:p>
            <a:endParaRPr lang="nl-BE" sz="2000" dirty="0"/>
          </a:p>
          <a:p>
            <a:endParaRPr lang="nl-BE" sz="1600" dirty="0"/>
          </a:p>
          <a:p>
            <a:endParaRPr lang="nl-BE" sz="2000" dirty="0">
              <a:solidFill>
                <a:srgbClr val="008080"/>
              </a:solidFill>
            </a:endParaRPr>
          </a:p>
          <a:p>
            <a:pPr algn="r"/>
            <a:r>
              <a:rPr lang="nl-NL" sz="1600" b="0" dirty="0" smtClean="0">
                <a:solidFill>
                  <a:srgbClr val="00B050"/>
                </a:solidFill>
              </a:rPr>
              <a:t> </a:t>
            </a:r>
          </a:p>
          <a:p>
            <a:pPr algn="r"/>
            <a:endParaRPr lang="nl-NL" sz="1600" b="0" dirty="0" smtClean="0"/>
          </a:p>
          <a:p>
            <a:pPr algn="r"/>
            <a:endParaRPr lang="nl-NL" sz="1600" dirty="0" smtClean="0"/>
          </a:p>
          <a:p>
            <a:pPr algn="r"/>
            <a:endParaRPr lang="nl-BE" dirty="0"/>
          </a:p>
        </p:txBody>
      </p:sp>
    </p:spTree>
    <p:extLst>
      <p:ext uri="{BB962C8B-B14F-4D97-AF65-F5344CB8AC3E}">
        <p14:creationId xmlns:p14="http://schemas.microsoft.com/office/powerpoint/2010/main" val="26852668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4219451545"/>
              </p:ext>
            </p:extLst>
          </p:nvPr>
        </p:nvGraphicFramePr>
        <p:xfrm>
          <a:off x="1403648" y="6093296"/>
          <a:ext cx="7597508" cy="836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vak 10"/>
          <p:cNvSpPr txBox="1"/>
          <p:nvPr/>
        </p:nvSpPr>
        <p:spPr>
          <a:xfrm>
            <a:off x="847096" y="1060102"/>
            <a:ext cx="7613336" cy="5816977"/>
          </a:xfrm>
          <a:prstGeom prst="rect">
            <a:avLst/>
          </a:prstGeom>
          <a:noFill/>
        </p:spPr>
        <p:txBody>
          <a:bodyPr wrap="square">
            <a:spAutoFit/>
          </a:bodyPr>
          <a:lstStyle/>
          <a:p>
            <a:pPr marL="342900" indent="-342900">
              <a:lnSpc>
                <a:spcPct val="150000"/>
              </a:lnSpc>
              <a:buFont typeface="+mj-lt"/>
              <a:buAutoNum type="arabicPeriod"/>
              <a:defRPr/>
            </a:pPr>
            <a:r>
              <a:rPr lang="fr-BE" sz="2600" dirty="0" smtClean="0">
                <a:solidFill>
                  <a:srgbClr val="007C92"/>
                </a:solidFill>
              </a:rPr>
              <a:t>Interdiction du tiers payant : nouvelle exception </a:t>
            </a:r>
          </a:p>
          <a:p>
            <a:pPr marL="342900" indent="-342900">
              <a:lnSpc>
                <a:spcPct val="150000"/>
              </a:lnSpc>
              <a:buFont typeface="+mj-lt"/>
              <a:buAutoNum type="arabicPeriod"/>
              <a:defRPr/>
            </a:pPr>
            <a:r>
              <a:rPr lang="fr-BE" sz="2600" dirty="0" smtClean="0">
                <a:solidFill>
                  <a:srgbClr val="007C92"/>
                </a:solidFill>
              </a:rPr>
              <a:t>Nouvelles obligations en matière de tiers payant</a:t>
            </a:r>
          </a:p>
          <a:p>
            <a:pPr marL="342900" indent="-342900">
              <a:lnSpc>
                <a:spcPct val="150000"/>
              </a:lnSpc>
              <a:buFont typeface="+mj-lt"/>
              <a:buAutoNum type="arabicPeriod"/>
              <a:defRPr/>
            </a:pPr>
            <a:r>
              <a:rPr lang="fr-BE" sz="2600" dirty="0" smtClean="0">
                <a:solidFill>
                  <a:srgbClr val="007C92"/>
                </a:solidFill>
              </a:rPr>
              <a:t>Simplification du tiers payant facultatif </a:t>
            </a:r>
          </a:p>
          <a:p>
            <a:pPr marL="342900" indent="-342900">
              <a:lnSpc>
                <a:spcPct val="150000"/>
              </a:lnSpc>
              <a:buFont typeface="+mj-lt"/>
              <a:buAutoNum type="arabicPeriod"/>
              <a:defRPr/>
            </a:pPr>
            <a:r>
              <a:rPr lang="fr-BE" sz="2600" dirty="0" smtClean="0">
                <a:solidFill>
                  <a:srgbClr val="007C92"/>
                </a:solidFill>
              </a:rPr>
              <a:t>Passage progressif au tiers payant électronique </a:t>
            </a:r>
          </a:p>
          <a:p>
            <a:pPr marL="342900" indent="-342900">
              <a:lnSpc>
                <a:spcPct val="150000"/>
              </a:lnSpc>
              <a:buFont typeface="+mj-lt"/>
              <a:buAutoNum type="arabicPeriod"/>
              <a:defRPr/>
            </a:pPr>
            <a:r>
              <a:rPr lang="fr-BE" sz="2600" dirty="0" smtClean="0">
                <a:solidFill>
                  <a:srgbClr val="007C92"/>
                </a:solidFill>
              </a:rPr>
              <a:t>Paiement plus rapide en cas de facturation électronique </a:t>
            </a:r>
          </a:p>
          <a:p>
            <a:pPr marL="342900" indent="-342900">
              <a:lnSpc>
                <a:spcPct val="150000"/>
              </a:lnSpc>
              <a:buFont typeface="+mj-lt"/>
              <a:buAutoNum type="arabicPeriod"/>
              <a:defRPr/>
            </a:pPr>
            <a:r>
              <a:rPr lang="fr-BE" sz="2600" dirty="0" smtClean="0">
                <a:solidFill>
                  <a:srgbClr val="007C92"/>
                </a:solidFill>
              </a:rPr>
              <a:t>Engagement de paiement après vérification de l’identité</a:t>
            </a:r>
          </a:p>
          <a:p>
            <a:pPr marL="342900" indent="-342900">
              <a:lnSpc>
                <a:spcPct val="150000"/>
              </a:lnSpc>
              <a:buFont typeface="+mj-lt"/>
              <a:buAutoNum type="arabicPeriod"/>
              <a:defRPr/>
            </a:pPr>
            <a:r>
              <a:rPr lang="fr-BE" sz="2600" dirty="0" smtClean="0">
                <a:solidFill>
                  <a:srgbClr val="007C92"/>
                </a:solidFill>
              </a:rPr>
              <a:t>Vérification de l’identité du patient </a:t>
            </a:r>
          </a:p>
          <a:p>
            <a:pPr marL="342900" indent="-342900">
              <a:lnSpc>
                <a:spcPct val="150000"/>
              </a:lnSpc>
              <a:buFont typeface="+mj-lt"/>
              <a:buAutoNum type="arabicPeriod"/>
              <a:defRPr/>
            </a:pPr>
            <a:endParaRPr lang="nl-BE" sz="1400" dirty="0">
              <a:solidFill>
                <a:schemeClr val="bg2">
                  <a:lumMod val="25000"/>
                </a:schemeClr>
              </a:solidFill>
            </a:endParaRPr>
          </a:p>
        </p:txBody>
      </p:sp>
      <p:sp>
        <p:nvSpPr>
          <p:cNvPr id="4" name="Rectangle 2"/>
          <p:cNvSpPr>
            <a:spLocks noGrp="1" noChangeArrowheads="1"/>
          </p:cNvSpPr>
          <p:nvPr>
            <p:ph type="title"/>
          </p:nvPr>
        </p:nvSpPr>
        <p:spPr>
          <a:xfrm>
            <a:off x="1619672" y="332656"/>
            <a:ext cx="6851650" cy="777875"/>
          </a:xfrm>
        </p:spPr>
        <p:txBody>
          <a:bodyPr/>
          <a:lstStyle/>
          <a:p>
            <a:r>
              <a:rPr lang="fr-FR" sz="2800" dirty="0" smtClean="0">
                <a:solidFill>
                  <a:srgbClr val="00B050"/>
                </a:solidFill>
              </a:rPr>
              <a:t>Plan</a:t>
            </a:r>
            <a:endParaRPr lang="fr-FR" sz="2800" dirty="0">
              <a:solidFill>
                <a:srgbClr val="00B050"/>
              </a:solidFill>
            </a:endParaRPr>
          </a:p>
        </p:txBody>
      </p:sp>
    </p:spTree>
    <p:extLst>
      <p:ext uri="{BB962C8B-B14F-4D97-AF65-F5344CB8AC3E}">
        <p14:creationId xmlns:p14="http://schemas.microsoft.com/office/powerpoint/2010/main" val="712712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47664" y="404664"/>
            <a:ext cx="7128792" cy="777875"/>
          </a:xfrm>
        </p:spPr>
        <p:txBody>
          <a:bodyPr/>
          <a:lstStyle/>
          <a:p>
            <a:r>
              <a:rPr lang="fr-BE" sz="2600" dirty="0" smtClean="0"/>
              <a:t>1. Interdiction du tiers payant:  nouvelle exception </a:t>
            </a:r>
            <a:r>
              <a:rPr lang="fr-BE" sz="2400" dirty="0" smtClean="0"/>
              <a:t/>
            </a:r>
            <a:br>
              <a:rPr lang="fr-BE" sz="2400" dirty="0" smtClean="0"/>
            </a:br>
            <a:endParaRPr lang="fr-FR" sz="26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nl-BE" sz="2600" b="1"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kumimoji="0" lang="fr-FR" sz="2600" b="0" i="0" u="none" strike="noStrike" kern="1200" cap="none" spc="0" normalizeH="0" baseline="0" noProof="0" dirty="0" smtClean="0">
                <a:ln>
                  <a:noFill/>
                </a:ln>
                <a:solidFill>
                  <a:srgbClr val="007C92"/>
                </a:solidFill>
                <a:effectLst/>
                <a:uLnTx/>
                <a:uFillTx/>
                <a:latin typeface="Arial" pitchFamily="34" charset="0"/>
                <a:ea typeface="+mn-ea"/>
                <a:cs typeface="Arial" pitchFamily="34" charset="0"/>
              </a:rPr>
              <a:t>Prestations</a:t>
            </a:r>
            <a:r>
              <a:rPr kumimoji="0" lang="fr-FR" sz="2600" b="0" i="0" u="none" strike="noStrike" kern="1200" cap="none" spc="0" normalizeH="0" noProof="0" dirty="0" smtClean="0">
                <a:ln>
                  <a:noFill/>
                </a:ln>
                <a:solidFill>
                  <a:srgbClr val="007C92"/>
                </a:solidFill>
                <a:effectLst/>
                <a:uLnTx/>
                <a:uFillTx/>
                <a:latin typeface="Arial" pitchFamily="34" charset="0"/>
                <a:ea typeface="+mn-ea"/>
                <a:cs typeface="Arial" pitchFamily="34" charset="0"/>
              </a:rPr>
              <a:t> de </a:t>
            </a:r>
            <a:r>
              <a:rPr kumimoji="0" lang="fr-FR" sz="2600" b="0" i="0" u="none" strike="noStrike" kern="1200" cap="none" spc="0" normalizeH="0" noProof="0" dirty="0" smtClean="0">
                <a:ln>
                  <a:noFill/>
                </a:ln>
                <a:solidFill>
                  <a:srgbClr val="00B050"/>
                </a:solidFill>
                <a:effectLst/>
                <a:uLnTx/>
                <a:uFillTx/>
                <a:latin typeface="Arial" pitchFamily="34" charset="0"/>
                <a:ea typeface="+mn-ea"/>
                <a:cs typeface="Arial" pitchFamily="34" charset="0"/>
              </a:rPr>
              <a:t>médecins et dentistes </a:t>
            </a:r>
            <a:r>
              <a:rPr kumimoji="0" lang="fr-FR" sz="2600" b="0" i="0" u="none" strike="noStrike" kern="1200" cap="none" spc="0" normalizeH="0" noProof="0" dirty="0" smtClean="0">
                <a:ln>
                  <a:noFill/>
                </a:ln>
                <a:solidFill>
                  <a:srgbClr val="007C92"/>
                </a:solidFill>
                <a:effectLst/>
                <a:uLnTx/>
                <a:uFillTx/>
                <a:latin typeface="Arial" pitchFamily="34" charset="0"/>
                <a:ea typeface="+mn-ea"/>
                <a:cs typeface="Arial" pitchFamily="34" charset="0"/>
              </a:rPr>
              <a:t>pour lesquelles le tiers payant est </a:t>
            </a:r>
            <a:r>
              <a:rPr kumimoji="0" lang="fr-FR" sz="2600" b="0" i="0" u="none" strike="noStrike" kern="1200" cap="none" spc="0" normalizeH="0" noProof="0" dirty="0" smtClean="0">
                <a:ln>
                  <a:noFill/>
                </a:ln>
                <a:solidFill>
                  <a:srgbClr val="00B050"/>
                </a:solidFill>
                <a:effectLst/>
                <a:uLnTx/>
                <a:uFillTx/>
                <a:latin typeface="Arial" pitchFamily="34" charset="0"/>
                <a:ea typeface="+mn-ea"/>
                <a:cs typeface="Arial" pitchFamily="34" charset="0"/>
              </a:rPr>
              <a:t>interdit</a:t>
            </a:r>
            <a:r>
              <a:rPr kumimoji="0" lang="fr-FR" sz="2600" b="0" i="0" u="none" strike="noStrike" kern="1200" cap="none" spc="0" normalizeH="0" noProof="0" dirty="0" smtClean="0">
                <a:ln>
                  <a:noFill/>
                </a:ln>
                <a:solidFill>
                  <a:srgbClr val="007C92"/>
                </a:solidFill>
                <a:effectLst/>
                <a:uLnTx/>
                <a:uFillTx/>
                <a:latin typeface="Arial" pitchFamily="34" charset="0"/>
                <a:ea typeface="+mn-ea"/>
                <a:cs typeface="Arial" pitchFamily="34" charset="0"/>
              </a:rPr>
              <a:t> : </a:t>
            </a:r>
            <a:r>
              <a:rPr kumimoji="0" lang="fr-FR" sz="2600" b="0" i="0" u="none" strike="noStrike" kern="1200" cap="none" spc="0" normalizeH="0" noProof="0" dirty="0" smtClean="0">
                <a:ln>
                  <a:noFill/>
                </a:ln>
                <a:solidFill>
                  <a:srgbClr val="00B050"/>
                </a:solidFill>
                <a:effectLst/>
                <a:uLnTx/>
                <a:uFillTx/>
                <a:latin typeface="Arial" pitchFamily="34" charset="0"/>
                <a:ea typeface="+mn-ea"/>
                <a:cs typeface="Arial" pitchFamily="34" charset="0"/>
              </a:rPr>
              <a:t>pas de changement</a:t>
            </a:r>
          </a:p>
          <a:p>
            <a:pPr marL="849313" lvl="1" indent="-457200" algn="just" eaLnBrk="0" hangingPunct="0">
              <a:spcBef>
                <a:spcPts val="325"/>
              </a:spcBef>
              <a:buClr>
                <a:srgbClr val="2DA2BF"/>
              </a:buClr>
              <a:buFont typeface="Wingdings" pitchFamily="2" charset="2"/>
              <a:buChar char="§"/>
            </a:pPr>
            <a:endParaRPr kumimoji="0" lang="fr-FR" sz="2600" b="0" i="0" u="none" strike="noStrike" kern="1200" cap="none" spc="0" normalizeH="0" noProof="0" dirty="0" smtClean="0">
              <a:ln>
                <a:noFill/>
              </a:ln>
              <a:solidFill>
                <a:srgbClr val="007C92"/>
              </a:solidFill>
              <a:effectLst/>
              <a:uLnTx/>
              <a:uFillTx/>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baseline="0" dirty="0" smtClean="0">
                <a:solidFill>
                  <a:srgbClr val="007C92"/>
                </a:solidFill>
                <a:latin typeface="Arial" pitchFamily="34" charset="0"/>
                <a:ea typeface="+mn-ea"/>
                <a:cs typeface="Arial" pitchFamily="34" charset="0"/>
              </a:rPr>
              <a:t>L’exception</a:t>
            </a:r>
            <a:r>
              <a:rPr lang="fr-FR" sz="2600" kern="1200" dirty="0" smtClean="0">
                <a:solidFill>
                  <a:srgbClr val="007C92"/>
                </a:solidFill>
                <a:latin typeface="Arial" pitchFamily="34" charset="0"/>
                <a:ea typeface="+mn-ea"/>
                <a:cs typeface="Arial" pitchFamily="34" charset="0"/>
              </a:rPr>
              <a:t> pour situation financière de détresse ne peut </a:t>
            </a:r>
            <a:r>
              <a:rPr lang="fr-FR" sz="2600" kern="1200" dirty="0" smtClean="0">
                <a:solidFill>
                  <a:srgbClr val="00B050"/>
                </a:solidFill>
                <a:latin typeface="Arial" pitchFamily="34" charset="0"/>
                <a:ea typeface="+mn-ea"/>
                <a:cs typeface="Arial" pitchFamily="34" charset="0"/>
              </a:rPr>
              <a:t>plus</a:t>
            </a:r>
            <a:r>
              <a:rPr lang="fr-FR" sz="2600" kern="1200" dirty="0" smtClean="0">
                <a:solidFill>
                  <a:srgbClr val="007C92"/>
                </a:solidFill>
                <a:latin typeface="Arial" pitchFamily="34" charset="0"/>
                <a:ea typeface="+mn-ea"/>
                <a:cs typeface="Arial" pitchFamily="34" charset="0"/>
              </a:rPr>
              <a:t> être </a:t>
            </a:r>
            <a:r>
              <a:rPr lang="fr-FR" sz="2600" kern="1200" dirty="0" smtClean="0">
                <a:solidFill>
                  <a:srgbClr val="00B050"/>
                </a:solidFill>
                <a:latin typeface="Arial" pitchFamily="34" charset="0"/>
                <a:ea typeface="+mn-ea"/>
                <a:cs typeface="Arial" pitchFamily="34" charset="0"/>
              </a:rPr>
              <a:t>appliquée</a:t>
            </a:r>
            <a:r>
              <a:rPr lang="fr-FR" sz="2600" kern="1200" dirty="0" smtClean="0">
                <a:solidFill>
                  <a:srgbClr val="007C92"/>
                </a:solidFill>
                <a:latin typeface="Arial" pitchFamily="34" charset="0"/>
                <a:ea typeface="+mn-ea"/>
                <a:cs typeface="Arial" pitchFamily="34" charset="0"/>
              </a:rPr>
              <a:t> pour la </a:t>
            </a:r>
            <a:r>
              <a:rPr lang="fr-FR" sz="2600" kern="1200" dirty="0" smtClean="0">
                <a:solidFill>
                  <a:srgbClr val="00B050"/>
                </a:solidFill>
                <a:latin typeface="Arial" pitchFamily="34" charset="0"/>
                <a:ea typeface="+mn-ea"/>
                <a:cs typeface="Arial" pitchFamily="34" charset="0"/>
              </a:rPr>
              <a:t>dentisterie</a:t>
            </a:r>
            <a:r>
              <a:rPr lang="fr-FR" sz="2600" kern="1200" dirty="0" smtClean="0">
                <a:solidFill>
                  <a:srgbClr val="007C92"/>
                </a:solidFill>
                <a:latin typeface="Arial" pitchFamily="34" charset="0"/>
                <a:ea typeface="+mn-ea"/>
                <a:cs typeface="Arial" pitchFamily="34" charset="0"/>
              </a:rPr>
              <a:t> depuis le 1er octobre 2015</a:t>
            </a:r>
          </a:p>
          <a:p>
            <a:pPr marL="849313" lvl="1" indent="-457200" algn="just" eaLnBrk="0" hangingPunct="0">
              <a:spcBef>
                <a:spcPts val="325"/>
              </a:spcBef>
              <a:buClr>
                <a:srgbClr val="2DA2BF"/>
              </a:buClr>
              <a:buFont typeface="Wingdings" pitchFamily="2" charset="2"/>
              <a:buChar char="§"/>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kumimoji="0" lang="fr-FR" sz="2600" b="0" i="0" u="none" strike="noStrike" kern="1200" cap="none" spc="0" normalizeH="0" baseline="0" noProof="0" dirty="0" smtClean="0">
                <a:ln>
                  <a:noFill/>
                </a:ln>
                <a:solidFill>
                  <a:srgbClr val="007C92"/>
                </a:solidFill>
                <a:effectLst/>
                <a:uLnTx/>
                <a:uFillTx/>
                <a:latin typeface="Arial" pitchFamily="34" charset="0"/>
                <a:ea typeface="+mn-ea"/>
                <a:cs typeface="Arial" pitchFamily="34" charset="0"/>
              </a:rPr>
              <a:t>Nouvelle exception</a:t>
            </a:r>
            <a:r>
              <a:rPr kumimoji="0" lang="fr-FR" sz="2600" b="0" i="0" u="none" strike="noStrike" kern="1200" cap="none" spc="0" normalizeH="0" noProof="0" dirty="0" smtClean="0">
                <a:ln>
                  <a:noFill/>
                </a:ln>
                <a:solidFill>
                  <a:srgbClr val="007C92"/>
                </a:solidFill>
                <a:effectLst/>
                <a:uLnTx/>
                <a:uFillTx/>
                <a:latin typeface="Arial" pitchFamily="34" charset="0"/>
                <a:ea typeface="+mn-ea"/>
                <a:cs typeface="Arial" pitchFamily="34" charset="0"/>
              </a:rPr>
              <a:t> en faveur du </a:t>
            </a:r>
            <a:r>
              <a:rPr kumimoji="0" lang="fr-FR" sz="2600" b="0" i="0" u="none" strike="noStrike" kern="1200" cap="none" spc="0" normalizeH="0" noProof="0" dirty="0" smtClean="0">
                <a:ln>
                  <a:noFill/>
                </a:ln>
                <a:solidFill>
                  <a:srgbClr val="00B050"/>
                </a:solidFill>
                <a:effectLst/>
                <a:uLnTx/>
                <a:uFillTx/>
                <a:latin typeface="Arial" pitchFamily="34" charset="0"/>
                <a:ea typeface="+mn-ea"/>
                <a:cs typeface="Arial" pitchFamily="34" charset="0"/>
              </a:rPr>
              <a:t>patient palliatif</a:t>
            </a:r>
            <a:endParaRPr kumimoji="0" lang="fr-FR" sz="2600" b="0" i="0" u="none" strike="noStrike" kern="1200" cap="none" spc="0" normalizeH="0" baseline="0" noProof="0" dirty="0" smtClean="0">
              <a:ln>
                <a:noFill/>
              </a:ln>
              <a:solidFill>
                <a:srgbClr val="00B05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46767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03735" y="1700808"/>
            <a:ext cx="8616737" cy="3960440"/>
          </a:xfrm>
        </p:spPr>
        <p:txBody>
          <a:bodyPr/>
          <a:lstStyle/>
          <a:p>
            <a:pPr marL="849313" lvl="1" indent="-457200" algn="just" eaLnBrk="0" hangingPunct="0">
              <a:spcBef>
                <a:spcPts val="325"/>
              </a:spcBef>
              <a:buClr>
                <a:srgbClr val="007C92"/>
              </a:buClr>
              <a:buFont typeface="Wingdings" pitchFamily="2" charset="2"/>
              <a:buChar char="§"/>
            </a:pPr>
            <a:r>
              <a:rPr lang="fr-FR" sz="2600" kern="1200" dirty="0" smtClean="0">
                <a:solidFill>
                  <a:srgbClr val="00B050"/>
                </a:solidFill>
                <a:latin typeface="Arial" pitchFamily="34" charset="0"/>
                <a:ea typeface="+mn-ea"/>
                <a:cs typeface="Arial" pitchFamily="34" charset="0"/>
              </a:rPr>
              <a:t>Médecin généraliste </a:t>
            </a:r>
            <a:r>
              <a:rPr lang="fr-FR" sz="2600" kern="1200" dirty="0" smtClean="0">
                <a:solidFill>
                  <a:srgbClr val="007C92"/>
                </a:solidFill>
                <a:latin typeface="Arial" pitchFamily="34" charset="0"/>
                <a:ea typeface="+mn-ea"/>
                <a:cs typeface="Arial" pitchFamily="34" charset="0"/>
              </a:rPr>
              <a:t>: depuis le 1er octobre 2015, obligation d’appliquer le tiers payant pour les </a:t>
            </a:r>
            <a:r>
              <a:rPr lang="fr-FR" sz="2600" kern="1200" dirty="0" smtClean="0">
                <a:solidFill>
                  <a:srgbClr val="00B050"/>
                </a:solidFill>
                <a:latin typeface="Arial" pitchFamily="34" charset="0"/>
                <a:ea typeface="+mn-ea"/>
                <a:cs typeface="Arial" pitchFamily="34" charset="0"/>
              </a:rPr>
              <a:t>bénéficiaires de l’intervention majorée (sauf pour les visites)</a:t>
            </a:r>
          </a:p>
          <a:p>
            <a:pPr marL="849313" lvl="1" indent="-457200" algn="just" eaLnBrk="0" hangingPunct="0">
              <a:spcBef>
                <a:spcPts val="325"/>
              </a:spcBef>
              <a:buClr>
                <a:srgbClr val="2DA2BF"/>
              </a:buClr>
              <a:buFont typeface="Wingdings" pitchFamily="2" charset="2"/>
              <a:buChar char="§"/>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smtClean="0">
                <a:solidFill>
                  <a:srgbClr val="007C92"/>
                </a:solidFill>
                <a:latin typeface="Arial" pitchFamily="34" charset="0"/>
                <a:ea typeface="+mn-ea"/>
                <a:cs typeface="Arial" pitchFamily="34" charset="0"/>
              </a:rPr>
              <a:t>Pas d’obligation de tiers payant pour la consultation/visite liée au </a:t>
            </a:r>
            <a:r>
              <a:rPr lang="fr-FR" sz="2600" kern="1200" dirty="0" smtClean="0">
                <a:solidFill>
                  <a:srgbClr val="00B050"/>
                </a:solidFill>
                <a:latin typeface="Arial" pitchFamily="34" charset="0"/>
                <a:ea typeface="+mn-ea"/>
                <a:cs typeface="Arial" pitchFamily="34" charset="0"/>
              </a:rPr>
              <a:t>DMG </a:t>
            </a:r>
          </a:p>
          <a:p>
            <a:pPr marL="849313" lvl="1" indent="-457200" algn="just" eaLnBrk="0" hangingPunct="0">
              <a:spcBef>
                <a:spcPts val="325"/>
              </a:spcBef>
              <a:buClr>
                <a:srgbClr val="2DA2BF"/>
              </a:buClr>
              <a:buFont typeface="Wingdings" pitchFamily="2" charset="2"/>
              <a:buChar char="§"/>
            </a:pPr>
            <a:endParaRPr lang="fr-FR" sz="26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dirty="0" smtClean="0">
                <a:solidFill>
                  <a:srgbClr val="00B050"/>
                </a:solidFill>
                <a:latin typeface="Arial" pitchFamily="34" charset="0"/>
                <a:ea typeface="+mn-ea"/>
                <a:cs typeface="Arial" pitchFamily="34" charset="0"/>
              </a:rPr>
              <a:t>Primauté de l’obligation sur l’interdiction</a:t>
            </a:r>
            <a:r>
              <a:rPr lang="fr-FR" sz="2600" kern="1200" dirty="0" smtClean="0">
                <a:solidFill>
                  <a:srgbClr val="00B050"/>
                </a:solidFill>
                <a:latin typeface="Arial" pitchFamily="34" charset="0"/>
                <a:ea typeface="+mn-ea"/>
                <a:cs typeface="Arial" pitchFamily="34" charset="0"/>
              </a:rPr>
              <a:t>                    </a:t>
            </a:r>
            <a:endParaRPr lang="fr-FR" sz="2600" kern="1200" dirty="0">
              <a:solidFill>
                <a:srgbClr val="00B050"/>
              </a:solidFill>
              <a:latin typeface="Arial" pitchFamily="34" charset="0"/>
              <a:ea typeface="+mn-ea"/>
              <a:cs typeface="Arial" pitchFamily="34" charset="0"/>
            </a:endParaRPr>
          </a:p>
        </p:txBody>
      </p:sp>
      <p:sp>
        <p:nvSpPr>
          <p:cNvPr id="5"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lnSpcReduction="10000"/>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a:t>2. Nouvelles obligations en matière de tiers payant </a:t>
            </a:r>
            <a:r>
              <a:rPr lang="fr-BE" sz="2400" dirty="0" smtClean="0"/>
              <a:t/>
            </a:r>
            <a:br>
              <a:rPr lang="fr-BE" sz="2400" dirty="0" smtClean="0"/>
            </a:br>
            <a:endParaRPr lang="fr-BE" sz="31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238763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1403648"/>
            <a:ext cx="8784976" cy="4689648"/>
          </a:xfrm>
        </p:spPr>
        <p:txBody>
          <a:bodyPr/>
          <a:lstStyle/>
          <a:p>
            <a:pPr marL="849313" lvl="1" indent="-457200" algn="just" eaLnBrk="0" hangingPunct="0">
              <a:spcBef>
                <a:spcPts val="325"/>
              </a:spcBef>
              <a:buClr>
                <a:srgbClr val="007C92"/>
              </a:buClr>
              <a:buFont typeface="Wingdings" pitchFamily="2" charset="2"/>
              <a:buChar char="§"/>
            </a:pPr>
            <a:r>
              <a:rPr lang="fr-FR" sz="2600" kern="1200" dirty="0" smtClean="0">
                <a:solidFill>
                  <a:srgbClr val="007C92"/>
                </a:solidFill>
                <a:latin typeface="Arial" pitchFamily="34" charset="0"/>
                <a:ea typeface="+mn-ea"/>
                <a:cs typeface="Arial" pitchFamily="34" charset="0"/>
              </a:rPr>
              <a:t>Tiers payant facultatif ouvert aussi au </a:t>
            </a:r>
            <a:r>
              <a:rPr lang="fr-FR" sz="2600" kern="1200" dirty="0" smtClean="0">
                <a:solidFill>
                  <a:srgbClr val="00B050"/>
                </a:solidFill>
                <a:latin typeface="Arial" pitchFamily="34" charset="0"/>
                <a:ea typeface="+mn-ea"/>
                <a:cs typeface="Arial" pitchFamily="34" charset="0"/>
              </a:rPr>
              <a:t>dispensateur de soins non conventionné</a:t>
            </a:r>
          </a:p>
          <a:p>
            <a:pPr marL="392113" lvl="1" indent="0" algn="just" eaLnBrk="0" hangingPunct="0">
              <a:spcBef>
                <a:spcPts val="325"/>
              </a:spcBef>
              <a:buClr>
                <a:srgbClr val="2DA2BF"/>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smtClean="0">
                <a:solidFill>
                  <a:srgbClr val="00B050"/>
                </a:solidFill>
                <a:latin typeface="Arial" pitchFamily="34" charset="0"/>
                <a:ea typeface="+mn-ea"/>
                <a:cs typeface="Arial" pitchFamily="34" charset="0"/>
              </a:rPr>
              <a:t>Aucune formalité préalable </a:t>
            </a:r>
          </a:p>
          <a:p>
            <a:pPr marL="1135063" lvl="2" indent="-342900" algn="just" eaLnBrk="0" hangingPunct="0">
              <a:spcBef>
                <a:spcPts val="325"/>
              </a:spcBef>
              <a:buClr>
                <a:srgbClr val="007C92"/>
              </a:buClr>
              <a:buFont typeface="Courier New" pitchFamily="49" charset="0"/>
              <a:buChar char="o"/>
            </a:pPr>
            <a:r>
              <a:rPr lang="fr-FR" kern="1200" dirty="0" smtClean="0">
                <a:solidFill>
                  <a:srgbClr val="007C92"/>
                </a:solidFill>
                <a:latin typeface="Arial" pitchFamily="34" charset="0"/>
                <a:ea typeface="+mn-ea"/>
                <a:cs typeface="Arial" pitchFamily="34" charset="0"/>
              </a:rPr>
              <a:t>pas de contrat CIN à conclure par les médecins et dentistes </a:t>
            </a:r>
          </a:p>
          <a:p>
            <a:pPr marL="1135063" lvl="2" indent="-342900" algn="just" eaLnBrk="0" hangingPunct="0">
              <a:spcBef>
                <a:spcPts val="325"/>
              </a:spcBef>
              <a:buClr>
                <a:srgbClr val="007C92"/>
              </a:buClr>
              <a:buFont typeface="Courier New" pitchFamily="49" charset="0"/>
              <a:buChar char="o"/>
            </a:pPr>
            <a:r>
              <a:rPr lang="fr-FR" kern="1200" dirty="0" smtClean="0">
                <a:solidFill>
                  <a:srgbClr val="007C92"/>
                </a:solidFill>
                <a:latin typeface="Arial" pitchFamily="34" charset="0"/>
                <a:ea typeface="+mn-ea"/>
                <a:cs typeface="Arial" pitchFamily="34" charset="0"/>
              </a:rPr>
              <a:t>pas de nécessité d’opter pour le tiers payant</a:t>
            </a:r>
          </a:p>
          <a:p>
            <a:pPr marL="792163" lvl="2" indent="0" algn="just" eaLnBrk="0" hangingPunct="0">
              <a:spcBef>
                <a:spcPts val="325"/>
              </a:spcBef>
              <a:buClr>
                <a:srgbClr val="2DA2BF"/>
              </a:buClr>
              <a:buNone/>
            </a:pPr>
            <a:endParaRPr lang="fr-FR"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smtClean="0">
                <a:solidFill>
                  <a:srgbClr val="007C92"/>
                </a:solidFill>
                <a:latin typeface="Arial" pitchFamily="34" charset="0"/>
                <a:ea typeface="+mn-ea"/>
                <a:cs typeface="Arial" pitchFamily="34" charset="0"/>
              </a:rPr>
              <a:t>Modalités d’application du tiers payant fixées par les </a:t>
            </a:r>
            <a:r>
              <a:rPr lang="fr-FR" sz="2600" kern="1200" dirty="0" smtClean="0">
                <a:solidFill>
                  <a:srgbClr val="00B050"/>
                </a:solidFill>
                <a:latin typeface="Arial" pitchFamily="34" charset="0"/>
                <a:ea typeface="+mn-ea"/>
                <a:cs typeface="Arial" pitchFamily="34" charset="0"/>
              </a:rPr>
              <a:t>commissions de conventions/d’accords </a:t>
            </a:r>
            <a:r>
              <a:rPr lang="fr-FR" sz="2600" kern="1200" dirty="0" smtClean="0">
                <a:solidFill>
                  <a:srgbClr val="007C92"/>
                </a:solidFill>
                <a:latin typeface="Arial" pitchFamily="34" charset="0"/>
                <a:ea typeface="+mn-ea"/>
                <a:cs typeface="Arial" pitchFamily="34" charset="0"/>
              </a:rPr>
              <a:t>compétentes</a:t>
            </a:r>
          </a:p>
          <a:p>
            <a:pPr marL="392113" lvl="1" indent="0" algn="just" eaLnBrk="0" hangingPunct="0">
              <a:spcBef>
                <a:spcPts val="325"/>
              </a:spcBef>
              <a:buClr>
                <a:srgbClr val="2DA2BF"/>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smtClean="0">
                <a:solidFill>
                  <a:srgbClr val="00B050"/>
                </a:solidFill>
                <a:latin typeface="Arial" pitchFamily="34" charset="0"/>
                <a:ea typeface="+mn-ea"/>
                <a:cs typeface="Arial" pitchFamily="34" charset="0"/>
              </a:rPr>
              <a:t>Retrait</a:t>
            </a:r>
            <a:r>
              <a:rPr lang="fr-FR" sz="2600" kern="1200" dirty="0" smtClean="0">
                <a:solidFill>
                  <a:srgbClr val="007C92"/>
                </a:solidFill>
                <a:latin typeface="Arial" pitchFamily="34" charset="0"/>
                <a:ea typeface="+mn-ea"/>
                <a:cs typeface="Arial" pitchFamily="34" charset="0"/>
              </a:rPr>
              <a:t> du tiers payant uniquement par le </a:t>
            </a:r>
            <a:r>
              <a:rPr lang="fr-FR" sz="2600" kern="1200" dirty="0" smtClean="0">
                <a:solidFill>
                  <a:srgbClr val="00B050"/>
                </a:solidFill>
                <a:latin typeface="Arial" pitchFamily="34" charset="0"/>
                <a:ea typeface="+mn-ea"/>
                <a:cs typeface="Arial" pitchFamily="34" charset="0"/>
              </a:rPr>
              <a:t>SECM </a:t>
            </a:r>
          </a:p>
          <a:p>
            <a:pPr marL="457200" lvl="1" indent="0" algn="just">
              <a:buNone/>
            </a:pPr>
            <a:endParaRPr lang="nl-BE" sz="2600" kern="1200" dirty="0">
              <a:solidFill>
                <a:prstClr val="black"/>
              </a:solidFill>
              <a:latin typeface="Arial" pitchFamily="34" charset="0"/>
              <a:ea typeface="+mn-ea"/>
              <a:cs typeface="Arial" pitchFamily="34" charset="0"/>
            </a:endParaRPr>
          </a:p>
        </p:txBody>
      </p:sp>
      <p:sp>
        <p:nvSpPr>
          <p:cNvPr id="7"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lnSpcReduction="10000"/>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3. Simplification du tiers payant facultatif </a:t>
            </a:r>
            <a:r>
              <a:rPr lang="fr-BE" sz="2400" dirty="0" smtClean="0"/>
              <a:t/>
            </a:r>
            <a:br>
              <a:rPr lang="fr-BE" sz="2400" dirty="0" smtClean="0"/>
            </a:br>
            <a:endParaRPr lang="fr-BE" sz="2400" dirty="0">
              <a:latin typeface="Arial" pitchFamily="34" charset="0"/>
              <a:cs typeface="Arial" pitchFamily="34" charset="0"/>
            </a:endParaRPr>
          </a:p>
        </p:txBody>
      </p:sp>
    </p:spTree>
    <p:extLst>
      <p:ext uri="{BB962C8B-B14F-4D97-AF65-F5344CB8AC3E}">
        <p14:creationId xmlns:p14="http://schemas.microsoft.com/office/powerpoint/2010/main" val="3284645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196752"/>
            <a:ext cx="8496944" cy="4896544"/>
          </a:xfrm>
        </p:spPr>
        <p:txBody>
          <a:bodyPr/>
          <a:lstStyle/>
          <a:p>
            <a:pPr marL="630238" lvl="2" indent="0" algn="just">
              <a:buNone/>
            </a:pPr>
            <a:endParaRPr lang="nl-BE" sz="2400" dirty="0" smtClean="0">
              <a:latin typeface="Arial" pitchFamily="34" charset="0"/>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smtClean="0">
                <a:solidFill>
                  <a:srgbClr val="007C92"/>
                </a:solidFill>
                <a:latin typeface="Arial" pitchFamily="34" charset="0"/>
                <a:ea typeface="+mn-ea"/>
                <a:cs typeface="Arial" pitchFamily="34" charset="0"/>
              </a:rPr>
              <a:t>Existe déjà </a:t>
            </a:r>
            <a:r>
              <a:rPr lang="fr-FR" sz="2600" kern="1200" dirty="0" smtClean="0">
                <a:solidFill>
                  <a:srgbClr val="00B050"/>
                </a:solidFill>
                <a:latin typeface="Arial" pitchFamily="34" charset="0"/>
                <a:ea typeface="+mn-ea"/>
                <a:cs typeface="Arial" pitchFamily="34" charset="0"/>
              </a:rPr>
              <a:t>pour certains dispensateurs de soins </a:t>
            </a:r>
            <a:r>
              <a:rPr lang="fr-FR" sz="2600" kern="1200" dirty="0" smtClean="0">
                <a:solidFill>
                  <a:srgbClr val="007C92"/>
                </a:solidFill>
                <a:latin typeface="Arial" pitchFamily="34" charset="0"/>
                <a:ea typeface="+mn-ea"/>
                <a:cs typeface="Arial" pitchFamily="34" charset="0"/>
              </a:rPr>
              <a:t>: hôpitaux, infirmiers, médecins généralistes, etc.</a:t>
            </a:r>
          </a:p>
          <a:p>
            <a:pPr marL="392113" lvl="1" indent="0" algn="just" eaLnBrk="0" hangingPunct="0">
              <a:spcBef>
                <a:spcPts val="325"/>
              </a:spcBef>
              <a:buClr>
                <a:srgbClr val="2DA2BF"/>
              </a:buClr>
              <a:buNone/>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sz="2600" kern="1200" dirty="0" smtClean="0">
                <a:solidFill>
                  <a:srgbClr val="007C92"/>
                </a:solidFill>
                <a:latin typeface="Arial" pitchFamily="34" charset="0"/>
                <a:ea typeface="+mn-ea"/>
                <a:cs typeface="Arial" pitchFamily="34" charset="0"/>
              </a:rPr>
              <a:t>Passage </a:t>
            </a:r>
            <a:r>
              <a:rPr lang="fr-FR" sz="2600" kern="1200" dirty="0" smtClean="0">
                <a:solidFill>
                  <a:srgbClr val="00B050"/>
                </a:solidFill>
                <a:latin typeface="Arial" pitchFamily="34" charset="0"/>
                <a:ea typeface="+mn-ea"/>
                <a:cs typeface="Arial" pitchFamily="34" charset="0"/>
              </a:rPr>
              <a:t>progressif pour les autres dispensateurs </a:t>
            </a:r>
            <a:r>
              <a:rPr lang="fr-FR" sz="2600" kern="1200" dirty="0" smtClean="0">
                <a:solidFill>
                  <a:srgbClr val="007C92"/>
                </a:solidFill>
                <a:latin typeface="Arial" pitchFamily="34" charset="0"/>
                <a:ea typeface="+mn-ea"/>
                <a:cs typeface="Arial" pitchFamily="34" charset="0"/>
              </a:rPr>
              <a:t>de soins :</a:t>
            </a:r>
          </a:p>
          <a:p>
            <a:pPr marL="1135063" lvl="2" indent="-342900" algn="just" eaLnBrk="0" hangingPunct="0">
              <a:spcBef>
                <a:spcPts val="325"/>
              </a:spcBef>
              <a:buClr>
                <a:srgbClr val="007C92"/>
              </a:buClr>
              <a:buFont typeface="Courier New" pitchFamily="49" charset="0"/>
              <a:buChar char="o"/>
            </a:pPr>
            <a:r>
              <a:rPr lang="fr-FR" sz="2400" kern="1200" dirty="0" smtClean="0">
                <a:solidFill>
                  <a:srgbClr val="007C92"/>
                </a:solidFill>
                <a:latin typeface="Arial" pitchFamily="34" charset="0"/>
                <a:ea typeface="+mn-ea"/>
                <a:cs typeface="Arial" pitchFamily="34" charset="0"/>
              </a:rPr>
              <a:t>date d’applicabilité fixée par AR pour chaque catégorie de dispensateurs de soins </a:t>
            </a:r>
          </a:p>
          <a:p>
            <a:pPr marL="1135063" lvl="2" indent="-342900" algn="just" eaLnBrk="0" hangingPunct="0">
              <a:spcBef>
                <a:spcPts val="325"/>
              </a:spcBef>
              <a:buClr>
                <a:srgbClr val="007C92"/>
              </a:buClr>
              <a:buFont typeface="Courier New" pitchFamily="49" charset="0"/>
              <a:buChar char="o"/>
            </a:pPr>
            <a:r>
              <a:rPr lang="fr-FR" sz="2400" kern="1200" dirty="0" smtClean="0">
                <a:solidFill>
                  <a:srgbClr val="007C92"/>
                </a:solidFill>
                <a:latin typeface="Arial" pitchFamily="34" charset="0"/>
                <a:ea typeface="+mn-ea"/>
                <a:cs typeface="Arial" pitchFamily="34" charset="0"/>
              </a:rPr>
              <a:t>période transitoire de </a:t>
            </a:r>
            <a:r>
              <a:rPr lang="fr-FR" sz="2400" kern="1200" dirty="0" smtClean="0">
                <a:solidFill>
                  <a:srgbClr val="00B050"/>
                </a:solidFill>
                <a:latin typeface="Arial" pitchFamily="34" charset="0"/>
                <a:ea typeface="+mn-ea"/>
                <a:cs typeface="Arial" pitchFamily="34" charset="0"/>
              </a:rPr>
              <a:t>deux ans </a:t>
            </a:r>
            <a:r>
              <a:rPr lang="fr-FR" sz="2400" kern="1200" dirty="0" smtClean="0">
                <a:solidFill>
                  <a:srgbClr val="007C92"/>
                </a:solidFill>
                <a:latin typeface="Arial" pitchFamily="34" charset="0"/>
                <a:ea typeface="+mn-ea"/>
                <a:cs typeface="Arial" pitchFamily="34" charset="0"/>
              </a:rPr>
              <a:t>pour facturer de manière électronique     </a:t>
            </a:r>
          </a:p>
          <a:p>
            <a:pPr marL="1430338" lvl="3" indent="-342900" algn="just">
              <a:buFont typeface="Courier New" pitchFamily="49" charset="0"/>
              <a:buChar char="o"/>
            </a:pPr>
            <a:endParaRPr lang="nl-BE" dirty="0" smtClean="0">
              <a:latin typeface="Arial" pitchFamily="34" charset="0"/>
              <a:cs typeface="Arial" pitchFamily="34" charset="0"/>
            </a:endParaRPr>
          </a:p>
          <a:p>
            <a:pPr marL="973138" lvl="2" indent="-342900" algn="just">
              <a:buFont typeface="Wingdings" pitchFamily="2" charset="2"/>
              <a:buChar char="Ø"/>
            </a:pPr>
            <a:endParaRPr lang="nl-BE" sz="2400" dirty="0" smtClean="0">
              <a:latin typeface="Arial" pitchFamily="34" charset="0"/>
              <a:cs typeface="Arial" pitchFamily="34" charset="0"/>
            </a:endParaRPr>
          </a:p>
        </p:txBody>
      </p:sp>
      <p:sp>
        <p:nvSpPr>
          <p:cNvPr id="14" name="Titel 2"/>
          <p:cNvSpPr txBox="1">
            <a:spLocks/>
          </p:cNvSpPr>
          <p:nvPr/>
        </p:nvSpPr>
        <p:spPr bwMode="auto">
          <a:xfrm>
            <a:off x="1403648" y="44624"/>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4. Passage progressif au tiers payant électronique </a:t>
            </a:r>
          </a:p>
        </p:txBody>
      </p:sp>
    </p:spTree>
    <p:extLst>
      <p:ext uri="{BB962C8B-B14F-4D97-AF65-F5344CB8AC3E}">
        <p14:creationId xmlns:p14="http://schemas.microsoft.com/office/powerpoint/2010/main" val="29140563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1520" y="1392248"/>
            <a:ext cx="8856984" cy="4680520"/>
          </a:xfrm>
        </p:spPr>
        <p:txBody>
          <a:bodyPr/>
          <a:lstStyle/>
          <a:p>
            <a:pPr marL="735013" lvl="1" indent="-342900" algn="just" eaLnBrk="0" hangingPunct="0">
              <a:spcBef>
                <a:spcPts val="325"/>
              </a:spcBef>
              <a:buClr>
                <a:srgbClr val="007C92"/>
              </a:buClr>
              <a:buFont typeface="Wingdings" pitchFamily="2" charset="2"/>
              <a:buChar char="§"/>
            </a:pPr>
            <a:r>
              <a:rPr lang="fr-FR" kern="1200" dirty="0" smtClean="0">
                <a:solidFill>
                  <a:srgbClr val="00B050"/>
                </a:solidFill>
                <a:latin typeface="Arial" pitchFamily="34" charset="0"/>
                <a:ea typeface="+mn-ea"/>
                <a:cs typeface="Arial" pitchFamily="34" charset="0"/>
              </a:rPr>
              <a:t>dans les 15 jours </a:t>
            </a:r>
            <a:r>
              <a:rPr lang="fr-FR" kern="1200" dirty="0" smtClean="0">
                <a:solidFill>
                  <a:srgbClr val="007C92"/>
                </a:solidFill>
                <a:latin typeface="Arial" pitchFamily="34" charset="0"/>
                <a:ea typeface="+mn-ea"/>
                <a:cs typeface="Arial" pitchFamily="34" charset="0"/>
              </a:rPr>
              <a:t>en cas de </a:t>
            </a:r>
            <a:r>
              <a:rPr lang="fr-FR" kern="1200" dirty="0" smtClean="0">
                <a:solidFill>
                  <a:srgbClr val="00B050"/>
                </a:solidFill>
                <a:latin typeface="Arial" pitchFamily="34" charset="0"/>
                <a:ea typeface="+mn-ea"/>
                <a:cs typeface="Arial" pitchFamily="34" charset="0"/>
              </a:rPr>
              <a:t>facturation électronique</a:t>
            </a:r>
          </a:p>
          <a:p>
            <a:pPr marL="735013" lvl="1" indent="-342900" algn="just" eaLnBrk="0" hangingPunct="0">
              <a:spcBef>
                <a:spcPts val="325"/>
              </a:spcBef>
              <a:buClr>
                <a:srgbClr val="007C92"/>
              </a:buClr>
              <a:buFont typeface="Wingdings" pitchFamily="2" charset="2"/>
              <a:buChar char="§"/>
            </a:pPr>
            <a:r>
              <a:rPr lang="fr-FR" kern="1200" dirty="0" smtClean="0">
                <a:solidFill>
                  <a:srgbClr val="00B050"/>
                </a:solidFill>
                <a:latin typeface="Arial" pitchFamily="34" charset="0"/>
                <a:ea typeface="+mn-ea"/>
                <a:cs typeface="Arial" pitchFamily="34" charset="0"/>
              </a:rPr>
              <a:t>dans les 2 mois </a:t>
            </a:r>
            <a:r>
              <a:rPr lang="fr-FR" kern="1200" dirty="0" smtClean="0">
                <a:solidFill>
                  <a:srgbClr val="007C92"/>
                </a:solidFill>
                <a:latin typeface="Arial" pitchFamily="34" charset="0"/>
                <a:ea typeface="+mn-ea"/>
                <a:cs typeface="Arial" pitchFamily="34" charset="0"/>
              </a:rPr>
              <a:t>après la fin du mois au cours duquel l’OA reçoit les documents de facturation</a:t>
            </a:r>
            <a:r>
              <a:rPr lang="fr-FR" sz="2600" kern="1200" dirty="0" smtClean="0">
                <a:solidFill>
                  <a:srgbClr val="007C92"/>
                </a:solidFill>
                <a:latin typeface="Arial" pitchFamily="34" charset="0"/>
                <a:ea typeface="+mn-ea"/>
                <a:cs typeface="Arial" pitchFamily="34" charset="0"/>
              </a:rPr>
              <a:t>:</a:t>
            </a:r>
          </a:p>
          <a:p>
            <a:pPr marL="1135063" lvl="2" indent="-342900" algn="just" eaLnBrk="0" hangingPunct="0">
              <a:spcBef>
                <a:spcPts val="325"/>
              </a:spcBef>
              <a:buClr>
                <a:srgbClr val="007C92"/>
              </a:buClr>
              <a:buFont typeface="Courier New" pitchFamily="49" charset="0"/>
              <a:buChar char="o"/>
            </a:pPr>
            <a:r>
              <a:rPr lang="fr-FR" dirty="0" smtClean="0">
                <a:solidFill>
                  <a:srgbClr val="007C92"/>
                </a:solidFill>
                <a:latin typeface="Arial" pitchFamily="34" charset="0"/>
                <a:cs typeface="Arial" pitchFamily="34" charset="0"/>
              </a:rPr>
              <a:t>facturation sur support magnétique (CD Rom)</a:t>
            </a:r>
          </a:p>
          <a:p>
            <a:pPr marL="1135063" lvl="2" indent="-342900" algn="just" eaLnBrk="0" hangingPunct="0">
              <a:spcBef>
                <a:spcPts val="325"/>
              </a:spcBef>
              <a:buClr>
                <a:srgbClr val="007C92"/>
              </a:buClr>
              <a:buFont typeface="Courier New" pitchFamily="49" charset="0"/>
              <a:buChar char="o"/>
            </a:pPr>
            <a:r>
              <a:rPr lang="fr-FR" dirty="0" smtClean="0">
                <a:solidFill>
                  <a:srgbClr val="007C92"/>
                </a:solidFill>
                <a:latin typeface="Arial" pitchFamily="34" charset="0"/>
                <a:cs typeface="Arial" pitchFamily="34" charset="0"/>
              </a:rPr>
              <a:t>hôpitaux, laboratoires de biologie clinique</a:t>
            </a:r>
          </a:p>
          <a:p>
            <a:pPr marL="1135063" lvl="2" indent="-342900" algn="just" eaLnBrk="0" hangingPunct="0">
              <a:spcBef>
                <a:spcPts val="325"/>
              </a:spcBef>
              <a:buClr>
                <a:srgbClr val="007C92"/>
              </a:buClr>
              <a:buFont typeface="Courier New" pitchFamily="49" charset="0"/>
              <a:buChar char="o"/>
            </a:pPr>
            <a:r>
              <a:rPr lang="fr-FR" dirty="0" smtClean="0">
                <a:solidFill>
                  <a:srgbClr val="007C92"/>
                </a:solidFill>
                <a:latin typeface="Arial" pitchFamily="34" charset="0"/>
                <a:cs typeface="Arial" pitchFamily="34" charset="0"/>
              </a:rPr>
              <a:t>infirmiers jusqu’au 30/09/2016</a:t>
            </a:r>
          </a:p>
          <a:p>
            <a:pPr marL="1135063" lvl="2" indent="-342900" algn="just" eaLnBrk="0" hangingPunct="0">
              <a:spcBef>
                <a:spcPts val="325"/>
              </a:spcBef>
              <a:buClr>
                <a:srgbClr val="007C92"/>
              </a:buClr>
              <a:buFont typeface="Courier New" pitchFamily="49" charset="0"/>
              <a:buChar char="o"/>
            </a:pPr>
            <a:r>
              <a:rPr lang="fr-FR" dirty="0" smtClean="0">
                <a:solidFill>
                  <a:srgbClr val="007C92"/>
                </a:solidFill>
                <a:latin typeface="Arial" pitchFamily="34" charset="0"/>
                <a:cs typeface="Arial" pitchFamily="34" charset="0"/>
              </a:rPr>
              <a:t>facturation sur papier (exception : dans les 30 jours pour les médecins généralistes)</a:t>
            </a:r>
          </a:p>
          <a:p>
            <a:pPr marL="563563" lvl="1" indent="-171450" algn="just">
              <a:buClr>
                <a:srgbClr val="2DA2BF"/>
              </a:buClr>
              <a:buFont typeface="Wingdings" pitchFamily="2" charset="2"/>
              <a:buChar char="§"/>
            </a:pPr>
            <a:endParaRPr lang="fr-FR" sz="1000" dirty="0" smtClean="0">
              <a:solidFill>
                <a:srgbClr val="007C92"/>
              </a:solidFill>
              <a:latin typeface="Arial" pitchFamily="34" charset="0"/>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B050"/>
                </a:solidFill>
                <a:latin typeface="Arial" pitchFamily="34" charset="0"/>
                <a:ea typeface="+mn-ea"/>
                <a:cs typeface="Arial" pitchFamily="34" charset="0"/>
              </a:rPr>
              <a:t>intérêt de retard </a:t>
            </a:r>
            <a:r>
              <a:rPr lang="fr-FR" kern="1200" dirty="0" smtClean="0">
                <a:solidFill>
                  <a:srgbClr val="007C92"/>
                </a:solidFill>
                <a:latin typeface="Arial" pitchFamily="34" charset="0"/>
                <a:ea typeface="+mn-ea"/>
                <a:cs typeface="Arial" pitchFamily="34" charset="0"/>
              </a:rPr>
              <a:t>en cas de paiement tardif</a:t>
            </a: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Arial" pitchFamily="34" charset="0"/>
                <a:ea typeface="+mn-ea"/>
                <a:cs typeface="Arial" pitchFamily="34" charset="0"/>
              </a:rPr>
              <a:t>chaque commission de conventions/d’accords peut fixer un </a:t>
            </a:r>
            <a:r>
              <a:rPr lang="fr-FR" kern="1200" dirty="0" smtClean="0">
                <a:solidFill>
                  <a:srgbClr val="00B050"/>
                </a:solidFill>
                <a:latin typeface="Arial" pitchFamily="34" charset="0"/>
                <a:ea typeface="+mn-ea"/>
                <a:cs typeface="Arial" pitchFamily="34" charset="0"/>
              </a:rPr>
              <a:t>délai plus court </a:t>
            </a:r>
            <a:endParaRPr lang="fr-FR" dirty="0" smtClean="0">
              <a:solidFill>
                <a:srgbClr val="00B050"/>
              </a:solidFill>
              <a:latin typeface="Arial" pitchFamily="34" charset="0"/>
              <a:cs typeface="Arial" pitchFamily="34" charset="0"/>
            </a:endParaRPr>
          </a:p>
          <a:p>
            <a:pPr marL="630238" lvl="2" indent="0" algn="just">
              <a:buNone/>
            </a:pPr>
            <a:endParaRPr lang="nl-BE" sz="2400" dirty="0" smtClean="0">
              <a:latin typeface="Arial" pitchFamily="34" charset="0"/>
              <a:cs typeface="Arial" pitchFamily="34" charset="0"/>
            </a:endParaRPr>
          </a:p>
        </p:txBody>
      </p:sp>
      <p:sp>
        <p:nvSpPr>
          <p:cNvPr id="5" name="Titel 2"/>
          <p:cNvSpPr txBox="1">
            <a:spLocks/>
          </p:cNvSpPr>
          <p:nvPr/>
        </p:nvSpPr>
        <p:spPr bwMode="auto">
          <a:xfrm>
            <a:off x="1403648" y="1334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5. Paiement plus rapide en cas de facturation électronique</a:t>
            </a:r>
          </a:p>
        </p:txBody>
      </p:sp>
    </p:spTree>
    <p:extLst>
      <p:ext uri="{BB962C8B-B14F-4D97-AF65-F5344CB8AC3E}">
        <p14:creationId xmlns:p14="http://schemas.microsoft.com/office/powerpoint/2010/main" val="259302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smtClean="0"/>
              <a:t>Sommaire</a:t>
            </a:r>
            <a:endParaRPr lang="fr-BE" sz="3200" dirty="0"/>
          </a:p>
        </p:txBody>
      </p:sp>
      <p:sp>
        <p:nvSpPr>
          <p:cNvPr id="3" name="Espace réservé du contenu 2"/>
          <p:cNvSpPr>
            <a:spLocks noGrp="1"/>
          </p:cNvSpPr>
          <p:nvPr>
            <p:ph idx="1"/>
          </p:nvPr>
        </p:nvSpPr>
        <p:spPr>
          <a:xfrm>
            <a:off x="827088" y="1639341"/>
            <a:ext cx="7859712" cy="4525963"/>
          </a:xfrm>
        </p:spPr>
        <p:txBody>
          <a:bodyPr/>
          <a:lstStyle/>
          <a:p>
            <a:pPr>
              <a:buFont typeface="Wingdings" pitchFamily="2" charset="2"/>
              <a:buChar char="§"/>
            </a:pPr>
            <a:r>
              <a:rPr lang="nl-BE" sz="2800" b="1" dirty="0" err="1">
                <a:solidFill>
                  <a:srgbClr val="00B050"/>
                </a:solidFill>
                <a:latin typeface="+mj-lt"/>
                <a:ea typeface="+mj-ea"/>
                <a:cs typeface="+mj-cs"/>
              </a:rPr>
              <a:t>Attestations</a:t>
            </a:r>
            <a:r>
              <a:rPr lang="nl-BE" sz="2800" b="1" dirty="0">
                <a:solidFill>
                  <a:srgbClr val="00B050"/>
                </a:solidFill>
                <a:latin typeface="+mj-lt"/>
                <a:ea typeface="+mj-ea"/>
                <a:cs typeface="+mj-cs"/>
              </a:rPr>
              <a:t> de </a:t>
            </a:r>
            <a:r>
              <a:rPr lang="nl-BE" sz="2800" b="1" dirty="0" err="1">
                <a:solidFill>
                  <a:srgbClr val="00B050"/>
                </a:solidFill>
                <a:latin typeface="+mj-lt"/>
                <a:ea typeface="+mj-ea"/>
                <a:cs typeface="+mj-cs"/>
              </a:rPr>
              <a:t>soins</a:t>
            </a:r>
            <a:r>
              <a:rPr lang="nl-BE" sz="2800" b="1" dirty="0">
                <a:solidFill>
                  <a:srgbClr val="00B050"/>
                </a:solidFill>
                <a:latin typeface="+mj-lt"/>
                <a:ea typeface="+mj-ea"/>
                <a:cs typeface="+mj-cs"/>
              </a:rPr>
              <a:t> </a:t>
            </a:r>
            <a:r>
              <a:rPr lang="nl-BE" sz="2800" b="1" dirty="0" err="1">
                <a:solidFill>
                  <a:srgbClr val="00B050"/>
                </a:solidFill>
                <a:latin typeface="+mj-lt"/>
                <a:ea typeface="+mj-ea"/>
                <a:cs typeface="+mj-cs"/>
              </a:rPr>
              <a:t>donnés</a:t>
            </a:r>
            <a:r>
              <a:rPr lang="nl-BE" sz="2800" b="1" dirty="0">
                <a:solidFill>
                  <a:srgbClr val="00B050"/>
                </a:solidFill>
                <a:latin typeface="+mj-lt"/>
                <a:ea typeface="+mj-ea"/>
                <a:cs typeface="+mj-cs"/>
              </a:rPr>
              <a:t> : </a:t>
            </a:r>
            <a:r>
              <a:rPr lang="nl-BE" sz="2800" b="1" dirty="0" err="1">
                <a:solidFill>
                  <a:srgbClr val="00B050"/>
                </a:solidFill>
                <a:latin typeface="+mj-lt"/>
                <a:ea typeface="+mj-ea"/>
                <a:cs typeface="+mj-cs"/>
              </a:rPr>
              <a:t>Quoi</a:t>
            </a:r>
            <a:r>
              <a:rPr lang="nl-BE" sz="2800" b="1" dirty="0">
                <a:solidFill>
                  <a:srgbClr val="00B050"/>
                </a:solidFill>
                <a:latin typeface="+mj-lt"/>
                <a:ea typeface="+mj-ea"/>
                <a:cs typeface="+mj-cs"/>
              </a:rPr>
              <a:t> de </a:t>
            </a:r>
            <a:r>
              <a:rPr lang="nl-BE" sz="2800" b="1" dirty="0" err="1" smtClean="0">
                <a:solidFill>
                  <a:srgbClr val="00B050"/>
                </a:solidFill>
                <a:latin typeface="+mj-lt"/>
                <a:ea typeface="+mj-ea"/>
                <a:cs typeface="+mj-cs"/>
              </a:rPr>
              <a:t>neuf</a:t>
            </a:r>
            <a:r>
              <a:rPr lang="nl-BE" sz="2800" b="1" dirty="0" smtClean="0">
                <a:solidFill>
                  <a:srgbClr val="00B050"/>
                </a:solidFill>
                <a:latin typeface="+mj-lt"/>
                <a:ea typeface="+mj-ea"/>
                <a:cs typeface="+mj-cs"/>
              </a:rPr>
              <a:t> ?</a:t>
            </a:r>
            <a:endParaRPr lang="nl-BE" sz="2800" b="1" dirty="0">
              <a:solidFill>
                <a:srgbClr val="00B050"/>
              </a:solidFill>
              <a:latin typeface="+mj-lt"/>
              <a:ea typeface="+mj-ea"/>
              <a:cs typeface="+mj-cs"/>
            </a:endParaRPr>
          </a:p>
          <a:p>
            <a:pPr>
              <a:buFont typeface="Wingdings" pitchFamily="2" charset="2"/>
              <a:buChar char="§"/>
            </a:pPr>
            <a:r>
              <a:rPr lang="fr-BE" sz="2800" dirty="0" smtClean="0">
                <a:solidFill>
                  <a:srgbClr val="008080"/>
                </a:solidFill>
                <a:latin typeface="+mj-lt"/>
              </a:rPr>
              <a:t>Document </a:t>
            </a:r>
            <a:r>
              <a:rPr lang="fr-BE" sz="2800" dirty="0">
                <a:solidFill>
                  <a:srgbClr val="008080"/>
                </a:solidFill>
                <a:latin typeface="+mj-lt"/>
              </a:rPr>
              <a:t>justificatif et acomptes : quoi de neuf </a:t>
            </a:r>
            <a:r>
              <a:rPr lang="fr-BE" sz="2800" dirty="0" smtClean="0">
                <a:solidFill>
                  <a:srgbClr val="008080"/>
                </a:solidFill>
                <a:latin typeface="+mj-lt"/>
              </a:rPr>
              <a:t>?</a:t>
            </a:r>
            <a:endParaRPr lang="fr-BE" sz="2800" dirty="0">
              <a:solidFill>
                <a:srgbClr val="008080"/>
              </a:solidFill>
              <a:latin typeface="+mj-lt"/>
            </a:endParaRPr>
          </a:p>
          <a:p>
            <a:pPr>
              <a:buFont typeface="Wingdings" pitchFamily="2" charset="2"/>
              <a:buChar char="§"/>
            </a:pPr>
            <a:r>
              <a:rPr lang="fr-BE" sz="2800" dirty="0" smtClean="0">
                <a:solidFill>
                  <a:srgbClr val="008080"/>
                </a:solidFill>
                <a:latin typeface="+mj-lt"/>
              </a:rPr>
              <a:t>Tiers </a:t>
            </a:r>
            <a:r>
              <a:rPr lang="fr-BE" sz="2800" dirty="0">
                <a:solidFill>
                  <a:srgbClr val="008080"/>
                </a:solidFill>
                <a:latin typeface="+mj-lt"/>
              </a:rPr>
              <a:t>payant et vérification de l’identité : quoi de neuf </a:t>
            </a:r>
            <a:r>
              <a:rPr lang="fr-BE" sz="2800" dirty="0" smtClean="0">
                <a:solidFill>
                  <a:srgbClr val="008080"/>
                </a:solidFill>
                <a:latin typeface="+mj-lt"/>
              </a:rPr>
              <a:t>?</a:t>
            </a:r>
          </a:p>
          <a:p>
            <a:pPr>
              <a:buFont typeface="Wingdings" pitchFamily="2" charset="2"/>
              <a:buChar char="§"/>
            </a:pPr>
            <a:r>
              <a:rPr lang="fr-BE" sz="2800" dirty="0" smtClean="0">
                <a:solidFill>
                  <a:srgbClr val="008080"/>
                </a:solidFill>
                <a:latin typeface="+mj-lt"/>
              </a:rPr>
              <a:t>Questions-réponses</a:t>
            </a:r>
            <a:endParaRPr lang="fr-BE" sz="2800" dirty="0">
              <a:solidFill>
                <a:srgbClr val="008080"/>
              </a:solidFill>
              <a:latin typeface="+mj-lt"/>
            </a:endParaRPr>
          </a:p>
        </p:txBody>
      </p:sp>
    </p:spTree>
    <p:extLst>
      <p:ext uri="{BB962C8B-B14F-4D97-AF65-F5344CB8AC3E}">
        <p14:creationId xmlns:p14="http://schemas.microsoft.com/office/powerpoint/2010/main" val="32996149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628800"/>
            <a:ext cx="8856984" cy="4599384"/>
          </a:xfrm>
        </p:spPr>
        <p:txBody>
          <a:bodyPr/>
          <a:lstStyle/>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Arial" pitchFamily="34" charset="0"/>
                <a:ea typeface="+mn-ea"/>
                <a:cs typeface="Arial" pitchFamily="34" charset="0"/>
              </a:rPr>
              <a:t>Engagement de paiement en cas de consultation électronique de l’assurabilité du patient et de facturation électronique à l’OA via MyCarenet</a:t>
            </a:r>
          </a:p>
          <a:p>
            <a:pPr marL="735013" lvl="1" indent="-342900" algn="just" eaLnBrk="0" hangingPunct="0">
              <a:spcBef>
                <a:spcPts val="325"/>
              </a:spcBef>
              <a:buClr>
                <a:srgbClr val="007C92"/>
              </a:buClr>
              <a:buFont typeface="Wingdings" pitchFamily="2" charset="2"/>
              <a:buChar char="§"/>
            </a:pPr>
            <a:endParaRPr lang="fr-FR"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Arial" pitchFamily="34" charset="0"/>
                <a:ea typeface="+mn-ea"/>
                <a:cs typeface="Arial" pitchFamily="34" charset="0"/>
              </a:rPr>
              <a:t>Les médecins généralistes doivent utiliser le service tarifs</a:t>
            </a:r>
            <a:r>
              <a:rPr lang="fr-FR" kern="1200" dirty="0" smtClean="0">
                <a:solidFill>
                  <a:srgbClr val="00B050"/>
                </a:solidFill>
                <a:latin typeface="Arial" pitchFamily="34" charset="0"/>
                <a:ea typeface="+mn-ea"/>
                <a:cs typeface="Arial" pitchFamily="34" charset="0"/>
              </a:rPr>
              <a:t> </a:t>
            </a:r>
            <a:r>
              <a:rPr lang="fr-FR" kern="1200" dirty="0" smtClean="0">
                <a:solidFill>
                  <a:srgbClr val="007C92"/>
                </a:solidFill>
                <a:latin typeface="Arial" pitchFamily="34" charset="0"/>
                <a:ea typeface="+mn-ea"/>
                <a:cs typeface="Arial" pitchFamily="34" charset="0"/>
              </a:rPr>
              <a:t>de MyCarenet</a:t>
            </a:r>
          </a:p>
          <a:p>
            <a:pPr marL="849313" lvl="1" indent="-457200" algn="just" eaLnBrk="0" hangingPunct="0">
              <a:spcBef>
                <a:spcPts val="325"/>
              </a:spcBef>
              <a:buClr>
                <a:srgbClr val="007C92"/>
              </a:buClr>
              <a:buFont typeface="Wingdings" pitchFamily="2" charset="2"/>
              <a:buChar char="§"/>
            </a:pPr>
            <a:endParaRPr lang="fr-FR" sz="2600" kern="1200" dirty="0" smtClean="0">
              <a:solidFill>
                <a:srgbClr val="007C92"/>
              </a:solidFill>
              <a:latin typeface="Arial" pitchFamily="34" charset="0"/>
              <a:ea typeface="+mn-ea"/>
              <a:cs typeface="Arial" pitchFamily="34" charset="0"/>
            </a:endParaRPr>
          </a:p>
          <a:p>
            <a:pPr marL="849313" lvl="1" indent="-457200" algn="just" eaLnBrk="0" hangingPunct="0">
              <a:spcBef>
                <a:spcPts val="325"/>
              </a:spcBef>
              <a:buClr>
                <a:srgbClr val="007C92"/>
              </a:buClr>
              <a:buFont typeface="Wingdings" pitchFamily="2" charset="2"/>
              <a:buChar char="§"/>
            </a:pPr>
            <a:r>
              <a:rPr lang="fr-FR" kern="1200" dirty="0" smtClean="0">
                <a:solidFill>
                  <a:srgbClr val="007C92"/>
                </a:solidFill>
                <a:latin typeface="Arial" pitchFamily="34" charset="0"/>
                <a:ea typeface="+mn-ea"/>
                <a:cs typeface="Arial" pitchFamily="34" charset="0"/>
              </a:rPr>
              <a:t>Le dispensateur de soins doit identifier le patient </a:t>
            </a:r>
            <a:r>
              <a:rPr lang="fr-FR" dirty="0" smtClean="0">
                <a:solidFill>
                  <a:srgbClr val="007C92"/>
                </a:solidFill>
                <a:latin typeface="Arial" pitchFamily="34" charset="0"/>
                <a:cs typeface="Arial" pitchFamily="34" charset="0"/>
              </a:rPr>
              <a:t> par les mêmes moyens d’identification que pour la vérification de l’identité </a:t>
            </a:r>
          </a:p>
          <a:p>
            <a:pPr marL="392113" lvl="1" indent="0" algn="just">
              <a:buNone/>
            </a:pPr>
            <a:r>
              <a:rPr lang="fr-FR" sz="2200" dirty="0" smtClean="0">
                <a:solidFill>
                  <a:srgbClr val="007C92"/>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a:t>6. Engagement de paiement après vérification de l’identité </a:t>
            </a:r>
          </a:p>
        </p:txBody>
      </p:sp>
      <p:sp>
        <p:nvSpPr>
          <p:cNvPr id="3" name="Slide Number Placeholder 2"/>
          <p:cNvSpPr>
            <a:spLocks noGrp="1"/>
          </p:cNvSpPr>
          <p:nvPr>
            <p:ph type="sldNum" sz="quarter" idx="12"/>
          </p:nvPr>
        </p:nvSpPr>
        <p:spPr/>
        <p:txBody>
          <a:bodyPr/>
          <a:lstStyle/>
          <a:p>
            <a:fld id="{3B7F0E61-F0F8-4423-9619-E85AF4E44679}" type="slidenum">
              <a:rPr lang="en-US" smtClean="0"/>
              <a:pPr/>
              <a:t>60</a:t>
            </a:fld>
            <a:endParaRPr lang="en-US" dirty="0"/>
          </a:p>
        </p:txBody>
      </p:sp>
    </p:spTree>
    <p:extLst>
      <p:ext uri="{BB962C8B-B14F-4D97-AF65-F5344CB8AC3E}">
        <p14:creationId xmlns:p14="http://schemas.microsoft.com/office/powerpoint/2010/main" val="41582923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628800"/>
            <a:ext cx="8856984" cy="4599384"/>
          </a:xfrm>
        </p:spPr>
        <p:txBody>
          <a:bodyPr/>
          <a:lstStyle/>
          <a:p>
            <a:pPr marL="735013" lvl="1" indent="-342900" algn="just" eaLnBrk="0" hangingPunct="0">
              <a:spcBef>
                <a:spcPts val="325"/>
              </a:spcBef>
              <a:buClr>
                <a:srgbClr val="007C92"/>
              </a:buClr>
              <a:buFont typeface="Wingdings" pitchFamily="2" charset="2"/>
              <a:buChar char="§"/>
            </a:pPr>
            <a:r>
              <a:rPr lang="nl-BE" kern="1200" dirty="0" smtClean="0">
                <a:solidFill>
                  <a:prstClr val="black"/>
                </a:solidFill>
                <a:latin typeface="Arial" pitchFamily="34" charset="0"/>
                <a:ea typeface="+mn-ea"/>
                <a:cs typeface="Arial" pitchFamily="34" charset="0"/>
              </a:rPr>
              <a:t> </a:t>
            </a:r>
            <a:r>
              <a:rPr lang="fr-FR" sz="2800" kern="1200" dirty="0">
                <a:solidFill>
                  <a:srgbClr val="007C92"/>
                </a:solidFill>
                <a:latin typeface="Arial" pitchFamily="34" charset="0"/>
                <a:ea typeface="+mn-ea"/>
                <a:cs typeface="Arial" pitchFamily="34" charset="0"/>
              </a:rPr>
              <a:t>La vérification de l’identité du </a:t>
            </a:r>
            <a:r>
              <a:rPr lang="fr-FR" sz="2800" kern="1200" dirty="0" smtClean="0">
                <a:solidFill>
                  <a:srgbClr val="007C92"/>
                </a:solidFill>
                <a:latin typeface="Arial" pitchFamily="34" charset="0"/>
                <a:ea typeface="+mn-ea"/>
                <a:cs typeface="Arial" pitchFamily="34" charset="0"/>
              </a:rPr>
              <a:t>patient</a:t>
            </a:r>
          </a:p>
          <a:p>
            <a:pPr marL="392113" lvl="1" indent="0" algn="just" eaLnBrk="0" hangingPunct="0">
              <a:spcBef>
                <a:spcPts val="325"/>
              </a:spcBef>
              <a:buClr>
                <a:srgbClr val="2DA2BF"/>
              </a:buClr>
              <a:buNone/>
            </a:pPr>
            <a:endParaRPr lang="fr-FR" sz="2800" b="1" kern="1200" dirty="0" smtClean="0">
              <a:solidFill>
                <a:srgbClr val="007C92"/>
              </a:solidFill>
              <a:latin typeface="Arial" pitchFamily="34" charset="0"/>
              <a:ea typeface="+mn-ea"/>
              <a:cs typeface="Arial" pitchFamily="34" charset="0"/>
            </a:endParaRPr>
          </a:p>
          <a:p>
            <a:pPr marL="1249363" lvl="2" indent="-457200" algn="just" eaLnBrk="0" hangingPunct="0">
              <a:spcBef>
                <a:spcPts val="325"/>
              </a:spcBef>
              <a:buClr>
                <a:srgbClr val="007C92"/>
              </a:buClr>
              <a:buFont typeface="Courier New" pitchFamily="49" charset="0"/>
              <a:buChar char="o"/>
            </a:pPr>
            <a:r>
              <a:rPr lang="fr-FR" sz="2800" kern="1200" dirty="0">
                <a:solidFill>
                  <a:srgbClr val="007C92"/>
                </a:solidFill>
                <a:latin typeface="Arial" pitchFamily="34" charset="0"/>
                <a:ea typeface="+mn-ea"/>
                <a:cs typeface="Arial" pitchFamily="34" charset="0"/>
              </a:rPr>
              <a:t>condition d’application du tiers </a:t>
            </a:r>
            <a:r>
              <a:rPr lang="fr-FR" sz="2800" kern="1200" dirty="0" smtClean="0">
                <a:solidFill>
                  <a:srgbClr val="007C92"/>
                </a:solidFill>
                <a:latin typeface="Arial" pitchFamily="34" charset="0"/>
                <a:ea typeface="+mn-ea"/>
                <a:cs typeface="Arial" pitchFamily="34" charset="0"/>
              </a:rPr>
              <a:t>payant</a:t>
            </a:r>
          </a:p>
          <a:p>
            <a:pPr marL="1249363" lvl="2" indent="-457200" algn="just" eaLnBrk="0" hangingPunct="0">
              <a:spcBef>
                <a:spcPts val="325"/>
              </a:spcBef>
              <a:buClr>
                <a:srgbClr val="007C92"/>
              </a:buClr>
              <a:buFont typeface="Courier New" pitchFamily="49" charset="0"/>
              <a:buChar char="o"/>
            </a:pPr>
            <a:endParaRPr lang="fr-FR" sz="2800" kern="1200" dirty="0">
              <a:solidFill>
                <a:srgbClr val="007C92"/>
              </a:solidFill>
              <a:latin typeface="Arial" pitchFamily="34" charset="0"/>
              <a:ea typeface="+mn-ea"/>
              <a:cs typeface="Arial" pitchFamily="34" charset="0"/>
            </a:endParaRPr>
          </a:p>
          <a:p>
            <a:pPr marL="1249363" lvl="2" indent="-457200" algn="just" eaLnBrk="0" hangingPunct="0">
              <a:spcBef>
                <a:spcPts val="325"/>
              </a:spcBef>
              <a:buClr>
                <a:srgbClr val="007C92"/>
              </a:buClr>
              <a:buFont typeface="Courier New" pitchFamily="49" charset="0"/>
              <a:buChar char="o"/>
            </a:pPr>
            <a:r>
              <a:rPr lang="fr-FR" sz="2800" kern="1200" dirty="0">
                <a:solidFill>
                  <a:srgbClr val="007C92"/>
                </a:solidFill>
                <a:latin typeface="Arial" pitchFamily="34" charset="0"/>
                <a:ea typeface="+mn-ea"/>
                <a:cs typeface="Arial" pitchFamily="34" charset="0"/>
              </a:rPr>
              <a:t>pour chaque </a:t>
            </a:r>
            <a:r>
              <a:rPr lang="fr-FR" sz="2800" kern="1200" dirty="0" smtClean="0">
                <a:solidFill>
                  <a:srgbClr val="007C92"/>
                </a:solidFill>
                <a:latin typeface="Arial" pitchFamily="34" charset="0"/>
                <a:ea typeface="+mn-ea"/>
                <a:cs typeface="Arial" pitchFamily="34" charset="0"/>
              </a:rPr>
              <a:t>prestation</a:t>
            </a:r>
          </a:p>
          <a:p>
            <a:pPr marL="1706563" lvl="3" indent="-457200" algn="just" eaLnBrk="0" hangingPunct="0">
              <a:spcBef>
                <a:spcPts val="325"/>
              </a:spcBef>
              <a:buClr>
                <a:srgbClr val="007C92"/>
              </a:buClr>
              <a:buFont typeface="Wingdings" pitchFamily="2" charset="2"/>
              <a:buChar char="Ø"/>
            </a:pPr>
            <a:r>
              <a:rPr lang="fr-FR" sz="2800" kern="1200" dirty="0" smtClean="0">
                <a:solidFill>
                  <a:srgbClr val="007C92"/>
                </a:solidFill>
                <a:latin typeface="Arial" pitchFamily="34" charset="0"/>
                <a:ea typeface="+mn-ea"/>
                <a:cs typeface="Arial" pitchFamily="34" charset="0"/>
              </a:rPr>
              <a:t>Exception: DMG</a:t>
            </a:r>
          </a:p>
          <a:p>
            <a:pPr marL="1249363" lvl="3" indent="0" algn="just" eaLnBrk="0" hangingPunct="0">
              <a:spcBef>
                <a:spcPts val="325"/>
              </a:spcBef>
              <a:buClr>
                <a:srgbClr val="007C92"/>
              </a:buClr>
              <a:buNone/>
            </a:pPr>
            <a:r>
              <a:rPr lang="fr-FR" sz="2800" kern="1200" dirty="0" smtClean="0">
                <a:solidFill>
                  <a:srgbClr val="007C92"/>
                </a:solidFill>
                <a:latin typeface="Arial" pitchFamily="34" charset="0"/>
                <a:ea typeface="+mn-ea"/>
                <a:cs typeface="Arial" pitchFamily="34" charset="0"/>
              </a:rPr>
              <a:t> </a:t>
            </a:r>
          </a:p>
          <a:p>
            <a:pPr marL="1249363" lvl="2" indent="-457200" algn="just" eaLnBrk="0" hangingPunct="0">
              <a:spcBef>
                <a:spcPts val="325"/>
              </a:spcBef>
              <a:buClr>
                <a:srgbClr val="007C92"/>
              </a:buClr>
              <a:buFont typeface="Courier New" pitchFamily="49" charset="0"/>
              <a:buChar char="o"/>
            </a:pPr>
            <a:r>
              <a:rPr lang="fr-FR" sz="2800" kern="1200" dirty="0">
                <a:solidFill>
                  <a:srgbClr val="007C92"/>
                </a:solidFill>
                <a:latin typeface="Arial" pitchFamily="34" charset="0"/>
                <a:ea typeface="+mn-ea"/>
                <a:cs typeface="Arial" pitchFamily="34" charset="0"/>
              </a:rPr>
              <a:t>au moment de la prestation</a:t>
            </a:r>
            <a:endParaRPr lang="nl-BE" sz="2800" kern="1200" dirty="0">
              <a:solidFill>
                <a:srgbClr val="007C92"/>
              </a:solidFill>
              <a:latin typeface="Arial" pitchFamily="34" charset="0"/>
              <a:ea typeface="+mn-ea"/>
              <a:cs typeface="Arial" pitchFamily="34" charset="0"/>
            </a:endParaRPr>
          </a:p>
          <a:p>
            <a:pPr marL="392113" lvl="1" indent="0" algn="just">
              <a:buNone/>
            </a:pPr>
            <a:r>
              <a:rPr lang="nl-BE" sz="22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547664" y="87720"/>
            <a:ext cx="7740352"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7. </a:t>
            </a:r>
            <a:r>
              <a:rPr lang="fr-FR" sz="2600" dirty="0"/>
              <a:t>Vérification de </a:t>
            </a:r>
            <a:r>
              <a:rPr lang="fr-FR" sz="2600" dirty="0" smtClean="0"/>
              <a:t>l’identité du </a:t>
            </a:r>
            <a:r>
              <a:rPr lang="fr-FR" sz="2600" dirty="0"/>
              <a:t>patient (1/3</a:t>
            </a:r>
            <a:r>
              <a:rPr lang="fr-FR" sz="2600" dirty="0" smtClean="0"/>
              <a:t>) </a:t>
            </a:r>
            <a:r>
              <a:rPr lang="fr-FR" sz="2600" dirty="0"/>
              <a:t>Généralités</a:t>
            </a:r>
            <a:endParaRPr lang="fr-BE" sz="2600" dirty="0"/>
          </a:p>
        </p:txBody>
      </p:sp>
      <p:sp>
        <p:nvSpPr>
          <p:cNvPr id="3" name="Slide Number Placeholder 2"/>
          <p:cNvSpPr>
            <a:spLocks noGrp="1"/>
          </p:cNvSpPr>
          <p:nvPr>
            <p:ph type="sldNum" sz="quarter" idx="12"/>
          </p:nvPr>
        </p:nvSpPr>
        <p:spPr/>
        <p:txBody>
          <a:bodyPr/>
          <a:lstStyle/>
          <a:p>
            <a:fld id="{3B7F0E61-F0F8-4423-9619-E85AF4E44679}" type="slidenum">
              <a:rPr lang="en-US" smtClean="0"/>
              <a:pPr/>
              <a:t>61</a:t>
            </a:fld>
            <a:endParaRPr lang="en-US"/>
          </a:p>
        </p:txBody>
      </p:sp>
    </p:spTree>
    <p:extLst>
      <p:ext uri="{BB962C8B-B14F-4D97-AF65-F5344CB8AC3E}">
        <p14:creationId xmlns:p14="http://schemas.microsoft.com/office/powerpoint/2010/main" val="1498570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268760"/>
            <a:ext cx="8856984" cy="4959424"/>
          </a:xfrm>
        </p:spPr>
        <p:txBody>
          <a:bodyPr/>
          <a:lstStyle/>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Arial" pitchFamily="34" charset="0"/>
                <a:ea typeface="+mn-ea"/>
                <a:cs typeface="Arial" pitchFamily="34" charset="0"/>
              </a:rPr>
              <a:t>le </a:t>
            </a:r>
            <a:r>
              <a:rPr lang="fr-FR" kern="1200" dirty="0">
                <a:solidFill>
                  <a:srgbClr val="007C92"/>
                </a:solidFill>
                <a:latin typeface="Arial" pitchFamily="34" charset="0"/>
                <a:ea typeface="+mn-ea"/>
                <a:cs typeface="Arial" pitchFamily="34" charset="0"/>
              </a:rPr>
              <a:t>numéro NISS sur une vignette avec code-barres </a:t>
            </a:r>
            <a:r>
              <a:rPr lang="fr-FR" kern="1200" dirty="0" smtClean="0">
                <a:solidFill>
                  <a:srgbClr val="007C92"/>
                </a:solidFill>
                <a:latin typeface="Arial" pitchFamily="34" charset="0"/>
                <a:ea typeface="+mn-ea"/>
                <a:cs typeface="Arial" pitchFamily="34" charset="0"/>
              </a:rPr>
              <a:t>peut </a:t>
            </a:r>
            <a:r>
              <a:rPr lang="fr-FR" kern="1200" dirty="0">
                <a:solidFill>
                  <a:srgbClr val="007C92"/>
                </a:solidFill>
                <a:latin typeface="Arial" pitchFamily="34" charset="0"/>
                <a:ea typeface="+mn-ea"/>
                <a:cs typeface="Arial" pitchFamily="34" charset="0"/>
              </a:rPr>
              <a:t>être utilisé </a:t>
            </a:r>
            <a:endParaRPr lang="fr-FR" kern="1200" dirty="0" smtClean="0">
              <a:solidFill>
                <a:srgbClr val="007C92"/>
              </a:solidFill>
              <a:latin typeface="Arial" pitchFamily="34" charset="0"/>
              <a:ea typeface="+mn-ea"/>
              <a:cs typeface="Arial" pitchFamily="34" charset="0"/>
            </a:endParaRPr>
          </a:p>
          <a:p>
            <a:pPr marL="1249363" lvl="2" indent="-457200" algn="just" eaLnBrk="0" hangingPunct="0">
              <a:spcBef>
                <a:spcPts val="325"/>
              </a:spcBef>
              <a:buClr>
                <a:srgbClr val="007C92"/>
              </a:buClr>
              <a:buFont typeface="Courier New" pitchFamily="49" charset="0"/>
              <a:buChar char="o"/>
            </a:pPr>
            <a:r>
              <a:rPr lang="fr-FR" sz="2400" kern="1200" dirty="0" smtClean="0">
                <a:solidFill>
                  <a:srgbClr val="007C92"/>
                </a:solidFill>
                <a:latin typeface="Arial" pitchFamily="34" charset="0"/>
                <a:ea typeface="+mn-ea"/>
                <a:cs typeface="Arial" pitchFamily="34" charset="0"/>
              </a:rPr>
              <a:t>en </a:t>
            </a:r>
            <a:r>
              <a:rPr lang="fr-FR" sz="2400" kern="1200" dirty="0">
                <a:solidFill>
                  <a:srgbClr val="007C92"/>
                </a:solidFill>
                <a:latin typeface="Arial" pitchFamily="34" charset="0"/>
                <a:ea typeface="+mn-ea"/>
                <a:cs typeface="Arial" pitchFamily="34" charset="0"/>
              </a:rPr>
              <a:t>cas de force </a:t>
            </a:r>
            <a:r>
              <a:rPr lang="fr-FR" sz="2400" kern="1200" dirty="0" smtClean="0">
                <a:solidFill>
                  <a:srgbClr val="007C92"/>
                </a:solidFill>
                <a:latin typeface="Arial" pitchFamily="34" charset="0"/>
                <a:ea typeface="+mn-ea"/>
                <a:cs typeface="Arial" pitchFamily="34" charset="0"/>
              </a:rPr>
              <a:t>majeure</a:t>
            </a:r>
          </a:p>
          <a:p>
            <a:pPr marL="1249363" lvl="2" indent="-457200" algn="just" eaLnBrk="0" hangingPunct="0">
              <a:spcBef>
                <a:spcPts val="325"/>
              </a:spcBef>
              <a:buClr>
                <a:srgbClr val="007C92"/>
              </a:buClr>
              <a:buFont typeface="Courier New" pitchFamily="49" charset="0"/>
              <a:buChar char="o"/>
            </a:pPr>
            <a:r>
              <a:rPr lang="fr-FR" sz="2400" kern="1200" dirty="0">
                <a:solidFill>
                  <a:srgbClr val="007C92"/>
                </a:solidFill>
                <a:latin typeface="Arial" pitchFamily="34" charset="0"/>
                <a:ea typeface="+mn-ea"/>
                <a:cs typeface="Arial" pitchFamily="34" charset="0"/>
              </a:rPr>
              <a:t>d</a:t>
            </a:r>
            <a:r>
              <a:rPr lang="fr-FR" sz="2400" kern="1200" dirty="0" smtClean="0">
                <a:solidFill>
                  <a:srgbClr val="007C92"/>
                </a:solidFill>
                <a:latin typeface="Arial" pitchFamily="34" charset="0"/>
                <a:ea typeface="+mn-ea"/>
                <a:cs typeface="Arial" pitchFamily="34" charset="0"/>
              </a:rPr>
              <a:t>ans les cas où le patient n’est pas présent lors de la prestation et présence simultanée patient et dispensateur n’est pas requise</a:t>
            </a:r>
          </a:p>
          <a:p>
            <a:pPr marL="963613" lvl="2" indent="-171450" algn="just" eaLnBrk="0" hangingPunct="0">
              <a:spcBef>
                <a:spcPts val="325"/>
              </a:spcBef>
              <a:buClr>
                <a:srgbClr val="007C92"/>
              </a:buClr>
              <a:buFont typeface="Wingdings" pitchFamily="2" charset="2"/>
              <a:buChar char="§"/>
            </a:pPr>
            <a:endParaRPr lang="fr-FR" sz="800"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a:solidFill>
                  <a:srgbClr val="007C92"/>
                </a:solidFill>
                <a:latin typeface="Arial" pitchFamily="34" charset="0"/>
                <a:ea typeface="+mn-ea"/>
                <a:cs typeface="Arial" pitchFamily="34" charset="0"/>
              </a:rPr>
              <a:t>le dispensateur de soins demande au patient de montrer son </a:t>
            </a:r>
            <a:r>
              <a:rPr lang="fr-FR" kern="1200" dirty="0" err="1" smtClean="0">
                <a:solidFill>
                  <a:srgbClr val="00B050"/>
                </a:solidFill>
                <a:latin typeface="Arial" pitchFamily="34" charset="0"/>
                <a:ea typeface="+mn-ea"/>
                <a:cs typeface="Arial" pitchFamily="34" charset="0"/>
              </a:rPr>
              <a:t>eID</a:t>
            </a:r>
            <a:r>
              <a:rPr lang="fr-FR" kern="1200" dirty="0">
                <a:solidFill>
                  <a:srgbClr val="007C92"/>
                </a:solidFill>
                <a:latin typeface="Arial" pitchFamily="34" charset="0"/>
                <a:ea typeface="+mn-ea"/>
                <a:cs typeface="Arial" pitchFamily="34" charset="0"/>
              </a:rPr>
              <a:t>, sa </a:t>
            </a:r>
            <a:r>
              <a:rPr lang="fr-FR" kern="1200" dirty="0">
                <a:solidFill>
                  <a:srgbClr val="00B050"/>
                </a:solidFill>
                <a:latin typeface="Arial" pitchFamily="34" charset="0"/>
                <a:ea typeface="+mn-ea"/>
                <a:cs typeface="Arial" pitchFamily="34" charset="0"/>
              </a:rPr>
              <a:t>carte ISI+ </a:t>
            </a:r>
            <a:r>
              <a:rPr lang="fr-FR" kern="1200" dirty="0">
                <a:solidFill>
                  <a:srgbClr val="007C92"/>
                </a:solidFill>
                <a:latin typeface="Arial" pitchFamily="34" charset="0"/>
                <a:ea typeface="+mn-ea"/>
                <a:cs typeface="Arial" pitchFamily="34" charset="0"/>
              </a:rPr>
              <a:t>ou une </a:t>
            </a:r>
            <a:r>
              <a:rPr lang="fr-FR" kern="1200" dirty="0">
                <a:solidFill>
                  <a:srgbClr val="00B050"/>
                </a:solidFill>
                <a:latin typeface="Arial" pitchFamily="34" charset="0"/>
                <a:ea typeface="+mn-ea"/>
                <a:cs typeface="Arial" pitchFamily="34" charset="0"/>
              </a:rPr>
              <a:t>carte SIS encore </a:t>
            </a:r>
            <a:r>
              <a:rPr lang="fr-FR" kern="1200" dirty="0" smtClean="0">
                <a:solidFill>
                  <a:srgbClr val="00B050"/>
                </a:solidFill>
                <a:latin typeface="Arial" pitchFamily="34" charset="0"/>
                <a:ea typeface="+mn-ea"/>
                <a:cs typeface="Arial" pitchFamily="34" charset="0"/>
              </a:rPr>
              <a:t>valable</a:t>
            </a:r>
          </a:p>
          <a:p>
            <a:pPr marL="735013" lvl="1" indent="-342900" algn="just" eaLnBrk="0" hangingPunct="0">
              <a:spcBef>
                <a:spcPts val="325"/>
              </a:spcBef>
              <a:buClr>
                <a:srgbClr val="007C92"/>
              </a:buClr>
              <a:buFont typeface="Wingdings" pitchFamily="2" charset="2"/>
              <a:buChar char="§"/>
            </a:pPr>
            <a:endParaRPr lang="fr-FR" sz="800" kern="1200" dirty="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7C92"/>
                </a:solidFill>
                <a:latin typeface="Arial" pitchFamily="34" charset="0"/>
                <a:ea typeface="+mn-ea"/>
                <a:cs typeface="Arial" pitchFamily="34" charset="0"/>
              </a:rPr>
              <a:t>Exception relation de confiance </a:t>
            </a:r>
          </a:p>
          <a:p>
            <a:pPr marL="563563" lvl="1" indent="-171450" algn="just" eaLnBrk="0" hangingPunct="0">
              <a:spcBef>
                <a:spcPts val="325"/>
              </a:spcBef>
              <a:buClr>
                <a:srgbClr val="007C92"/>
              </a:buClr>
              <a:buFont typeface="Wingdings" pitchFamily="2" charset="2"/>
              <a:buChar char="§"/>
            </a:pPr>
            <a:endParaRPr lang="fr-FR" sz="800"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007C92"/>
              </a:buClr>
              <a:buFont typeface="Wingdings" pitchFamily="2" charset="2"/>
              <a:buChar char="§"/>
            </a:pPr>
            <a:r>
              <a:rPr lang="fr-FR" kern="1200" dirty="0" smtClean="0">
                <a:solidFill>
                  <a:srgbClr val="00B050"/>
                </a:solidFill>
                <a:latin typeface="Arial" pitchFamily="34" charset="0"/>
                <a:ea typeface="+mn-ea"/>
                <a:cs typeface="Arial" pitchFamily="34" charset="0"/>
              </a:rPr>
              <a:t>A partir du 1</a:t>
            </a:r>
            <a:r>
              <a:rPr lang="fr-FR" kern="1200" baseline="30000" dirty="0" smtClean="0">
                <a:solidFill>
                  <a:srgbClr val="00B050"/>
                </a:solidFill>
                <a:latin typeface="Arial" pitchFamily="34" charset="0"/>
                <a:ea typeface="+mn-ea"/>
                <a:cs typeface="Arial" pitchFamily="34" charset="0"/>
              </a:rPr>
              <a:t>er</a:t>
            </a:r>
            <a:r>
              <a:rPr lang="fr-FR" kern="1200" dirty="0" smtClean="0">
                <a:solidFill>
                  <a:srgbClr val="00B050"/>
                </a:solidFill>
                <a:latin typeface="Arial" pitchFamily="34" charset="0"/>
                <a:ea typeface="+mn-ea"/>
                <a:cs typeface="Arial" pitchFamily="34" charset="0"/>
              </a:rPr>
              <a:t> octobre 2015 </a:t>
            </a:r>
            <a:endParaRPr lang="fr-FR" kern="1200" dirty="0">
              <a:solidFill>
                <a:srgbClr val="00B050"/>
              </a:solidFill>
              <a:latin typeface="Arial" pitchFamily="34" charset="0"/>
              <a:ea typeface="+mn-ea"/>
              <a:cs typeface="Arial" pitchFamily="34" charset="0"/>
            </a:endParaRPr>
          </a:p>
          <a:p>
            <a:pPr marL="392113" lvl="1" indent="0" algn="just">
              <a:buNone/>
            </a:pPr>
            <a:r>
              <a:rPr lang="nl-BE" sz="22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547664" y="194400"/>
            <a:ext cx="7740352"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7. </a:t>
            </a:r>
            <a:r>
              <a:rPr lang="fr-FR" sz="2600" dirty="0"/>
              <a:t>Vérification de l’identité </a:t>
            </a:r>
            <a:r>
              <a:rPr lang="fr-FR" sz="2600" dirty="0" smtClean="0"/>
              <a:t>du patient </a:t>
            </a:r>
            <a:r>
              <a:rPr lang="fr-FR" sz="2600" dirty="0"/>
              <a:t>(</a:t>
            </a:r>
            <a:r>
              <a:rPr lang="fr-FR" sz="2600" dirty="0" smtClean="0"/>
              <a:t>2/3) </a:t>
            </a:r>
            <a:r>
              <a:rPr lang="fr-FR" sz="2600" dirty="0" smtClean="0">
                <a:solidFill>
                  <a:srgbClr val="00B050"/>
                </a:solidFill>
              </a:rPr>
              <a:t>Facturation</a:t>
            </a:r>
            <a:r>
              <a:rPr lang="fr-FR" sz="2600" dirty="0" smtClean="0"/>
              <a:t> </a:t>
            </a:r>
            <a:r>
              <a:rPr lang="fr-FR" sz="2600" dirty="0">
                <a:solidFill>
                  <a:srgbClr val="00B050"/>
                </a:solidFill>
              </a:rPr>
              <a:t>papier</a:t>
            </a:r>
            <a:endParaRPr lang="fr-BE" sz="2600" dirty="0">
              <a:solidFill>
                <a:srgbClr val="00B050"/>
              </a:solidFill>
            </a:endParaRPr>
          </a:p>
        </p:txBody>
      </p:sp>
      <p:sp>
        <p:nvSpPr>
          <p:cNvPr id="3" name="Slide Number Placeholder 2"/>
          <p:cNvSpPr>
            <a:spLocks noGrp="1"/>
          </p:cNvSpPr>
          <p:nvPr>
            <p:ph type="sldNum" sz="quarter" idx="12"/>
          </p:nvPr>
        </p:nvSpPr>
        <p:spPr/>
        <p:txBody>
          <a:bodyPr/>
          <a:lstStyle/>
          <a:p>
            <a:fld id="{3B7F0E61-F0F8-4423-9619-E85AF4E44679}" type="slidenum">
              <a:rPr lang="en-US" smtClean="0"/>
              <a:pPr/>
              <a:t>62</a:t>
            </a:fld>
            <a:endParaRPr lang="en-US" dirty="0"/>
          </a:p>
        </p:txBody>
      </p:sp>
    </p:spTree>
    <p:extLst>
      <p:ext uri="{BB962C8B-B14F-4D97-AF65-F5344CB8AC3E}">
        <p14:creationId xmlns:p14="http://schemas.microsoft.com/office/powerpoint/2010/main" val="967418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0803" y="1124744"/>
            <a:ext cx="8856984" cy="5400600"/>
          </a:xfrm>
        </p:spPr>
        <p:txBody>
          <a:bodyPr/>
          <a:lstStyle/>
          <a:p>
            <a:pPr marL="735013" lvl="1" indent="-342900" algn="just" eaLnBrk="0" hangingPunct="0">
              <a:spcBef>
                <a:spcPts val="325"/>
              </a:spcBef>
              <a:buClr>
                <a:srgbClr val="2DA2BF"/>
              </a:buClr>
              <a:buFont typeface="Wingdings" pitchFamily="2" charset="2"/>
              <a:buChar char="§"/>
            </a:pPr>
            <a:r>
              <a:rPr lang="fr-FR" kern="1200" dirty="0" smtClean="0">
                <a:solidFill>
                  <a:srgbClr val="007C92"/>
                </a:solidFill>
                <a:latin typeface="Arial" pitchFamily="34" charset="0"/>
                <a:ea typeface="+mn-ea"/>
                <a:cs typeface="Arial" pitchFamily="34" charset="0"/>
              </a:rPr>
              <a:t>le </a:t>
            </a:r>
            <a:r>
              <a:rPr lang="fr-FR" kern="1200" dirty="0">
                <a:solidFill>
                  <a:srgbClr val="007C92"/>
                </a:solidFill>
                <a:latin typeface="Arial" pitchFamily="34" charset="0"/>
                <a:ea typeface="+mn-ea"/>
                <a:cs typeface="Arial" pitchFamily="34" charset="0"/>
              </a:rPr>
              <a:t>dispensateur lit de </a:t>
            </a:r>
            <a:r>
              <a:rPr lang="fr-FR" kern="1200" dirty="0">
                <a:solidFill>
                  <a:srgbClr val="00B050"/>
                </a:solidFill>
                <a:latin typeface="Arial" pitchFamily="34" charset="0"/>
                <a:ea typeface="+mn-ea"/>
                <a:cs typeface="Arial" pitchFamily="34" charset="0"/>
              </a:rPr>
              <a:t>manière électronique </a:t>
            </a:r>
            <a:r>
              <a:rPr lang="fr-FR" kern="1200" dirty="0" err="1">
                <a:solidFill>
                  <a:srgbClr val="007C92"/>
                </a:solidFill>
                <a:latin typeface="Arial" pitchFamily="34" charset="0"/>
                <a:ea typeface="+mn-ea"/>
                <a:cs typeface="Arial" pitchFamily="34" charset="0"/>
              </a:rPr>
              <a:t>l’</a:t>
            </a:r>
            <a:r>
              <a:rPr lang="fr-FR" kern="1200" dirty="0" err="1">
                <a:solidFill>
                  <a:srgbClr val="00B050"/>
                </a:solidFill>
                <a:latin typeface="Arial" pitchFamily="34" charset="0"/>
                <a:ea typeface="+mn-ea"/>
                <a:cs typeface="Arial" pitchFamily="34" charset="0"/>
              </a:rPr>
              <a:t>eID</a:t>
            </a:r>
            <a:r>
              <a:rPr lang="fr-FR" kern="1200" dirty="0">
                <a:solidFill>
                  <a:srgbClr val="007C92"/>
                </a:solidFill>
                <a:latin typeface="Arial" pitchFamily="34" charset="0"/>
                <a:ea typeface="+mn-ea"/>
                <a:cs typeface="Arial" pitchFamily="34" charset="0"/>
              </a:rPr>
              <a:t>, la </a:t>
            </a:r>
            <a:r>
              <a:rPr lang="fr-FR" kern="1200" dirty="0">
                <a:solidFill>
                  <a:srgbClr val="00B050"/>
                </a:solidFill>
                <a:latin typeface="Arial" pitchFamily="34" charset="0"/>
                <a:ea typeface="+mn-ea"/>
                <a:cs typeface="Arial" pitchFamily="34" charset="0"/>
              </a:rPr>
              <a:t>carte ISI+</a:t>
            </a:r>
            <a:r>
              <a:rPr lang="fr-FR" kern="1200" dirty="0">
                <a:solidFill>
                  <a:srgbClr val="007C92"/>
                </a:solidFill>
                <a:latin typeface="Arial" pitchFamily="34" charset="0"/>
                <a:ea typeface="+mn-ea"/>
                <a:cs typeface="Arial" pitchFamily="34" charset="0"/>
              </a:rPr>
              <a:t> ou une </a:t>
            </a:r>
            <a:r>
              <a:rPr lang="fr-FR" kern="1200" dirty="0">
                <a:solidFill>
                  <a:srgbClr val="00B050"/>
                </a:solidFill>
                <a:latin typeface="Arial" pitchFamily="34" charset="0"/>
                <a:ea typeface="+mn-ea"/>
                <a:cs typeface="Arial" pitchFamily="34" charset="0"/>
              </a:rPr>
              <a:t>carte SIS encore </a:t>
            </a:r>
            <a:r>
              <a:rPr lang="fr-FR" kern="1200" dirty="0" smtClean="0">
                <a:solidFill>
                  <a:srgbClr val="00B050"/>
                </a:solidFill>
                <a:latin typeface="Arial" pitchFamily="34" charset="0"/>
                <a:ea typeface="+mn-ea"/>
                <a:cs typeface="Arial" pitchFamily="34" charset="0"/>
              </a:rPr>
              <a:t>valable</a:t>
            </a:r>
          </a:p>
          <a:p>
            <a:pPr marL="563563" lvl="1" indent="-171450" algn="just" eaLnBrk="0" hangingPunct="0">
              <a:spcBef>
                <a:spcPts val="325"/>
              </a:spcBef>
              <a:buClr>
                <a:srgbClr val="2DA2BF"/>
              </a:buClr>
              <a:buFont typeface="Wingdings" pitchFamily="2" charset="2"/>
              <a:buChar char="§"/>
            </a:pPr>
            <a:endParaRPr lang="fr-FR" sz="800" kern="1200" dirty="0">
              <a:solidFill>
                <a:srgbClr val="007C92"/>
              </a:solidFill>
              <a:latin typeface="Arial" pitchFamily="34" charset="0"/>
              <a:ea typeface="+mn-ea"/>
              <a:cs typeface="Arial" pitchFamily="34" charset="0"/>
            </a:endParaRPr>
          </a:p>
          <a:p>
            <a:pPr marL="735013" lvl="1" indent="-342900" algn="just" eaLnBrk="0" hangingPunct="0">
              <a:spcBef>
                <a:spcPts val="325"/>
              </a:spcBef>
              <a:buClr>
                <a:srgbClr val="2DA2BF"/>
              </a:buClr>
              <a:buFont typeface="Wingdings" pitchFamily="2" charset="2"/>
              <a:buChar char="§"/>
            </a:pPr>
            <a:r>
              <a:rPr lang="fr-FR" kern="1200" dirty="0" smtClean="0">
                <a:solidFill>
                  <a:srgbClr val="007C92"/>
                </a:solidFill>
                <a:latin typeface="Arial" pitchFamily="34" charset="0"/>
                <a:ea typeface="+mn-ea"/>
                <a:cs typeface="Arial" pitchFamily="34" charset="0"/>
              </a:rPr>
              <a:t>il </a:t>
            </a:r>
            <a:r>
              <a:rPr lang="fr-FR" kern="1200" dirty="0">
                <a:solidFill>
                  <a:srgbClr val="007C92"/>
                </a:solidFill>
                <a:latin typeface="Arial" pitchFamily="34" charset="0"/>
                <a:ea typeface="+mn-ea"/>
                <a:cs typeface="Arial" pitchFamily="34" charset="0"/>
              </a:rPr>
              <a:t>lit de manière électronique le n° NISS sur une vignette avec code-barres</a:t>
            </a:r>
            <a:endParaRPr lang="nl-BE" kern="1200" dirty="0" smtClean="0">
              <a:solidFill>
                <a:srgbClr val="007C92"/>
              </a:solidFill>
              <a:latin typeface="Arial" pitchFamily="34" charset="0"/>
              <a:ea typeface="+mn-ea"/>
              <a:cs typeface="Arial" pitchFamily="34" charset="0"/>
            </a:endParaRPr>
          </a:p>
          <a:p>
            <a:pPr marL="1249363" lvl="2" indent="-457200" algn="just" eaLnBrk="0" hangingPunct="0">
              <a:spcBef>
                <a:spcPts val="325"/>
              </a:spcBef>
              <a:buClr>
                <a:srgbClr val="2DA2BF"/>
              </a:buClr>
              <a:buFont typeface="Courier New" pitchFamily="49" charset="0"/>
              <a:buChar char="o"/>
            </a:pPr>
            <a:r>
              <a:rPr lang="fr-FR" sz="2400" kern="1200" dirty="0" smtClean="0">
                <a:solidFill>
                  <a:srgbClr val="007C92"/>
                </a:solidFill>
                <a:latin typeface="Arial" pitchFamily="34" charset="0"/>
                <a:ea typeface="+mn-ea"/>
                <a:cs typeface="Arial" pitchFamily="34" charset="0"/>
              </a:rPr>
              <a:t>en </a:t>
            </a:r>
            <a:r>
              <a:rPr lang="fr-FR" sz="2400" kern="1200" dirty="0">
                <a:solidFill>
                  <a:srgbClr val="007C92"/>
                </a:solidFill>
                <a:latin typeface="Arial" pitchFamily="34" charset="0"/>
                <a:ea typeface="+mn-ea"/>
                <a:cs typeface="Arial" pitchFamily="34" charset="0"/>
              </a:rPr>
              <a:t>cas de force </a:t>
            </a:r>
            <a:r>
              <a:rPr lang="fr-FR" sz="2400" kern="1200" dirty="0" smtClean="0">
                <a:solidFill>
                  <a:srgbClr val="007C92"/>
                </a:solidFill>
                <a:latin typeface="Arial" pitchFamily="34" charset="0"/>
                <a:ea typeface="+mn-ea"/>
                <a:cs typeface="Arial" pitchFamily="34" charset="0"/>
              </a:rPr>
              <a:t>majeure</a:t>
            </a:r>
          </a:p>
          <a:p>
            <a:pPr marL="1249363" lvl="2" indent="-457200" algn="just" eaLnBrk="0" hangingPunct="0">
              <a:spcBef>
                <a:spcPts val="325"/>
              </a:spcBef>
              <a:buClr>
                <a:srgbClr val="2DA2BF"/>
              </a:buClr>
              <a:buFont typeface="Courier New" pitchFamily="49" charset="0"/>
              <a:buChar char="o"/>
            </a:pPr>
            <a:r>
              <a:rPr lang="fr-FR" sz="2400" kern="1200" dirty="0">
                <a:solidFill>
                  <a:srgbClr val="007C92"/>
                </a:solidFill>
                <a:latin typeface="Arial" pitchFamily="34" charset="0"/>
                <a:ea typeface="+mn-ea"/>
                <a:cs typeface="Arial" pitchFamily="34" charset="0"/>
              </a:rPr>
              <a:t>d</a:t>
            </a:r>
            <a:r>
              <a:rPr lang="fr-FR" sz="2400" kern="1200" dirty="0" smtClean="0">
                <a:solidFill>
                  <a:srgbClr val="007C92"/>
                </a:solidFill>
                <a:latin typeface="Arial" pitchFamily="34" charset="0"/>
                <a:ea typeface="+mn-ea"/>
                <a:cs typeface="Arial" pitchFamily="34" charset="0"/>
              </a:rPr>
              <a:t>ans les cas où le patient n’est pas présent lors de la prestation et présence simultanée patient et dispensateur n’est pas requise</a:t>
            </a:r>
          </a:p>
          <a:p>
            <a:pPr marL="963613" lvl="2" indent="-171450" algn="just" eaLnBrk="0" hangingPunct="0">
              <a:spcBef>
                <a:spcPts val="325"/>
              </a:spcBef>
              <a:buClr>
                <a:srgbClr val="2DA2BF"/>
              </a:buClr>
              <a:buFont typeface="Wingdings" pitchFamily="2" charset="2"/>
              <a:buChar char="§"/>
            </a:pPr>
            <a:endParaRPr lang="fr-FR" sz="800" kern="1200" dirty="0" smtClean="0">
              <a:solidFill>
                <a:srgbClr val="007C92"/>
              </a:solidFill>
              <a:latin typeface="Arial" pitchFamily="34" charset="0"/>
              <a:ea typeface="+mn-ea"/>
              <a:cs typeface="Arial" pitchFamily="34" charset="0"/>
            </a:endParaRPr>
          </a:p>
          <a:p>
            <a:pPr marL="735013" lvl="1" indent="-342900" algn="just" eaLnBrk="0" hangingPunct="0">
              <a:spcBef>
                <a:spcPts val="325"/>
              </a:spcBef>
              <a:buClr>
                <a:srgbClr val="2DA2BF"/>
              </a:buClr>
              <a:buFont typeface="Wingdings" pitchFamily="2" charset="2"/>
              <a:buChar char="§"/>
            </a:pPr>
            <a:r>
              <a:rPr lang="fr-FR" kern="1200" dirty="0">
                <a:solidFill>
                  <a:srgbClr val="007C92"/>
                </a:solidFill>
                <a:latin typeface="Arial" pitchFamily="34" charset="0"/>
                <a:ea typeface="+mn-ea"/>
                <a:cs typeface="Arial" pitchFamily="34" charset="0"/>
              </a:rPr>
              <a:t>la vérification électronique ne sera obligatoire qu’à partir de la date d’applicabilité de la lecture électronique pour une catégorie de dispensateurs de soins, fixée par </a:t>
            </a:r>
            <a:r>
              <a:rPr lang="fr-FR" kern="1200" dirty="0" smtClean="0">
                <a:solidFill>
                  <a:srgbClr val="007C92"/>
                </a:solidFill>
                <a:latin typeface="Arial" pitchFamily="34" charset="0"/>
                <a:ea typeface="+mn-ea"/>
                <a:cs typeface="Arial" pitchFamily="34" charset="0"/>
              </a:rPr>
              <a:t>AR</a:t>
            </a:r>
          </a:p>
          <a:p>
            <a:pPr marL="1135063" lvl="2" indent="-342900" algn="just" eaLnBrk="0" hangingPunct="0">
              <a:spcBef>
                <a:spcPts val="325"/>
              </a:spcBef>
              <a:buClr>
                <a:srgbClr val="2DA2BF"/>
              </a:buClr>
              <a:buFont typeface="Courier New" pitchFamily="49" charset="0"/>
              <a:buChar char="o"/>
            </a:pPr>
            <a:r>
              <a:rPr lang="fr-FR" kern="1200" dirty="0" smtClean="0">
                <a:solidFill>
                  <a:srgbClr val="00B050"/>
                </a:solidFill>
                <a:latin typeface="Arial" pitchFamily="34" charset="0"/>
                <a:ea typeface="+mn-ea"/>
                <a:cs typeface="Arial" pitchFamily="34" charset="0"/>
              </a:rPr>
              <a:t>Avant cette date, vérification comme dans le cadre d’une facturation papier </a:t>
            </a:r>
            <a:endParaRPr lang="fr-FR" kern="1200" dirty="0">
              <a:solidFill>
                <a:srgbClr val="00B050"/>
              </a:solidFill>
              <a:latin typeface="Arial" pitchFamily="34" charset="0"/>
              <a:ea typeface="+mn-ea"/>
              <a:cs typeface="Arial" pitchFamily="34" charset="0"/>
            </a:endParaRPr>
          </a:p>
          <a:p>
            <a:pPr marL="735013" lvl="1" indent="-342900" algn="just" eaLnBrk="0" hangingPunct="0">
              <a:spcBef>
                <a:spcPts val="325"/>
              </a:spcBef>
              <a:buClr>
                <a:srgbClr val="2DA2BF"/>
              </a:buClr>
              <a:buFont typeface="Wingdings" pitchFamily="2" charset="2"/>
              <a:buChar char="q"/>
            </a:pPr>
            <a:endParaRPr lang="fr-FR" sz="800" kern="1200" dirty="0">
              <a:solidFill>
                <a:prstClr val="black"/>
              </a:solidFill>
              <a:latin typeface="Arial" pitchFamily="34" charset="0"/>
              <a:ea typeface="+mn-ea"/>
              <a:cs typeface="Arial" pitchFamily="34" charset="0"/>
            </a:endParaRPr>
          </a:p>
          <a:p>
            <a:pPr marL="392113" lvl="1" indent="0" algn="just" eaLnBrk="0" hangingPunct="0">
              <a:spcBef>
                <a:spcPts val="325"/>
              </a:spcBef>
              <a:buClr>
                <a:srgbClr val="2DA2BF"/>
              </a:buClr>
              <a:buNone/>
            </a:pPr>
            <a:endParaRPr lang="fr-FR" sz="800" kern="1200" dirty="0" smtClean="0">
              <a:solidFill>
                <a:prstClr val="black"/>
              </a:solidFill>
              <a:latin typeface="Arial" pitchFamily="34" charset="0"/>
              <a:ea typeface="+mn-ea"/>
              <a:cs typeface="Arial" pitchFamily="34" charset="0"/>
            </a:endParaRPr>
          </a:p>
          <a:p>
            <a:pPr marL="392113" lvl="1" indent="0" algn="just">
              <a:buNone/>
            </a:pPr>
            <a:r>
              <a:rPr lang="nl-BE" sz="22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331640" y="51480"/>
            <a:ext cx="8100392"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600" dirty="0"/>
              <a:t>7. </a:t>
            </a:r>
            <a:r>
              <a:rPr lang="fr-FR" sz="2600" dirty="0"/>
              <a:t>Vérification de l’identité du </a:t>
            </a:r>
            <a:r>
              <a:rPr lang="fr-FR" sz="2600" dirty="0" smtClean="0"/>
              <a:t>patient </a:t>
            </a:r>
            <a:r>
              <a:rPr lang="fr-FR" sz="2600" dirty="0"/>
              <a:t>(3/3</a:t>
            </a:r>
            <a:r>
              <a:rPr lang="fr-FR" sz="2600" dirty="0" smtClean="0"/>
              <a:t>)</a:t>
            </a:r>
            <a:r>
              <a:rPr lang="fr-FR" sz="2600" dirty="0" smtClean="0">
                <a:solidFill>
                  <a:srgbClr val="00B050"/>
                </a:solidFill>
              </a:rPr>
              <a:t> Facturation </a:t>
            </a:r>
            <a:r>
              <a:rPr lang="fr-FR" sz="2600" dirty="0">
                <a:solidFill>
                  <a:srgbClr val="00B050"/>
                </a:solidFill>
              </a:rPr>
              <a:t>électronique</a:t>
            </a:r>
            <a:endParaRPr lang="fr-BE" sz="2600" dirty="0">
              <a:solidFill>
                <a:srgbClr val="00B050"/>
              </a:solidFill>
            </a:endParaRPr>
          </a:p>
        </p:txBody>
      </p:sp>
    </p:spTree>
    <p:extLst>
      <p:ext uri="{BB962C8B-B14F-4D97-AF65-F5344CB8AC3E}">
        <p14:creationId xmlns:p14="http://schemas.microsoft.com/office/powerpoint/2010/main" val="361353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00373" y="2438668"/>
            <a:ext cx="8856984" cy="3879304"/>
          </a:xfrm>
        </p:spPr>
        <p:txBody>
          <a:bodyPr/>
          <a:lstStyle/>
          <a:p>
            <a:pPr marL="392113" lvl="1" indent="0" algn="just">
              <a:buNone/>
            </a:pPr>
            <a:r>
              <a:rPr lang="nl-BE" sz="2200" dirty="0" smtClean="0">
                <a:solidFill>
                  <a:prstClr val="black"/>
                </a:solidFill>
                <a:latin typeface="Arial" pitchFamily="34" charset="0"/>
                <a:cs typeface="Arial" pitchFamily="34" charset="0"/>
              </a:rPr>
              <a:t> </a:t>
            </a:r>
          </a:p>
          <a:p>
            <a:pPr marL="392113" lvl="1" indent="0" algn="just">
              <a:buNone/>
            </a:pPr>
            <a:endParaRPr lang="nl-BE" sz="2200" dirty="0">
              <a:solidFill>
                <a:prstClr val="black"/>
              </a:solidFill>
              <a:latin typeface="Arial" pitchFamily="34" charset="0"/>
              <a:ea typeface="+mn-ea"/>
              <a:cs typeface="Arial" pitchFamily="34" charset="0"/>
            </a:endParaRPr>
          </a:p>
          <a:p>
            <a:pPr marL="392113" lvl="1" indent="0" algn="just">
              <a:buNone/>
            </a:pPr>
            <a:endParaRPr lang="nl-BE" sz="2200" dirty="0" smtClean="0">
              <a:solidFill>
                <a:prstClr val="black"/>
              </a:solidFill>
              <a:latin typeface="Arial" pitchFamily="34" charset="0"/>
              <a:ea typeface="+mn-ea"/>
              <a:cs typeface="Arial" pitchFamily="34" charset="0"/>
            </a:endParaRPr>
          </a:p>
          <a:p>
            <a:pPr marL="392113" lvl="1" indent="0" algn="just">
              <a:buNone/>
            </a:pPr>
            <a:r>
              <a:rPr lang="fr-BE" sz="2800" u="sng" dirty="0">
                <a:hlinkClick r:id="rId3"/>
              </a:rPr>
              <a:t>http://www.inami.fgov.be/fr/publications/Pages/default.aspx</a:t>
            </a:r>
            <a:endParaRPr lang="en-US" sz="2800" dirty="0"/>
          </a:p>
          <a:p>
            <a:pPr marL="392113" lvl="1" indent="0" algn="just">
              <a:buNone/>
            </a:pPr>
            <a:endParaRPr lang="fr-FR" sz="2800" dirty="0">
              <a:solidFill>
                <a:srgbClr val="007C92"/>
              </a:solidFill>
              <a:latin typeface="Arial" pitchFamily="34" charset="0"/>
              <a:ea typeface="+mn-ea"/>
              <a:cs typeface="+mn-cs"/>
              <a:sym typeface="Wingdings" pitchFamily="2" charset="2"/>
            </a:endParaRPr>
          </a:p>
          <a:p>
            <a:pPr marL="392113" lvl="1" indent="0" algn="just">
              <a:buNone/>
            </a:pPr>
            <a:r>
              <a:rPr lang="fr-FR" sz="2800" dirty="0" smtClean="0">
                <a:solidFill>
                  <a:srgbClr val="007C92"/>
                </a:solidFill>
                <a:latin typeface="Arial" pitchFamily="34" charset="0"/>
                <a:ea typeface="+mn-ea"/>
                <a:cs typeface="+mn-cs"/>
                <a:sym typeface="Wingdings" pitchFamily="2" charset="2"/>
              </a:rPr>
              <a:t>L’INAMI peut être contacté via </a:t>
            </a:r>
            <a:r>
              <a:rPr lang="nl-NL" sz="2800" u="sng" dirty="0" smtClean="0">
                <a:solidFill>
                  <a:srgbClr val="007C92"/>
                </a:solidFill>
                <a:latin typeface="Arial" pitchFamily="34" charset="0"/>
                <a:ea typeface="+mn-ea"/>
                <a:cs typeface="+mn-cs"/>
                <a:sym typeface="Wingdings" pitchFamily="2" charset="2"/>
              </a:rPr>
              <a:t>attest@inami.fgov.be</a:t>
            </a:r>
            <a:endParaRPr lang="nl-NL" sz="2800" u="sng" dirty="0">
              <a:solidFill>
                <a:srgbClr val="007C92"/>
              </a:solidFill>
              <a:latin typeface="Arial" pitchFamily="34" charset="0"/>
              <a:ea typeface="+mn-ea"/>
              <a:cs typeface="+mn-cs"/>
              <a:sym typeface="Wingdings" pitchFamily="2" charset="2"/>
            </a:endParaRPr>
          </a:p>
          <a:p>
            <a:pPr marL="392113" lvl="1" indent="0" algn="just">
              <a:buNone/>
            </a:pPr>
            <a:r>
              <a:rPr lang="nl-BE" sz="2800" dirty="0">
                <a:solidFill>
                  <a:prstClr val="black"/>
                </a:solidFill>
                <a:latin typeface="Arial" pitchFamily="34" charset="0"/>
                <a:cs typeface="Arial" pitchFamily="34" charset="0"/>
              </a:rPr>
              <a:t>	</a:t>
            </a:r>
          </a:p>
          <a:p>
            <a:pPr marL="630238" lvl="2" indent="0" algn="just">
              <a:buNone/>
            </a:pPr>
            <a:endParaRPr lang="nl-BE" sz="800" dirty="0" smtClean="0">
              <a:latin typeface="Arial" pitchFamily="34" charset="0"/>
              <a:cs typeface="Arial" pitchFamily="34" charset="0"/>
              <a:sym typeface="Wingdings" pitchFamily="2" charset="2"/>
            </a:endParaRPr>
          </a:p>
          <a:p>
            <a:pPr marL="630238" lvl="2" indent="0" algn="just">
              <a:buNone/>
            </a:pPr>
            <a:endParaRPr lang="nl-BE" sz="2800" dirty="0" smtClean="0">
              <a:latin typeface="Arial" pitchFamily="34" charset="0"/>
              <a:cs typeface="Arial" pitchFamily="34" charset="0"/>
            </a:endParaRPr>
          </a:p>
        </p:txBody>
      </p:sp>
      <p:sp>
        <p:nvSpPr>
          <p:cNvPr id="7" name="Titel 2"/>
          <p:cNvSpPr txBox="1">
            <a:spLocks/>
          </p:cNvSpPr>
          <p:nvPr/>
        </p:nvSpPr>
        <p:spPr bwMode="auto">
          <a:xfrm>
            <a:off x="1619672" y="188640"/>
            <a:ext cx="7416824" cy="121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000" b="1">
                <a:solidFill>
                  <a:srgbClr val="007C92"/>
                </a:solidFill>
                <a:latin typeface="+mj-lt"/>
                <a:ea typeface="+mj-ea"/>
                <a:cs typeface="+mj-cs"/>
              </a:defRPr>
            </a:lvl1pPr>
            <a:lvl2pPr algn="ctr" rtl="0" eaLnBrk="1" fontAlgn="base" hangingPunct="1">
              <a:spcBef>
                <a:spcPct val="0"/>
              </a:spcBef>
              <a:spcAft>
                <a:spcPct val="0"/>
              </a:spcAft>
              <a:defRPr sz="2000" b="1">
                <a:solidFill>
                  <a:srgbClr val="007C92"/>
                </a:solidFill>
                <a:latin typeface="Verdana" pitchFamily="34" charset="0"/>
              </a:defRPr>
            </a:lvl2pPr>
            <a:lvl3pPr algn="ctr" rtl="0" eaLnBrk="1" fontAlgn="base" hangingPunct="1">
              <a:spcBef>
                <a:spcPct val="0"/>
              </a:spcBef>
              <a:spcAft>
                <a:spcPct val="0"/>
              </a:spcAft>
              <a:defRPr sz="2000" b="1">
                <a:solidFill>
                  <a:srgbClr val="007C92"/>
                </a:solidFill>
                <a:latin typeface="Verdana" pitchFamily="34" charset="0"/>
              </a:defRPr>
            </a:lvl3pPr>
            <a:lvl4pPr algn="ctr" rtl="0" eaLnBrk="1" fontAlgn="base" hangingPunct="1">
              <a:spcBef>
                <a:spcPct val="0"/>
              </a:spcBef>
              <a:spcAft>
                <a:spcPct val="0"/>
              </a:spcAft>
              <a:defRPr sz="2000" b="1">
                <a:solidFill>
                  <a:srgbClr val="007C92"/>
                </a:solidFill>
                <a:latin typeface="Verdana" pitchFamily="34" charset="0"/>
              </a:defRPr>
            </a:lvl4pPr>
            <a:lvl5pPr algn="ctr" rtl="0" eaLnBrk="1" fontAlgn="base" hangingPunct="1">
              <a:spcBef>
                <a:spcPct val="0"/>
              </a:spcBef>
              <a:spcAft>
                <a:spcPct val="0"/>
              </a:spcAft>
              <a:defRPr sz="2000" b="1">
                <a:solidFill>
                  <a:srgbClr val="007C92"/>
                </a:solidFill>
                <a:latin typeface="Verdana" pitchFamily="34" charset="0"/>
              </a:defRPr>
            </a:lvl5pPr>
            <a:lvl6pPr marL="457200" algn="ctr" rtl="0" eaLnBrk="1" fontAlgn="base" hangingPunct="1">
              <a:spcBef>
                <a:spcPct val="0"/>
              </a:spcBef>
              <a:spcAft>
                <a:spcPct val="0"/>
              </a:spcAft>
              <a:defRPr sz="2000" b="1">
                <a:solidFill>
                  <a:srgbClr val="007C92"/>
                </a:solidFill>
                <a:latin typeface="Verdana" pitchFamily="34" charset="0"/>
              </a:defRPr>
            </a:lvl6pPr>
            <a:lvl7pPr marL="914400" algn="ctr" rtl="0" eaLnBrk="1" fontAlgn="base" hangingPunct="1">
              <a:spcBef>
                <a:spcPct val="0"/>
              </a:spcBef>
              <a:spcAft>
                <a:spcPct val="0"/>
              </a:spcAft>
              <a:defRPr sz="2000" b="1">
                <a:solidFill>
                  <a:srgbClr val="007C92"/>
                </a:solidFill>
                <a:latin typeface="Verdana" pitchFamily="34" charset="0"/>
              </a:defRPr>
            </a:lvl7pPr>
            <a:lvl8pPr marL="1371600" algn="ctr" rtl="0" eaLnBrk="1" fontAlgn="base" hangingPunct="1">
              <a:spcBef>
                <a:spcPct val="0"/>
              </a:spcBef>
              <a:spcAft>
                <a:spcPct val="0"/>
              </a:spcAft>
              <a:defRPr sz="2000" b="1">
                <a:solidFill>
                  <a:srgbClr val="007C92"/>
                </a:solidFill>
                <a:latin typeface="Verdana" pitchFamily="34" charset="0"/>
              </a:defRPr>
            </a:lvl8pPr>
            <a:lvl9pPr marL="1828800" algn="ctr" rtl="0" eaLnBrk="1" fontAlgn="base" hangingPunct="1">
              <a:spcBef>
                <a:spcPct val="0"/>
              </a:spcBef>
              <a:spcAft>
                <a:spcPct val="0"/>
              </a:spcAft>
              <a:defRPr sz="2000" b="1">
                <a:solidFill>
                  <a:srgbClr val="007C92"/>
                </a:solidFill>
                <a:latin typeface="Verdana" pitchFamily="34" charset="0"/>
              </a:defRPr>
            </a:lvl9pPr>
          </a:lstStyle>
          <a:p>
            <a:r>
              <a:rPr lang="fr-BE" sz="2800" dirty="0" smtClean="0"/>
              <a:t>Plus d’info ?</a:t>
            </a:r>
            <a:endParaRPr lang="fr-BE" sz="2800" dirty="0">
              <a:latin typeface="Arial" pitchFamily="34" charset="0"/>
              <a:cs typeface="Arial" pitchFamily="34" charset="0"/>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359962"/>
            <a:ext cx="3194050"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3223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BE" sz="2800" dirty="0" smtClean="0"/>
              <a:t>Pause</a:t>
            </a:r>
            <a:endParaRPr lang="fr-BE" sz="2800" dirty="0"/>
          </a:p>
        </p:txBody>
      </p:sp>
      <p:sp>
        <p:nvSpPr>
          <p:cNvPr id="6" name="Espace réservé du texte 5"/>
          <p:cNvSpPr>
            <a:spLocks noGrp="1"/>
          </p:cNvSpPr>
          <p:nvPr>
            <p:ph idx="1"/>
          </p:nvPr>
        </p:nvSpPr>
        <p:spPr/>
        <p:txBody>
          <a:bodyPr/>
          <a:lstStyle/>
          <a:p>
            <a:pPr marL="0" indent="0" algn="ctr">
              <a:buNone/>
            </a:pPr>
            <a:r>
              <a:rPr lang="fr-BE" sz="2800" dirty="0" smtClean="0">
                <a:solidFill>
                  <a:srgbClr val="007C92"/>
                </a:solidFill>
              </a:rPr>
              <a:t>Pause café </a:t>
            </a:r>
            <a:r>
              <a:rPr lang="fr-BE" sz="2800" dirty="0" smtClean="0">
                <a:solidFill>
                  <a:srgbClr val="007C92"/>
                </a:solidFill>
                <a:sym typeface="Wingdings" pitchFamily="2" charset="2"/>
              </a:rPr>
              <a:t>- </a:t>
            </a:r>
            <a:r>
              <a:rPr lang="fr-BE" sz="2800" dirty="0" smtClean="0">
                <a:solidFill>
                  <a:srgbClr val="00B050"/>
                </a:solidFill>
              </a:rPr>
              <a:t>salle Meunier</a:t>
            </a:r>
            <a:endParaRPr lang="fr-BE" sz="2800" dirty="0">
              <a:solidFill>
                <a:srgbClr val="00B050"/>
              </a:solidFill>
            </a:endParaRPr>
          </a:p>
          <a:p>
            <a:endParaRPr lang="fr-BE" dirty="0"/>
          </a:p>
        </p:txBody>
      </p:sp>
      <p:pic>
        <p:nvPicPr>
          <p:cNvPr id="6150" name="Picture 6" descr="C:\Users\ic4015\AppData\Local\Microsoft\Windows\Temporary Internet Files\Content.IE5\R6O249SQ\7217485246_68a3dbd09a_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20888"/>
            <a:ext cx="5313343"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233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sz="2800" dirty="0" smtClean="0"/>
              <a:t>Questions - réponses</a:t>
            </a:r>
            <a:endParaRPr lang="fr-BE" sz="2800" dirty="0"/>
          </a:p>
        </p:txBody>
      </p:sp>
      <p:pic>
        <p:nvPicPr>
          <p:cNvPr id="5122" name="Picture 2" descr="C:\Users\ic4015\AppData\Local\Microsoft\Windows\Temporary Internet Files\Content.IE5\G0FS8II8\questi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869692"/>
            <a:ext cx="1981200" cy="11186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92489"/>
            <a:ext cx="3453765" cy="258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742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971550" y="1772817"/>
            <a:ext cx="7486650" cy="1440284"/>
          </a:xfrm>
        </p:spPr>
        <p:txBody>
          <a:bodyPr/>
          <a:lstStyle/>
          <a:p>
            <a:pPr algn="ctr"/>
            <a:r>
              <a:rPr lang="nl-BE" dirty="0" smtClean="0">
                <a:solidFill>
                  <a:schemeClr val="tx1"/>
                </a:solidFill>
              </a:rPr>
              <a:t> </a:t>
            </a:r>
            <a:br>
              <a:rPr lang="nl-BE" dirty="0" smtClean="0">
                <a:solidFill>
                  <a:schemeClr val="tx1"/>
                </a:solidFill>
              </a:rPr>
            </a:br>
            <a:r>
              <a:rPr lang="nl-BE" sz="3200" dirty="0" err="1" smtClean="0">
                <a:solidFill>
                  <a:srgbClr val="00B050"/>
                </a:solidFill>
              </a:rPr>
              <a:t>Attestations</a:t>
            </a:r>
            <a:r>
              <a:rPr lang="nl-BE" sz="3200" dirty="0" smtClean="0">
                <a:solidFill>
                  <a:srgbClr val="00B050"/>
                </a:solidFill>
              </a:rPr>
              <a:t> de </a:t>
            </a:r>
            <a:r>
              <a:rPr lang="nl-BE" sz="3200" dirty="0" err="1" smtClean="0">
                <a:solidFill>
                  <a:srgbClr val="00B050"/>
                </a:solidFill>
              </a:rPr>
              <a:t>soins</a:t>
            </a:r>
            <a:r>
              <a:rPr lang="nl-BE" sz="3200" dirty="0" smtClean="0">
                <a:solidFill>
                  <a:srgbClr val="00B050"/>
                </a:solidFill>
              </a:rPr>
              <a:t> </a:t>
            </a:r>
            <a:r>
              <a:rPr lang="nl-BE" sz="3200" dirty="0" err="1" smtClean="0">
                <a:solidFill>
                  <a:srgbClr val="00B050"/>
                </a:solidFill>
              </a:rPr>
              <a:t>donnés</a:t>
            </a:r>
            <a:r>
              <a:rPr lang="nl-BE" sz="3200" dirty="0" smtClean="0">
                <a:solidFill>
                  <a:srgbClr val="00B050"/>
                </a:solidFill>
              </a:rPr>
              <a:t> : </a:t>
            </a:r>
            <a:r>
              <a:rPr lang="nl-BE" sz="3200" dirty="0" err="1" smtClean="0">
                <a:solidFill>
                  <a:srgbClr val="00B050"/>
                </a:solidFill>
              </a:rPr>
              <a:t>Quoi</a:t>
            </a:r>
            <a:r>
              <a:rPr lang="nl-BE" sz="3200" dirty="0" smtClean="0">
                <a:solidFill>
                  <a:srgbClr val="00B050"/>
                </a:solidFill>
              </a:rPr>
              <a:t> de </a:t>
            </a:r>
            <a:r>
              <a:rPr lang="nl-BE" sz="3200" dirty="0" err="1" smtClean="0">
                <a:solidFill>
                  <a:srgbClr val="00B050"/>
                </a:solidFill>
              </a:rPr>
              <a:t>neuf</a:t>
            </a:r>
            <a:r>
              <a:rPr lang="nl-BE" sz="3200" dirty="0" smtClean="0">
                <a:solidFill>
                  <a:srgbClr val="00B050"/>
                </a:solidFill>
              </a:rPr>
              <a:t>?</a:t>
            </a:r>
            <a:r>
              <a:rPr lang="nl-BE" dirty="0">
                <a:solidFill>
                  <a:schemeClr val="tx1"/>
                </a:solidFill>
              </a:rPr>
              <a:t/>
            </a:r>
            <a:br>
              <a:rPr lang="nl-BE" dirty="0">
                <a:solidFill>
                  <a:schemeClr val="tx1"/>
                </a:solidFill>
              </a:rPr>
            </a:br>
            <a:endParaRPr lang="nl-BE" dirty="0">
              <a:solidFill>
                <a:schemeClr val="tx1"/>
              </a:solidFill>
            </a:endParaRPr>
          </a:p>
        </p:txBody>
      </p:sp>
      <p:sp>
        <p:nvSpPr>
          <p:cNvPr id="20483" name="Rectangle 3"/>
          <p:cNvSpPr>
            <a:spLocks noGrp="1" noChangeArrowheads="1"/>
          </p:cNvSpPr>
          <p:nvPr>
            <p:ph type="subTitle" idx="1"/>
          </p:nvPr>
        </p:nvSpPr>
        <p:spPr>
          <a:xfrm>
            <a:off x="1187624" y="3573016"/>
            <a:ext cx="7416824" cy="2088232"/>
          </a:xfrm>
        </p:spPr>
        <p:txBody>
          <a:bodyPr/>
          <a:lstStyle/>
          <a:p>
            <a:endParaRPr lang="nl-BE" sz="2000" dirty="0" smtClean="0">
              <a:solidFill>
                <a:srgbClr val="009999"/>
              </a:solidFill>
            </a:endParaRPr>
          </a:p>
          <a:p>
            <a:pPr algn="r"/>
            <a:r>
              <a:rPr lang="nl-BE" sz="2400" dirty="0"/>
              <a:t>Ilse CAMPS</a:t>
            </a:r>
          </a:p>
          <a:p>
            <a:pPr algn="r"/>
            <a:r>
              <a:rPr lang="nl-BE" sz="2400" dirty="0"/>
              <a:t>Mireille DEWAELSCHE</a:t>
            </a:r>
          </a:p>
          <a:p>
            <a:pPr algn="r"/>
            <a:endParaRPr lang="nl-BE" sz="2000" dirty="0" smtClean="0"/>
          </a:p>
          <a:p>
            <a:pPr algn="r"/>
            <a:r>
              <a:rPr lang="nl-BE" sz="2400" dirty="0" err="1" smtClean="0"/>
              <a:t>Direction</a:t>
            </a:r>
            <a:r>
              <a:rPr lang="nl-BE" sz="2400" dirty="0" smtClean="0"/>
              <a:t> </a:t>
            </a:r>
            <a:r>
              <a:rPr lang="nl-BE" sz="2400" dirty="0" err="1" smtClean="0"/>
              <a:t>juridique</a:t>
            </a:r>
            <a:r>
              <a:rPr lang="nl-BE" sz="2400" dirty="0" smtClean="0"/>
              <a:t> </a:t>
            </a:r>
            <a:r>
              <a:rPr lang="nl-BE" sz="2400" dirty="0"/>
              <a:t>&amp; </a:t>
            </a:r>
            <a:r>
              <a:rPr lang="nl-BE" sz="2400" dirty="0" err="1" smtClean="0"/>
              <a:t>accessibilité</a:t>
            </a:r>
            <a:endParaRPr lang="nl-BE" sz="2400" dirty="0" smtClean="0"/>
          </a:p>
          <a:p>
            <a:pPr algn="r"/>
            <a:r>
              <a:rPr lang="nl-BE" sz="2400" dirty="0" smtClean="0"/>
              <a:t>Service des </a:t>
            </a:r>
            <a:r>
              <a:rPr lang="nl-BE" sz="2400" dirty="0" err="1" smtClean="0"/>
              <a:t>soins</a:t>
            </a:r>
            <a:r>
              <a:rPr lang="nl-BE" sz="2400" dirty="0" smtClean="0"/>
              <a:t> de santé</a:t>
            </a:r>
            <a:endParaRPr lang="nl-BE"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7932" y="1340768"/>
            <a:ext cx="3381335" cy="4785395"/>
          </a:xfrm>
        </p:spPr>
      </p:pic>
      <p:sp>
        <p:nvSpPr>
          <p:cNvPr id="2" name="Titre 1"/>
          <p:cNvSpPr>
            <a:spLocks noGrp="1"/>
          </p:cNvSpPr>
          <p:nvPr>
            <p:ph type="title"/>
          </p:nvPr>
        </p:nvSpPr>
        <p:spPr>
          <a:xfrm>
            <a:off x="1907704" y="490885"/>
            <a:ext cx="6851650" cy="777875"/>
          </a:xfrm>
        </p:spPr>
        <p:txBody>
          <a:bodyPr/>
          <a:lstStyle/>
          <a:p>
            <a:r>
              <a:rPr lang="fr-BE" sz="3200" dirty="0"/>
              <a:t>Attestations de soins donnés: quoi de neuf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1412776"/>
            <a:ext cx="1878062" cy="524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41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47664" y="404664"/>
            <a:ext cx="7596336" cy="777875"/>
          </a:xfrm>
        </p:spPr>
        <p:txBody>
          <a:bodyPr/>
          <a:lstStyle/>
          <a:p>
            <a:r>
              <a:rPr lang="fr-BE" sz="2800" dirty="0"/>
              <a:t>Un modèle unique d’attestation (ASD) </a:t>
            </a:r>
            <a:endParaRPr lang="fr-FR" sz="2800" dirty="0"/>
          </a:p>
        </p:txBody>
      </p:sp>
      <p:sp>
        <p:nvSpPr>
          <p:cNvPr id="23555" name="Rectangle 3"/>
          <p:cNvSpPr>
            <a:spLocks noGrp="1" noChangeArrowheads="1"/>
          </p:cNvSpPr>
          <p:nvPr>
            <p:ph type="body" idx="1"/>
          </p:nvPr>
        </p:nvSpPr>
        <p:spPr>
          <a:xfrm>
            <a:off x="251520" y="1268760"/>
            <a:ext cx="8435776" cy="4525963"/>
          </a:xfrm>
        </p:spPr>
        <p:txBody>
          <a:bodyPr/>
          <a:lstStyle/>
          <a:p>
            <a:pPr marL="392113" lvl="1" indent="0" eaLnBrk="0" hangingPunct="0">
              <a:spcBef>
                <a:spcPts val="325"/>
              </a:spcBef>
              <a:buClr>
                <a:srgbClr val="2DA2BF"/>
              </a:buClr>
              <a:buNone/>
            </a:pPr>
            <a:endParaRPr kumimoji="0" lang="fr-FR" sz="2600" b="1" i="0" u="none" strike="noStrike" kern="1200" cap="none" spc="0" normalizeH="0" baseline="0" dirty="0" smtClean="0">
              <a:ln>
                <a:noFill/>
              </a:ln>
              <a:solidFill>
                <a:prstClr val="black"/>
              </a:solidFill>
              <a:effectLst/>
              <a:uLnTx/>
              <a:uFillTx/>
              <a:latin typeface="Arial" pitchFamily="34" charset="0"/>
              <a:ea typeface="+mn-ea"/>
              <a:cs typeface="Arial" pitchFamily="34" charset="0"/>
            </a:endParaRPr>
          </a:p>
          <a:p>
            <a:pPr marL="735013" lvl="1" indent="-342900" algn="just" eaLnBrk="0" hangingPunct="0">
              <a:spcBef>
                <a:spcPts val="325"/>
              </a:spcBef>
              <a:buClr>
                <a:srgbClr val="008080"/>
              </a:buClr>
              <a:buFont typeface="Wingdings" pitchFamily="2" charset="2"/>
              <a:buChar char="§"/>
            </a:pPr>
            <a:r>
              <a:rPr kumimoji="0" lang="fr-FR" i="0" u="none" strike="noStrike" kern="1200" cap="none" spc="0" normalizeH="0" baseline="0" noProof="0" dirty="0" smtClean="0">
                <a:ln>
                  <a:noFill/>
                </a:ln>
                <a:solidFill>
                  <a:srgbClr val="00B050"/>
                </a:solidFill>
                <a:effectLst/>
                <a:uLnTx/>
                <a:uFillTx/>
                <a:latin typeface="+mj-lt"/>
                <a:ea typeface="+mn-ea"/>
                <a:cs typeface="Arial" pitchFamily="34" charset="0"/>
              </a:rPr>
              <a:t>Par catégorie de dispensateur de soins</a:t>
            </a:r>
            <a:r>
              <a:rPr kumimoji="0" lang="fr-FR" i="0" u="none" strike="noStrike" kern="1200" cap="none" spc="0" normalizeH="0" baseline="0" noProof="0" dirty="0" smtClean="0">
                <a:ln>
                  <a:noFill/>
                </a:ln>
                <a:solidFill>
                  <a:srgbClr val="007C92"/>
                </a:solidFill>
                <a:effectLst/>
                <a:uLnTx/>
                <a:uFillTx/>
                <a:latin typeface="+mj-lt"/>
                <a:ea typeface="+mn-ea"/>
                <a:cs typeface="Arial" pitchFamily="34" charset="0"/>
              </a:rPr>
              <a:t>, que celui-ci exerce sa</a:t>
            </a:r>
            <a:r>
              <a:rPr kumimoji="0" lang="fr-FR" i="0" u="none" strike="noStrike" kern="1200" cap="none" spc="0" normalizeH="0" noProof="0" dirty="0" smtClean="0">
                <a:ln>
                  <a:noFill/>
                </a:ln>
                <a:solidFill>
                  <a:srgbClr val="007C92"/>
                </a:solidFill>
                <a:effectLst/>
                <a:uLnTx/>
                <a:uFillTx/>
                <a:latin typeface="+mj-lt"/>
                <a:ea typeface="+mn-ea"/>
                <a:cs typeface="Arial" pitchFamily="34" charset="0"/>
              </a:rPr>
              <a:t> pratique </a:t>
            </a:r>
            <a:r>
              <a:rPr lang="fr-FR" kern="1200" dirty="0" smtClean="0">
                <a:solidFill>
                  <a:srgbClr val="007C92"/>
                </a:solidFill>
                <a:latin typeface="+mj-lt"/>
                <a:ea typeface="+mn-ea"/>
                <a:cs typeface="Arial" pitchFamily="34" charset="0"/>
              </a:rPr>
              <a:t>:</a:t>
            </a:r>
            <a:endParaRPr kumimoji="0" lang="fr-FR" i="0" u="none" strike="noStrike" kern="1200" cap="none" spc="0" normalizeH="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kumimoji="0" lang="fr-FR" i="0" u="none" strike="noStrike" kern="1200" cap="none" spc="0" normalizeH="0" noProof="0" dirty="0" smtClean="0">
              <a:ln>
                <a:noFill/>
              </a:ln>
              <a:solidFill>
                <a:srgbClr val="007C92"/>
              </a:solidFill>
              <a:effectLst/>
              <a:uLnTx/>
              <a:uFillTx/>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r>
              <a:rPr lang="fr-FR" sz="2400" kern="1200" dirty="0" smtClean="0">
                <a:solidFill>
                  <a:srgbClr val="007C92"/>
                </a:solidFill>
                <a:latin typeface="+mj-lt"/>
                <a:ea typeface="+mn-ea"/>
                <a:cs typeface="Arial" pitchFamily="34" charset="0"/>
              </a:rPr>
              <a:t>E</a:t>
            </a:r>
            <a:r>
              <a:rPr kumimoji="0" lang="fr-FR" sz="2400" i="0" u="none" strike="noStrike" kern="1200" cap="none" spc="0" normalizeH="0" noProof="0" dirty="0" smtClean="0">
                <a:ln>
                  <a:noFill/>
                </a:ln>
                <a:solidFill>
                  <a:srgbClr val="007C92"/>
                </a:solidFill>
                <a:effectLst/>
                <a:uLnTx/>
                <a:uFillTx/>
                <a:latin typeface="+mj-lt"/>
                <a:ea typeface="+mn-ea"/>
                <a:cs typeface="Arial" pitchFamily="34" charset="0"/>
              </a:rPr>
              <a:t>n personne physique</a:t>
            </a:r>
          </a:p>
          <a:p>
            <a:pPr marL="792163" lvl="2" indent="0" algn="just" eaLnBrk="0" hangingPunct="0">
              <a:spcBef>
                <a:spcPts val="325"/>
              </a:spcBef>
              <a:buClr>
                <a:srgbClr val="008080"/>
              </a:buClr>
              <a:buNone/>
            </a:pPr>
            <a:endParaRPr kumimoji="0" lang="fr-FR" sz="2400" i="0" u="none" strike="noStrike" kern="1200" cap="none" spc="0" normalizeH="0" noProof="0" dirty="0" smtClean="0">
              <a:ln>
                <a:noFill/>
              </a:ln>
              <a:solidFill>
                <a:srgbClr val="007C92"/>
              </a:solidFill>
              <a:effectLst/>
              <a:uLnTx/>
              <a:uFillTx/>
              <a:latin typeface="+mj-lt"/>
              <a:ea typeface="+mn-ea"/>
              <a:cs typeface="Arial" pitchFamily="34" charset="0"/>
            </a:endParaRPr>
          </a:p>
          <a:p>
            <a:pPr marL="1135063" lvl="2" indent="-342900" algn="just" eaLnBrk="0" hangingPunct="0">
              <a:spcBef>
                <a:spcPts val="325"/>
              </a:spcBef>
              <a:buClr>
                <a:srgbClr val="008080"/>
              </a:buClr>
              <a:buFont typeface="Courier New" pitchFamily="49" charset="0"/>
              <a:buChar char="o"/>
            </a:pPr>
            <a:r>
              <a:rPr lang="fr-FR" sz="2400" kern="1200" baseline="0" dirty="0" smtClean="0">
                <a:solidFill>
                  <a:srgbClr val="007C92"/>
                </a:solidFill>
                <a:latin typeface="+mj-lt"/>
                <a:ea typeface="+mn-ea"/>
                <a:cs typeface="Arial" pitchFamily="34" charset="0"/>
              </a:rPr>
              <a:t>E</a:t>
            </a:r>
            <a:r>
              <a:rPr kumimoji="0" lang="fr-FR" sz="2400" i="0" u="none" strike="noStrike" kern="1200" cap="none" spc="0" normalizeH="0" baseline="0" noProof="0" dirty="0" smtClean="0">
                <a:ln>
                  <a:noFill/>
                </a:ln>
                <a:solidFill>
                  <a:srgbClr val="007C92"/>
                </a:solidFill>
                <a:effectLst/>
                <a:uLnTx/>
                <a:uFillTx/>
                <a:latin typeface="+mj-lt"/>
                <a:ea typeface="+mn-ea"/>
                <a:cs typeface="Arial" pitchFamily="34" charset="0"/>
              </a:rPr>
              <a:t>n société</a:t>
            </a:r>
            <a:r>
              <a:rPr lang="fr-FR" sz="2400" kern="1200" dirty="0" smtClean="0">
                <a:solidFill>
                  <a:srgbClr val="007C92"/>
                </a:solidFill>
                <a:latin typeface="+mj-lt"/>
                <a:ea typeface="+mn-ea"/>
                <a:cs typeface="Arial" pitchFamily="34" charset="0"/>
              </a:rPr>
              <a:t> </a:t>
            </a:r>
          </a:p>
          <a:p>
            <a:pPr marL="1020763" lvl="2" algn="just" eaLnBrk="0" hangingPunct="0">
              <a:spcBef>
                <a:spcPts val="325"/>
              </a:spcBef>
              <a:buClr>
                <a:srgbClr val="2DA2BF"/>
              </a:buClr>
              <a:buFont typeface="Wingdings" pitchFamily="2" charset="2"/>
              <a:buChar char="q"/>
            </a:pPr>
            <a:endParaRPr kumimoji="0" lang="nl-BE" sz="2000" b="1" i="0" u="none" strike="noStrike" kern="1200" cap="none" spc="0" normalizeH="0" noProof="0" dirty="0" smtClean="0">
              <a:ln>
                <a:noFill/>
              </a:ln>
              <a:solidFill>
                <a:srgbClr val="007C92"/>
              </a:solidFill>
              <a:effectLst/>
              <a:uLnTx/>
              <a:uFillTx/>
              <a:latin typeface="+mj-lt"/>
              <a:ea typeface="+mn-ea"/>
              <a:cs typeface="Arial" pitchFamily="34" charset="0"/>
            </a:endParaRPr>
          </a:p>
          <a:p>
            <a:pPr marL="392113" lvl="1" indent="0" algn="just" eaLnBrk="0" hangingPunct="0">
              <a:spcBef>
                <a:spcPts val="325"/>
              </a:spcBef>
              <a:buClr>
                <a:srgbClr val="2DA2BF"/>
              </a:buClr>
              <a:buNone/>
            </a:pPr>
            <a:endParaRPr lang="nl-BE" sz="2600" kern="1200" dirty="0" smtClean="0">
              <a:solidFill>
                <a:prstClr val="black"/>
              </a:solidFill>
              <a:latin typeface="Arial" pitchFamily="34" charset="0"/>
              <a:ea typeface="+mn-ea"/>
              <a:cs typeface="Arial" pitchFamily="34" charset="0"/>
            </a:endParaRPr>
          </a:p>
          <a:p>
            <a:pPr marL="620713" lvl="1" indent="-228600" algn="just" eaLnBrk="0" hangingPunct="0">
              <a:spcBef>
                <a:spcPts val="325"/>
              </a:spcBef>
              <a:buClr>
                <a:srgbClr val="2DA2BF"/>
              </a:buClr>
              <a:buFont typeface="Wingdings" pitchFamily="2" charset="2"/>
              <a:buChar char="q"/>
            </a:pPr>
            <a:endParaRPr kumimoji="0" lang="nl-BE" sz="26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8177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INAMI_b">
  <a:themeElements>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ziv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ziv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ziv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ziv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ziv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ziv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ziv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ziv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ziv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ziv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ziv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ziv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PT_INAMI_a">
  <a:themeElements>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ami_new">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ami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ami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ami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ami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ami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ami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ami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ami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ami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ami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ami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ami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iziv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IDocInitialCreationDate xmlns="f15eea43-7fa7-45cf-8dc0-d5244e2cd467">2016-05-02T22:00:00+00:00</RIDocInitialCreationDate>
    <RITargetGroupTaxHTField0 xmlns="f15eea43-7fa7-45cf-8dc0-d5244e2cd467">
      <Terms xmlns="http://schemas.microsoft.com/office/infopath/2007/PartnerControls">
        <TermInfo xmlns="http://schemas.microsoft.com/office/infopath/2007/PartnerControls">
          <TermName xmlns="http://schemas.microsoft.com/office/infopath/2007/PartnerControls">Professionnel de la santé</TermName>
          <TermId xmlns="http://schemas.microsoft.com/office/infopath/2007/PartnerControls">2ad223cb-5dec-4759-add4-b89b36632398</TermId>
        </TermInfo>
        <TermInfo xmlns="http://schemas.microsoft.com/office/infopath/2007/PartnerControls">
          <TermName xmlns="http://schemas.microsoft.com/office/infopath/2007/PartnerControls">Etablissements et services de soins</TermName>
          <TermId xmlns="http://schemas.microsoft.com/office/infopath/2007/PartnerControls">0da91f66-aff5-4716-a8aa-e753c394a07a</TermId>
        </TermInfo>
        <TermInfo xmlns="http://schemas.microsoft.com/office/infopath/2007/PartnerControls">
          <TermName xmlns="http://schemas.microsoft.com/office/infopath/2007/PartnerControls">Industrie</TermName>
          <TermId xmlns="http://schemas.microsoft.com/office/infopath/2007/PartnerControls">0fd8deda-8b7f-4d6b-995d-df45f6357d9a</TermId>
        </TermInfo>
        <TermInfo xmlns="http://schemas.microsoft.com/office/infopath/2007/PartnerControls">
          <TermName xmlns="http://schemas.microsoft.com/office/infopath/2007/PartnerControls">Offices de tarification</TermName>
          <TermId xmlns="http://schemas.microsoft.com/office/infopath/2007/PartnerControls">4bb33f56-03f5-4ba0-9463-66d4d20d6cd9</TermId>
        </TermInfo>
      </Terms>
    </RITargetGroupTaxHTField0>
    <RILanguageTaxHTField0 xmlns="f15eea43-7fa7-45cf-8dc0-d5244e2cd467">
      <Terms xmlns="http://schemas.microsoft.com/office/infopath/2007/PartnerControls">
        <TermInfo xmlns="http://schemas.microsoft.com/office/infopath/2007/PartnerControls">
          <TermName xmlns="http://schemas.microsoft.com/office/infopath/2007/PartnerControls">Français</TermName>
          <TermId xmlns="http://schemas.microsoft.com/office/infopath/2007/PartnerControls">aa2269b8-11bd-4cc9-9267-801806817e60</TermId>
        </TermInfo>
      </Terms>
    </RILanguageTaxHTField0>
    <cc6d4d0f41a44532aeb7bee41b15f208 xmlns="61fd8d87-ea47-44bb-afd6-b4d99b1d9c1f">
      <Terms xmlns="http://schemas.microsoft.com/office/infopath/2007/PartnerControls"/>
    </cc6d4d0f41a44532aeb7bee41b15f208>
    <TaxCatchAll xmlns="61fd8d87-ea47-44bb-afd6-b4d99b1d9c1f">
      <Value>8</Value>
      <Value>63</Value>
      <Value>18</Value>
      <Value>25</Value>
      <Value>23</Value>
      <Value>22</Value>
    </TaxCatchAll>
    <RIDocSummary xmlns="f15eea43-7fa7-45cf-8dc0-d5244e2cd467" xsi:nil="true"/>
    <RIThemeTaxHTField0 xmlns="f15eea43-7fa7-45cf-8dc0-d5244e2cd467">
      <Terms xmlns="http://schemas.microsoft.com/office/infopath/2007/PartnerControls">
        <TermInfo xmlns="http://schemas.microsoft.com/office/infopath/2007/PartnerControls">
          <TermName xmlns="http://schemas.microsoft.com/office/infopath/2007/PartnerControls">Remboursement des soins</TermName>
          <TermId xmlns="http://schemas.microsoft.com/office/infopath/2007/PartnerControls">733bdba3-12c9-4853-afaa-2f907b76ddd0</TermId>
        </TermInfo>
      </Terms>
    </RIThemeTaxHTField0>
    <PublishingExpirationDate xmlns="http://schemas.microsoft.com/sharepoint/v3" xsi:nil="true"/>
    <RIDocTypeTaxHTField0 xmlns="f15eea43-7fa7-45cf-8dc0-d5244e2cd467">
      <Terms xmlns="http://schemas.microsoft.com/office/infopath/2007/PartnerControls"/>
    </RIDocTypeTaxHTField0>
    <PublishingStartDate xmlns="http://schemas.microsoft.com/sharepoint/v3" xsi:nil="true"/>
    <gde733b7de1f426ba66c11d7c4a6ad8f xmlns="61fd8d87-ea47-44bb-afd6-b4d99b1d9c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BaseDocument" ma:contentTypeID="0x01010068B932EBA4214624B1E6C758B674AA3900878AE0BF14248048B0F623A599AB54C9" ma:contentTypeVersion="10" ma:contentTypeDescription="Crée un document." ma:contentTypeScope="" ma:versionID="0f806d5401a718c248ff851712977ef5">
  <xsd:schema xmlns:xsd="http://www.w3.org/2001/XMLSchema" xmlns:xs="http://www.w3.org/2001/XMLSchema" xmlns:p="http://schemas.microsoft.com/office/2006/metadata/properties" xmlns:ns1="http://schemas.microsoft.com/sharepoint/v3" xmlns:ns2="f15eea43-7fa7-45cf-8dc0-d5244e2cd467" xmlns:ns3="61fd8d87-ea47-44bb-afd6-b4d99b1d9c1f" targetNamespace="http://schemas.microsoft.com/office/2006/metadata/properties" ma:root="true" ma:fieldsID="3c46b631aa297e29475e1214a5361d70" ns1:_="" ns2:_="" ns3:_="">
    <xsd:import namespace="http://schemas.microsoft.com/sharepoint/v3"/>
    <xsd:import namespace="f15eea43-7fa7-45cf-8dc0-d5244e2cd467"/>
    <xsd:import namespace="61fd8d87-ea47-44bb-afd6-b4d99b1d9c1f"/>
    <xsd:element name="properties">
      <xsd:complexType>
        <xsd:sequence>
          <xsd:element name="documentManagement">
            <xsd:complexType>
              <xsd:all>
                <xsd:element ref="ns2:RIDocSummary" minOccurs="0"/>
                <xsd:element ref="ns2:RIDocInitialCreationDate" minOccurs="0"/>
                <xsd:element ref="ns2:RIDocTypeTaxHTField0" minOccurs="0"/>
                <xsd:element ref="ns2:RITargetGroupTaxHTField0" minOccurs="0"/>
                <xsd:element ref="ns2:RIThemeTaxHTField0" minOccurs="0"/>
                <xsd:element ref="ns2:RILanguageTaxHTField0" minOccurs="0"/>
                <xsd:element ref="ns3:TaxCatchAll" minOccurs="0"/>
                <xsd:element ref="ns3:gde733b7de1f426ba66c11d7c4a6ad8f" minOccurs="0"/>
                <xsd:element ref="ns3:TaxCatchAllLabel" minOccurs="0"/>
                <xsd:element ref="ns3:cc6d4d0f41a44532aeb7bee41b15f208"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25" nillable="true" ma:displayName="Date de fin de planification" ma:description="" ma:internalName="PublishingExpirationDate">
      <xsd:simpleType>
        <xsd:restriction base="dms:Unknown"/>
      </xsd:simpleType>
    </xsd:element>
    <xsd:element name="PublishingStartDate" ma:index="26" nillable="true" ma:displayName="Date de début de planification" ma:description=""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5eea43-7fa7-45cf-8dc0-d5244e2cd467" elementFormDefault="qualified">
    <xsd:import namespace="http://schemas.microsoft.com/office/2006/documentManagement/types"/>
    <xsd:import namespace="http://schemas.microsoft.com/office/infopath/2007/PartnerControls"/>
    <xsd:element name="RIDocSummary" ma:index="8" nillable="true" ma:displayName="Résumé" ma:internalName="RIDocSummary">
      <xsd:simpleType>
        <xsd:restriction base="dms:Note">
          <xsd:maxLength value="255"/>
        </xsd:restriction>
      </xsd:simpleType>
    </xsd:element>
    <xsd:element name="RIDocInitialCreationDate" ma:index="13" nillable="true" ma:displayName="Initial creation date" ma:default="[Today]" ma:format="DateOnly" ma:indexed="true" ma:internalName="RIDocInitialCreationDate">
      <xsd:simpleType>
        <xsd:restriction base="dms:DateTime"/>
      </xsd:simpleType>
    </xsd:element>
    <xsd:element name="RIDocTypeTaxHTField0" ma:index="14" nillable="true" ma:taxonomy="true" ma:internalName="RIDocTypeTaxHTField0" ma:taxonomyFieldName="RIDocType" ma:displayName="Type" ma:fieldId="{e9c02295-779d-4904-9c2f-398eb8a46af6}" ma:taxonomyMulti="true" ma:sspId="0ef66dbe-9d4d-47c7-8094-97b828f68765" ma:termSetId="2b6f7e9b-72d8-4c39-9dd2-b382cdde65ef" ma:anchorId="bba49bfc-d79e-4d3d-8e99-da4cfe1bc359" ma:open="false" ma:isKeyword="false">
      <xsd:complexType>
        <xsd:sequence>
          <xsd:element ref="pc:Terms" minOccurs="0" maxOccurs="1"/>
        </xsd:sequence>
      </xsd:complexType>
    </xsd:element>
    <xsd:element name="RITargetGroupTaxHTField0" ma:index="15" nillable="true" ma:taxonomy="true" ma:internalName="RITargetGroupTaxHTField0" ma:taxonomyFieldName="RITargetGroup" ma:displayName="Groupe cible" ma:default="" ma:fieldId="{5ba84fff-5b48-41ff-a0ce-9cb6f56aeea2}" ma:taxonomyMulti="true" ma:sspId="0ef66dbe-9d4d-47c7-8094-97b828f68765" ma:termSetId="2b6f7e9b-72d8-4c39-9dd2-b382cdde65ef" ma:anchorId="93e5bace-bd47-4f95-bc09-82965b59cb06" ma:open="false" ma:isKeyword="false">
      <xsd:complexType>
        <xsd:sequence>
          <xsd:element ref="pc:Terms" minOccurs="0" maxOccurs="1"/>
        </xsd:sequence>
      </xsd:complexType>
    </xsd:element>
    <xsd:element name="RIThemeTaxHTField0" ma:index="16" nillable="true" ma:taxonomy="true" ma:internalName="RIThemeTaxHTField0" ma:taxonomyFieldName="RITheme" ma:displayName="Thème" ma:fieldId="{4da39f56-d3e0-4eda-b5a0-097d81b2f922}" ma:taxonomyMulti="true" ma:sspId="0ef66dbe-9d4d-47c7-8094-97b828f68765" ma:termSetId="2b6f7e9b-72d8-4c39-9dd2-b382cdde65ef" ma:anchorId="d3fdfad7-22a2-47aa-bc5b-de53bde139df" ma:open="false" ma:isKeyword="false">
      <xsd:complexType>
        <xsd:sequence>
          <xsd:element ref="pc:Terms" minOccurs="0" maxOccurs="1"/>
        </xsd:sequence>
      </xsd:complexType>
    </xsd:element>
    <xsd:element name="RILanguageTaxHTField0" ma:index="17" nillable="true" ma:taxonomy="true" ma:internalName="RILanguageTaxHTField0" ma:taxonomyFieldName="RILanguage" ma:displayName="Langue" ma:fieldId="{c7e3734e-a786-4652-bb98-6e7a4dc8cda4}" ma:taxonomyMulti="true" ma:sspId="0ef66dbe-9d4d-47c7-8094-97b828f68765" ma:termSetId="2b6f7e9b-72d8-4c39-9dd2-b382cdde65ef" ma:anchorId="216408cd-2d56-4fdf-a6f2-b407a6eb465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fd8d87-ea47-44bb-afd6-b4d99b1d9c1f" elementFormDefault="qualified">
    <xsd:import namespace="http://schemas.microsoft.com/office/2006/documentManagement/types"/>
    <xsd:import namespace="http://schemas.microsoft.com/office/infopath/2007/PartnerControls"/>
    <xsd:element name="TaxCatchAll" ma:index="18" nillable="true" ma:displayName="Colonne Attraper tout de Taxonomie" ma:hidden="true" ma:list="{7dc22c6c-0b67-4097-b867-927b71770b39}" ma:internalName="TaxCatchAll" ma:showField="CatchAllData"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gde733b7de1f426ba66c11d7c4a6ad8f" ma:index="21" nillable="true" ma:displayName="Document Publicationtype_0" ma:hidden="true" ma:internalName="gde733b7de1f426ba66c11d7c4a6ad8f">
      <xsd:simpleType>
        <xsd:restriction base="dms:Note"/>
      </xsd:simpleType>
    </xsd:element>
    <xsd:element name="TaxCatchAllLabel" ma:index="22" nillable="true" ma:displayName="Colonne Attraper tout de Taxonomie1" ma:hidden="true" ma:list="{7dc22c6c-0b67-4097-b867-927b71770b39}" ma:internalName="TaxCatchAllLabel" ma:readOnly="true" ma:showField="CatchAllDataLabel" ma:web="61fd8d87-ea47-44bb-afd6-b4d99b1d9c1f">
      <xsd:complexType>
        <xsd:complexContent>
          <xsd:extension base="dms:MultiChoiceLookup">
            <xsd:sequence>
              <xsd:element name="Value" type="dms:Lookup" maxOccurs="unbounded" minOccurs="0" nillable="true"/>
            </xsd:sequence>
          </xsd:extension>
        </xsd:complexContent>
      </xsd:complexType>
    </xsd:element>
    <xsd:element name="cc6d4d0f41a44532aeb7bee41b15f208" ma:index="23" nillable="true" ma:taxonomy="true" ma:internalName="cc6d4d0f41a44532aeb7bee41b15f208" ma:taxonomyFieldName="Publication_x0020_type_x0020_for_x0020_documents" ma:displayName="Publication type for documents" ma:default="" ma:fieldId="{cc6d4d0f-41a4-4532-aeb7-bee41b15f208}" ma:taxonomyMulti="true" ma:sspId="0ef66dbe-9d4d-47c7-8094-97b828f68765" ma:termSetId="2b6f7e9b-72d8-4c39-9dd2-b382cdde65ef" ma:anchorId="22490f7c-4f41-43c8-a5b3-f62c4d13df9a"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9E21A-B9DA-4A9D-8418-D0F806AC6D61}"/>
</file>

<file path=customXml/itemProps2.xml><?xml version="1.0" encoding="utf-8"?>
<ds:datastoreItem xmlns:ds="http://schemas.openxmlformats.org/officeDocument/2006/customXml" ds:itemID="{C7299E08-FE95-42B0-9FBF-4209453E1D66}"/>
</file>

<file path=customXml/itemProps3.xml><?xml version="1.0" encoding="utf-8"?>
<ds:datastoreItem xmlns:ds="http://schemas.openxmlformats.org/officeDocument/2006/customXml" ds:itemID="{1EB6182B-CC5E-4247-95C6-0008787B757A}"/>
</file>

<file path=docProps/app.xml><?xml version="1.0" encoding="utf-8"?>
<Properties xmlns="http://schemas.openxmlformats.org/officeDocument/2006/extended-properties" xmlns:vt="http://schemas.openxmlformats.org/officeDocument/2006/docPropsVTypes">
  <Template>PPT_INAMI_b</Template>
  <TotalTime>0</TotalTime>
  <Words>3349</Words>
  <Application>Microsoft Office PowerPoint</Application>
  <PresentationFormat>Affichage à l'écran (4:3)</PresentationFormat>
  <Paragraphs>594</Paragraphs>
  <Slides>66</Slides>
  <Notes>60</Notes>
  <HiddenSlides>0</HiddenSlides>
  <MMClips>0</MMClips>
  <ScaleCrop>false</ScaleCrop>
  <HeadingPairs>
    <vt:vector size="4" baseType="variant">
      <vt:variant>
        <vt:lpstr>Thème</vt:lpstr>
      </vt:variant>
      <vt:variant>
        <vt:i4>7</vt:i4>
      </vt:variant>
      <vt:variant>
        <vt:lpstr>Titres des diapositives</vt:lpstr>
      </vt:variant>
      <vt:variant>
        <vt:i4>66</vt:i4>
      </vt:variant>
    </vt:vector>
  </HeadingPairs>
  <TitlesOfParts>
    <vt:vector size="73" baseType="lpstr">
      <vt:lpstr>PPT_INAMI_b</vt:lpstr>
      <vt:lpstr>PPT_INAMI_a</vt:lpstr>
      <vt:lpstr>1_PPT_INAMI_a</vt:lpstr>
      <vt:lpstr>2_PPT_INAMI_a</vt:lpstr>
      <vt:lpstr>3_PPT_INAMI_a</vt:lpstr>
      <vt:lpstr>4_PPT_INAMI_a</vt:lpstr>
      <vt:lpstr>5_PPT_INAMI_a</vt:lpstr>
      <vt:lpstr>Présentation PowerPoint</vt:lpstr>
      <vt:lpstr>Présentation PowerPoint</vt:lpstr>
      <vt:lpstr>Présentation PowerPoint</vt:lpstr>
      <vt:lpstr>Questions / réponses</vt:lpstr>
      <vt:lpstr>Présentation PowerPoint</vt:lpstr>
      <vt:lpstr>Sommaire</vt:lpstr>
      <vt:lpstr>  Attestations de soins donnés : Quoi de neuf? </vt:lpstr>
      <vt:lpstr>Attestations de soins donnés: quoi de neuf ?</vt:lpstr>
      <vt:lpstr>Un modèle unique d’attestation (ASD) </vt:lpstr>
      <vt:lpstr>Un modèle unique d’attestation (ASD) </vt:lpstr>
      <vt:lpstr>Un modèle unique d’attestation (ASD) </vt:lpstr>
      <vt:lpstr>Toutes les ASD seront blanches mais à terme seulement</vt:lpstr>
      <vt:lpstr>Un modèle unique d’attestation (ASD)</vt:lpstr>
      <vt:lpstr>Le n° BCE figure sur la partie « Reçu » de l’ASD</vt:lpstr>
      <vt:lpstr>Un modèle unique d’attestation (ASD)</vt:lpstr>
      <vt:lpstr>Toute ASD comporte une partie « Reçu »</vt:lpstr>
      <vt:lpstr>Que faut-il mentionner sur la partie « Reçu » de l’ASD ?</vt:lpstr>
      <vt:lpstr>Qu’entend-on par montant perçu ? </vt:lpstr>
      <vt:lpstr>Quel montant indiquer en cas de tiers payant ?</vt:lpstr>
      <vt:lpstr>Quel montant indiquer en cas de cumul tiers payant et non tiers payant ?</vt:lpstr>
      <vt:lpstr>Quel montant indiquer en cas de paiement différé du patient ?</vt:lpstr>
      <vt:lpstr>En cas de prestations remboursables et de prestations non-remboursables</vt:lpstr>
      <vt:lpstr>La partie « Reçu » de l’ASD  est-elle détachable ?</vt:lpstr>
      <vt:lpstr>Nouvelles attestations : depuis quand ? </vt:lpstr>
      <vt:lpstr>Ce qui ne change pas</vt:lpstr>
      <vt:lpstr>Ce qui ne change pas</vt:lpstr>
      <vt:lpstr>Ce qui ne change pas</vt:lpstr>
      <vt:lpstr>Ce qui ne change pas</vt:lpstr>
      <vt:lpstr>Ce qui ne change pas</vt:lpstr>
      <vt:lpstr>Ce qui ne change pas</vt:lpstr>
      <vt:lpstr>Ce qui ne change pas</vt:lpstr>
      <vt:lpstr>Vos anciennes attestations</vt:lpstr>
      <vt:lpstr>Utilisation des anciennes ASD</vt:lpstr>
      <vt:lpstr>Utilisation des anciennes ASD</vt:lpstr>
      <vt:lpstr>Où trouver les informations ?</vt:lpstr>
      <vt:lpstr>Où trouver les informations ?</vt:lpstr>
      <vt:lpstr>Hyperliens utiles</vt:lpstr>
      <vt:lpstr>Demande d’informations</vt:lpstr>
      <vt:lpstr>Sommaire</vt:lpstr>
      <vt:lpstr>  Document justificatif et acomptes: Quoi de neuf? </vt:lpstr>
      <vt:lpstr>Au programme</vt:lpstr>
      <vt:lpstr>Acomptes – Pourquoi une législation ?</vt:lpstr>
      <vt:lpstr>Acomptes - Règles applicables ?</vt:lpstr>
      <vt:lpstr>Remise d’un document justificatif – Pourquoi une législation ?</vt:lpstr>
      <vt:lpstr>Remise d’un document justificatif – Quand ?</vt:lpstr>
      <vt:lpstr>Remise d’un document justificatif – Quel contenu ?</vt:lpstr>
      <vt:lpstr>Avec tiers payant (pas d’ASD pour l’ensemble des prestations remboursables) - Document justificatif complet</vt:lpstr>
      <vt:lpstr>Sans tiers payant (ASD pour l’ensemble des prestations remboursables) - Document justificatif simplifié</vt:lpstr>
      <vt:lpstr>Remise d’un document justificatif – Compétences des commissions ?</vt:lpstr>
      <vt:lpstr>Informations complémentaires </vt:lpstr>
      <vt:lpstr>Sommaire</vt:lpstr>
      <vt:lpstr>Pause</vt:lpstr>
      <vt:lpstr>Tiers payant: quoi de neuf? </vt:lpstr>
      <vt:lpstr>Plan</vt:lpstr>
      <vt:lpstr>1. Interdiction du tiers payant:  nouvelle exception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Pause</vt:lpstr>
      <vt:lpstr>Questions - réponses</vt:lpstr>
    </vt:vector>
  </TitlesOfParts>
  <Company>R.I.Z.I.V. - I.N.A.M.I.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Transparence financière des soins de santé : Principes et nouveautés</dc:title>
  <dc:creator>Sarah Koval</dc:creator>
  <cp:lastModifiedBy>David Constant</cp:lastModifiedBy>
  <cp:revision>152</cp:revision>
  <cp:lastPrinted>2016-05-04T09:19:34Z</cp:lastPrinted>
  <dcterms:created xsi:type="dcterms:W3CDTF">2016-03-01T15:42:44Z</dcterms:created>
  <dcterms:modified xsi:type="dcterms:W3CDTF">2016-05-04T09:19:57Z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0x01010068B932EBA4214624B1E6C758B674AA3900878AE0BF14248048B0F623A599AB54C9</vt:lpwstr>
  </property>
  <property fmtid="{D5CDD505-2E9C-101B-9397-08002B2CF9AE}" pid="3" name="RITargetGroup">
    <vt:lpwstr>25;#Professionnel de la santé|2ad223cb-5dec-4759-add4-b89b36632398;#22;#Etablissements et services de soins|0da91f66-aff5-4716-a8aa-e753c394a07a;#23;#Industrie|0fd8deda-8b7f-4d6b-995d-df45f6357d9a;#63;#Offices de tarification|4bb33f56-03f5-4ba0-9463-66d4d20d6cd9</vt:lpwstr>
  </property>
  <property fmtid="{D5CDD505-2E9C-101B-9397-08002B2CF9AE}" pid="4" name="RITheme">
    <vt:lpwstr>18;#Remboursement des soins|733bdba3-12c9-4853-afaa-2f907b76ddd0</vt:lpwstr>
  </property>
  <property fmtid="{D5CDD505-2E9C-101B-9397-08002B2CF9AE}" pid="5" name="RILanguage">
    <vt:lpwstr>8;#Français|aa2269b8-11bd-4cc9-9267-801806817e60</vt:lpwstr>
  </property>
  <property fmtid="{D5CDD505-2E9C-101B-9397-08002B2CF9AE}" pid="6" name="RIDocType">
    <vt:lpwstr/>
  </property>
  <property fmtid="{D5CDD505-2E9C-101B-9397-08002B2CF9AE}" pid="7" name="Publication type for documents">
    <vt:lpwstr/>
  </property>
</Properties>
</file>