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68" r:id="rId3"/>
    <p:sldId id="310" r:id="rId4"/>
    <p:sldId id="314" r:id="rId5"/>
    <p:sldId id="328" r:id="rId6"/>
    <p:sldId id="329" r:id="rId7"/>
    <p:sldId id="326" r:id="rId8"/>
    <p:sldId id="312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7" r:id="rId19"/>
    <p:sldId id="335" r:id="rId20"/>
    <p:sldId id="331" r:id="rId21"/>
    <p:sldId id="260" r:id="rId22"/>
    <p:sldId id="269" r:id="rId23"/>
    <p:sldId id="271" r:id="rId24"/>
    <p:sldId id="330" r:id="rId25"/>
    <p:sldId id="272" r:id="rId26"/>
    <p:sldId id="332" r:id="rId27"/>
    <p:sldId id="333" r:id="rId28"/>
    <p:sldId id="285" r:id="rId29"/>
    <p:sldId id="291" r:id="rId30"/>
  </p:sldIdLst>
  <p:sldSz cx="9144000" cy="6858000" type="screen4x3"/>
  <p:notesSz cx="9872663" cy="6797675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037" autoAdjust="0"/>
  </p:normalViewPr>
  <p:slideViewPr>
    <p:cSldViewPr snapToGrid="0" snapToObjects="1">
      <p:cViewPr varScale="1">
        <p:scale>
          <a:sx n="106" d="100"/>
          <a:sy n="106" d="100"/>
        </p:scale>
        <p:origin x="18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1EBA6-DBEC-4868-9CB6-B51E70CA10F9}" type="datetimeFigureOut">
              <a:rPr lang="en-US" smtClean="0"/>
              <a:t>6/14/2019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9805E-8272-452B-BEF5-538978534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80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14/06/2019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593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71382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15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13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867"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C48F7-4F0C-4607-89F3-F7984A7C8AE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418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17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16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19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267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20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392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C48F7-4F0C-4607-89F3-F7984A7C8AE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00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436C27-1AC5-47A2-8475-9069BBE6005B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73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9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822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10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888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11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173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12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083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13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478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8FB1B51-CEF1-4569-B08F-C9E6B8317AF7}" type="slidenum">
              <a:rPr lang="en-US" altLang="en-US" sz="1200" baseline="0" smtClean="0"/>
              <a:pPr/>
              <a:t>14</a:t>
            </a:fld>
            <a:endParaRPr lang="en-US" altLang="en-US" sz="1200" baseline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7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2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48742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rgbClr val="002328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002328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smtClean="0"/>
              <a:t>Click to edit text</a:t>
            </a:r>
          </a:p>
          <a:p>
            <a:pPr lvl="1"/>
            <a:r>
              <a:rPr lang="en-GB" noProof="0" smtClean="0"/>
              <a:t>Second level text</a:t>
            </a:r>
          </a:p>
          <a:p>
            <a:pPr lvl="2"/>
            <a:r>
              <a:rPr lang="en-GB" noProof="0" smtClean="0"/>
              <a:t>Third level text</a:t>
            </a:r>
          </a:p>
          <a:p>
            <a:pPr lvl="3"/>
            <a:r>
              <a:rPr lang="en-GB" noProof="0" smtClean="0"/>
              <a:t>Forth level text</a:t>
            </a:r>
          </a:p>
          <a:p>
            <a:pPr lvl="4"/>
            <a:r>
              <a:rPr lang="en-GB" noProof="0" smtClean="0"/>
              <a:t>Fifth level text</a:t>
            </a:r>
            <a:endParaRPr lang="en-GB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 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14/06/2019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smtClean="0"/>
              <a:pPr/>
              <a:t>14/06/2019</a:t>
            </a:fld>
            <a:endParaRPr lang="en-GB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1"/>
                </a:solidFill>
                <a:latin typeface="+mn-lt"/>
                <a:cs typeface="Museo Sans 500"/>
              </a:defRPr>
            </a:lvl1pPr>
          </a:lstStyle>
          <a:p>
            <a:endParaRPr lang="en-GB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1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Afbeelding 6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6012000"/>
            <a:ext cx="1432608" cy="57609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5" y="1335600"/>
            <a:ext cx="7220490" cy="1512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BE" sz="1800" dirty="0" smtClean="0"/>
              <a:t/>
            </a:r>
            <a:br>
              <a:rPr lang="nl-BE" sz="1800" dirty="0" smtClean="0"/>
            </a:br>
            <a:r>
              <a:rPr lang="nl-BE" sz="1800" dirty="0" smtClean="0"/>
              <a:t>L’ impact du flux </a:t>
            </a:r>
            <a:r>
              <a:rPr lang="nl-BE" sz="1800" dirty="0" err="1" smtClean="0"/>
              <a:t>proactif</a:t>
            </a:r>
            <a:r>
              <a:rPr lang="nl-BE" sz="1800" dirty="0" smtClean="0"/>
              <a:t> et </a:t>
            </a:r>
            <a:r>
              <a:rPr lang="nl-BE" sz="1800" dirty="0" err="1" smtClean="0"/>
              <a:t>l’intervention</a:t>
            </a:r>
            <a:r>
              <a:rPr lang="nl-BE" sz="1800" dirty="0" smtClean="0"/>
              <a:t> </a:t>
            </a:r>
            <a:r>
              <a:rPr lang="nl-BE" sz="1800" dirty="0" err="1" smtClean="0"/>
              <a:t>majorée</a:t>
            </a:r>
            <a:r>
              <a:rPr lang="nl-BE" sz="1800" dirty="0" smtClean="0"/>
              <a:t> </a:t>
            </a:r>
            <a:r>
              <a:rPr lang="nl-BE" sz="1800" dirty="0" err="1" smtClean="0"/>
              <a:t>sur</a:t>
            </a:r>
            <a:r>
              <a:rPr lang="nl-BE" sz="1800" dirty="0" smtClean="0"/>
              <a:t>                          les </a:t>
            </a:r>
            <a:r>
              <a:rPr lang="nl-BE" sz="1800" dirty="0" err="1" smtClean="0"/>
              <a:t>dépenses</a:t>
            </a:r>
            <a:r>
              <a:rPr lang="nl-BE" sz="1800" dirty="0" smtClean="0"/>
              <a:t> de santé </a:t>
            </a:r>
            <a:endParaRPr lang="en-US" sz="18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2440189"/>
            <a:ext cx="5941025" cy="1080000"/>
          </a:xfrm>
        </p:spPr>
        <p:txBody>
          <a:bodyPr/>
          <a:lstStyle/>
          <a:p>
            <a:r>
              <a:rPr lang="nl-BE" sz="1400" dirty="0" err="1"/>
              <a:t>Raf</a:t>
            </a:r>
            <a:r>
              <a:rPr lang="nl-BE" sz="1400" dirty="0"/>
              <a:t> Van </a:t>
            </a:r>
            <a:r>
              <a:rPr lang="nl-BE" sz="1400" dirty="0" smtClean="0"/>
              <a:t>Gestel</a:t>
            </a:r>
          </a:p>
          <a:p>
            <a:pPr>
              <a:lnSpc>
                <a:spcPct val="100000"/>
              </a:lnSpc>
            </a:pPr>
            <a:endParaRPr lang="en-GB" sz="1400" dirty="0" smtClean="0"/>
          </a:p>
          <a:p>
            <a:pPr>
              <a:lnSpc>
                <a:spcPct val="100000"/>
              </a:lnSpc>
            </a:pPr>
            <a:r>
              <a:rPr lang="en-GB" sz="1200" dirty="0" smtClean="0"/>
              <a:t>Diana </a:t>
            </a:r>
            <a:r>
              <a:rPr lang="en-GB" sz="1200" dirty="0"/>
              <a:t>De </a:t>
            </a:r>
            <a:r>
              <a:rPr lang="en-GB" sz="1200" dirty="0" smtClean="0"/>
              <a:t>Graeve, </a:t>
            </a:r>
            <a:r>
              <a:rPr lang="en-GB" sz="1200" dirty="0"/>
              <a:t>Tim </a:t>
            </a:r>
            <a:r>
              <a:rPr lang="en-GB" sz="1200" dirty="0" err="1"/>
              <a:t>Goedem</a:t>
            </a:r>
            <a:r>
              <a:rPr lang="en-US" sz="1200" dirty="0"/>
              <a:t>é, Eva Lefevere, Julie Janssens Rik </a:t>
            </a:r>
            <a:r>
              <a:rPr lang="en-US" sz="1200" dirty="0" err="1"/>
              <a:t>Lemkens</a:t>
            </a:r>
            <a:r>
              <a:rPr lang="en-US" sz="1200" dirty="0"/>
              <a:t>, Tom </a:t>
            </a:r>
            <a:r>
              <a:rPr lang="en-US" sz="1200" dirty="0" err="1"/>
              <a:t>Despiegeleer</a:t>
            </a:r>
            <a:r>
              <a:rPr lang="en-US" sz="1200" dirty="0"/>
              <a:t>, Werner </a:t>
            </a:r>
            <a:r>
              <a:rPr lang="en-US" sz="1200" dirty="0" smtClean="0"/>
              <a:t>Cremer, </a:t>
            </a:r>
            <a:r>
              <a:rPr lang="en-US" sz="1200" dirty="0" err="1" smtClean="0"/>
              <a:t>Hervé</a:t>
            </a:r>
            <a:r>
              <a:rPr lang="en-US" sz="1200" dirty="0" smtClean="0"/>
              <a:t> </a:t>
            </a:r>
            <a:r>
              <a:rPr lang="en-US" sz="1200" dirty="0" err="1"/>
              <a:t>Avalosse</a:t>
            </a:r>
            <a:r>
              <a:rPr lang="en-US" sz="1200" dirty="0"/>
              <a:t>, Bram </a:t>
            </a:r>
            <a:r>
              <a:rPr lang="en-US" sz="1200" dirty="0" smtClean="0"/>
              <a:t>Peters</a:t>
            </a:r>
            <a:endParaRPr lang="en-GB" sz="1200" dirty="0"/>
          </a:p>
        </p:txBody>
      </p:sp>
      <p:sp>
        <p:nvSpPr>
          <p:cNvPr id="4" name="Subtitel 2"/>
          <p:cNvSpPr txBox="1">
            <a:spLocks/>
          </p:cNvSpPr>
          <p:nvPr/>
        </p:nvSpPr>
        <p:spPr>
          <a:xfrm>
            <a:off x="491524" y="3698789"/>
            <a:ext cx="5941025" cy="117378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 baseline="0">
                <a:solidFill>
                  <a:schemeClr val="tx2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500"/>
              </a:lnSpc>
              <a:spcBef>
                <a:spcPts val="0"/>
              </a:spcBef>
              <a:buSzPct val="130000"/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Symposium Intervention </a:t>
            </a:r>
            <a:r>
              <a:rPr lang="en-US" sz="1600" dirty="0" err="1" smtClean="0"/>
              <a:t>majorée</a:t>
            </a:r>
            <a:r>
              <a:rPr lang="en-US" sz="1600" dirty="0" smtClean="0"/>
              <a:t>, </a:t>
            </a:r>
          </a:p>
          <a:p>
            <a:r>
              <a:rPr lang="en-US" sz="1600" dirty="0" smtClean="0"/>
              <a:t>18 </a:t>
            </a:r>
            <a:r>
              <a:rPr lang="en-US" sz="1600" dirty="0" err="1" smtClean="0"/>
              <a:t>juin</a:t>
            </a:r>
            <a:r>
              <a:rPr lang="en-US" sz="1600" dirty="0" smtClean="0"/>
              <a:t> 2019, </a:t>
            </a:r>
            <a:r>
              <a:rPr lang="en-US" sz="1600" dirty="0" err="1" smtClean="0"/>
              <a:t>Bruxelles</a:t>
            </a:r>
            <a:endParaRPr lang="en-US" sz="1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040" y="446453"/>
            <a:ext cx="2581404" cy="8340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3040" y="1361925"/>
            <a:ext cx="2581404" cy="795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err="1" smtClean="0"/>
              <a:t>Données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64823"/>
              </p:ext>
            </p:extLst>
          </p:nvPr>
        </p:nvGraphicFramePr>
        <p:xfrm>
          <a:off x="273394" y="1223700"/>
          <a:ext cx="8546412" cy="2807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27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6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209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smtClean="0">
                          <a:effectLst/>
                        </a:rPr>
                        <a:t>Tableau </a:t>
                      </a:r>
                      <a:r>
                        <a:rPr lang="nl-NL" sz="1100" dirty="0">
                          <a:effectLst/>
                        </a:rPr>
                        <a:t>1: </a:t>
                      </a:r>
                      <a:r>
                        <a:rPr lang="nl-NL" sz="1100" dirty="0" smtClean="0">
                          <a:effectLst/>
                        </a:rPr>
                        <a:t>Ménages et </a:t>
                      </a:r>
                      <a:r>
                        <a:rPr lang="nl-NL" sz="1100" dirty="0" err="1" smtClean="0">
                          <a:effectLst/>
                        </a:rPr>
                        <a:t>individus</a:t>
                      </a:r>
                      <a:r>
                        <a:rPr lang="nl-NL" sz="1100" baseline="0" dirty="0" smtClean="0">
                          <a:effectLst/>
                        </a:rPr>
                        <a:t> dans </a:t>
                      </a:r>
                      <a:r>
                        <a:rPr lang="nl-NL" sz="1100" baseline="0" dirty="0" err="1" smtClean="0">
                          <a:effectLst/>
                        </a:rPr>
                        <a:t>le</a:t>
                      </a:r>
                      <a:r>
                        <a:rPr lang="nl-NL" sz="1100" baseline="0" dirty="0" smtClean="0">
                          <a:effectLst/>
                        </a:rPr>
                        <a:t> </a:t>
                      </a:r>
                      <a:r>
                        <a:rPr lang="nl-NL" sz="1100" dirty="0" smtClean="0">
                          <a:effectLst/>
                        </a:rPr>
                        <a:t>flux </a:t>
                      </a:r>
                      <a:r>
                        <a:rPr lang="nl-NL" sz="1100" dirty="0" err="1" smtClean="0">
                          <a:effectLst/>
                        </a:rPr>
                        <a:t>proactif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smtClean="0">
                          <a:effectLst/>
                        </a:rPr>
                        <a:t>Groupe et date du contact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</a:t>
                      </a:r>
                      <a:r>
                        <a:rPr lang="en-US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ménages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err="1" smtClean="0">
                          <a:effectLst/>
                        </a:rPr>
                        <a:t>Pourcentage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err="1" smtClean="0">
                          <a:effectLst/>
                        </a:rPr>
                        <a:t>Nombre</a:t>
                      </a:r>
                      <a:r>
                        <a:rPr lang="nl-BE" sz="1100" dirty="0" smtClean="0">
                          <a:effectLst/>
                        </a:rPr>
                        <a:t> </a:t>
                      </a:r>
                      <a:r>
                        <a:rPr lang="nl-BE" sz="1100" dirty="0" err="1" smtClean="0">
                          <a:effectLst/>
                        </a:rPr>
                        <a:t>d’individus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Pourcentage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1 – Nov. </a:t>
                      </a:r>
                      <a:r>
                        <a:rPr lang="nl-BE" sz="1100" dirty="0" smtClean="0">
                          <a:effectLst/>
                        </a:rPr>
                        <a:t>’15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4.986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8.365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2 – </a:t>
                      </a:r>
                      <a:r>
                        <a:rPr lang="nl-BE" sz="1100" dirty="0" err="1" smtClean="0">
                          <a:effectLst/>
                        </a:rPr>
                        <a:t>Avr</a:t>
                      </a:r>
                      <a:r>
                        <a:rPr lang="nl-BE" sz="1100" dirty="0">
                          <a:effectLst/>
                        </a:rPr>
                        <a:t>. </a:t>
                      </a:r>
                      <a:r>
                        <a:rPr lang="nl-BE" sz="1100" dirty="0" smtClean="0">
                          <a:effectLst/>
                        </a:rPr>
                        <a:t>’16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10.016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18,08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16.664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18,05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3 – </a:t>
                      </a:r>
                      <a:r>
                        <a:rPr lang="nl-BE" sz="1100" dirty="0" smtClean="0">
                          <a:effectLst/>
                        </a:rPr>
                        <a:t>Mai ’16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14.926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26,94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24.731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4 – Nov. </a:t>
                      </a:r>
                      <a:r>
                        <a:rPr lang="nl-BE" sz="1100" dirty="0" smtClean="0">
                          <a:effectLst/>
                        </a:rPr>
                        <a:t>’16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5.307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8.874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5 – </a:t>
                      </a:r>
                      <a:r>
                        <a:rPr lang="nl-BE" sz="1100" dirty="0" smtClean="0">
                          <a:effectLst/>
                        </a:rPr>
                        <a:t>Mars ’17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12.569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22,68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20.944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22,69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6 – </a:t>
                      </a:r>
                      <a:r>
                        <a:rPr lang="nl-BE" sz="1100" dirty="0" smtClean="0">
                          <a:effectLst/>
                        </a:rPr>
                        <a:t>Mai ’17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7.603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13,72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12.734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smtClean="0">
                          <a:effectLst/>
                        </a:rPr>
                        <a:t>Total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55.407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92.312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324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err="1" smtClean="0">
                          <a:effectLst/>
                        </a:rPr>
                        <a:t>Note</a:t>
                      </a:r>
                      <a:r>
                        <a:rPr lang="nl-NL" sz="1100" dirty="0" smtClean="0">
                          <a:effectLst/>
                        </a:rPr>
                        <a:t>: Ce tableau a </a:t>
                      </a:r>
                      <a:r>
                        <a:rPr lang="nl-NL" sz="1100" dirty="0" err="1" smtClean="0">
                          <a:effectLst/>
                        </a:rPr>
                        <a:t>été</a:t>
                      </a:r>
                      <a:r>
                        <a:rPr lang="nl-NL" sz="1100" dirty="0" smtClean="0">
                          <a:effectLst/>
                        </a:rPr>
                        <a:t> </a:t>
                      </a:r>
                      <a:r>
                        <a:rPr lang="nl-NL" sz="1100" dirty="0" err="1" smtClean="0">
                          <a:effectLst/>
                        </a:rPr>
                        <a:t>repris</a:t>
                      </a:r>
                      <a:r>
                        <a:rPr lang="nl-NL" sz="1100" dirty="0" smtClean="0">
                          <a:effectLst/>
                        </a:rPr>
                        <a:t> de </a:t>
                      </a:r>
                      <a:r>
                        <a:rPr lang="nl-NL" sz="1100" dirty="0">
                          <a:effectLst/>
                        </a:rPr>
                        <a:t>Van Gestel et al. (2017) en Goedemé et al. (2017)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1655196" y="4247958"/>
            <a:ext cx="5074978" cy="1593194"/>
            <a:chOff x="971600" y="2348880"/>
            <a:chExt cx="7056784" cy="2553816"/>
          </a:xfrm>
        </p:grpSpPr>
        <p:sp>
          <p:nvSpPr>
            <p:cNvPr id="8" name="Ovaal 3"/>
            <p:cNvSpPr/>
            <p:nvPr/>
          </p:nvSpPr>
          <p:spPr bwMode="auto">
            <a:xfrm>
              <a:off x="971600" y="3284984"/>
              <a:ext cx="914400" cy="914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9" name="Ovaal 4"/>
            <p:cNvSpPr/>
            <p:nvPr/>
          </p:nvSpPr>
          <p:spPr bwMode="auto">
            <a:xfrm>
              <a:off x="2267744" y="2780928"/>
              <a:ext cx="639688" cy="6096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10" name="Ovaal 5"/>
            <p:cNvSpPr/>
            <p:nvPr/>
          </p:nvSpPr>
          <p:spPr bwMode="auto">
            <a:xfrm>
              <a:off x="2267744" y="4293096"/>
              <a:ext cx="639688" cy="6096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cxnSp>
          <p:nvCxnSpPr>
            <p:cNvPr id="11" name="Rechte verbindingslijn met pijl 7"/>
            <p:cNvCxnSpPr/>
            <p:nvPr/>
          </p:nvCxnSpPr>
          <p:spPr bwMode="auto">
            <a:xfrm>
              <a:off x="3059832" y="3068960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Rechte verbindingslijn met pijl 10"/>
            <p:cNvCxnSpPr/>
            <p:nvPr/>
          </p:nvCxnSpPr>
          <p:spPr bwMode="auto">
            <a:xfrm>
              <a:off x="3059832" y="4581128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Rechte verbindingslijn met pijl 13"/>
            <p:cNvCxnSpPr/>
            <p:nvPr/>
          </p:nvCxnSpPr>
          <p:spPr bwMode="auto">
            <a:xfrm flipV="1">
              <a:off x="2030016" y="3212976"/>
              <a:ext cx="237728" cy="14401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Rechte verbindingslijn met pijl 14"/>
            <p:cNvCxnSpPr/>
            <p:nvPr/>
          </p:nvCxnSpPr>
          <p:spPr bwMode="auto">
            <a:xfrm>
              <a:off x="2030016" y="4221088"/>
              <a:ext cx="237728" cy="2076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Rechte verbindingslijn met pijl 15"/>
            <p:cNvCxnSpPr/>
            <p:nvPr/>
          </p:nvCxnSpPr>
          <p:spPr bwMode="auto">
            <a:xfrm>
              <a:off x="3491880" y="249289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Rechte verbindingslijn met pijl 16"/>
            <p:cNvCxnSpPr/>
            <p:nvPr/>
          </p:nvCxnSpPr>
          <p:spPr bwMode="auto">
            <a:xfrm>
              <a:off x="7596336" y="393305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7" name="Afbeelding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3264977" y="2348880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  <p:pic>
          <p:nvPicPr>
            <p:cNvPr id="18" name="Afbeelding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7369433" y="3645024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</p:grpSp>
    </p:spTree>
    <p:extLst>
      <p:ext uri="{BB962C8B-B14F-4D97-AF65-F5344CB8AC3E}">
        <p14:creationId xmlns:p14="http://schemas.microsoft.com/office/powerpoint/2010/main" val="32747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err="1" smtClean="0"/>
              <a:t>Résultats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7" y="966787"/>
            <a:ext cx="8086725" cy="49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39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Les </a:t>
            </a:r>
            <a:r>
              <a:rPr lang="nl-BE" altLang="en-US" dirty="0" err="1" smtClean="0"/>
              <a:t>Régions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14359"/>
          <a:stretch/>
        </p:blipFill>
        <p:spPr>
          <a:xfrm>
            <a:off x="768260" y="978819"/>
            <a:ext cx="7545555" cy="49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9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Les </a:t>
            </a:r>
            <a:r>
              <a:rPr lang="nl-BE" altLang="en-US" dirty="0" err="1" smtClean="0"/>
              <a:t>Régions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56792"/>
            <a:ext cx="7870825" cy="4896544"/>
          </a:xfrm>
        </p:spPr>
        <p:txBody>
          <a:bodyPr/>
          <a:lstStyle/>
          <a:p>
            <a:pPr>
              <a:defRPr/>
            </a:pPr>
            <a:r>
              <a:rPr lang="en-US" sz="2200" dirty="0" smtClean="0"/>
              <a:t>Les </a:t>
            </a:r>
            <a:r>
              <a:rPr lang="en-US" sz="2200" dirty="0" err="1" smtClean="0"/>
              <a:t>mutualités</a:t>
            </a:r>
            <a:r>
              <a:rPr lang="en-US" sz="2200" dirty="0" smtClean="0"/>
              <a:t> </a:t>
            </a:r>
            <a:r>
              <a:rPr lang="en-US" sz="2200" dirty="0" err="1" smtClean="0"/>
              <a:t>suivantes</a:t>
            </a:r>
            <a:r>
              <a:rPr lang="en-US" sz="2200" dirty="0" smtClean="0"/>
              <a:t> </a:t>
            </a:r>
            <a:r>
              <a:rPr lang="en-US" sz="2200" dirty="0" err="1" smtClean="0"/>
              <a:t>ont</a:t>
            </a:r>
            <a:r>
              <a:rPr lang="en-US" sz="2200" dirty="0" smtClean="0"/>
              <a:t> fait un </a:t>
            </a:r>
            <a:r>
              <a:rPr lang="en-US" sz="2200" dirty="0" err="1" smtClean="0"/>
              <a:t>suivi</a:t>
            </a:r>
            <a:r>
              <a:rPr lang="en-US" sz="2200" dirty="0" smtClean="0"/>
              <a:t> </a:t>
            </a:r>
            <a:r>
              <a:rPr lang="en-US" sz="2200" dirty="0" err="1" smtClean="0"/>
              <a:t>téléphonique</a:t>
            </a:r>
            <a:endParaRPr lang="en-US" sz="2200" i="1" dirty="0" smtClean="0"/>
          </a:p>
          <a:p>
            <a:pPr lvl="1">
              <a:defRPr/>
            </a:pPr>
            <a:r>
              <a:rPr lang="en-US" sz="2000" dirty="0" smtClean="0"/>
              <a:t>1,10,11:</a:t>
            </a:r>
          </a:p>
          <a:p>
            <a:pPr lvl="3">
              <a:defRPr/>
            </a:pPr>
            <a:r>
              <a:rPr lang="en-US" dirty="0" smtClean="0"/>
              <a:t>1 a </a:t>
            </a:r>
            <a:r>
              <a:rPr lang="en-US" dirty="0" err="1" smtClean="0"/>
              <a:t>indiqué</a:t>
            </a:r>
            <a:r>
              <a:rPr lang="en-US" dirty="0" smtClean="0"/>
              <a:t> </a:t>
            </a:r>
            <a:r>
              <a:rPr lang="en-US" dirty="0" err="1" smtClean="0"/>
              <a:t>qu’elle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avait</a:t>
            </a:r>
            <a:r>
              <a:rPr lang="nl-BE" altLang="en-US" dirty="0" smtClean="0">
                <a:sym typeface="Wingdings" panose="05000000000000000000" pitchFamily="2" charset="2"/>
              </a:rPr>
              <a:t> rencontré des </a:t>
            </a:r>
            <a:r>
              <a:rPr lang="nl-BE" altLang="en-US" dirty="0" err="1" smtClean="0">
                <a:sym typeface="Wingdings" panose="05000000000000000000" pitchFamily="2" charset="2"/>
              </a:rPr>
              <a:t>difficultés</a:t>
            </a:r>
            <a:r>
              <a:rPr lang="nl-BE" altLang="en-US" dirty="0" smtClean="0">
                <a:sym typeface="Wingdings" panose="05000000000000000000" pitchFamily="2" charset="2"/>
              </a:rPr>
              <a:t> dans </a:t>
            </a:r>
            <a:r>
              <a:rPr lang="nl-BE" altLang="en-US" dirty="0" err="1" smtClean="0">
                <a:sym typeface="Wingdings" panose="05000000000000000000" pitchFamily="2" charset="2"/>
              </a:rPr>
              <a:t>le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suivi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</a:p>
          <a:p>
            <a:pPr marL="1371600" lvl="3" indent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nl-BE" sz="2200" dirty="0" smtClean="0"/>
              <a:t>Le </a:t>
            </a:r>
            <a:r>
              <a:rPr lang="nl-BE" sz="2200" dirty="0" err="1" smtClean="0"/>
              <a:t>suivi</a:t>
            </a:r>
            <a:r>
              <a:rPr lang="nl-BE" sz="2200" dirty="0" smtClean="0"/>
              <a:t> </a:t>
            </a:r>
            <a:r>
              <a:rPr lang="nl-BE" sz="2200" dirty="0" err="1" smtClean="0"/>
              <a:t>n’engendre</a:t>
            </a:r>
            <a:r>
              <a:rPr lang="nl-BE" sz="2200" dirty="0" smtClean="0"/>
              <a:t> </a:t>
            </a:r>
            <a:r>
              <a:rPr lang="nl-BE" sz="2200" dirty="0" err="1" smtClean="0"/>
              <a:t>clairement</a:t>
            </a:r>
            <a:r>
              <a:rPr lang="nl-BE" sz="2200" dirty="0" smtClean="0"/>
              <a:t> pas de </a:t>
            </a:r>
            <a:r>
              <a:rPr lang="nl-BE" sz="2200" dirty="0" err="1" smtClean="0"/>
              <a:t>meilleurs</a:t>
            </a:r>
            <a:r>
              <a:rPr lang="nl-BE" sz="2200" dirty="0" smtClean="0"/>
              <a:t> </a:t>
            </a:r>
            <a:r>
              <a:rPr lang="nl-BE" sz="2200" dirty="0" err="1" smtClean="0"/>
              <a:t>résultats</a:t>
            </a:r>
            <a:r>
              <a:rPr lang="nl-BE" sz="2200" dirty="0" smtClean="0"/>
              <a:t> dans </a:t>
            </a:r>
            <a:r>
              <a:rPr lang="nl-BE" sz="2200" dirty="0" err="1" smtClean="0"/>
              <a:t>le</a:t>
            </a:r>
            <a:r>
              <a:rPr lang="nl-BE" sz="2200" dirty="0" smtClean="0"/>
              <a:t> </a:t>
            </a:r>
            <a:r>
              <a:rPr lang="nl-BE" sz="2200" dirty="0" err="1" smtClean="0"/>
              <a:t>recours</a:t>
            </a:r>
            <a:r>
              <a:rPr lang="nl-BE" sz="2200" dirty="0" smtClean="0"/>
              <a:t> à </a:t>
            </a:r>
            <a:r>
              <a:rPr lang="nl-BE" sz="2200" dirty="0" err="1" smtClean="0"/>
              <a:t>l’IM</a:t>
            </a:r>
            <a:endParaRPr lang="nl-BE" sz="2200" dirty="0" smtClean="0"/>
          </a:p>
          <a:p>
            <a:pPr marL="0" indent="0">
              <a:buNone/>
              <a:defRPr/>
            </a:pPr>
            <a:endParaRPr lang="nl-BE" sz="2200" dirty="0" smtClean="0"/>
          </a:p>
          <a:p>
            <a:pPr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Le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contrôle</a:t>
            </a:r>
            <a:r>
              <a:rPr lang="nl-BE" altLang="en-US" sz="2200" dirty="0" smtClean="0">
                <a:sym typeface="Wingdings" panose="05000000000000000000" pitchFamily="2" charset="2"/>
              </a:rPr>
              <a:t> des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caractéristiques</a:t>
            </a:r>
            <a:r>
              <a:rPr lang="nl-BE" altLang="en-US" sz="2200" dirty="0" smtClean="0">
                <a:sym typeface="Wingdings" panose="05000000000000000000" pitchFamily="2" charset="2"/>
              </a:rPr>
              <a:t> de la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population</a:t>
            </a:r>
            <a:r>
              <a:rPr lang="nl-BE" altLang="en-US" sz="2200" dirty="0" smtClean="0">
                <a:sym typeface="Wingdings" panose="05000000000000000000" pitchFamily="2" charset="2"/>
              </a:rPr>
              <a:t> ne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modifie</a:t>
            </a:r>
            <a:r>
              <a:rPr lang="nl-BE" altLang="en-US" sz="2200" dirty="0" smtClean="0">
                <a:sym typeface="Wingdings" panose="05000000000000000000" pitchFamily="2" charset="2"/>
              </a:rPr>
              <a:t> pas les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résultats</a:t>
            </a:r>
            <a:r>
              <a:rPr lang="nl-BE" altLang="en-US" sz="2200" dirty="0" smtClean="0">
                <a:sym typeface="Wingdings" panose="05000000000000000000" pitchFamily="2" charset="2"/>
              </a:rPr>
              <a:t> de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manière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substantielle</a:t>
            </a:r>
            <a:endParaRPr lang="nl-BE" sz="2200" i="1" dirty="0"/>
          </a:p>
        </p:txBody>
      </p:sp>
    </p:spTree>
    <p:extLst>
      <p:ext uri="{BB962C8B-B14F-4D97-AF65-F5344CB8AC3E}">
        <p14:creationId xmlns:p14="http://schemas.microsoft.com/office/powerpoint/2010/main" val="228664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smtClean="0"/>
              <a:t>Timing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5" name="Afbeelding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50" y="793749"/>
            <a:ext cx="7803733" cy="52655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919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err="1" smtClean="0"/>
              <a:t>Qui</a:t>
            </a:r>
            <a:r>
              <a:rPr lang="nl-BE" altLang="en-US" dirty="0" smtClean="0"/>
              <a:t> </a:t>
            </a:r>
            <a:r>
              <a:rPr lang="nl-BE" altLang="en-US" dirty="0" err="1" smtClean="0"/>
              <a:t>réagit</a:t>
            </a:r>
            <a:r>
              <a:rPr lang="nl-BE" altLang="en-US" dirty="0" smtClean="0"/>
              <a:t>?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966787"/>
            <a:ext cx="8915400" cy="492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59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2" y="476672"/>
            <a:ext cx="7870825" cy="635000"/>
          </a:xfrm>
        </p:spPr>
        <p:txBody>
          <a:bodyPr/>
          <a:lstStyle/>
          <a:p>
            <a:r>
              <a:rPr lang="en-GB" dirty="0" smtClean="0"/>
              <a:t>Qui </a:t>
            </a:r>
            <a:r>
              <a:rPr lang="en-GB" dirty="0" err="1" smtClean="0"/>
              <a:t>réagit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607" y="1556792"/>
            <a:ext cx="7870825" cy="432048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err="1" smtClean="0"/>
              <a:t>Moins</a:t>
            </a:r>
            <a:r>
              <a:rPr lang="en-GB" sz="2000" dirty="0" smtClean="0"/>
              <a:t> de </a:t>
            </a:r>
            <a:r>
              <a:rPr lang="en-GB" sz="2000" dirty="0" err="1" smtClean="0"/>
              <a:t>dépenses</a:t>
            </a:r>
            <a:r>
              <a:rPr lang="en-GB" sz="2000" dirty="0" smtClean="0"/>
              <a:t>, chances plus </a:t>
            </a:r>
            <a:r>
              <a:rPr lang="en-GB" sz="2000" dirty="0" err="1" smtClean="0"/>
              <a:t>faibles</a:t>
            </a:r>
            <a:r>
              <a:rPr lang="en-GB" sz="2000" dirty="0" smtClean="0"/>
              <a:t> de </a:t>
            </a:r>
            <a:r>
              <a:rPr lang="en-GB" sz="2000" dirty="0" err="1" smtClean="0"/>
              <a:t>recours</a:t>
            </a:r>
            <a:r>
              <a:rPr lang="en-GB" sz="2000" dirty="0" smtClean="0"/>
              <a:t> à </a:t>
            </a:r>
            <a:r>
              <a:rPr lang="en-GB" sz="2000" dirty="0" err="1" smtClean="0"/>
              <a:t>l’IM</a:t>
            </a:r>
            <a:r>
              <a:rPr lang="en-GB" sz="2000" dirty="0" smtClean="0"/>
              <a:t>?</a:t>
            </a:r>
            <a:endParaRPr lang="en-GB" sz="2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62" y="1988840"/>
            <a:ext cx="7877175" cy="459105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 rot="16200000">
            <a:off x="-149167" y="2693718"/>
            <a:ext cx="1651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Tickets modérateurs</a:t>
            </a:r>
            <a:endParaRPr lang="fr-BE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 rot="16200000">
            <a:off x="-44787" y="4200851"/>
            <a:ext cx="16514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Dépenses</a:t>
            </a:r>
            <a:r>
              <a:rPr lang="nl-BE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AMI</a:t>
            </a:r>
            <a:endParaRPr lang="fr-BE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66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smtClean="0"/>
              <a:t>Conclusions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918" y="1196752"/>
            <a:ext cx="8203554" cy="489654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Le </a:t>
            </a:r>
            <a:r>
              <a:rPr lang="nl-BE" altLang="en-US" sz="2200" dirty="0">
                <a:sym typeface="Wingdings" panose="05000000000000000000" pitchFamily="2" charset="2"/>
              </a:rPr>
              <a:t>f</a:t>
            </a:r>
            <a:r>
              <a:rPr lang="nl-BE" altLang="en-US" sz="2200" dirty="0" smtClean="0">
                <a:sym typeface="Wingdings" panose="05000000000000000000" pitchFamily="2" charset="2"/>
              </a:rPr>
              <a:t>lux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proactif</a:t>
            </a:r>
            <a:r>
              <a:rPr lang="nl-BE" altLang="en-US" sz="2200" dirty="0" smtClean="0">
                <a:sym typeface="Wingdings" panose="05000000000000000000" pitchFamily="2" charset="2"/>
              </a:rPr>
              <a:t> a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un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effet</a:t>
            </a:r>
            <a:r>
              <a:rPr lang="nl-BE" altLang="en-US" sz="2200" dirty="0" smtClean="0">
                <a:sym typeface="Wingdings" panose="05000000000000000000" pitchFamily="2" charset="2"/>
              </a:rPr>
              <a:t> important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sur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recours</a:t>
            </a:r>
            <a:r>
              <a:rPr lang="nl-BE" altLang="en-US" sz="2200" dirty="0" smtClean="0">
                <a:sym typeface="Wingdings" panose="05000000000000000000" pitchFamily="2" charset="2"/>
              </a:rPr>
              <a:t> à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l’IM</a:t>
            </a:r>
            <a:r>
              <a:rPr lang="nl-BE" altLang="en-US" sz="2200" dirty="0" smtClean="0">
                <a:sym typeface="Wingdings" panose="05000000000000000000" pitchFamily="2" charset="2"/>
              </a:rPr>
              <a:t> par les ménages à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faibles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revenus</a:t>
            </a:r>
            <a:endParaRPr lang="nl-BE" altLang="en-US" sz="2200" dirty="0" smtClean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La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plupart</a:t>
            </a:r>
            <a:r>
              <a:rPr lang="nl-BE" altLang="en-US" sz="2200" dirty="0" smtClean="0">
                <a:sym typeface="Wingdings" panose="05000000000000000000" pitchFamily="2" charset="2"/>
              </a:rPr>
              <a:t> des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individus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reçoivent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l’IM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endéans</a:t>
            </a:r>
            <a:r>
              <a:rPr lang="nl-BE" altLang="en-US" sz="2200" dirty="0" smtClean="0">
                <a:sym typeface="Wingdings" panose="05000000000000000000" pitchFamily="2" charset="2"/>
              </a:rPr>
              <a:t> les 30 jours 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err="1" smtClean="0">
                <a:sym typeface="Wingdings" panose="05000000000000000000" pitchFamily="2" charset="2"/>
              </a:rPr>
              <a:t>Ceux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qui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bénéficient</a:t>
            </a:r>
            <a:r>
              <a:rPr lang="nl-BE" altLang="en-US" sz="2200" dirty="0" smtClean="0">
                <a:sym typeface="Wingdings" panose="05000000000000000000" pitchFamily="2" charset="2"/>
              </a:rPr>
              <a:t> de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l’IM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semblent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être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aussi</a:t>
            </a:r>
            <a:r>
              <a:rPr lang="nl-BE" altLang="en-US" sz="2200" dirty="0" smtClean="0">
                <a:sym typeface="Wingdings" panose="05000000000000000000" pitchFamily="2" charset="2"/>
              </a:rPr>
              <a:t> les plus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vulnérables</a:t>
            </a:r>
            <a:endParaRPr lang="nl-BE" altLang="en-US" sz="2200" dirty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err="1" smtClean="0">
                <a:sym typeface="Wingdings" panose="05000000000000000000" pitchFamily="2" charset="2"/>
              </a:rPr>
              <a:t>Il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existe</a:t>
            </a:r>
            <a:r>
              <a:rPr lang="nl-BE" altLang="en-US" sz="2200" dirty="0" smtClean="0">
                <a:sym typeface="Wingdings" panose="05000000000000000000" pitchFamily="2" charset="2"/>
              </a:rPr>
              <a:t> des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différences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substantielles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entre</a:t>
            </a:r>
            <a:r>
              <a:rPr lang="nl-BE" altLang="en-US" sz="2200" dirty="0" smtClean="0">
                <a:sym typeface="Wingdings" panose="05000000000000000000" pitchFamily="2" charset="2"/>
              </a:rPr>
              <a:t> les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régions</a:t>
            </a:r>
            <a:r>
              <a:rPr lang="nl-BE" altLang="en-US" sz="2200" dirty="0" smtClean="0">
                <a:sym typeface="Wingdings" panose="05000000000000000000" pitchFamily="2" charset="2"/>
              </a:rPr>
              <a:t> et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un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suivi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téléphonique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n’a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clairement</a:t>
            </a:r>
            <a:r>
              <a:rPr lang="nl-BE" altLang="en-US" sz="2200" dirty="0" smtClean="0">
                <a:sym typeface="Wingdings" panose="05000000000000000000" pitchFamily="2" charset="2"/>
              </a:rPr>
              <a:t>, à première vue,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aucun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effet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positif</a:t>
            </a:r>
            <a:endParaRPr lang="nl-BE" altLang="en-US" sz="2200" dirty="0" smtClean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smtClean="0">
                <a:sym typeface="Wingdings" panose="05000000000000000000" pitchFamily="2" charset="2"/>
              </a:rPr>
              <a:t>En raison de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données</a:t>
            </a:r>
            <a:r>
              <a:rPr lang="nl-BE" altLang="en-US" sz="2200" dirty="0" smtClean="0">
                <a:sym typeface="Wingdings" panose="05000000000000000000" pitchFamily="2" charset="2"/>
              </a:rPr>
              <a:t> “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obsolètes</a:t>
            </a:r>
            <a:r>
              <a:rPr lang="nl-BE" altLang="en-US" sz="2200" dirty="0" smtClean="0">
                <a:sym typeface="Wingdings" panose="05000000000000000000" pitchFamily="2" charset="2"/>
              </a:rPr>
              <a:t>”, de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nombreux</a:t>
            </a:r>
            <a:r>
              <a:rPr lang="nl-BE" altLang="en-US" sz="2200" dirty="0" smtClean="0">
                <a:sym typeface="Wingdings" panose="05000000000000000000" pitchFamily="2" charset="2"/>
              </a:rPr>
              <a:t> ménages non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concernés</a:t>
            </a:r>
            <a:r>
              <a:rPr lang="nl-BE" altLang="en-US" sz="2200" dirty="0" smtClean="0">
                <a:sym typeface="Wingdings" panose="05000000000000000000" pitchFamily="2" charset="2"/>
              </a:rPr>
              <a:t> ont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également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été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contactés</a:t>
            </a:r>
            <a:endParaRPr lang="nl-BE" altLang="en-US" sz="2200" dirty="0" smtClean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nl-BE" altLang="en-US" sz="22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9242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0" y="6436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BE" altLang="en-US" sz="2000" i="1" dirty="0">
              <a:sym typeface="Wingdings" panose="05000000000000000000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6587" y="2690126"/>
            <a:ext cx="7870825" cy="63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sz="7000" b="0" i="0" kern="1200" baseline="0">
                <a:solidFill>
                  <a:srgbClr val="002328"/>
                </a:solidFill>
                <a:latin typeface="+mj-lt"/>
                <a:ea typeface="+mj-ea"/>
                <a:cs typeface="Museo Sans 700"/>
              </a:defRPr>
            </a:lvl1pPr>
          </a:lstStyle>
          <a:p>
            <a:pPr algn="ctr"/>
            <a:r>
              <a:rPr lang="nl-BE" sz="4800" b="1" dirty="0" err="1" smtClean="0"/>
              <a:t>Consommation</a:t>
            </a:r>
            <a:r>
              <a:rPr lang="nl-BE" sz="4800" b="1" dirty="0" smtClean="0"/>
              <a:t> en </a:t>
            </a:r>
            <a:r>
              <a:rPr lang="nl-BE" sz="4800" b="1" dirty="0" err="1" smtClean="0"/>
              <a:t>soins</a:t>
            </a:r>
            <a:r>
              <a:rPr lang="nl-BE" sz="4800" b="1" dirty="0" smtClean="0"/>
              <a:t> de santé </a:t>
            </a:r>
            <a:endParaRPr lang="nl-BE" sz="4800" dirty="0"/>
          </a:p>
        </p:txBody>
      </p:sp>
    </p:spTree>
    <p:extLst>
      <p:ext uri="{BB962C8B-B14F-4D97-AF65-F5344CB8AC3E}">
        <p14:creationId xmlns:p14="http://schemas.microsoft.com/office/powerpoint/2010/main" val="514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err="1" smtClean="0"/>
              <a:t>Introduction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6918" y="1196752"/>
            <a:ext cx="8203554" cy="489654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err="1" smtClean="0">
                <a:sym typeface="Wingdings" panose="05000000000000000000" pitchFamily="2" charset="2"/>
              </a:rPr>
              <a:t>Quel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avantage</a:t>
            </a:r>
            <a:r>
              <a:rPr lang="nl-BE" altLang="en-US" sz="2200" dirty="0" smtClean="0">
                <a:sym typeface="Wingdings" panose="05000000000000000000" pitchFamily="2" charset="2"/>
              </a:rPr>
              <a:t> les ménages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tirent-ils</a:t>
            </a:r>
            <a:r>
              <a:rPr lang="nl-BE" altLang="en-US" sz="2200" dirty="0" smtClean="0">
                <a:sym typeface="Wingdings" panose="05000000000000000000" pitchFamily="2" charset="2"/>
              </a:rPr>
              <a:t> de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l’IM</a:t>
            </a:r>
            <a:r>
              <a:rPr lang="nl-BE" altLang="en-US" sz="2200" dirty="0" smtClean="0">
                <a:sym typeface="Wingdings" panose="05000000000000000000" pitchFamily="2" charset="2"/>
              </a:rPr>
              <a:t>? 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err="1" smtClean="0">
                <a:sym typeface="Wingdings" panose="05000000000000000000" pitchFamily="2" charset="2"/>
              </a:rPr>
              <a:t>Meilleur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accès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aux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soins</a:t>
            </a:r>
            <a:r>
              <a:rPr lang="nl-BE" altLang="en-US" sz="2200" dirty="0" smtClean="0">
                <a:sym typeface="Wingdings" panose="05000000000000000000" pitchFamily="2" charset="2"/>
              </a:rPr>
              <a:t> de santé(?)</a:t>
            </a:r>
          </a:p>
          <a:p>
            <a:pPr lvl="1"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err="1" smtClean="0">
                <a:sym typeface="Wingdings" panose="05000000000000000000" pitchFamily="2" charset="2"/>
              </a:rPr>
              <a:t>Faible</a:t>
            </a:r>
            <a:r>
              <a:rPr lang="nl-BE" altLang="en-US" sz="2200" dirty="0" smtClean="0">
                <a:sym typeface="Wingdings" panose="05000000000000000000" pitchFamily="2" charset="2"/>
              </a:rPr>
              <a:t> impact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sur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le</a:t>
            </a:r>
            <a:r>
              <a:rPr lang="nl-BE" altLang="en-US" sz="2200" dirty="0" smtClean="0">
                <a:sym typeface="Wingdings" panose="05000000000000000000" pitchFamily="2" charset="2"/>
              </a:rPr>
              <a:t> budget des ménages(?)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endParaRPr lang="nl-BE" altLang="en-US" sz="2200" dirty="0" smtClean="0"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nl-BE" altLang="en-US" sz="2200" dirty="0" err="1" smtClean="0">
                <a:sym typeface="Wingdings" panose="05000000000000000000" pitchFamily="2" charset="2"/>
              </a:rPr>
              <a:t>Cet</a:t>
            </a:r>
            <a:r>
              <a:rPr lang="nl-BE" altLang="en-US" sz="2200" dirty="0" smtClean="0">
                <a:sym typeface="Wingdings" panose="05000000000000000000" pitchFamily="2" charset="2"/>
              </a:rPr>
              <a:t> examen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s’inscrit</a:t>
            </a:r>
            <a:r>
              <a:rPr lang="nl-BE" altLang="en-US" sz="2200" dirty="0" smtClean="0">
                <a:sym typeface="Wingdings" panose="05000000000000000000" pitchFamily="2" charset="2"/>
              </a:rPr>
              <a:t> dans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cadre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d’une</a:t>
            </a:r>
            <a:r>
              <a:rPr lang="nl-BE" altLang="en-US" sz="2200" dirty="0" smtClean="0">
                <a:sym typeface="Wingdings" panose="05000000000000000000" pitchFamily="2" charset="2"/>
              </a:rPr>
              <a:t> importante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littérature</a:t>
            </a:r>
            <a:r>
              <a:rPr lang="nl-BE" altLang="en-US" sz="2200" dirty="0" smtClean="0">
                <a:sym typeface="Wingdings" panose="05000000000000000000" pitchFamily="2" charset="2"/>
              </a:rPr>
              <a:t> internationale (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risque</a:t>
            </a:r>
            <a:r>
              <a:rPr lang="nl-BE" altLang="en-US" sz="2200" dirty="0" smtClean="0"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moral</a:t>
            </a:r>
            <a:r>
              <a:rPr lang="nl-BE" altLang="en-US" sz="2200" dirty="0" smtClean="0">
                <a:sym typeface="Wingdings" panose="05000000000000000000" pitchFamily="2" charset="2"/>
              </a:rPr>
              <a:t>, et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effet</a:t>
            </a:r>
            <a:r>
              <a:rPr lang="nl-BE" altLang="en-US" sz="2200" dirty="0" smtClean="0">
                <a:sym typeface="Wingdings" panose="05000000000000000000" pitchFamily="2" charset="2"/>
              </a:rPr>
              <a:t> du prix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sur</a:t>
            </a:r>
            <a:r>
              <a:rPr lang="nl-BE" altLang="en-US" sz="2200" dirty="0" smtClean="0">
                <a:sym typeface="Wingdings" panose="05000000000000000000" pitchFamily="2" charset="2"/>
              </a:rPr>
              <a:t> la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consommation</a:t>
            </a:r>
            <a:r>
              <a:rPr lang="nl-BE" altLang="en-US" sz="2200" dirty="0" smtClean="0">
                <a:sym typeface="Wingdings" panose="05000000000000000000" pitchFamily="2" charset="2"/>
              </a:rPr>
              <a:t> en </a:t>
            </a:r>
            <a:r>
              <a:rPr lang="nl-BE" altLang="en-US" sz="2200" dirty="0" err="1" smtClean="0">
                <a:sym typeface="Wingdings" panose="05000000000000000000" pitchFamily="2" charset="2"/>
              </a:rPr>
              <a:t>soins</a:t>
            </a:r>
            <a:r>
              <a:rPr lang="nl-BE" altLang="en-US" sz="2200" dirty="0" smtClean="0">
                <a:sym typeface="Wingdings" panose="05000000000000000000" pitchFamily="2" charset="2"/>
              </a:rPr>
              <a:t> de santé)</a:t>
            </a:r>
          </a:p>
        </p:txBody>
      </p:sp>
    </p:spTree>
    <p:extLst>
      <p:ext uri="{BB962C8B-B14F-4D97-AF65-F5344CB8AC3E}">
        <p14:creationId xmlns:p14="http://schemas.microsoft.com/office/powerpoint/2010/main" val="222363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1050587"/>
            <a:ext cx="7953735" cy="5456654"/>
          </a:xfrm>
        </p:spPr>
        <p:txBody>
          <a:bodyPr/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NL" sz="3600" b="1" dirty="0"/>
          </a:p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2200" dirty="0" err="1" smtClean="0">
                <a:latin typeface="+mn-lt"/>
              </a:rPr>
              <a:t>Arrêté</a:t>
            </a:r>
            <a:r>
              <a:rPr lang="en-US" sz="2200" dirty="0" smtClean="0">
                <a:latin typeface="+mn-lt"/>
              </a:rPr>
              <a:t> royal du 15 </a:t>
            </a:r>
            <a:r>
              <a:rPr lang="en-US" sz="2200" dirty="0" err="1" smtClean="0">
                <a:latin typeface="+mn-lt"/>
              </a:rPr>
              <a:t>janvier</a:t>
            </a:r>
            <a:r>
              <a:rPr lang="en-US" sz="2200" dirty="0" smtClean="0">
                <a:latin typeface="+mn-lt"/>
              </a:rPr>
              <a:t> 2014 </a:t>
            </a:r>
            <a:r>
              <a:rPr lang="en-US" sz="2200" dirty="0" err="1" smtClean="0">
                <a:latin typeface="+mn-lt"/>
              </a:rPr>
              <a:t>relatif</a:t>
            </a:r>
            <a:r>
              <a:rPr lang="en-US" sz="2200" dirty="0" smtClean="0">
                <a:latin typeface="+mn-lt"/>
              </a:rPr>
              <a:t> à </a:t>
            </a:r>
            <a:r>
              <a:rPr lang="en-US" sz="2200" dirty="0" err="1" smtClean="0">
                <a:latin typeface="+mn-lt"/>
              </a:rPr>
              <a:t>l’intervention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majorée</a:t>
            </a:r>
            <a:r>
              <a:rPr lang="en-US" sz="2200" dirty="0" smtClean="0">
                <a:latin typeface="+mn-lt"/>
              </a:rPr>
              <a:t> (Flux </a:t>
            </a:r>
            <a:r>
              <a:rPr lang="en-US" sz="2200" dirty="0" err="1" smtClean="0">
                <a:latin typeface="+mn-lt"/>
              </a:rPr>
              <a:t>Proactif</a:t>
            </a:r>
            <a:r>
              <a:rPr lang="en-US" sz="2200" dirty="0" smtClean="0">
                <a:latin typeface="+mn-lt"/>
              </a:rPr>
              <a:t>) a pour but </a:t>
            </a:r>
            <a:r>
              <a:rPr lang="en-US" sz="2200" dirty="0" err="1" smtClean="0">
                <a:latin typeface="+mn-lt"/>
              </a:rPr>
              <a:t>d’augmenter</a:t>
            </a:r>
            <a:r>
              <a:rPr lang="en-US" sz="2200" dirty="0" smtClean="0">
                <a:latin typeface="+mn-lt"/>
              </a:rPr>
              <a:t> le </a:t>
            </a:r>
            <a:r>
              <a:rPr lang="en-US" sz="2200" dirty="0" err="1" smtClean="0">
                <a:latin typeface="+mn-lt"/>
              </a:rPr>
              <a:t>recours</a:t>
            </a:r>
            <a:r>
              <a:rPr lang="en-US" sz="2200" dirty="0" smtClean="0">
                <a:latin typeface="+mn-lt"/>
              </a:rPr>
              <a:t> à </a:t>
            </a:r>
            <a:r>
              <a:rPr lang="en-US" sz="2200" dirty="0" err="1" smtClean="0">
                <a:latin typeface="+mn-lt"/>
              </a:rPr>
              <a:t>l’IM</a:t>
            </a:r>
            <a:r>
              <a:rPr lang="en-US" sz="2200" dirty="0" smtClean="0">
                <a:latin typeface="+mn-lt"/>
              </a:rPr>
              <a:t> pour les </a:t>
            </a:r>
            <a:r>
              <a:rPr lang="en-US" sz="2200" dirty="0" err="1" smtClean="0">
                <a:latin typeface="+mn-lt"/>
              </a:rPr>
              <a:t>familles</a:t>
            </a:r>
            <a:r>
              <a:rPr lang="en-US" sz="2200" dirty="0" smtClean="0">
                <a:latin typeface="+mn-lt"/>
              </a:rPr>
              <a:t> à </a:t>
            </a:r>
            <a:r>
              <a:rPr lang="en-US" sz="2200" dirty="0" err="1" smtClean="0">
                <a:latin typeface="+mn-lt"/>
              </a:rPr>
              <a:t>faibles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revenus</a:t>
            </a:r>
            <a:endParaRPr lang="en-US" sz="2200" dirty="0">
              <a:latin typeface="+mn-lt"/>
            </a:endParaRPr>
          </a:p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Liste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des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bénéficiaires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potentiels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communiqués par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l’INAMI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aux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mutualités</a:t>
            </a:r>
            <a:endParaRPr lang="nl-BE" altLang="en-US" sz="2200" dirty="0" smtClean="0">
              <a:latin typeface="+mn-lt"/>
              <a:sym typeface="Wingdings" panose="05000000000000000000" pitchFamily="2" charset="2"/>
            </a:endParaRPr>
          </a:p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Ces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bénéficiaires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potentiels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sont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contactés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proactivement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 pour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bénéficier</a:t>
            </a:r>
            <a:r>
              <a:rPr lang="nl-BE" altLang="en-US" sz="2200" dirty="0" smtClean="0">
                <a:latin typeface="+mn-lt"/>
                <a:sym typeface="Wingdings" panose="05000000000000000000" pitchFamily="2" charset="2"/>
              </a:rPr>
              <a:t> de </a:t>
            </a:r>
            <a:r>
              <a:rPr lang="nl-BE" altLang="en-US" sz="2200" dirty="0" err="1" smtClean="0">
                <a:latin typeface="+mn-lt"/>
                <a:sym typeface="Wingdings" panose="05000000000000000000" pitchFamily="2" charset="2"/>
              </a:rPr>
              <a:t>l’IM</a:t>
            </a:r>
            <a:endParaRPr lang="nl-BE" altLang="en-US" sz="2200" dirty="0">
              <a:latin typeface="+mn-lt"/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</a:pPr>
            <a:endParaRPr lang="nl-BE" sz="1600" dirty="0" smtClean="0">
              <a:latin typeface="+mn-lt"/>
            </a:endParaRPr>
          </a:p>
          <a:p>
            <a:pPr marL="342900" indent="-342900">
              <a:lnSpc>
                <a:spcPct val="100000"/>
              </a:lnSpc>
              <a:buAutoNum type="arabicParenR"/>
            </a:pPr>
            <a:endParaRPr lang="en-US" sz="1600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6436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BE" altLang="en-US" sz="2000" i="1" dirty="0">
              <a:sym typeface="Wingdings" panose="05000000000000000000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3412" y="336011"/>
            <a:ext cx="7870825" cy="63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sz="7000" b="0" i="0" kern="1200" baseline="0">
                <a:solidFill>
                  <a:srgbClr val="002328"/>
                </a:solidFill>
                <a:latin typeface="+mj-lt"/>
                <a:ea typeface="+mj-ea"/>
                <a:cs typeface="Museo Sans 700"/>
              </a:defRPr>
            </a:lvl1pPr>
          </a:lstStyle>
          <a:p>
            <a:pPr algn="r"/>
            <a:r>
              <a:rPr lang="nl-BE" sz="4800" b="1" dirty="0" smtClean="0"/>
              <a:t>Le Flux </a:t>
            </a:r>
            <a:r>
              <a:rPr lang="nl-BE" sz="4800" b="1" dirty="0" err="1" smtClean="0"/>
              <a:t>Proactif</a:t>
            </a:r>
            <a:r>
              <a:rPr lang="nl-BE" sz="4800" b="1" dirty="0" smtClean="0"/>
              <a:t> </a:t>
            </a:r>
            <a:endParaRPr lang="nl-BE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err="1" smtClean="0"/>
              <a:t>Sélection</a:t>
            </a:r>
            <a:r>
              <a:rPr lang="nl-BE" altLang="en-US" dirty="0" smtClean="0"/>
              <a:t> de </a:t>
            </a:r>
            <a:r>
              <a:rPr lang="nl-BE" altLang="en-US" dirty="0" err="1" smtClean="0"/>
              <a:t>groupes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0768"/>
            <a:ext cx="7870825" cy="4824536"/>
          </a:xfrm>
        </p:spPr>
        <p:txBody>
          <a:bodyPr anchor="t"/>
          <a:lstStyle/>
          <a:p>
            <a:pPr lvl="2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  <a:p>
            <a:pPr lvl="1">
              <a:lnSpc>
                <a:spcPct val="150000"/>
              </a:lnSpc>
              <a:defRPr/>
            </a:pPr>
            <a:endParaRPr lang="nl-BE" altLang="en-US" dirty="0" smtClean="0">
              <a:sym typeface="Wingdings" panose="05000000000000000000" pitchFamily="2" charset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377373"/>
              </p:ext>
            </p:extLst>
          </p:nvPr>
        </p:nvGraphicFramePr>
        <p:xfrm>
          <a:off x="311150" y="2038269"/>
          <a:ext cx="8546412" cy="2445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2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7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27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6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1340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smtClean="0">
                          <a:effectLst/>
                        </a:rPr>
                        <a:t>Tableau </a:t>
                      </a:r>
                      <a:r>
                        <a:rPr lang="nl-NL" sz="1100" dirty="0">
                          <a:effectLst/>
                        </a:rPr>
                        <a:t>1: </a:t>
                      </a:r>
                      <a:r>
                        <a:rPr lang="nl-NL" sz="1100" dirty="0" smtClean="0">
                          <a:effectLst/>
                        </a:rPr>
                        <a:t>Ménages</a:t>
                      </a:r>
                      <a:r>
                        <a:rPr lang="nl-NL" sz="1100" baseline="0" dirty="0" smtClean="0">
                          <a:effectLst/>
                        </a:rPr>
                        <a:t> et </a:t>
                      </a:r>
                      <a:r>
                        <a:rPr lang="nl-NL" sz="1100" baseline="0" dirty="0" err="1" smtClean="0">
                          <a:effectLst/>
                        </a:rPr>
                        <a:t>individus</a:t>
                      </a:r>
                      <a:r>
                        <a:rPr lang="nl-NL" sz="1100" baseline="0" dirty="0" smtClean="0">
                          <a:effectLst/>
                        </a:rPr>
                        <a:t> dans </a:t>
                      </a:r>
                      <a:r>
                        <a:rPr lang="nl-NL" sz="1100" baseline="0" dirty="0" err="1" smtClean="0">
                          <a:effectLst/>
                        </a:rPr>
                        <a:t>le</a:t>
                      </a:r>
                      <a:r>
                        <a:rPr lang="nl-NL" sz="1100" baseline="0" dirty="0" smtClean="0">
                          <a:effectLst/>
                        </a:rPr>
                        <a:t> flux </a:t>
                      </a:r>
                      <a:r>
                        <a:rPr lang="nl-NL" sz="1100" baseline="0" dirty="0" err="1" smtClean="0">
                          <a:effectLst/>
                        </a:rPr>
                        <a:t>proactif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smtClean="0">
                          <a:effectLst/>
                        </a:rPr>
                        <a:t>Groupe et date du</a:t>
                      </a:r>
                      <a:r>
                        <a:rPr lang="nl-BE" sz="1100" baseline="0" dirty="0" smtClean="0">
                          <a:effectLst/>
                        </a:rPr>
                        <a:t> contact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err="1" smtClean="0">
                          <a:effectLst/>
                        </a:rPr>
                        <a:t>Nombre</a:t>
                      </a:r>
                      <a:r>
                        <a:rPr lang="nl-BE" sz="1100" baseline="0" dirty="0" smtClean="0">
                          <a:effectLst/>
                        </a:rPr>
                        <a:t> de ménages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err="1" smtClean="0">
                          <a:effectLst/>
                        </a:rPr>
                        <a:t>Pourcentage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err="1" smtClean="0">
                          <a:effectLst/>
                        </a:rPr>
                        <a:t>Nombre</a:t>
                      </a:r>
                      <a:r>
                        <a:rPr lang="nl-BE" sz="1100" baseline="0" dirty="0" smtClean="0">
                          <a:effectLst/>
                        </a:rPr>
                        <a:t> </a:t>
                      </a:r>
                      <a:r>
                        <a:rPr lang="nl-BE" sz="1100" baseline="0" dirty="0" err="1" smtClean="0">
                          <a:effectLst/>
                        </a:rPr>
                        <a:t>d’individus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Pourcentage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 – Nov. ‘15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4.986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8.365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2 – </a:t>
                      </a:r>
                      <a:r>
                        <a:rPr lang="nl-BE" sz="1100" dirty="0" err="1" smtClean="0">
                          <a:effectLst/>
                        </a:rPr>
                        <a:t>Avr</a:t>
                      </a:r>
                      <a:r>
                        <a:rPr lang="nl-BE" sz="1100" dirty="0">
                          <a:effectLst/>
                        </a:rPr>
                        <a:t>. ‘16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10.016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18,08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16.664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18,05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3 – </a:t>
                      </a:r>
                      <a:r>
                        <a:rPr lang="nl-BE" sz="1100" dirty="0" smtClean="0">
                          <a:effectLst/>
                        </a:rPr>
                        <a:t>Mai </a:t>
                      </a:r>
                      <a:r>
                        <a:rPr lang="nl-BE" sz="1100" dirty="0">
                          <a:effectLst/>
                        </a:rPr>
                        <a:t>‘16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14.926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26,94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24.731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4 – Nov. ‘16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5.307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9,58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8.874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9,61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5 – </a:t>
                      </a:r>
                      <a:r>
                        <a:rPr lang="nl-BE" sz="1100" dirty="0" smtClean="0">
                          <a:effectLst/>
                        </a:rPr>
                        <a:t>Mars‘17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12.569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22,68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20.944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22,69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>
                          <a:effectLst/>
                        </a:rPr>
                        <a:t>6 – </a:t>
                      </a:r>
                      <a:r>
                        <a:rPr lang="nl-BE" sz="1100" dirty="0" smtClean="0">
                          <a:effectLst/>
                        </a:rPr>
                        <a:t>Mai </a:t>
                      </a:r>
                      <a:r>
                        <a:rPr lang="nl-BE" sz="1100" dirty="0">
                          <a:effectLst/>
                        </a:rPr>
                        <a:t>‘17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7.603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13,72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12.734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 dirty="0" smtClean="0">
                          <a:effectLst/>
                        </a:rPr>
                        <a:t>Total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55.407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100">
                          <a:effectLst/>
                        </a:rPr>
                        <a:t>92.312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324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err="1" smtClean="0">
                          <a:effectLst/>
                        </a:rPr>
                        <a:t>Note</a:t>
                      </a:r>
                      <a:r>
                        <a:rPr lang="nl-NL" sz="1100" dirty="0" smtClean="0">
                          <a:effectLst/>
                        </a:rPr>
                        <a:t>: Ce</a:t>
                      </a:r>
                      <a:r>
                        <a:rPr lang="nl-NL" sz="1100" baseline="0" dirty="0" smtClean="0">
                          <a:effectLst/>
                        </a:rPr>
                        <a:t> tableau</a:t>
                      </a:r>
                      <a:r>
                        <a:rPr lang="nl-NL" sz="1100" dirty="0" smtClean="0">
                          <a:effectLst/>
                        </a:rPr>
                        <a:t> a </a:t>
                      </a:r>
                      <a:r>
                        <a:rPr lang="nl-NL" sz="1100" dirty="0" err="1" smtClean="0">
                          <a:effectLst/>
                        </a:rPr>
                        <a:t>été</a:t>
                      </a:r>
                      <a:r>
                        <a:rPr lang="nl-NL" sz="1100" dirty="0" smtClean="0">
                          <a:effectLst/>
                        </a:rPr>
                        <a:t> </a:t>
                      </a:r>
                      <a:r>
                        <a:rPr lang="nl-NL" sz="1100" dirty="0" err="1" smtClean="0">
                          <a:effectLst/>
                        </a:rPr>
                        <a:t>repris</a:t>
                      </a:r>
                      <a:r>
                        <a:rPr lang="nl-NL" sz="1100" dirty="0" smtClean="0">
                          <a:effectLst/>
                        </a:rPr>
                        <a:t> de</a:t>
                      </a:r>
                      <a:r>
                        <a:rPr lang="nl-NL" sz="1100" baseline="0" dirty="0" smtClean="0">
                          <a:effectLst/>
                        </a:rPr>
                        <a:t> </a:t>
                      </a:r>
                      <a:r>
                        <a:rPr lang="nl-NL" sz="1100" dirty="0" smtClean="0">
                          <a:effectLst/>
                        </a:rPr>
                        <a:t>Van </a:t>
                      </a:r>
                      <a:r>
                        <a:rPr lang="nl-NL" sz="1100" dirty="0">
                          <a:effectLst/>
                        </a:rPr>
                        <a:t>Gestel et al. (2017) en Goedemé et al. (2017)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15900" y="2641600"/>
            <a:ext cx="8788400" cy="35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5900" y="3753036"/>
            <a:ext cx="8788400" cy="355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2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Equivalence entre les </a:t>
            </a:r>
            <a:r>
              <a:rPr lang="en-US" dirty="0" err="1" smtClean="0"/>
              <a:t>groupes</a:t>
            </a:r>
            <a:r>
              <a:rPr lang="en-US" dirty="0" smtClean="0"/>
              <a:t> 1 et 6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645785"/>
              </p:ext>
            </p:extLst>
          </p:nvPr>
        </p:nvGraphicFramePr>
        <p:xfrm>
          <a:off x="491525" y="1666367"/>
          <a:ext cx="8170864" cy="3138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427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smtClean="0">
                          <a:effectLst/>
                        </a:rPr>
                        <a:t>Tableau </a:t>
                      </a:r>
                      <a:r>
                        <a:rPr lang="nl-NL" sz="1100" dirty="0">
                          <a:effectLst/>
                        </a:rPr>
                        <a:t>2: </a:t>
                      </a:r>
                      <a:r>
                        <a:rPr lang="nl-NL" sz="1100" dirty="0" err="1" smtClean="0">
                          <a:effectLst/>
                        </a:rPr>
                        <a:t>Egalité</a:t>
                      </a:r>
                      <a:r>
                        <a:rPr lang="nl-NL" sz="1100" baseline="0" dirty="0" smtClean="0">
                          <a:effectLst/>
                        </a:rPr>
                        <a:t> </a:t>
                      </a:r>
                      <a:r>
                        <a:rPr lang="nl-NL" sz="1100" baseline="0" dirty="0" err="1" smtClean="0">
                          <a:effectLst/>
                        </a:rPr>
                        <a:t>entre</a:t>
                      </a:r>
                      <a:r>
                        <a:rPr lang="nl-NL" sz="1100" baseline="0" dirty="0" smtClean="0">
                          <a:effectLst/>
                        </a:rPr>
                        <a:t> les </a:t>
                      </a:r>
                      <a:r>
                        <a:rPr lang="nl-NL" sz="1100" baseline="0" dirty="0" err="1" smtClean="0">
                          <a:effectLst/>
                        </a:rPr>
                        <a:t>groupes</a:t>
                      </a:r>
                      <a:r>
                        <a:rPr lang="nl-NL" sz="1100" baseline="0" dirty="0" smtClean="0">
                          <a:effectLst/>
                        </a:rPr>
                        <a:t> </a:t>
                      </a:r>
                      <a:r>
                        <a:rPr lang="nl-NL" sz="1100" dirty="0" smtClean="0">
                          <a:effectLst/>
                        </a:rPr>
                        <a:t>6 et </a:t>
                      </a:r>
                      <a:r>
                        <a:rPr lang="nl-NL" sz="11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Variable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groupe</a:t>
                      </a:r>
                      <a:r>
                        <a:rPr lang="en-US" sz="1000" dirty="0" smtClean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groupe1-groupe </a:t>
                      </a:r>
                      <a:r>
                        <a:rPr lang="en-US" sz="10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valeur</a:t>
                      </a:r>
                      <a:r>
                        <a:rPr lang="en-US" sz="1000" dirty="0" smtClean="0">
                          <a:effectLst/>
                        </a:rPr>
                        <a:t> 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Année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naissance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1959,27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-0,02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0,96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Homme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0,58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Dépassement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smtClean="0">
                          <a:effectLst/>
                        </a:rPr>
                        <a:t>plafond maximum</a:t>
                      </a:r>
                      <a:r>
                        <a:rPr lang="en-US" sz="1000" baseline="0" dirty="0" smtClean="0">
                          <a:effectLst/>
                        </a:rPr>
                        <a:t> à </a:t>
                      </a:r>
                      <a:r>
                        <a:rPr lang="en-US" sz="1000" baseline="0" dirty="0" err="1" smtClean="0">
                          <a:effectLst/>
                        </a:rPr>
                        <a:t>facturer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-0,01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Langue</a:t>
                      </a:r>
                      <a:r>
                        <a:rPr lang="en-US" sz="1000" baseline="0" dirty="0" smtClean="0">
                          <a:effectLst/>
                        </a:rPr>
                        <a:t> de</a:t>
                      </a:r>
                      <a:r>
                        <a:rPr lang="en-US" sz="1000" dirty="0" smtClean="0">
                          <a:effectLst/>
                        </a:rPr>
                        <a:t> communication MC </a:t>
                      </a:r>
                      <a:r>
                        <a:rPr lang="en-US" sz="1000" dirty="0" err="1" smtClean="0">
                          <a:effectLst/>
                        </a:rPr>
                        <a:t>Néerlandais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0,26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Langue</a:t>
                      </a:r>
                      <a:r>
                        <a:rPr lang="en-US" sz="1000" baseline="0" dirty="0" smtClean="0">
                          <a:effectLst/>
                        </a:rPr>
                        <a:t> de</a:t>
                      </a:r>
                      <a:r>
                        <a:rPr lang="en-US" sz="1000" dirty="0" smtClean="0">
                          <a:effectLst/>
                        </a:rPr>
                        <a:t> communication MC </a:t>
                      </a:r>
                      <a:r>
                        <a:rPr lang="en-US" sz="1000" dirty="0" err="1" smtClean="0">
                          <a:effectLst/>
                        </a:rPr>
                        <a:t>Français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0,79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Etranger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0,14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0,71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Nombre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membres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du ménage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1,67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0,75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Jours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chômage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29,12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0,99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Jours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maladie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4,55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0,05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Jours</a:t>
                      </a:r>
                      <a:r>
                        <a:rPr lang="en-US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d’invalidité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8,72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1,21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0,22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924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900" dirty="0" smtClean="0">
                          <a:effectLst/>
                        </a:rPr>
                        <a:t>Pour la </a:t>
                      </a:r>
                      <a:r>
                        <a:rPr lang="nl-BE" sz="900" dirty="0" err="1" smtClean="0">
                          <a:effectLst/>
                        </a:rPr>
                        <a:t>variable</a:t>
                      </a:r>
                      <a:r>
                        <a:rPr lang="nl-BE" sz="900" dirty="0" smtClean="0">
                          <a:effectLst/>
                        </a:rPr>
                        <a:t> binaire, </a:t>
                      </a:r>
                      <a:r>
                        <a:rPr lang="nl-BE" sz="900" dirty="0" err="1" smtClean="0">
                          <a:effectLst/>
                        </a:rPr>
                        <a:t>l’égalité</a:t>
                      </a:r>
                      <a:r>
                        <a:rPr lang="nl-BE" sz="900" dirty="0" smtClean="0">
                          <a:effectLst/>
                        </a:rPr>
                        <a:t> des </a:t>
                      </a:r>
                      <a:r>
                        <a:rPr lang="nl-BE" sz="900" dirty="0" err="1" smtClean="0">
                          <a:effectLst/>
                        </a:rPr>
                        <a:t>proportions</a:t>
                      </a:r>
                      <a:r>
                        <a:rPr lang="nl-BE" sz="900" dirty="0" smtClean="0">
                          <a:effectLst/>
                        </a:rPr>
                        <a:t> a </a:t>
                      </a:r>
                      <a:r>
                        <a:rPr lang="nl-BE" sz="900" dirty="0" err="1" smtClean="0">
                          <a:effectLst/>
                        </a:rPr>
                        <a:t>été</a:t>
                      </a:r>
                      <a:r>
                        <a:rPr lang="nl-BE" sz="900" dirty="0" smtClean="0">
                          <a:effectLst/>
                        </a:rPr>
                        <a:t> </a:t>
                      </a:r>
                      <a:r>
                        <a:rPr lang="nl-BE" sz="900" dirty="0" err="1" smtClean="0">
                          <a:effectLst/>
                        </a:rPr>
                        <a:t>testée</a:t>
                      </a:r>
                      <a:r>
                        <a:rPr lang="nl-BE" sz="900" dirty="0" smtClean="0">
                          <a:effectLst/>
                        </a:rPr>
                        <a:t> </a:t>
                      </a:r>
                      <a:r>
                        <a:rPr lang="nl-BE" sz="900" dirty="0" err="1" smtClean="0">
                          <a:effectLst/>
                        </a:rPr>
                        <a:t>tandis</a:t>
                      </a:r>
                      <a:r>
                        <a:rPr lang="nl-BE" sz="900" dirty="0" smtClean="0">
                          <a:effectLst/>
                        </a:rPr>
                        <a:t> que pour les variables </a:t>
                      </a:r>
                      <a:r>
                        <a:rPr lang="nl-BE" sz="900" dirty="0" err="1" smtClean="0">
                          <a:effectLst/>
                        </a:rPr>
                        <a:t>continues</a:t>
                      </a:r>
                      <a:r>
                        <a:rPr lang="nl-BE" sz="900" dirty="0" smtClean="0">
                          <a:effectLst/>
                        </a:rPr>
                        <a:t>, </a:t>
                      </a:r>
                      <a:r>
                        <a:rPr lang="nl-BE" sz="900" dirty="0" err="1" smtClean="0">
                          <a:effectLst/>
                        </a:rPr>
                        <a:t>un</a:t>
                      </a:r>
                      <a:r>
                        <a:rPr lang="nl-BE" sz="900" dirty="0" smtClean="0">
                          <a:effectLst/>
                        </a:rPr>
                        <a:t> t-test a </a:t>
                      </a:r>
                      <a:r>
                        <a:rPr lang="nl-BE" sz="900" dirty="0" err="1" smtClean="0">
                          <a:effectLst/>
                        </a:rPr>
                        <a:t>été</a:t>
                      </a:r>
                      <a:r>
                        <a:rPr lang="nl-BE" sz="900" dirty="0" smtClean="0">
                          <a:effectLst/>
                        </a:rPr>
                        <a:t> </a:t>
                      </a:r>
                      <a:r>
                        <a:rPr lang="nl-BE" sz="900" dirty="0" err="1" smtClean="0">
                          <a:effectLst/>
                        </a:rPr>
                        <a:t>utilisé</a:t>
                      </a:r>
                      <a:r>
                        <a:rPr lang="nl-BE" sz="900" dirty="0" smtClean="0">
                          <a:effectLst/>
                        </a:rPr>
                        <a:t>.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 </a:t>
            </a:r>
            <a:r>
              <a:rPr lang="en-US" dirty="0" err="1" smtClean="0"/>
              <a:t>consomme</a:t>
            </a:r>
            <a:r>
              <a:rPr lang="en-US" dirty="0" smtClean="0"/>
              <a:t> plus de </a:t>
            </a:r>
            <a:r>
              <a:rPr lang="en-US" dirty="0" err="1" smtClean="0"/>
              <a:t>soins</a:t>
            </a:r>
            <a:r>
              <a:rPr lang="en-US" dirty="0" smtClean="0"/>
              <a:t> de santé?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1347787"/>
            <a:ext cx="6581775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4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Résultats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133475"/>
            <a:ext cx="7620000" cy="459105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 rot="16200000">
            <a:off x="83939" y="3037630"/>
            <a:ext cx="170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err="1" smtClean="0"/>
              <a:t>Effet</a:t>
            </a:r>
            <a:r>
              <a:rPr lang="nl-BE" sz="1400" dirty="0" smtClean="0"/>
              <a:t> (en EUR)</a:t>
            </a:r>
            <a:endParaRPr lang="fr-BE" sz="1400" dirty="0"/>
          </a:p>
        </p:txBody>
      </p:sp>
    </p:spTree>
    <p:extLst>
      <p:ext uri="{BB962C8B-B14F-4D97-AF65-F5344CB8AC3E}">
        <p14:creationId xmlns:p14="http://schemas.microsoft.com/office/powerpoint/2010/main" val="86585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Résultats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966787"/>
            <a:ext cx="8915400" cy="4924425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 rot="16200000">
            <a:off x="-516606" y="2905282"/>
            <a:ext cx="170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400" dirty="0" err="1" smtClean="0"/>
              <a:t>Effet</a:t>
            </a:r>
            <a:r>
              <a:rPr lang="nl-BE" sz="1400" dirty="0" smtClean="0"/>
              <a:t> (en EUR)</a:t>
            </a:r>
            <a:endParaRPr lang="fr-BE" sz="1400" dirty="0"/>
          </a:p>
        </p:txBody>
      </p:sp>
    </p:spTree>
    <p:extLst>
      <p:ext uri="{BB962C8B-B14F-4D97-AF65-F5344CB8AC3E}">
        <p14:creationId xmlns:p14="http://schemas.microsoft.com/office/powerpoint/2010/main" val="51801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Robustesse</a:t>
            </a:r>
            <a:r>
              <a:rPr lang="en-US" dirty="0" smtClean="0"/>
              <a:t> </a:t>
            </a:r>
            <a:r>
              <a:rPr lang="en-US" dirty="0" err="1" smtClean="0"/>
              <a:t>Dépenses</a:t>
            </a:r>
            <a:r>
              <a:rPr lang="en-US" dirty="0" smtClean="0"/>
              <a:t> </a:t>
            </a:r>
            <a:r>
              <a:rPr lang="en-US" dirty="0" err="1" smtClean="0"/>
              <a:t>Totales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688858"/>
              </p:ext>
            </p:extLst>
          </p:nvPr>
        </p:nvGraphicFramePr>
        <p:xfrm>
          <a:off x="906462" y="1747838"/>
          <a:ext cx="7069137" cy="2328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3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6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68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BE" sz="1100" dirty="0" err="1" smtClean="0">
                          <a:effectLst/>
                        </a:rPr>
                        <a:t>Différence</a:t>
                      </a:r>
                      <a:r>
                        <a:rPr lang="nl-BE" sz="1100" dirty="0" smtClean="0">
                          <a:effectLst/>
                        </a:rPr>
                        <a:t> dans les </a:t>
                      </a:r>
                      <a:r>
                        <a:rPr lang="nl-BE" sz="1100" dirty="0" err="1" smtClean="0">
                          <a:effectLst/>
                        </a:rPr>
                        <a:t>dépenses</a:t>
                      </a:r>
                      <a:r>
                        <a:rPr lang="nl-BE" sz="1100" dirty="0" smtClean="0">
                          <a:effectLst/>
                        </a:rPr>
                        <a:t> par ménage en 12 </a:t>
                      </a:r>
                      <a:r>
                        <a:rPr lang="nl-BE" sz="1100" dirty="0" err="1" smtClean="0">
                          <a:effectLst/>
                        </a:rPr>
                        <a:t>mois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Valeur 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vague</a:t>
                      </a:r>
                      <a:r>
                        <a:rPr lang="fr-BE" sz="1100" baseline="0" dirty="0" smtClean="0">
                          <a:effectLst/>
                        </a:rPr>
                        <a:t> </a:t>
                      </a:r>
                      <a:r>
                        <a:rPr lang="fr-BE" sz="1100" dirty="0" smtClean="0">
                          <a:effectLst/>
                        </a:rPr>
                        <a:t>1 </a:t>
                      </a:r>
                      <a:r>
                        <a:rPr lang="fr-BE" sz="1100" dirty="0">
                          <a:effectLst/>
                        </a:rPr>
                        <a:t>–  </a:t>
                      </a:r>
                      <a:r>
                        <a:rPr lang="fr-BE" sz="1100" dirty="0" smtClean="0">
                          <a:effectLst/>
                        </a:rPr>
                        <a:t>vague </a:t>
                      </a:r>
                      <a:r>
                        <a:rPr lang="fr-BE" sz="11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€1502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&lt;,10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vague </a:t>
                      </a:r>
                      <a:r>
                        <a:rPr lang="fr-BE" sz="1100" dirty="0">
                          <a:effectLst/>
                        </a:rPr>
                        <a:t>1 – </a:t>
                      </a:r>
                      <a:r>
                        <a:rPr lang="fr-BE" sz="1100" dirty="0" smtClean="0">
                          <a:effectLst/>
                        </a:rPr>
                        <a:t>vague </a:t>
                      </a:r>
                      <a:r>
                        <a:rPr lang="fr-BE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€-380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pas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significatif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vague</a:t>
                      </a:r>
                      <a:r>
                        <a:rPr lang="fr-BE" sz="1100" baseline="0" dirty="0" smtClean="0">
                          <a:effectLst/>
                        </a:rPr>
                        <a:t> </a:t>
                      </a:r>
                      <a:r>
                        <a:rPr lang="fr-BE" sz="1100" dirty="0" smtClean="0">
                          <a:effectLst/>
                        </a:rPr>
                        <a:t>2 </a:t>
                      </a:r>
                      <a:r>
                        <a:rPr lang="fr-BE" sz="1100" dirty="0">
                          <a:effectLst/>
                        </a:rPr>
                        <a:t>– </a:t>
                      </a:r>
                      <a:r>
                        <a:rPr lang="fr-BE" sz="1100" dirty="0" smtClean="0">
                          <a:effectLst/>
                        </a:rPr>
                        <a:t>vague </a:t>
                      </a:r>
                      <a:r>
                        <a:rPr lang="fr-BE" sz="11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>
                          <a:effectLst/>
                        </a:rPr>
                        <a:t>€889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pas</a:t>
                      </a:r>
                      <a:r>
                        <a:rPr lang="fr-BE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significatif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9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</a:rPr>
                        <a:t>vague </a:t>
                      </a:r>
                      <a:r>
                        <a:rPr lang="fr-BE" sz="1100" dirty="0">
                          <a:effectLst/>
                        </a:rPr>
                        <a:t>2 – </a:t>
                      </a:r>
                      <a:r>
                        <a:rPr lang="fr-BE" sz="1100" dirty="0" smtClean="0">
                          <a:effectLst/>
                        </a:rPr>
                        <a:t>vague </a:t>
                      </a:r>
                      <a:r>
                        <a:rPr lang="fr-BE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>
                          <a:effectLst/>
                        </a:rPr>
                        <a:t>€328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BE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pas significatif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63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Dépenses</a:t>
            </a:r>
            <a:r>
              <a:rPr lang="en-US" dirty="0" smtClean="0"/>
              <a:t> des ménages?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09942"/>
              </p:ext>
            </p:extLst>
          </p:nvPr>
        </p:nvGraphicFramePr>
        <p:xfrm>
          <a:off x="321437" y="2371881"/>
          <a:ext cx="8512175" cy="14000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4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1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5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72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 smtClean="0">
                          <a:effectLst/>
                        </a:rPr>
                        <a:t>Tableau: </a:t>
                      </a:r>
                      <a:r>
                        <a:rPr lang="nl-NL" sz="1100" dirty="0" err="1" smtClean="0">
                          <a:effectLst/>
                        </a:rPr>
                        <a:t>Dépense</a:t>
                      </a:r>
                      <a:r>
                        <a:rPr lang="nl-NL" sz="1100" dirty="0" smtClean="0">
                          <a:effectLst/>
                        </a:rPr>
                        <a:t> par </a:t>
                      </a:r>
                      <a:r>
                        <a:rPr lang="nl-NL" sz="1100" dirty="0" err="1" smtClean="0">
                          <a:effectLst/>
                        </a:rPr>
                        <a:t>payeur</a:t>
                      </a:r>
                      <a:r>
                        <a:rPr lang="nl-NL" sz="1100" baseline="0" dirty="0" smtClean="0">
                          <a:effectLst/>
                        </a:rPr>
                        <a:t> et par type</a:t>
                      </a:r>
                      <a:r>
                        <a:rPr lang="nl-NL" sz="1100" dirty="0" smtClean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Qui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paye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Dépenses</a:t>
                      </a:r>
                      <a:r>
                        <a:rPr lang="en-US" sz="1100" dirty="0" smtClean="0">
                          <a:effectLst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</a:rPr>
                        <a:t>en</a:t>
                      </a:r>
                      <a:r>
                        <a:rPr lang="en-US" sz="1100" dirty="0" smtClean="0">
                          <a:effectLst/>
                        </a:rPr>
                        <a:t> 12 </a:t>
                      </a:r>
                      <a:r>
                        <a:rPr lang="en-US" sz="1100" dirty="0" err="1" smtClean="0">
                          <a:effectLst/>
                        </a:rPr>
                        <a:t>mois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Pourcentage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Mutualité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3528,56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88,77%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Ménage - </a:t>
                      </a:r>
                      <a:r>
                        <a:rPr lang="en-US" sz="1000" dirty="0" err="1" smtClean="0">
                          <a:effectLst/>
                        </a:rPr>
                        <a:t>suppléments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202,06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5,08%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Ménage – ticket </a:t>
                      </a:r>
                      <a:r>
                        <a:rPr lang="en-US" sz="1000" dirty="0" err="1" smtClean="0">
                          <a:effectLst/>
                        </a:rPr>
                        <a:t>modérateur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244,31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6,15%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1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Total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3974,93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21436" y="4000915"/>
            <a:ext cx="80164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Les </a:t>
            </a:r>
            <a:r>
              <a:rPr lang="en-US" sz="2000" dirty="0" err="1"/>
              <a:t>dépenses</a:t>
            </a:r>
            <a:r>
              <a:rPr lang="en-US" sz="2000" dirty="0"/>
              <a:t> des ménages ne </a:t>
            </a:r>
            <a:r>
              <a:rPr lang="en-US" sz="2000" dirty="0" err="1"/>
              <a:t>diminuent</a:t>
            </a:r>
            <a:r>
              <a:rPr lang="en-US" sz="2000" dirty="0"/>
              <a:t> “que” de 36 euros, </a:t>
            </a:r>
            <a:r>
              <a:rPr lang="en-US" sz="2000" dirty="0" err="1"/>
              <a:t>en</a:t>
            </a:r>
            <a:r>
              <a:rPr lang="en-US" sz="2000" dirty="0"/>
              <a:t> tenant </a:t>
            </a:r>
            <a:r>
              <a:rPr lang="en-US" sz="2000" dirty="0" err="1"/>
              <a:t>compte</a:t>
            </a:r>
            <a:r>
              <a:rPr lang="en-US" sz="2000" dirty="0"/>
              <a:t> du maximum à </a:t>
            </a:r>
            <a:r>
              <a:rPr lang="en-US" sz="2000" dirty="0" err="1"/>
              <a:t>facturer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035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Enquête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Nous </a:t>
            </a:r>
            <a:r>
              <a:rPr lang="en-US" dirty="0" err="1" smtClean="0"/>
              <a:t>avons</a:t>
            </a:r>
            <a:r>
              <a:rPr lang="en-US" dirty="0" smtClean="0"/>
              <a:t> </a:t>
            </a:r>
            <a:r>
              <a:rPr lang="en-US" dirty="0" err="1" smtClean="0"/>
              <a:t>aussi</a:t>
            </a:r>
            <a:r>
              <a:rPr lang="en-US" dirty="0" smtClean="0"/>
              <a:t> </a:t>
            </a:r>
            <a:r>
              <a:rPr lang="en-US" dirty="0" err="1" smtClean="0"/>
              <a:t>envoyé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enquête</a:t>
            </a:r>
            <a:r>
              <a:rPr lang="en-US" dirty="0" smtClean="0"/>
              <a:t> via mail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Nous </a:t>
            </a:r>
            <a:r>
              <a:rPr lang="en-US" dirty="0" err="1" smtClean="0"/>
              <a:t>avons</a:t>
            </a:r>
            <a:r>
              <a:rPr lang="en-US" dirty="0" smtClean="0"/>
              <a:t> </a:t>
            </a:r>
            <a:r>
              <a:rPr lang="en-US" dirty="0" err="1" smtClean="0"/>
              <a:t>interrogé</a:t>
            </a:r>
            <a:r>
              <a:rPr lang="en-US" dirty="0" smtClean="0"/>
              <a:t> </a:t>
            </a:r>
            <a:r>
              <a:rPr lang="en-US" dirty="0" err="1" smtClean="0"/>
              <a:t>ici</a:t>
            </a:r>
            <a:r>
              <a:rPr lang="en-US" dirty="0" smtClean="0"/>
              <a:t> les ménages quant aux </a:t>
            </a:r>
            <a:r>
              <a:rPr lang="en-US" dirty="0" err="1" smtClean="0"/>
              <a:t>soins</a:t>
            </a:r>
            <a:r>
              <a:rPr lang="en-US" dirty="0" smtClean="0"/>
              <a:t> </a:t>
            </a:r>
            <a:r>
              <a:rPr lang="en-US" dirty="0" err="1" smtClean="0"/>
              <a:t>reportés</a:t>
            </a:r>
            <a:endParaRPr lang="en-US" dirty="0" smtClean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Les </a:t>
            </a:r>
            <a:r>
              <a:rPr lang="en-US" dirty="0" err="1" smtClean="0"/>
              <a:t>résultats</a:t>
            </a:r>
            <a:r>
              <a:rPr lang="en-US" dirty="0" smtClean="0"/>
              <a:t> </a:t>
            </a:r>
            <a:r>
              <a:rPr lang="en-US" dirty="0" err="1" smtClean="0"/>
              <a:t>semblent</a:t>
            </a:r>
            <a:r>
              <a:rPr lang="en-US" dirty="0" smtClean="0"/>
              <a:t> </a:t>
            </a:r>
            <a:r>
              <a:rPr lang="en-US" dirty="0" err="1" smtClean="0"/>
              <a:t>statistiquement</a:t>
            </a:r>
            <a:r>
              <a:rPr lang="en-US" dirty="0" smtClean="0"/>
              <a:t> </a:t>
            </a:r>
            <a:r>
              <a:rPr lang="en-US" dirty="0" err="1" smtClean="0"/>
              <a:t>peu</a:t>
            </a:r>
            <a:r>
              <a:rPr lang="en-US" dirty="0" smtClean="0"/>
              <a:t> </a:t>
            </a:r>
            <a:r>
              <a:rPr lang="en-US" dirty="0" err="1" smtClean="0"/>
              <a:t>fiables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2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Le Flux </a:t>
            </a:r>
            <a:r>
              <a:rPr lang="en-US" dirty="0" err="1" smtClean="0"/>
              <a:t>Proactif</a:t>
            </a:r>
            <a:r>
              <a:rPr lang="en-US" dirty="0" smtClean="0"/>
              <a:t> a </a:t>
            </a:r>
            <a:r>
              <a:rPr lang="en-US" dirty="0" err="1" smtClean="0"/>
              <a:t>eu</a:t>
            </a:r>
            <a:r>
              <a:rPr lang="en-US" dirty="0" smtClean="0"/>
              <a:t> un </a:t>
            </a:r>
            <a:r>
              <a:rPr lang="en-US" dirty="0" err="1" smtClean="0"/>
              <a:t>effet</a:t>
            </a:r>
            <a:r>
              <a:rPr lang="en-US" dirty="0" smtClean="0"/>
              <a:t> important sur le </a:t>
            </a:r>
            <a:r>
              <a:rPr lang="en-US" dirty="0" err="1" smtClean="0"/>
              <a:t>recours</a:t>
            </a:r>
            <a:r>
              <a:rPr lang="en-US" dirty="0" smtClean="0"/>
              <a:t> à </a:t>
            </a:r>
            <a:r>
              <a:rPr lang="en-US" dirty="0" err="1" smtClean="0"/>
              <a:t>l’IM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Il ne </a:t>
            </a:r>
            <a:r>
              <a:rPr lang="en-US" dirty="0" err="1" smtClean="0"/>
              <a:t>s’est</a:t>
            </a:r>
            <a:r>
              <a:rPr lang="en-US" dirty="0" smtClean="0"/>
              <a:t> pas </a:t>
            </a:r>
            <a:r>
              <a:rPr lang="en-US" dirty="0" err="1" smtClean="0"/>
              <a:t>traduit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augmentation </a:t>
            </a:r>
            <a:r>
              <a:rPr lang="en-US" dirty="0" err="1" smtClean="0"/>
              <a:t>significative</a:t>
            </a:r>
            <a:r>
              <a:rPr lang="en-US" dirty="0" smtClean="0"/>
              <a:t> des </a:t>
            </a:r>
            <a:r>
              <a:rPr lang="en-US" dirty="0" err="1" smtClean="0"/>
              <a:t>dépenses</a:t>
            </a:r>
            <a:r>
              <a:rPr lang="en-US" dirty="0" smtClean="0"/>
              <a:t> de santé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L’effet</a:t>
            </a:r>
            <a:r>
              <a:rPr lang="en-US" dirty="0" smtClean="0"/>
              <a:t> </a:t>
            </a:r>
            <a:r>
              <a:rPr lang="en-US" dirty="0" err="1" smtClean="0"/>
              <a:t>n’est</a:t>
            </a:r>
            <a:r>
              <a:rPr lang="en-US" dirty="0" smtClean="0"/>
              <a:t> </a:t>
            </a:r>
            <a:r>
              <a:rPr lang="en-US" dirty="0" err="1" smtClean="0"/>
              <a:t>significatif</a:t>
            </a:r>
            <a:r>
              <a:rPr lang="en-US" dirty="0" smtClean="0"/>
              <a:t> que pour les </a:t>
            </a:r>
            <a:r>
              <a:rPr lang="en-US" dirty="0" err="1" smtClean="0"/>
              <a:t>visites</a:t>
            </a:r>
            <a:r>
              <a:rPr lang="en-US" dirty="0" smtClean="0"/>
              <a:t> du </a:t>
            </a:r>
            <a:r>
              <a:rPr lang="en-US" dirty="0" err="1" smtClean="0"/>
              <a:t>médecin</a:t>
            </a:r>
            <a:r>
              <a:rPr lang="en-US" dirty="0" smtClean="0"/>
              <a:t> </a:t>
            </a:r>
            <a:r>
              <a:rPr lang="en-US" dirty="0" err="1" smtClean="0"/>
              <a:t>généraliste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Limitations </a:t>
            </a:r>
            <a:r>
              <a:rPr lang="en-US" dirty="0" err="1" smtClean="0"/>
              <a:t>concernant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données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L’augmentation</a:t>
            </a:r>
            <a:r>
              <a:rPr lang="en-US" dirty="0" smtClean="0"/>
              <a:t> </a:t>
            </a:r>
            <a:r>
              <a:rPr lang="en-US" dirty="0" err="1" smtClean="0"/>
              <a:t>significative</a:t>
            </a:r>
            <a:r>
              <a:rPr lang="en-US" dirty="0" smtClean="0"/>
              <a:t> du </a:t>
            </a:r>
            <a:r>
              <a:rPr lang="en-US" dirty="0" err="1" smtClean="0"/>
              <a:t>recours</a:t>
            </a:r>
            <a:r>
              <a:rPr lang="en-US" dirty="0" smtClean="0"/>
              <a:t> à </a:t>
            </a:r>
            <a:r>
              <a:rPr lang="en-US" dirty="0" err="1" smtClean="0"/>
              <a:t>l’IM</a:t>
            </a:r>
            <a:r>
              <a:rPr lang="en-US" dirty="0" smtClean="0"/>
              <a:t> fait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sorte</a:t>
            </a:r>
            <a:r>
              <a:rPr lang="en-US" dirty="0" smtClean="0"/>
              <a:t> que </a:t>
            </a:r>
            <a:r>
              <a:rPr lang="en-US" dirty="0" err="1" smtClean="0"/>
              <a:t>ce</a:t>
            </a:r>
            <a:r>
              <a:rPr lang="en-US" dirty="0" smtClean="0"/>
              <a:t> ne </a:t>
            </a:r>
            <a:r>
              <a:rPr lang="en-US" dirty="0" err="1" smtClean="0"/>
              <a:t>sont</a:t>
            </a:r>
            <a:r>
              <a:rPr lang="en-US" dirty="0" smtClean="0"/>
              <a:t> pas </a:t>
            </a:r>
            <a:r>
              <a:rPr lang="en-US" dirty="0" err="1" smtClean="0"/>
              <a:t>seulement</a:t>
            </a:r>
            <a:r>
              <a:rPr lang="en-US" dirty="0" smtClean="0"/>
              <a:t> les </a:t>
            </a:r>
            <a:r>
              <a:rPr lang="en-US" dirty="0" err="1" smtClean="0"/>
              <a:t>mieux</a:t>
            </a:r>
            <a:r>
              <a:rPr lang="en-US" dirty="0" smtClean="0"/>
              <a:t> </a:t>
            </a:r>
            <a:r>
              <a:rPr lang="en-US" dirty="0" err="1" smtClean="0"/>
              <a:t>informés</a:t>
            </a:r>
            <a:r>
              <a:rPr lang="en-US" dirty="0" smtClean="0"/>
              <a:t> qui </a:t>
            </a:r>
            <a:r>
              <a:rPr lang="en-US" dirty="0" err="1" smtClean="0"/>
              <a:t>ont</a:t>
            </a:r>
            <a:r>
              <a:rPr lang="en-US" dirty="0" smtClean="0"/>
              <a:t> droit à </a:t>
            </a:r>
            <a:r>
              <a:rPr lang="en-US" dirty="0" err="1" smtClean="0"/>
              <a:t>l’IM</a:t>
            </a:r>
            <a:endParaRPr lang="en-US" dirty="0"/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03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1050587"/>
            <a:ext cx="7953735" cy="5456654"/>
          </a:xfrm>
        </p:spPr>
        <p:txBody>
          <a:bodyPr/>
          <a:lstStyle/>
          <a:p>
            <a:endParaRPr lang="nl-NL" sz="3600" b="1" dirty="0" smtClean="0"/>
          </a:p>
          <a:p>
            <a:r>
              <a:rPr lang="nl-NL" sz="3600" b="1" dirty="0" smtClean="0"/>
              <a:t>Basé </a:t>
            </a:r>
            <a:r>
              <a:rPr lang="nl-NL" sz="3600" b="1" dirty="0" err="1" smtClean="0"/>
              <a:t>sur</a:t>
            </a:r>
            <a:r>
              <a:rPr lang="nl-NL" sz="3600" b="1" dirty="0" smtClean="0"/>
              <a:t>:</a:t>
            </a:r>
            <a:endParaRPr lang="nl-NL" sz="3600" b="1" dirty="0"/>
          </a:p>
          <a:p>
            <a:pPr marL="342900" indent="-342900">
              <a:lnSpc>
                <a:spcPct val="100000"/>
              </a:lnSpc>
              <a:buAutoNum type="arabicParenR"/>
            </a:pPr>
            <a:endParaRPr lang="nl-BE" sz="1600" dirty="0" smtClean="0"/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AutoNum type="arabicParenR"/>
            </a:pPr>
            <a:r>
              <a:rPr lang="nl-BE" sz="1600" dirty="0" smtClean="0"/>
              <a:t>Le flux </a:t>
            </a:r>
            <a:r>
              <a:rPr lang="nl-BE" sz="1600" dirty="0" err="1" smtClean="0"/>
              <a:t>proactif</a:t>
            </a:r>
            <a:r>
              <a:rPr lang="nl-BE" sz="1600" dirty="0" smtClean="0"/>
              <a:t> : </a:t>
            </a:r>
            <a:r>
              <a:rPr lang="nl-BE" sz="1600" dirty="0" err="1" smtClean="0"/>
              <a:t>Une</a:t>
            </a:r>
            <a:r>
              <a:rPr lang="nl-BE" sz="1600" dirty="0" smtClean="0"/>
              <a:t> méthode </a:t>
            </a:r>
            <a:r>
              <a:rPr lang="nl-BE" sz="1600" dirty="0" err="1" smtClean="0"/>
              <a:t>fructueuse</a:t>
            </a:r>
            <a:r>
              <a:rPr lang="nl-BE" sz="1600" dirty="0" smtClean="0"/>
              <a:t> pour </a:t>
            </a:r>
            <a:r>
              <a:rPr lang="nl-BE" sz="1600" dirty="0" err="1" smtClean="0"/>
              <a:t>améliorer</a:t>
            </a:r>
            <a:r>
              <a:rPr lang="nl-BE" sz="1600" dirty="0" smtClean="0"/>
              <a:t> </a:t>
            </a:r>
            <a:r>
              <a:rPr lang="nl-BE" sz="1600" dirty="0" err="1" smtClean="0"/>
              <a:t>l’octroi</a:t>
            </a:r>
            <a:r>
              <a:rPr lang="nl-BE" sz="1600" dirty="0" smtClean="0"/>
              <a:t> de </a:t>
            </a:r>
            <a:r>
              <a:rPr lang="nl-BE" sz="1600" dirty="0" err="1" smtClean="0"/>
              <a:t>l’intervention</a:t>
            </a:r>
            <a:r>
              <a:rPr lang="nl-BE" sz="1600" dirty="0" smtClean="0"/>
              <a:t> </a:t>
            </a:r>
            <a:r>
              <a:rPr lang="nl-BE" sz="1600" dirty="0" err="1" smtClean="0"/>
              <a:t>majorée</a:t>
            </a:r>
            <a:r>
              <a:rPr lang="nl-BE" sz="1600" dirty="0" smtClean="0"/>
              <a:t>. MC-Information 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AutoNum type="arabicParenR"/>
            </a:pPr>
            <a:r>
              <a:rPr lang="nl-BE" sz="1600" dirty="0" err="1" smtClean="0"/>
              <a:t>L’impact</a:t>
            </a:r>
            <a:r>
              <a:rPr lang="nl-BE" sz="1600" dirty="0" smtClean="0"/>
              <a:t> du flux </a:t>
            </a:r>
            <a:r>
              <a:rPr lang="nl-BE" sz="1600" dirty="0" err="1" smtClean="0"/>
              <a:t>proactif</a:t>
            </a:r>
            <a:r>
              <a:rPr lang="nl-BE" sz="1600" dirty="0" smtClean="0"/>
              <a:t> et de </a:t>
            </a:r>
            <a:r>
              <a:rPr lang="nl-BE" sz="1600" dirty="0" err="1" smtClean="0"/>
              <a:t>l’intervention</a:t>
            </a:r>
            <a:r>
              <a:rPr lang="nl-BE" sz="1600" dirty="0" smtClean="0"/>
              <a:t> </a:t>
            </a:r>
            <a:r>
              <a:rPr lang="nl-BE" sz="1600" dirty="0" err="1" smtClean="0"/>
              <a:t>majorée</a:t>
            </a:r>
            <a:r>
              <a:rPr lang="nl-BE" sz="1600" dirty="0" smtClean="0"/>
              <a:t> </a:t>
            </a:r>
            <a:r>
              <a:rPr lang="nl-BE" sz="1600" dirty="0" err="1" smtClean="0"/>
              <a:t>sur</a:t>
            </a:r>
            <a:r>
              <a:rPr lang="nl-BE" sz="1600" dirty="0" smtClean="0"/>
              <a:t> les </a:t>
            </a:r>
            <a:r>
              <a:rPr lang="nl-BE" sz="1600" dirty="0" err="1" smtClean="0"/>
              <a:t>dépenses</a:t>
            </a:r>
            <a:r>
              <a:rPr lang="nl-BE" sz="1600" dirty="0" smtClean="0"/>
              <a:t> de santé. MC-Information (</a:t>
            </a:r>
            <a:r>
              <a:rPr lang="nl-BE" sz="1600" dirty="0" err="1" smtClean="0">
                <a:solidFill>
                  <a:schemeClr val="tx1"/>
                </a:solidFill>
              </a:rPr>
              <a:t>édition</a:t>
            </a:r>
            <a:r>
              <a:rPr lang="nl-BE" sz="1600" dirty="0" smtClean="0">
                <a:solidFill>
                  <a:schemeClr val="tx1"/>
                </a:solidFill>
              </a:rPr>
              <a:t> </a:t>
            </a:r>
            <a:r>
              <a:rPr lang="nl-BE" sz="1600" dirty="0" err="1" smtClean="0">
                <a:solidFill>
                  <a:schemeClr val="tx1"/>
                </a:solidFill>
              </a:rPr>
              <a:t>future</a:t>
            </a:r>
            <a:r>
              <a:rPr lang="nl-BE" sz="1600" dirty="0" smtClean="0"/>
              <a:t>) </a:t>
            </a:r>
          </a:p>
          <a:p>
            <a:pPr marL="342900" indent="-342900">
              <a:lnSpc>
                <a:spcPct val="100000"/>
              </a:lnSpc>
              <a:spcAft>
                <a:spcPts val="1200"/>
              </a:spcAft>
              <a:buAutoNum type="arabicParenR"/>
            </a:pPr>
            <a:r>
              <a:rPr lang="en-US" sz="1600" dirty="0"/>
              <a:t>Don’t Know and Don’t Care About Cheaper Healthcare? How Letters and Flyers Improve Take-Up of Subsidized Health Insurance </a:t>
            </a:r>
            <a:r>
              <a:rPr lang="en-US" sz="1600" dirty="0" smtClean="0"/>
              <a:t>(Tim </a:t>
            </a:r>
            <a:r>
              <a:rPr lang="en-US" sz="1600" dirty="0"/>
              <a:t>Goedemé, Eva Lefevere, Rik </a:t>
            </a:r>
            <a:r>
              <a:rPr lang="en-US" sz="1600" dirty="0" err="1"/>
              <a:t>Lemkens</a:t>
            </a:r>
            <a:r>
              <a:rPr lang="en-US" sz="1600" dirty="0"/>
              <a:t> and Julie </a:t>
            </a:r>
            <a:r>
              <a:rPr lang="en-US" sz="1600" dirty="0" smtClean="0"/>
              <a:t>Janssens – Revise and Resubmit)</a:t>
            </a:r>
          </a:p>
          <a:p>
            <a:pPr marL="342900" indent="-342900">
              <a:lnSpc>
                <a:spcPct val="100000"/>
              </a:lnSpc>
              <a:buAutoNum type="arabicParenR"/>
            </a:pPr>
            <a:r>
              <a:rPr lang="en-US" sz="1600" dirty="0"/>
              <a:t>Subsidized Health Insurance and Healthcare Utilization: new evidence from a large-scale field experiment </a:t>
            </a:r>
            <a:r>
              <a:rPr lang="en-US" sz="1600" dirty="0" smtClean="0"/>
              <a:t>(Tim </a:t>
            </a:r>
            <a:r>
              <a:rPr lang="en-US" sz="1600" dirty="0"/>
              <a:t>Goedemé, Diana De Graeve, </a:t>
            </a:r>
            <a:r>
              <a:rPr lang="en-US" sz="1600" dirty="0" err="1"/>
              <a:t>Hervé</a:t>
            </a:r>
            <a:r>
              <a:rPr lang="en-US" sz="1600" dirty="0"/>
              <a:t> </a:t>
            </a:r>
            <a:r>
              <a:rPr lang="en-US" sz="1600" dirty="0" err="1"/>
              <a:t>Avalosse</a:t>
            </a:r>
            <a:r>
              <a:rPr lang="en-US" sz="1600" dirty="0"/>
              <a:t> and Bram Peters)</a:t>
            </a:r>
            <a:endParaRPr lang="en-US" sz="1600" dirty="0" smtClean="0"/>
          </a:p>
          <a:p>
            <a:pPr>
              <a:lnSpc>
                <a:spcPct val="100000"/>
              </a:lnSpc>
            </a:pPr>
            <a:endParaRPr lang="nl-BE" sz="1600" dirty="0" smtClean="0"/>
          </a:p>
          <a:p>
            <a:pPr marL="342900" indent="-342900">
              <a:lnSpc>
                <a:spcPct val="100000"/>
              </a:lnSpc>
              <a:buAutoNum type="arabicParenR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5217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2" y="476672"/>
            <a:ext cx="7870825" cy="635000"/>
          </a:xfrm>
        </p:spPr>
        <p:txBody>
          <a:bodyPr/>
          <a:lstStyle/>
          <a:p>
            <a:r>
              <a:rPr lang="en-GB" dirty="0" smtClean="0"/>
              <a:t>2 Questions </a:t>
            </a:r>
            <a:r>
              <a:rPr lang="en-GB" dirty="0" err="1" smtClean="0"/>
              <a:t>examinées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12" y="1124744"/>
            <a:ext cx="7870825" cy="4680520"/>
          </a:xfrm>
        </p:spPr>
        <p:txBody>
          <a:bodyPr/>
          <a:lstStyle/>
          <a:p>
            <a:endParaRPr lang="en-GB" sz="1900" dirty="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000" dirty="0" err="1" smtClean="0"/>
              <a:t>Quel</a:t>
            </a:r>
            <a:r>
              <a:rPr lang="en-US" sz="2000" dirty="0" smtClean="0"/>
              <a:t>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l’effet</a:t>
            </a:r>
            <a:r>
              <a:rPr lang="en-US" sz="2000" dirty="0" smtClean="0"/>
              <a:t> du flux </a:t>
            </a:r>
            <a:r>
              <a:rPr lang="en-US" sz="2000" dirty="0" err="1" smtClean="0"/>
              <a:t>proactif</a:t>
            </a:r>
            <a:r>
              <a:rPr lang="en-US" sz="2000" dirty="0" smtClean="0"/>
              <a:t> sur le </a:t>
            </a:r>
            <a:r>
              <a:rPr lang="en-US" sz="2000" dirty="0" err="1" smtClean="0"/>
              <a:t>recours</a:t>
            </a:r>
            <a:r>
              <a:rPr lang="en-US" sz="2000" dirty="0" smtClean="0"/>
              <a:t> </a:t>
            </a:r>
            <a:r>
              <a:rPr lang="en-US" dirty="0" smtClean="0"/>
              <a:t>à </a:t>
            </a:r>
            <a:r>
              <a:rPr lang="en-US" dirty="0" err="1" smtClean="0"/>
              <a:t>l’intervention</a:t>
            </a:r>
            <a:r>
              <a:rPr lang="en-US" dirty="0" smtClean="0"/>
              <a:t> </a:t>
            </a:r>
            <a:r>
              <a:rPr lang="en-US" dirty="0" err="1" smtClean="0"/>
              <a:t>majorée</a:t>
            </a:r>
            <a:r>
              <a:rPr lang="en-US" dirty="0" smtClean="0"/>
              <a:t>? </a:t>
            </a:r>
            <a:endParaRPr lang="en-US" sz="20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err="1" smtClean="0"/>
              <a:t>Courriers</a:t>
            </a:r>
            <a:r>
              <a:rPr lang="en-US" sz="1800" dirty="0" smtClean="0"/>
              <a:t> et flyers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Contacts </a:t>
            </a:r>
            <a:r>
              <a:rPr lang="en-US" sz="1800" dirty="0" err="1" smtClean="0"/>
              <a:t>téléphoniques</a:t>
            </a:r>
            <a:endParaRPr lang="en-US" sz="1800" dirty="0" smtClean="0"/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en-US" dirty="0" smtClean="0"/>
              <a:t>Si les ménages </a:t>
            </a:r>
            <a:r>
              <a:rPr lang="en-US" dirty="0" err="1" smtClean="0"/>
              <a:t>reçoivent</a:t>
            </a:r>
            <a:r>
              <a:rPr lang="en-US" dirty="0" smtClean="0"/>
              <a:t> </a:t>
            </a:r>
            <a:r>
              <a:rPr lang="en-US" dirty="0" err="1" smtClean="0"/>
              <a:t>l’intervention</a:t>
            </a:r>
            <a:r>
              <a:rPr lang="en-US" dirty="0" smtClean="0"/>
              <a:t> </a:t>
            </a:r>
            <a:r>
              <a:rPr lang="en-US" dirty="0" err="1" smtClean="0"/>
              <a:t>majorée</a:t>
            </a:r>
            <a:r>
              <a:rPr lang="en-US" dirty="0" smtClean="0"/>
              <a:t>, </a:t>
            </a:r>
            <a:r>
              <a:rPr lang="en-US" dirty="0" err="1" smtClean="0"/>
              <a:t>consomment-ils</a:t>
            </a:r>
            <a:r>
              <a:rPr lang="en-US" dirty="0" smtClean="0"/>
              <a:t> plus de </a:t>
            </a:r>
            <a:r>
              <a:rPr lang="en-US" dirty="0" err="1" smtClean="0"/>
              <a:t>soins</a:t>
            </a:r>
            <a:r>
              <a:rPr lang="en-US" dirty="0" smtClean="0"/>
              <a:t> de santé?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1800" dirty="0" smtClean="0"/>
              <a:t>Un prix des </a:t>
            </a:r>
            <a:r>
              <a:rPr lang="en-US" sz="1800" dirty="0" err="1" smtClean="0"/>
              <a:t>soins</a:t>
            </a:r>
            <a:r>
              <a:rPr lang="en-US" sz="1800" dirty="0" smtClean="0"/>
              <a:t> plus bas </a:t>
            </a:r>
            <a:r>
              <a:rPr lang="en-US" sz="1800" dirty="0" err="1" smtClean="0"/>
              <a:t>engendre</a:t>
            </a:r>
            <a:r>
              <a:rPr lang="en-US" sz="1800" dirty="0" smtClean="0"/>
              <a:t> </a:t>
            </a:r>
            <a:r>
              <a:rPr lang="en-US" sz="1800" dirty="0" err="1" smtClean="0"/>
              <a:t>une</a:t>
            </a:r>
            <a:r>
              <a:rPr lang="en-US" sz="1800" dirty="0" smtClean="0"/>
              <a:t> </a:t>
            </a:r>
            <a:r>
              <a:rPr lang="en-US" sz="1800" dirty="0" err="1" smtClean="0"/>
              <a:t>consommation</a:t>
            </a:r>
            <a:r>
              <a:rPr lang="en-US" sz="1800" dirty="0" smtClean="0"/>
              <a:t> de </a:t>
            </a:r>
            <a:r>
              <a:rPr lang="en-US" sz="1800" dirty="0" err="1" smtClean="0"/>
              <a:t>soins</a:t>
            </a:r>
            <a:r>
              <a:rPr lang="en-US" sz="1800" dirty="0" smtClean="0"/>
              <a:t> plus </a:t>
            </a:r>
            <a:r>
              <a:rPr lang="en-US" sz="1800" dirty="0" err="1" smtClean="0"/>
              <a:t>importante</a:t>
            </a:r>
            <a:endParaRPr lang="en-US" sz="1800" dirty="0"/>
          </a:p>
          <a:p>
            <a:pPr marL="2880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r-FR" dirty="0" smtClean="0"/>
              <a:t>Défi</a:t>
            </a:r>
            <a:r>
              <a:rPr lang="fr-FR" dirty="0"/>
              <a:t>: comment </a:t>
            </a:r>
            <a:r>
              <a:rPr lang="fr-FR" dirty="0" smtClean="0"/>
              <a:t>distinguons-nous </a:t>
            </a:r>
            <a:r>
              <a:rPr lang="fr-FR" dirty="0"/>
              <a:t>l’effet du flux proactif des autres effets?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93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8741" y="519213"/>
            <a:ext cx="7870825" cy="635000"/>
          </a:xfrm>
        </p:spPr>
        <p:txBody>
          <a:bodyPr/>
          <a:lstStyle/>
          <a:p>
            <a:r>
              <a:rPr lang="en-GB" dirty="0" smtClean="0"/>
              <a:t>Collaboration et </a:t>
            </a:r>
            <a:r>
              <a:rPr lang="nl-BE" b="0" dirty="0" err="1" smtClean="0">
                <a:solidFill>
                  <a:schemeClr val="tx1"/>
                </a:solidFill>
              </a:rPr>
              <a:t>Randomisation</a:t>
            </a:r>
            <a:endParaRPr lang="nl-BE" b="0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24" name="Tekstvak 23"/>
          <p:cNvSpPr txBox="1"/>
          <p:nvPr/>
        </p:nvSpPr>
        <p:spPr>
          <a:xfrm>
            <a:off x="8047384" y="3176776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nl-BE" sz="1800" baseline="0" dirty="0" smtClean="0">
                <a:solidFill>
                  <a:srgbClr val="FAFAFA"/>
                </a:solidFill>
                <a:latin typeface="Arial" charset="0"/>
              </a:rPr>
              <a:t>tijd</a:t>
            </a:r>
            <a:endParaRPr lang="nl-BE" sz="1800" baseline="0" dirty="0">
              <a:solidFill>
                <a:srgbClr val="FAFAFA"/>
              </a:solidFill>
              <a:latin typeface="Arial" charset="0"/>
            </a:endParaRPr>
          </a:p>
        </p:txBody>
      </p:sp>
      <p:sp>
        <p:nvSpPr>
          <p:cNvPr id="25" name="Tekstvak 24"/>
          <p:cNvSpPr txBox="1"/>
          <p:nvPr/>
        </p:nvSpPr>
        <p:spPr>
          <a:xfrm>
            <a:off x="8047384" y="484527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nl-BE" sz="1800" baseline="0" dirty="0" smtClean="0">
                <a:solidFill>
                  <a:srgbClr val="FAFAFA"/>
                </a:solidFill>
                <a:latin typeface="Arial" charset="0"/>
              </a:rPr>
              <a:t>tijd</a:t>
            </a:r>
            <a:endParaRPr lang="nl-BE" sz="1800" baseline="0" dirty="0">
              <a:solidFill>
                <a:srgbClr val="FAFAFA"/>
              </a:solidFill>
              <a:latin typeface="Arial" charset="0"/>
            </a:endParaRPr>
          </a:p>
        </p:txBody>
      </p:sp>
      <p:sp>
        <p:nvSpPr>
          <p:cNvPr id="26" name="Tekstvak 25"/>
          <p:cNvSpPr txBox="1"/>
          <p:nvPr/>
        </p:nvSpPr>
        <p:spPr>
          <a:xfrm>
            <a:off x="539552" y="123582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nl-BE" baseline="0" dirty="0" err="1" smtClean="0"/>
              <a:t>Comment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mesurer</a:t>
            </a:r>
            <a:r>
              <a:rPr lang="nl-BE" baseline="0" dirty="0" smtClean="0"/>
              <a:t> </a:t>
            </a:r>
            <a:r>
              <a:rPr lang="nl-BE" baseline="0" dirty="0" err="1" smtClean="0"/>
              <a:t>le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mieux</a:t>
            </a:r>
            <a:r>
              <a:rPr lang="nl-BE" baseline="0" dirty="0" smtClean="0"/>
              <a:t> </a:t>
            </a:r>
            <a:r>
              <a:rPr lang="nl-BE" baseline="0" dirty="0" err="1" smtClean="0"/>
              <a:t>l’effet</a:t>
            </a:r>
            <a:r>
              <a:rPr lang="nl-BE" baseline="0" dirty="0" smtClean="0"/>
              <a:t> de </a:t>
            </a:r>
            <a:r>
              <a:rPr lang="nl-BE" baseline="0" dirty="0" err="1" smtClean="0"/>
              <a:t>l’action</a:t>
            </a:r>
            <a:r>
              <a:rPr lang="nl-BE" baseline="0" dirty="0" smtClean="0"/>
              <a:t>? Le premier </a:t>
            </a:r>
            <a:r>
              <a:rPr lang="nl-BE" baseline="0" dirty="0" err="1" smtClean="0"/>
              <a:t>groupe</a:t>
            </a:r>
            <a:r>
              <a:rPr lang="nl-BE" baseline="0" dirty="0" smtClean="0"/>
              <a:t> </a:t>
            </a:r>
            <a:r>
              <a:rPr lang="nl-BE" baseline="0" dirty="0" err="1" smtClean="0"/>
              <a:t>est</a:t>
            </a:r>
            <a:r>
              <a:rPr lang="nl-BE" baseline="0" dirty="0" smtClean="0"/>
              <a:t> </a:t>
            </a:r>
            <a:r>
              <a:rPr lang="nl-BE" baseline="0" dirty="0" err="1" smtClean="0"/>
              <a:t>abordé</a:t>
            </a:r>
            <a:r>
              <a:rPr lang="nl-BE" baseline="0" dirty="0" smtClean="0"/>
              <a:t> en premier, </a:t>
            </a:r>
            <a:r>
              <a:rPr lang="nl-BE" baseline="0" dirty="0" err="1" smtClean="0"/>
              <a:t>l’autre</a:t>
            </a:r>
            <a:r>
              <a:rPr lang="nl-BE" baseline="0" dirty="0" smtClean="0"/>
              <a:t> plus</a:t>
            </a:r>
            <a:r>
              <a:rPr lang="nl-BE" dirty="0" smtClean="0"/>
              <a:t> </a:t>
            </a:r>
            <a:r>
              <a:rPr lang="nl-BE" dirty="0" err="1" smtClean="0"/>
              <a:t>tard</a:t>
            </a:r>
            <a:endParaRPr lang="nl-BE" baseline="0" dirty="0"/>
          </a:p>
        </p:txBody>
      </p:sp>
      <p:grpSp>
        <p:nvGrpSpPr>
          <p:cNvPr id="7" name="Group 6"/>
          <p:cNvGrpSpPr/>
          <p:nvPr/>
        </p:nvGrpSpPr>
        <p:grpSpPr>
          <a:xfrm>
            <a:off x="716222" y="2068791"/>
            <a:ext cx="7056784" cy="2553816"/>
            <a:chOff x="971600" y="2348880"/>
            <a:chExt cx="7056784" cy="2553816"/>
          </a:xfrm>
        </p:grpSpPr>
        <p:sp>
          <p:nvSpPr>
            <p:cNvPr id="4" name="Ovaal 3"/>
            <p:cNvSpPr/>
            <p:nvPr/>
          </p:nvSpPr>
          <p:spPr bwMode="auto">
            <a:xfrm>
              <a:off x="971600" y="3284984"/>
              <a:ext cx="914400" cy="9144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5" name="Ovaal 4"/>
            <p:cNvSpPr/>
            <p:nvPr/>
          </p:nvSpPr>
          <p:spPr bwMode="auto">
            <a:xfrm>
              <a:off x="2267744" y="2780928"/>
              <a:ext cx="639688" cy="6096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sp>
          <p:nvSpPr>
            <p:cNvPr id="6" name="Ovaal 5"/>
            <p:cNvSpPr/>
            <p:nvPr/>
          </p:nvSpPr>
          <p:spPr bwMode="auto">
            <a:xfrm>
              <a:off x="2267744" y="4293096"/>
              <a:ext cx="639688" cy="6096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nl-BE" smtClean="0">
                <a:solidFill>
                  <a:srgbClr val="FAFAFA"/>
                </a:solidFill>
              </a:endParaRPr>
            </a:p>
          </p:txBody>
        </p:sp>
        <p:cxnSp>
          <p:nvCxnSpPr>
            <p:cNvPr id="8" name="Rechte verbindingslijn met pijl 7"/>
            <p:cNvCxnSpPr/>
            <p:nvPr/>
          </p:nvCxnSpPr>
          <p:spPr bwMode="auto">
            <a:xfrm>
              <a:off x="3059832" y="3068960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Rechte verbindingslijn met pijl 10"/>
            <p:cNvCxnSpPr/>
            <p:nvPr/>
          </p:nvCxnSpPr>
          <p:spPr bwMode="auto">
            <a:xfrm>
              <a:off x="3059832" y="4581128"/>
              <a:ext cx="49685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Rechte verbindingslijn met pijl 13"/>
            <p:cNvCxnSpPr/>
            <p:nvPr/>
          </p:nvCxnSpPr>
          <p:spPr bwMode="auto">
            <a:xfrm flipV="1">
              <a:off x="2030016" y="3212976"/>
              <a:ext cx="237728" cy="14401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Rechte verbindingslijn met pijl 14"/>
            <p:cNvCxnSpPr/>
            <p:nvPr/>
          </p:nvCxnSpPr>
          <p:spPr bwMode="auto">
            <a:xfrm>
              <a:off x="2030016" y="4221088"/>
              <a:ext cx="237728" cy="2076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Rechte verbindingslijn met pijl 15"/>
            <p:cNvCxnSpPr/>
            <p:nvPr/>
          </p:nvCxnSpPr>
          <p:spPr bwMode="auto">
            <a:xfrm>
              <a:off x="3491880" y="249289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Rechte verbindingslijn met pijl 16"/>
            <p:cNvCxnSpPr/>
            <p:nvPr/>
          </p:nvCxnSpPr>
          <p:spPr bwMode="auto">
            <a:xfrm>
              <a:off x="7596336" y="3933056"/>
              <a:ext cx="0" cy="614536"/>
            </a:xfrm>
            <a:prstGeom prst="straightConnector1">
              <a:avLst/>
            </a:prstGeom>
            <a:solidFill>
              <a:schemeClr val="accent1"/>
            </a:solidFill>
            <a:ln w="4445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18" name="Afbeelding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3264977" y="2348880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  <p:pic>
          <p:nvPicPr>
            <p:cNvPr id="19" name="Afbeelding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7369433" y="3645024"/>
              <a:ext cx="453806" cy="288032"/>
            </a:xfrm>
            <a:prstGeom prst="rect">
              <a:avLst/>
            </a:prstGeom>
            <a:solidFill>
              <a:srgbClr val="FFFF00"/>
            </a:solidFill>
          </p:spPr>
        </p:pic>
      </p:grpSp>
      <p:sp>
        <p:nvSpPr>
          <p:cNvPr id="20" name="Tekstvak 25"/>
          <p:cNvSpPr txBox="1"/>
          <p:nvPr/>
        </p:nvSpPr>
        <p:spPr>
          <a:xfrm>
            <a:off x="539552" y="5118283"/>
            <a:ext cx="7459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6750">
              <a:spcBef>
                <a:spcPts val="1200"/>
              </a:spcBef>
              <a:spcAft>
                <a:spcPts val="1200"/>
              </a:spcAft>
              <a:defRPr/>
            </a:pPr>
            <a:r>
              <a:rPr lang="nl-BE" altLang="en-US" dirty="0" err="1" smtClean="0">
                <a:sym typeface="Wingdings" panose="05000000000000000000" pitchFamily="2" charset="2"/>
              </a:rPr>
              <a:t>Collaboration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entre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l’Université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d’Anvers</a:t>
            </a:r>
            <a:r>
              <a:rPr lang="nl-BE" altLang="en-US" dirty="0" smtClean="0">
                <a:sym typeface="Wingdings" panose="05000000000000000000" pitchFamily="2" charset="2"/>
              </a:rPr>
              <a:t> et la MC pour </a:t>
            </a:r>
            <a:r>
              <a:rPr lang="nl-BE" altLang="en-US" dirty="0" err="1" smtClean="0">
                <a:sym typeface="Wingdings" panose="05000000000000000000" pitchFamily="2" charset="2"/>
              </a:rPr>
              <a:t>randomiser</a:t>
            </a:r>
            <a:r>
              <a:rPr lang="nl-BE" altLang="en-US" dirty="0" smtClean="0">
                <a:sym typeface="Wingdings" panose="05000000000000000000" pitchFamily="2" charset="2"/>
              </a:rPr>
              <a:t> les </a:t>
            </a:r>
            <a:r>
              <a:rPr lang="nl-BE" altLang="en-US" dirty="0" err="1" smtClean="0">
                <a:sym typeface="Wingdings" panose="05000000000000000000" pitchFamily="2" charset="2"/>
              </a:rPr>
              <a:t>courriers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relatifs</a:t>
            </a:r>
            <a:r>
              <a:rPr lang="nl-BE" altLang="en-US" dirty="0" smtClean="0">
                <a:sym typeface="Wingdings" panose="05000000000000000000" pitchFamily="2" charset="2"/>
              </a:rPr>
              <a:t> à </a:t>
            </a:r>
            <a:r>
              <a:rPr lang="nl-BE" altLang="en-US" dirty="0" err="1" smtClean="0">
                <a:sym typeface="Wingdings" panose="05000000000000000000" pitchFamily="2" charset="2"/>
              </a:rPr>
              <a:t>l’intervention</a:t>
            </a:r>
            <a:r>
              <a:rPr lang="nl-BE" altLang="en-US" dirty="0" smtClean="0">
                <a:sym typeface="Wingdings" panose="05000000000000000000" pitchFamily="2" charset="2"/>
              </a:rPr>
              <a:t> </a:t>
            </a:r>
            <a:r>
              <a:rPr lang="nl-BE" altLang="en-US" dirty="0" err="1" smtClean="0">
                <a:sym typeface="Wingdings" panose="05000000000000000000" pitchFamily="2" charset="2"/>
              </a:rPr>
              <a:t>majorée</a:t>
            </a:r>
            <a:r>
              <a:rPr lang="nl-BE" altLang="en-US" dirty="0" smtClean="0">
                <a:sym typeface="Wingdings" panose="05000000000000000000" pitchFamily="2" charset="2"/>
              </a:rPr>
              <a:t> (IM) en 6 </a:t>
            </a:r>
            <a:r>
              <a:rPr lang="nl-BE" altLang="en-US" dirty="0" err="1" smtClean="0">
                <a:sym typeface="Wingdings" panose="05000000000000000000" pitchFamily="2" charset="2"/>
              </a:rPr>
              <a:t>vagues</a:t>
            </a:r>
            <a:endParaRPr lang="nl-BE" alt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4407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178" y="585927"/>
            <a:ext cx="5771495" cy="564619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6354" y="3586578"/>
            <a:ext cx="5033639" cy="54153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5512" y="157170"/>
            <a:ext cx="4838330" cy="6030566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364065" y="272618"/>
            <a:ext cx="4708913" cy="556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5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5" descr="EU_Titel_01_Tr_3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3130"/>
            <a:ext cx="8674897" cy="655037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0" y="64362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0050">
              <a:spcBef>
                <a:spcPts val="1200"/>
              </a:spcBef>
              <a:spcAft>
                <a:spcPts val="1200"/>
              </a:spcAft>
              <a:defRPr/>
            </a:pPr>
            <a:endParaRPr lang="nl-BE" altLang="en-US" sz="2000" i="1" dirty="0">
              <a:sym typeface="Wingdings" panose="05000000000000000000" pitchFamily="2" charset="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6587" y="2690126"/>
            <a:ext cx="7870825" cy="63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4572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sz="7000" b="0" i="0" kern="1200" baseline="0">
                <a:solidFill>
                  <a:srgbClr val="002328"/>
                </a:solidFill>
                <a:latin typeface="+mj-lt"/>
                <a:ea typeface="+mj-ea"/>
                <a:cs typeface="Museo Sans 700"/>
              </a:defRPr>
            </a:lvl1pPr>
          </a:lstStyle>
          <a:p>
            <a:pPr algn="ctr"/>
            <a:r>
              <a:rPr lang="nl-BE" sz="4800" b="1" dirty="0" err="1" smtClean="0"/>
              <a:t>Recours</a:t>
            </a:r>
            <a:r>
              <a:rPr lang="nl-BE" sz="4800" b="1" dirty="0" smtClean="0"/>
              <a:t> à </a:t>
            </a:r>
            <a:r>
              <a:rPr lang="nl-BE" sz="4800" b="1" dirty="0" err="1" smtClean="0"/>
              <a:t>l’intervention</a:t>
            </a:r>
            <a:r>
              <a:rPr lang="nl-BE" sz="4800" b="1" dirty="0" smtClean="0"/>
              <a:t> </a:t>
            </a:r>
            <a:r>
              <a:rPr lang="nl-BE" sz="4800" b="1" dirty="0" err="1" smtClean="0"/>
              <a:t>majorée</a:t>
            </a:r>
            <a:endParaRPr lang="nl-BE" sz="4800" dirty="0"/>
          </a:p>
        </p:txBody>
      </p:sp>
    </p:spTree>
    <p:extLst>
      <p:ext uri="{BB962C8B-B14F-4D97-AF65-F5344CB8AC3E}">
        <p14:creationId xmlns:p14="http://schemas.microsoft.com/office/powerpoint/2010/main" val="295452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12" y="476672"/>
            <a:ext cx="7870825" cy="635000"/>
          </a:xfrm>
        </p:spPr>
        <p:txBody>
          <a:bodyPr/>
          <a:lstStyle/>
          <a:p>
            <a:r>
              <a:rPr lang="en-GB" dirty="0" smtClean="0"/>
              <a:t>Contacts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12" y="1120196"/>
            <a:ext cx="7870825" cy="50823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10 (des 19) </a:t>
            </a:r>
            <a:r>
              <a:rPr lang="en-US" sz="2200" dirty="0" err="1" smtClean="0"/>
              <a:t>mutualités</a:t>
            </a:r>
            <a:r>
              <a:rPr lang="en-US" sz="2200" dirty="0" smtClean="0"/>
              <a:t> </a:t>
            </a:r>
            <a:r>
              <a:rPr lang="en-US" sz="2200" dirty="0" err="1" smtClean="0"/>
              <a:t>régionales</a:t>
            </a:r>
            <a:endParaRPr lang="en-US" sz="2200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BE" sz="2200" dirty="0" err="1" smtClean="0"/>
              <a:t>Courrier</a:t>
            </a:r>
            <a:r>
              <a:rPr lang="nl-BE" sz="2200" dirty="0" smtClean="0"/>
              <a:t> </a:t>
            </a:r>
            <a:r>
              <a:rPr lang="nl-BE" sz="2200" dirty="0"/>
              <a:t>+ flyer</a:t>
            </a:r>
            <a:endParaRPr lang="en-US" sz="22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1/6 ménages: </a:t>
            </a:r>
            <a:r>
              <a:rPr lang="en-US" sz="2200" dirty="0" err="1" smtClean="0"/>
              <a:t>d’abord</a:t>
            </a:r>
            <a:r>
              <a:rPr lang="en-US" sz="2200" dirty="0" smtClean="0"/>
              <a:t> e-mail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err="1" smtClean="0"/>
              <a:t>Certaines</a:t>
            </a:r>
            <a:r>
              <a:rPr lang="en-US" sz="2200" dirty="0" smtClean="0"/>
              <a:t> </a:t>
            </a:r>
            <a:r>
              <a:rPr lang="en-US" sz="2200" dirty="0" err="1" smtClean="0"/>
              <a:t>mutualités</a:t>
            </a:r>
            <a:r>
              <a:rPr lang="en-US" sz="2200" dirty="0" smtClean="0"/>
              <a:t> </a:t>
            </a:r>
            <a:r>
              <a:rPr lang="en-US" sz="2200" dirty="0" err="1" smtClean="0"/>
              <a:t>régionales</a:t>
            </a:r>
            <a:r>
              <a:rPr lang="en-US" sz="2200" dirty="0" smtClean="0"/>
              <a:t> </a:t>
            </a:r>
            <a:r>
              <a:rPr lang="en-US" sz="2200" dirty="0" err="1" smtClean="0"/>
              <a:t>téléphonaient</a:t>
            </a:r>
            <a:r>
              <a:rPr lang="en-US" sz="2200" dirty="0"/>
              <a:t> </a:t>
            </a:r>
            <a:r>
              <a:rPr lang="en-US" sz="2200" dirty="0" err="1" smtClean="0"/>
              <a:t>également</a:t>
            </a:r>
            <a:endParaRPr lang="en-US" sz="2200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Les </a:t>
            </a:r>
            <a:r>
              <a:rPr lang="en-US" dirty="0" err="1" smtClean="0"/>
              <a:t>coûts</a:t>
            </a:r>
            <a:r>
              <a:rPr lang="en-US" dirty="0" smtClean="0"/>
              <a:t> de </a:t>
            </a:r>
            <a:r>
              <a:rPr lang="en-US" dirty="0" err="1" smtClean="0"/>
              <a:t>l’information</a:t>
            </a:r>
            <a:r>
              <a:rPr lang="en-US" dirty="0" smtClean="0"/>
              <a:t> </a:t>
            </a:r>
            <a:r>
              <a:rPr lang="en-US" dirty="0" err="1" smtClean="0"/>
              <a:t>peuvent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réduits</a:t>
            </a:r>
            <a:endParaRPr lang="en-US" dirty="0" smtClean="0"/>
          </a:p>
          <a:p>
            <a:pPr lvl="1">
              <a:lnSpc>
                <a:spcPct val="100000"/>
              </a:lnSpc>
            </a:pPr>
            <a:r>
              <a:rPr lang="en-US" dirty="0" smtClean="0"/>
              <a:t>Les </a:t>
            </a:r>
            <a:r>
              <a:rPr lang="en-US" dirty="0" err="1" smtClean="0"/>
              <a:t>coûts</a:t>
            </a:r>
            <a:r>
              <a:rPr lang="en-US" dirty="0" smtClean="0"/>
              <a:t> de </a:t>
            </a:r>
            <a:r>
              <a:rPr lang="en-US" dirty="0" err="1" smtClean="0"/>
              <a:t>procédure</a:t>
            </a:r>
            <a:r>
              <a:rPr lang="en-US" dirty="0" smtClean="0"/>
              <a:t> </a:t>
            </a:r>
            <a:r>
              <a:rPr lang="en-US" dirty="0" err="1" smtClean="0"/>
              <a:t>peuvent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réduits</a:t>
            </a:r>
            <a:r>
              <a:rPr lang="en-US" dirty="0" smtClean="0"/>
              <a:t> (</a:t>
            </a:r>
            <a:r>
              <a:rPr lang="en-US" dirty="0" err="1" smtClean="0"/>
              <a:t>rendez-vous</a:t>
            </a:r>
            <a:r>
              <a:rPr lang="en-US" dirty="0" smtClean="0"/>
              <a:t> </a:t>
            </a:r>
            <a:r>
              <a:rPr lang="en-US" dirty="0" err="1" smtClean="0"/>
              <a:t>immédiat</a:t>
            </a:r>
            <a:r>
              <a:rPr lang="en-US" dirty="0" smtClean="0"/>
              <a:t>)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Le </a:t>
            </a:r>
            <a:r>
              <a:rPr lang="en-US" dirty="0" err="1" smtClean="0"/>
              <a:t>degré</a:t>
            </a:r>
            <a:r>
              <a:rPr lang="en-US" dirty="0" smtClean="0"/>
              <a:t> de </a:t>
            </a:r>
            <a:r>
              <a:rPr lang="en-US" dirty="0" err="1" smtClean="0"/>
              <a:t>stigmatisation</a:t>
            </a:r>
            <a:r>
              <a:rPr lang="en-US" dirty="0" smtClean="0"/>
              <a:t> </a:t>
            </a:r>
            <a:r>
              <a:rPr lang="en-US" dirty="0" err="1" smtClean="0"/>
              <a:t>peut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amélioré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200" dirty="0"/>
              <a:t>Les jeunes </a:t>
            </a:r>
            <a:r>
              <a:rPr lang="fr-FR" sz="2200" dirty="0" smtClean="0"/>
              <a:t>habitant dans un ménage</a:t>
            </a: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200" dirty="0" smtClean="0"/>
              <a:t>« plus âgé » </a:t>
            </a:r>
            <a:r>
              <a:rPr lang="fr-FR" sz="2200" dirty="0"/>
              <a:t>à la même adresse sont classés dans le même groupe que </a:t>
            </a:r>
            <a:r>
              <a:rPr lang="fr-FR" sz="2200" dirty="0" smtClean="0"/>
              <a:t>le ménage</a:t>
            </a: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200" dirty="0" smtClean="0"/>
              <a:t>« plus âgé » </a:t>
            </a:r>
            <a:endParaRPr lang="nl-BE" sz="22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BE" sz="2200" dirty="0" smtClean="0"/>
              <a:t>Les chefs de ménage </a:t>
            </a:r>
            <a:r>
              <a:rPr lang="nl-BE" sz="2200" dirty="0" err="1" smtClean="0"/>
              <a:t>habitant</a:t>
            </a:r>
            <a:r>
              <a:rPr lang="nl-BE" sz="2200" dirty="0" smtClean="0"/>
              <a:t> la </a:t>
            </a:r>
            <a:r>
              <a:rPr lang="nl-BE" sz="2200" dirty="0" err="1" smtClean="0"/>
              <a:t>même</a:t>
            </a:r>
            <a:r>
              <a:rPr lang="nl-BE" sz="2200" dirty="0" smtClean="0"/>
              <a:t> </a:t>
            </a:r>
            <a:r>
              <a:rPr lang="nl-BE" sz="2200" dirty="0" err="1" smtClean="0"/>
              <a:t>adresse</a:t>
            </a:r>
            <a:r>
              <a:rPr lang="nl-BE" sz="2200" dirty="0" smtClean="0"/>
              <a:t> </a:t>
            </a:r>
            <a:r>
              <a:rPr lang="nl-BE" sz="2200" dirty="0" err="1" smtClean="0"/>
              <a:t>sont</a:t>
            </a:r>
            <a:r>
              <a:rPr lang="nl-BE" sz="2200" dirty="0" smtClean="0"/>
              <a:t> classés dans la </a:t>
            </a:r>
            <a:r>
              <a:rPr lang="nl-BE" sz="2200" dirty="0" err="1" smtClean="0"/>
              <a:t>même</a:t>
            </a:r>
            <a:r>
              <a:rPr lang="nl-BE" sz="2200" dirty="0" smtClean="0"/>
              <a:t> vague, </a:t>
            </a:r>
            <a:r>
              <a:rPr lang="nl-BE" sz="2200" dirty="0" err="1" smtClean="0"/>
              <a:t>sauf</a:t>
            </a:r>
            <a:r>
              <a:rPr lang="nl-BE" sz="2200" dirty="0" smtClean="0"/>
              <a:t> </a:t>
            </a:r>
            <a:r>
              <a:rPr lang="nl-BE" sz="2200" dirty="0" err="1" smtClean="0"/>
              <a:t>s’ils</a:t>
            </a:r>
            <a:r>
              <a:rPr lang="nl-BE" sz="2200" dirty="0" smtClean="0"/>
              <a:t> </a:t>
            </a:r>
            <a:r>
              <a:rPr lang="nl-BE" sz="2200" dirty="0" err="1" smtClean="0"/>
              <a:t>sont</a:t>
            </a:r>
            <a:r>
              <a:rPr lang="nl-BE" sz="2200" dirty="0" smtClean="0"/>
              <a:t> plus de 5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7082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76250"/>
            <a:ext cx="7870825" cy="635000"/>
          </a:xfrm>
        </p:spPr>
        <p:txBody>
          <a:bodyPr/>
          <a:lstStyle/>
          <a:p>
            <a:r>
              <a:rPr lang="nl-BE" altLang="en-US" dirty="0" err="1" smtClean="0"/>
              <a:t>Critères</a:t>
            </a:r>
            <a:r>
              <a:rPr lang="nl-BE" altLang="en-US" dirty="0" smtClean="0"/>
              <a:t> </a:t>
            </a:r>
            <a:r>
              <a:rPr lang="nl-BE" altLang="en-US" dirty="0" err="1" smtClean="0"/>
              <a:t>d’exclusion</a:t>
            </a:r>
            <a:endParaRPr lang="en-US" altLang="en-US" dirty="0" smtClean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784"/>
            <a:ext cx="7870825" cy="4824536"/>
          </a:xfrm>
        </p:spPr>
        <p:txBody>
          <a:bodyPr anchor="t"/>
          <a:lstStyle/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On part de </a:t>
            </a:r>
            <a:r>
              <a:rPr lang="nl-BE" sz="2200" dirty="0" err="1" smtClean="0"/>
              <a:t>tous</a:t>
            </a:r>
            <a:r>
              <a:rPr lang="nl-BE" sz="2200" dirty="0" smtClean="0"/>
              <a:t> les ménages communiqués (100,191) dans les 10 </a:t>
            </a:r>
            <a:r>
              <a:rPr lang="nl-BE" sz="2200" dirty="0" err="1" smtClean="0"/>
              <a:t>mutualités</a:t>
            </a:r>
            <a:r>
              <a:rPr lang="nl-BE" sz="2200" dirty="0" smtClean="0"/>
              <a:t> </a:t>
            </a:r>
            <a:r>
              <a:rPr lang="nl-BE" sz="2200" dirty="0" err="1" smtClean="0"/>
              <a:t>régionales</a:t>
            </a:r>
            <a:r>
              <a:rPr lang="nl-BE" sz="2200" dirty="0" smtClean="0"/>
              <a:t> </a:t>
            </a:r>
            <a:r>
              <a:rPr lang="nl-BE" sz="2200" dirty="0" err="1" smtClean="0"/>
              <a:t>participantes</a:t>
            </a:r>
            <a:r>
              <a:rPr lang="nl-BE" sz="2200" dirty="0" smtClean="0"/>
              <a:t>. (55% de la </a:t>
            </a:r>
            <a:r>
              <a:rPr lang="nl-BE" sz="2200" dirty="0" err="1" smtClean="0"/>
              <a:t>population</a:t>
            </a:r>
            <a:r>
              <a:rPr lang="nl-BE" sz="2200" dirty="0" smtClean="0"/>
              <a:t> de la MC) 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err="1" smtClean="0"/>
              <a:t>Un</a:t>
            </a:r>
            <a:r>
              <a:rPr lang="nl-BE" sz="2200" dirty="0" smtClean="0"/>
              <a:t> </a:t>
            </a:r>
            <a:r>
              <a:rPr lang="nl-BE" sz="2200" dirty="0" err="1" smtClean="0"/>
              <a:t>certain</a:t>
            </a:r>
            <a:r>
              <a:rPr lang="nl-BE" sz="2200" dirty="0" smtClean="0"/>
              <a:t> </a:t>
            </a:r>
            <a:r>
              <a:rPr lang="nl-BE" sz="2200" dirty="0" err="1" smtClean="0"/>
              <a:t>nombre</a:t>
            </a:r>
            <a:r>
              <a:rPr lang="nl-BE" sz="2200" dirty="0" smtClean="0"/>
              <a:t> de “</a:t>
            </a:r>
            <a:r>
              <a:rPr lang="nl-BE" sz="2200" dirty="0" err="1" smtClean="0"/>
              <a:t>mutations</a:t>
            </a:r>
            <a:r>
              <a:rPr lang="nl-BE" sz="2200" dirty="0" smtClean="0"/>
              <a:t>” </a:t>
            </a:r>
            <a:r>
              <a:rPr lang="nl-BE" sz="2200" dirty="0" err="1" smtClean="0"/>
              <a:t>est</a:t>
            </a:r>
            <a:r>
              <a:rPr lang="nl-BE" sz="2200" dirty="0" smtClean="0"/>
              <a:t> </a:t>
            </a:r>
            <a:r>
              <a:rPr lang="nl-BE" sz="2200" dirty="0" err="1" smtClean="0"/>
              <a:t>exclu</a:t>
            </a:r>
            <a:r>
              <a:rPr lang="nl-BE" sz="2200" dirty="0" smtClean="0"/>
              <a:t> </a:t>
            </a:r>
            <a:r>
              <a:rPr lang="nl-BE" sz="2200" dirty="0"/>
              <a:t>(+-</a:t>
            </a:r>
            <a:r>
              <a:rPr lang="nl-BE" sz="2200" dirty="0" smtClean="0"/>
              <a:t>300 </a:t>
            </a:r>
            <a:r>
              <a:rPr lang="nl-BE" sz="2200" dirty="0" err="1" smtClean="0"/>
              <a:t>personnes</a:t>
            </a:r>
            <a:r>
              <a:rPr lang="nl-BE" sz="2200" dirty="0" smtClean="0"/>
              <a:t>)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Les </a:t>
            </a:r>
            <a:r>
              <a:rPr lang="nl-BE" sz="2200" dirty="0" err="1" smtClean="0"/>
              <a:t>jeunes</a:t>
            </a:r>
            <a:r>
              <a:rPr lang="nl-BE" sz="2200" dirty="0" smtClean="0"/>
              <a:t> (nés </a:t>
            </a:r>
            <a:r>
              <a:rPr lang="nl-BE" sz="2200" dirty="0" err="1" smtClean="0"/>
              <a:t>après</a:t>
            </a:r>
            <a:r>
              <a:rPr lang="nl-BE" sz="2200" dirty="0" smtClean="0"/>
              <a:t> 1985) </a:t>
            </a:r>
            <a:r>
              <a:rPr lang="nl-BE" sz="2200" dirty="0" err="1" smtClean="0"/>
              <a:t>sont</a:t>
            </a:r>
            <a:r>
              <a:rPr lang="nl-BE" sz="2200" dirty="0" smtClean="0"/>
              <a:t> </a:t>
            </a:r>
            <a:r>
              <a:rPr lang="nl-BE" sz="2200" dirty="0" err="1" smtClean="0"/>
              <a:t>exclus</a:t>
            </a:r>
            <a:r>
              <a:rPr lang="nl-BE" sz="2200" dirty="0" smtClean="0"/>
              <a:t>, </a:t>
            </a:r>
            <a:r>
              <a:rPr lang="nl-BE" sz="2200" dirty="0" err="1" smtClean="0"/>
              <a:t>sauf</a:t>
            </a:r>
            <a:r>
              <a:rPr lang="nl-BE" sz="2200" dirty="0" smtClean="0"/>
              <a:t> </a:t>
            </a:r>
            <a:r>
              <a:rPr lang="nl-BE" sz="2200" dirty="0" err="1" smtClean="0"/>
              <a:t>s’ils</a:t>
            </a:r>
            <a:r>
              <a:rPr lang="nl-BE" sz="2200" dirty="0" smtClean="0"/>
              <a:t> </a:t>
            </a:r>
            <a:r>
              <a:rPr lang="nl-BE" sz="2200" dirty="0" err="1" smtClean="0"/>
              <a:t>habitent</a:t>
            </a:r>
            <a:r>
              <a:rPr lang="nl-BE" sz="2200" dirty="0" smtClean="0"/>
              <a:t> à la </a:t>
            </a:r>
            <a:r>
              <a:rPr lang="nl-BE" sz="2200" dirty="0" err="1" smtClean="0"/>
              <a:t>même</a:t>
            </a:r>
            <a:r>
              <a:rPr lang="nl-BE" sz="2200" dirty="0" smtClean="0"/>
              <a:t> </a:t>
            </a:r>
            <a:r>
              <a:rPr lang="nl-BE" sz="2200" dirty="0" err="1" smtClean="0"/>
              <a:t>adresse</a:t>
            </a:r>
            <a:r>
              <a:rPr lang="nl-BE" sz="2200" dirty="0" smtClean="0"/>
              <a:t> </a:t>
            </a:r>
            <a:r>
              <a:rPr lang="nl-BE" sz="2200" dirty="0" err="1" smtClean="0"/>
              <a:t>qu’un</a:t>
            </a:r>
            <a:r>
              <a:rPr lang="nl-BE" sz="2200" dirty="0" smtClean="0"/>
              <a:t> chef de ménage plus </a:t>
            </a:r>
            <a:r>
              <a:rPr lang="nl-BE" sz="2200" dirty="0" err="1" smtClean="0"/>
              <a:t>âgé</a:t>
            </a:r>
            <a:r>
              <a:rPr lang="nl-BE" sz="2200" dirty="0" smtClean="0"/>
              <a:t>. (+-45,000 </a:t>
            </a:r>
            <a:r>
              <a:rPr lang="nl-BE" sz="2200" dirty="0" err="1" smtClean="0"/>
              <a:t>personnes</a:t>
            </a:r>
            <a:r>
              <a:rPr lang="nl-BE" sz="2200" dirty="0" smtClean="0"/>
              <a:t>)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Les chefs de ménage </a:t>
            </a:r>
            <a:r>
              <a:rPr lang="nl-BE" sz="2200" dirty="0" err="1" smtClean="0"/>
              <a:t>ayant</a:t>
            </a:r>
            <a:r>
              <a:rPr lang="nl-BE" sz="2200" dirty="0" smtClean="0"/>
              <a:t> plus </a:t>
            </a:r>
            <a:r>
              <a:rPr lang="nl-BE" sz="2200" dirty="0" err="1" smtClean="0"/>
              <a:t>d’une</a:t>
            </a:r>
            <a:r>
              <a:rPr lang="nl-BE" sz="2200" dirty="0" smtClean="0"/>
              <a:t> </a:t>
            </a:r>
            <a:r>
              <a:rPr lang="nl-BE" sz="2200" dirty="0" err="1" smtClean="0"/>
              <a:t>famille</a:t>
            </a:r>
            <a:r>
              <a:rPr lang="nl-BE" sz="2200" dirty="0" smtClean="0"/>
              <a:t> différente ne </a:t>
            </a:r>
            <a:r>
              <a:rPr lang="nl-BE" sz="2200" dirty="0" err="1" smtClean="0"/>
              <a:t>sont</a:t>
            </a:r>
            <a:r>
              <a:rPr lang="nl-BE" sz="2200" dirty="0" smtClean="0"/>
              <a:t> pas </a:t>
            </a:r>
            <a:r>
              <a:rPr lang="nl-BE" sz="2200" dirty="0" err="1" smtClean="0"/>
              <a:t>inclus</a:t>
            </a:r>
            <a:r>
              <a:rPr lang="nl-BE" sz="2200" dirty="0" smtClean="0"/>
              <a:t> </a:t>
            </a:r>
            <a:r>
              <a:rPr lang="nl-BE" sz="2200" dirty="0"/>
              <a:t>(17 </a:t>
            </a:r>
            <a:r>
              <a:rPr lang="nl-BE" sz="2200" dirty="0" err="1" smtClean="0"/>
              <a:t>personnes</a:t>
            </a:r>
            <a:r>
              <a:rPr lang="nl-BE" sz="2200" dirty="0" smtClean="0"/>
              <a:t>)</a:t>
            </a:r>
          </a:p>
          <a:p>
            <a:pPr>
              <a:spcAft>
                <a:spcPts val="600"/>
              </a:spcAft>
              <a:defRPr/>
            </a:pPr>
            <a:r>
              <a:rPr lang="nl-BE" sz="2200" dirty="0" smtClean="0"/>
              <a:t>Les </a:t>
            </a:r>
            <a:r>
              <a:rPr lang="nl-BE" sz="2200" dirty="0" err="1" smtClean="0"/>
              <a:t>membres</a:t>
            </a:r>
            <a:r>
              <a:rPr lang="nl-BE" sz="2200" dirty="0" smtClean="0"/>
              <a:t> du ménage </a:t>
            </a:r>
            <a:r>
              <a:rPr lang="nl-BE" sz="2200" dirty="0" err="1" smtClean="0"/>
              <a:t>ayant</a:t>
            </a:r>
            <a:r>
              <a:rPr lang="nl-BE" sz="2200" dirty="0" smtClean="0"/>
              <a:t> </a:t>
            </a:r>
            <a:r>
              <a:rPr lang="nl-BE" sz="2200" dirty="0" err="1" smtClean="0"/>
              <a:t>un</a:t>
            </a:r>
            <a:r>
              <a:rPr lang="nl-BE" sz="2200" dirty="0" smtClean="0"/>
              <a:t> </a:t>
            </a:r>
            <a:r>
              <a:rPr lang="nl-BE" sz="2200" dirty="0" err="1" smtClean="0"/>
              <a:t>statut</a:t>
            </a:r>
            <a:r>
              <a:rPr lang="nl-BE" sz="2200" dirty="0" smtClean="0"/>
              <a:t> IM différent du chef de ménage </a:t>
            </a:r>
            <a:r>
              <a:rPr lang="nl-BE" sz="2200" dirty="0" err="1" smtClean="0"/>
              <a:t>n’ont</a:t>
            </a:r>
            <a:r>
              <a:rPr lang="nl-BE" sz="2200" dirty="0" smtClean="0"/>
              <a:t> pas </a:t>
            </a:r>
            <a:r>
              <a:rPr lang="nl-BE" sz="2200" dirty="0" err="1" smtClean="0"/>
              <a:t>été</a:t>
            </a:r>
            <a:r>
              <a:rPr lang="nl-BE" sz="2200" dirty="0" smtClean="0"/>
              <a:t> </a:t>
            </a:r>
            <a:r>
              <a:rPr lang="nl-BE" sz="2200" dirty="0" err="1" smtClean="0"/>
              <a:t>repris</a:t>
            </a:r>
            <a:r>
              <a:rPr lang="nl-BE" sz="2200" dirty="0" smtClean="0"/>
              <a:t> (</a:t>
            </a:r>
            <a:r>
              <a:rPr lang="nl-BE" sz="2200" dirty="0"/>
              <a:t>324 </a:t>
            </a:r>
            <a:r>
              <a:rPr lang="nl-BE" sz="2200" dirty="0" err="1" smtClean="0"/>
              <a:t>personnes</a:t>
            </a:r>
            <a:r>
              <a:rPr lang="nl-BE" sz="2200" dirty="0" smtClean="0"/>
              <a:t>)</a:t>
            </a:r>
            <a:endParaRPr lang="nl-BE" altLang="en-US" sz="22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952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rasmus_ESE_EN_v2">
  <a:themeElements>
    <a:clrScheme name="EUR_ESE_PP2">
      <a:dk1>
        <a:srgbClr val="000000"/>
      </a:dk1>
      <a:lt1>
        <a:sysClr val="window" lastClr="FFFFFF"/>
      </a:lt1>
      <a:dk2>
        <a:srgbClr val="002328"/>
      </a:dk2>
      <a:lt2>
        <a:srgbClr val="9C9C9C"/>
      </a:lt2>
      <a:accent1>
        <a:srgbClr val="FFD700"/>
      </a:accent1>
      <a:accent2>
        <a:srgbClr val="00A22E"/>
      </a:accent2>
      <a:accent3>
        <a:srgbClr val="00B4D2"/>
      </a:accent3>
      <a:accent4>
        <a:srgbClr val="801A99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asmus_ESE_EN_def.pptx" id="{819DCE17-8CBB-4841-A4DC-0080E53A2D1A}" vid="{4EFC5655-6329-4C09-A1A8-3163E49801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aseDocument" ma:contentTypeID="0x01010068B932EBA4214624B1E6C758B674AA3900878AE0BF14248048B0F623A599AB54C9" ma:contentTypeVersion="10" ma:contentTypeDescription="Crée un document." ma:contentTypeScope="" ma:versionID="0f806d5401a718c248ff851712977ef5">
  <xsd:schema xmlns:xsd="http://www.w3.org/2001/XMLSchema" xmlns:xs="http://www.w3.org/2001/XMLSchema" xmlns:p="http://schemas.microsoft.com/office/2006/metadata/properties" xmlns:ns1="http://schemas.microsoft.com/sharepoint/v3" xmlns:ns2="f15eea43-7fa7-45cf-8dc0-d5244e2cd467" xmlns:ns3="61fd8d87-ea47-44bb-afd6-b4d99b1d9c1f" targetNamespace="http://schemas.microsoft.com/office/2006/metadata/properties" ma:root="true" ma:fieldsID="3c46b631aa297e29475e1214a5361d70" ns1:_="" ns2:_="" ns3:_="">
    <xsd:import namespace="http://schemas.microsoft.com/sharepoint/v3"/>
    <xsd:import namespace="f15eea43-7fa7-45cf-8dc0-d5244e2cd467"/>
    <xsd:import namespace="61fd8d87-ea47-44bb-afd6-b4d99b1d9c1f"/>
    <xsd:element name="properties">
      <xsd:complexType>
        <xsd:sequence>
          <xsd:element name="documentManagement">
            <xsd:complexType>
              <xsd:all>
                <xsd:element ref="ns2:RIDocSummary" minOccurs="0"/>
                <xsd:element ref="ns2:RIDocInitialCreationDate" minOccurs="0"/>
                <xsd:element ref="ns2:RIDocTypeTaxHTField0" minOccurs="0"/>
                <xsd:element ref="ns2:RITargetGroupTaxHTField0" minOccurs="0"/>
                <xsd:element ref="ns2:RIThemeTaxHTField0" minOccurs="0"/>
                <xsd:element ref="ns2:RILanguageTaxHTField0" minOccurs="0"/>
                <xsd:element ref="ns3:TaxCatchAll" minOccurs="0"/>
                <xsd:element ref="ns3:gde733b7de1f426ba66c11d7c4a6ad8f" minOccurs="0"/>
                <xsd:element ref="ns3:TaxCatchAllLabel" minOccurs="0"/>
                <xsd:element ref="ns3:cc6d4d0f41a44532aeb7bee41b15f208" minOccurs="0"/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25" nillable="true" ma:displayName="Date de fin de planification" ma:description="" ma:internalName="PublishingExpirationDate">
      <xsd:simpleType>
        <xsd:restriction base="dms:Unknown"/>
      </xsd:simpleType>
    </xsd:element>
    <xsd:element name="PublishingStartDate" ma:index="26" nillable="true" ma:displayName="Date de début de planification" ma:description="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eea43-7fa7-45cf-8dc0-d5244e2cd467" elementFormDefault="qualified">
    <xsd:import namespace="http://schemas.microsoft.com/office/2006/documentManagement/types"/>
    <xsd:import namespace="http://schemas.microsoft.com/office/infopath/2007/PartnerControls"/>
    <xsd:element name="RIDocSummary" ma:index="8" nillable="true" ma:displayName="Résumé" ma:internalName="RIDocSummary">
      <xsd:simpleType>
        <xsd:restriction base="dms:Note">
          <xsd:maxLength value="255"/>
        </xsd:restriction>
      </xsd:simpleType>
    </xsd:element>
    <xsd:element name="RIDocInitialCreationDate" ma:index="13" nillable="true" ma:displayName="Initial creation date" ma:default="[Today]" ma:format="DateOnly" ma:indexed="true" ma:internalName="RIDocInitialCreationDate">
      <xsd:simpleType>
        <xsd:restriction base="dms:DateTime"/>
      </xsd:simpleType>
    </xsd:element>
    <xsd:element name="RIDocTypeTaxHTField0" ma:index="14" nillable="true" ma:taxonomy="true" ma:internalName="RIDocTypeTaxHTField0" ma:taxonomyFieldName="RIDocType" ma:displayName="Type" ma:fieldId="{e9c02295-779d-4904-9c2f-398eb8a46af6}" ma:taxonomyMulti="true" ma:sspId="0ef66dbe-9d4d-47c7-8094-97b828f68765" ma:termSetId="2b6f7e9b-72d8-4c39-9dd2-b382cdde65ef" ma:anchorId="bba49bfc-d79e-4d3d-8e99-da4cfe1bc359" ma:open="false" ma:isKeyword="false">
      <xsd:complexType>
        <xsd:sequence>
          <xsd:element ref="pc:Terms" minOccurs="0" maxOccurs="1"/>
        </xsd:sequence>
      </xsd:complexType>
    </xsd:element>
    <xsd:element name="RITargetGroupTaxHTField0" ma:index="15" nillable="true" ma:taxonomy="true" ma:internalName="RITargetGroupTaxHTField0" ma:taxonomyFieldName="RITargetGroup" ma:displayName="Groupe cible" ma:default="" ma:fieldId="{5ba84fff-5b48-41ff-a0ce-9cb6f56aeea2}" ma:taxonomyMulti="true" ma:sspId="0ef66dbe-9d4d-47c7-8094-97b828f68765" ma:termSetId="2b6f7e9b-72d8-4c39-9dd2-b382cdde65ef" ma:anchorId="93e5bace-bd47-4f95-bc09-82965b59cb06" ma:open="false" ma:isKeyword="false">
      <xsd:complexType>
        <xsd:sequence>
          <xsd:element ref="pc:Terms" minOccurs="0" maxOccurs="1"/>
        </xsd:sequence>
      </xsd:complexType>
    </xsd:element>
    <xsd:element name="RIThemeTaxHTField0" ma:index="16" nillable="true" ma:taxonomy="true" ma:internalName="RIThemeTaxHTField0" ma:taxonomyFieldName="RITheme" ma:displayName="Thème" ma:fieldId="{4da39f56-d3e0-4eda-b5a0-097d81b2f922}" ma:taxonomyMulti="true" ma:sspId="0ef66dbe-9d4d-47c7-8094-97b828f68765" ma:termSetId="2b6f7e9b-72d8-4c39-9dd2-b382cdde65ef" ma:anchorId="d3fdfad7-22a2-47aa-bc5b-de53bde139df" ma:open="false" ma:isKeyword="false">
      <xsd:complexType>
        <xsd:sequence>
          <xsd:element ref="pc:Terms" minOccurs="0" maxOccurs="1"/>
        </xsd:sequence>
      </xsd:complexType>
    </xsd:element>
    <xsd:element name="RILanguageTaxHTField0" ma:index="17" nillable="true" ma:taxonomy="true" ma:internalName="RILanguageTaxHTField0" ma:taxonomyFieldName="RILanguage" ma:displayName="Langue" ma:fieldId="{c7e3734e-a786-4652-bb98-6e7a4dc8cda4}" ma:taxonomyMulti="true" ma:sspId="0ef66dbe-9d4d-47c7-8094-97b828f68765" ma:termSetId="2b6f7e9b-72d8-4c39-9dd2-b382cdde65ef" ma:anchorId="216408cd-2d56-4fdf-a6f2-b407a6eb465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fd8d87-ea47-44bb-afd6-b4d99b1d9c1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Colonne Attraper tout de Taxonomie" ma:hidden="true" ma:list="{7dc22c6c-0b67-4097-b867-927b71770b39}" ma:internalName="TaxCatchAll" ma:showField="CatchAllData" ma:web="61fd8d87-ea47-44bb-afd6-b4d99b1d9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de733b7de1f426ba66c11d7c4a6ad8f" ma:index="21" nillable="true" ma:displayName="Document Publicationtype_0" ma:hidden="true" ma:internalName="gde733b7de1f426ba66c11d7c4a6ad8f">
      <xsd:simpleType>
        <xsd:restriction base="dms:Note"/>
      </xsd:simpleType>
    </xsd:element>
    <xsd:element name="TaxCatchAllLabel" ma:index="22" nillable="true" ma:displayName="Colonne Attraper tout de Taxonomie1" ma:hidden="true" ma:list="{7dc22c6c-0b67-4097-b867-927b71770b39}" ma:internalName="TaxCatchAllLabel" ma:readOnly="true" ma:showField="CatchAllDataLabel" ma:web="61fd8d87-ea47-44bb-afd6-b4d99b1d9c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c6d4d0f41a44532aeb7bee41b15f208" ma:index="23" nillable="true" ma:taxonomy="true" ma:internalName="cc6d4d0f41a44532aeb7bee41b15f208" ma:taxonomyFieldName="Publication_x0020_type_x0020_for_x0020_documents" ma:displayName="Publication type for documents" ma:default="" ma:fieldId="{cc6d4d0f-41a4-4532-aeb7-bee41b15f208}" ma:taxonomyMulti="true" ma:sspId="0ef66dbe-9d4d-47c7-8094-97b828f68765" ma:termSetId="2b6f7e9b-72d8-4c39-9dd2-b382cdde65ef" ma:anchorId="22490f7c-4f41-43c8-a5b3-f62c4d13df9a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IDocInitialCreationDate xmlns="f15eea43-7fa7-45cf-8dc0-d5244e2cd467">2019-06-23T22:00:00+00:00</RIDocInitialCreationDate>
    <RITargetGroupTaxHTField0 xmlns="f15eea43-7fa7-45cf-8dc0-d5244e2cd4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Mutualités</TermName>
          <TermId xmlns="http://schemas.microsoft.com/office/infopath/2007/PartnerControls">a6cbed05-adf5-4226-bcb7-ef5cdc788bf2</TermId>
        </TermInfo>
        <TermInfo xmlns="http://schemas.microsoft.com/office/infopath/2007/PartnerControls">
          <TermName xmlns="http://schemas.microsoft.com/office/infopath/2007/PartnerControls">Professionnel de la santé</TermName>
          <TermId xmlns="http://schemas.microsoft.com/office/infopath/2007/PartnerControls">2ad223cb-5dec-4759-add4-b89b36632398</TermId>
        </TermInfo>
      </Terms>
    </RITargetGroupTaxHTField0>
    <RILanguageTaxHTField0 xmlns="f15eea43-7fa7-45cf-8dc0-d5244e2cd4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Français</TermName>
          <TermId xmlns="http://schemas.microsoft.com/office/infopath/2007/PartnerControls">aa2269b8-11bd-4cc9-9267-801806817e60</TermId>
        </TermInfo>
      </Terms>
    </RILanguageTaxHTField0>
    <cc6d4d0f41a44532aeb7bee41b15f208 xmlns="61fd8d87-ea47-44bb-afd6-b4d99b1d9c1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Conférence</TermName>
          <TermId xmlns="http://schemas.microsoft.com/office/infopath/2007/PartnerControls">274094ed-ca11-45ae-84dc-ca9bcaa5cb43</TermId>
        </TermInfo>
      </Terms>
    </cc6d4d0f41a44532aeb7bee41b15f208>
    <TaxCatchAll xmlns="61fd8d87-ea47-44bb-afd6-b4d99b1d9c1f">
      <Value>8</Value>
      <Value>125</Value>
      <Value>25</Value>
      <Value>24</Value>
    </TaxCatchAll>
    <RIDocSummary xmlns="f15eea43-7fa7-45cf-8dc0-d5244e2cd467" xsi:nil="true"/>
    <RIThemeTaxHTField0 xmlns="f15eea43-7fa7-45cf-8dc0-d5244e2cd467">
      <Terms xmlns="http://schemas.microsoft.com/office/infopath/2007/PartnerControls"/>
    </RIThemeTaxHTField0>
    <PublishingExpirationDate xmlns="http://schemas.microsoft.com/sharepoint/v3" xsi:nil="true"/>
    <RIDocTypeTaxHTField0 xmlns="f15eea43-7fa7-45cf-8dc0-d5244e2cd467">
      <Terms xmlns="http://schemas.microsoft.com/office/infopath/2007/PartnerControls"/>
    </RIDocTypeTaxHTField0>
    <PublishingStartDate xmlns="http://schemas.microsoft.com/sharepoint/v3" xsi:nil="true"/>
    <gde733b7de1f426ba66c11d7c4a6ad8f xmlns="61fd8d87-ea47-44bb-afd6-b4d99b1d9c1f" xsi:nil="true"/>
  </documentManagement>
</p:properties>
</file>

<file path=customXml/itemProps1.xml><?xml version="1.0" encoding="utf-8"?>
<ds:datastoreItem xmlns:ds="http://schemas.openxmlformats.org/officeDocument/2006/customXml" ds:itemID="{6B0D0272-D0B7-44B1-8434-059518575A31}"/>
</file>

<file path=customXml/itemProps2.xml><?xml version="1.0" encoding="utf-8"?>
<ds:datastoreItem xmlns:ds="http://schemas.openxmlformats.org/officeDocument/2006/customXml" ds:itemID="{FDCF8DC1-61D9-41F5-8A88-282C6ADDC801}"/>
</file>

<file path=customXml/itemProps3.xml><?xml version="1.0" encoding="utf-8"?>
<ds:datastoreItem xmlns:ds="http://schemas.openxmlformats.org/officeDocument/2006/customXml" ds:itemID="{D22160A4-25A6-433B-9E4E-8B6AE980AAC5}"/>
</file>

<file path=docProps/app.xml><?xml version="1.0" encoding="utf-8"?>
<Properties xmlns="http://schemas.openxmlformats.org/officeDocument/2006/extended-properties" xmlns:vt="http://schemas.openxmlformats.org/officeDocument/2006/docPropsVTypes">
  <Template>Erasmus_ESE_EN_def</Template>
  <TotalTime>0</TotalTime>
  <Words>1232</Words>
  <Application>Microsoft Office PowerPoint</Application>
  <PresentationFormat>On-screen Show (4:3)</PresentationFormat>
  <Paragraphs>278</Paragraphs>
  <Slides>29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Arial Narrow</vt:lpstr>
      <vt:lpstr>Calibri</vt:lpstr>
      <vt:lpstr>Museo Sans 100</vt:lpstr>
      <vt:lpstr>Museo Sans 500</vt:lpstr>
      <vt:lpstr>Museo Sans 700</vt:lpstr>
      <vt:lpstr>Museo Sans 900</vt:lpstr>
      <vt:lpstr>Times New Roman</vt:lpstr>
      <vt:lpstr>Wingdings</vt:lpstr>
      <vt:lpstr>Erasmus_ESE_EN_v2</vt:lpstr>
      <vt:lpstr> L’ impact du flux proactif et l’intervention majorée sur                          les dépenses de santé </vt:lpstr>
      <vt:lpstr>PowerPoint Presentation</vt:lpstr>
      <vt:lpstr>2 Questions examinées:</vt:lpstr>
      <vt:lpstr>Collaboration et Randomisation</vt:lpstr>
      <vt:lpstr>PowerPoint Presentation</vt:lpstr>
      <vt:lpstr>PowerPoint Presentation</vt:lpstr>
      <vt:lpstr>PowerPoint Presentation</vt:lpstr>
      <vt:lpstr>Contacts</vt:lpstr>
      <vt:lpstr>Critères d’exclusion</vt:lpstr>
      <vt:lpstr>Données</vt:lpstr>
      <vt:lpstr>Résultats</vt:lpstr>
      <vt:lpstr>Les Régions</vt:lpstr>
      <vt:lpstr>Les Régions</vt:lpstr>
      <vt:lpstr>Timing</vt:lpstr>
      <vt:lpstr>Qui réagit?</vt:lpstr>
      <vt:lpstr>Qui réagit?</vt:lpstr>
      <vt:lpstr>Conclusions</vt:lpstr>
      <vt:lpstr>PowerPoint Presentation</vt:lpstr>
      <vt:lpstr>Introduction</vt:lpstr>
      <vt:lpstr>Sélection de groupes</vt:lpstr>
      <vt:lpstr>Equivalence entre les groupes 1 et 6</vt:lpstr>
      <vt:lpstr>Qui consomme plus de soins de santé?</vt:lpstr>
      <vt:lpstr>Résultats</vt:lpstr>
      <vt:lpstr>Résultats</vt:lpstr>
      <vt:lpstr>Robustesse Dépenses Totales </vt:lpstr>
      <vt:lpstr>Dépenses des ménages?</vt:lpstr>
      <vt:lpstr>Enquête</vt:lpstr>
      <vt:lpstr>Conclusions</vt:lpstr>
      <vt:lpstr>PowerPoint Presentation</vt:lpstr>
    </vt:vector>
  </TitlesOfParts>
  <Manager/>
  <Company>EUR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L’impact du flux proactif et de l’intervention majorée sur les dépenses de soins de santé</dc:title>
  <dc:subject/>
  <dc:creator>R. van Gestel</dc:creator>
  <cp:keywords/>
  <dc:description>EUR ESE presentation_x000d_versie 2.0 - may 2015_x000d_Design: Fabrique_x000d_Template: Ton Persoon</dc:description>
  <cp:lastModifiedBy>Nevens Dorothée</cp:lastModifiedBy>
  <cp:revision>149</cp:revision>
  <cp:lastPrinted>2018-11-23T10:44:26Z</cp:lastPrinted>
  <dcterms:created xsi:type="dcterms:W3CDTF">2018-06-13T10:14:20Z</dcterms:created>
  <dcterms:modified xsi:type="dcterms:W3CDTF">2019-06-14T12:52:54Z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0x01010068B932EBA4214624B1E6C758B674AA3900878AE0BF14248048B0F623A599AB54C9</vt:lpwstr>
  </property>
  <property fmtid="{D5CDD505-2E9C-101B-9397-08002B2CF9AE}" pid="3" name="RITargetGroup">
    <vt:lpwstr>24;#Mutualités|a6cbed05-adf5-4226-bcb7-ef5cdc788bf2;#25;#Professionnel de la santé|2ad223cb-5dec-4759-add4-b89b36632398</vt:lpwstr>
  </property>
  <property fmtid="{D5CDD505-2E9C-101B-9397-08002B2CF9AE}" pid="4" name="RITheme">
    <vt:lpwstr/>
  </property>
  <property fmtid="{D5CDD505-2E9C-101B-9397-08002B2CF9AE}" pid="5" name="RILanguage">
    <vt:lpwstr>8;#Français|aa2269b8-11bd-4cc9-9267-801806817e60</vt:lpwstr>
  </property>
  <property fmtid="{D5CDD505-2E9C-101B-9397-08002B2CF9AE}" pid="6" name="RIDocType">
    <vt:lpwstr/>
  </property>
  <property fmtid="{D5CDD505-2E9C-101B-9397-08002B2CF9AE}" pid="7" name="Publication type for documents">
    <vt:lpwstr>125;#Conférence|274094ed-ca11-45ae-84dc-ca9bcaa5cb43</vt:lpwstr>
  </property>
</Properties>
</file>