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5.xml" ContentType="application/vnd.openxmlformats-officedocument.presentationml.slide+xml"/>
  <Override PartName="/ppt/slides/slide24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8" r:id="rId3"/>
    <p:sldId id="310" r:id="rId4"/>
    <p:sldId id="314" r:id="rId5"/>
    <p:sldId id="328" r:id="rId6"/>
    <p:sldId id="329" r:id="rId7"/>
    <p:sldId id="326" r:id="rId8"/>
    <p:sldId id="312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7" r:id="rId19"/>
    <p:sldId id="335" r:id="rId20"/>
    <p:sldId id="331" r:id="rId21"/>
    <p:sldId id="260" r:id="rId22"/>
    <p:sldId id="269" r:id="rId23"/>
    <p:sldId id="271" r:id="rId24"/>
    <p:sldId id="330" r:id="rId25"/>
    <p:sldId id="272" r:id="rId26"/>
    <p:sldId id="332" r:id="rId27"/>
    <p:sldId id="333" r:id="rId28"/>
    <p:sldId id="285" r:id="rId29"/>
    <p:sldId id="291" r:id="rId30"/>
  </p:sldIdLst>
  <p:sldSz cx="9144000" cy="6858000" type="screen4x3"/>
  <p:notesSz cx="9872663" cy="6797675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037" autoAdjust="0"/>
  </p:normalViewPr>
  <p:slideViewPr>
    <p:cSldViewPr snapToGrid="0" snapToObjects="1">
      <p:cViewPr varScale="1">
        <p:scale>
          <a:sx n="80" d="100"/>
          <a:sy n="80" d="100"/>
        </p:scale>
        <p:origin x="15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goedeme\Dropbox\Publicaties\2017\CM%20info\Grafieken_doorgestuur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2"/>
          <c:order val="0"/>
          <c:tx>
            <c:strRef>
              <c:f>'Figuur 4'!$D$6</c:f>
              <c:strCache>
                <c:ptCount val="1"/>
                <c:pt idx="0">
                  <c:v>Always Takers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'Figuur 4'!$B$7:$C$12</c:f>
              <c:multiLvlStrCache>
                <c:ptCount val="6"/>
                <c:lvl>
                  <c:pt idx="0">
                    <c:v>Groep 1</c:v>
                  </c:pt>
                  <c:pt idx="1">
                    <c:v>Groep 2</c:v>
                  </c:pt>
                  <c:pt idx="2">
                    <c:v>Groep 3</c:v>
                  </c:pt>
                  <c:pt idx="3">
                    <c:v>Groep 1</c:v>
                  </c:pt>
                  <c:pt idx="4">
                    <c:v>Groep 2</c:v>
                  </c:pt>
                  <c:pt idx="5">
                    <c:v>Groep 3</c:v>
                  </c:pt>
                </c:lvl>
                <c:lvl>
                  <c:pt idx="0">
                    <c:v>ZIV uitgaven in 2015</c:v>
                  </c:pt>
                  <c:pt idx="3">
                    <c:v>Remgelden 2015</c:v>
                  </c:pt>
                </c:lvl>
              </c:multiLvlStrCache>
            </c:multiLvlStrRef>
          </c:cat>
          <c:val>
            <c:numRef>
              <c:f>'Figuur 4'!$D$7:$D$12</c:f>
              <c:numCache>
                <c:formatCode>General</c:formatCode>
                <c:ptCount val="6"/>
                <c:pt idx="0">
                  <c:v>4833.99</c:v>
                </c:pt>
                <c:pt idx="1">
                  <c:v>4833.99</c:v>
                </c:pt>
                <c:pt idx="2">
                  <c:v>4833.99</c:v>
                </c:pt>
                <c:pt idx="3">
                  <c:v>527.66</c:v>
                </c:pt>
                <c:pt idx="4">
                  <c:v>527.66</c:v>
                </c:pt>
                <c:pt idx="5">
                  <c:v>527.66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52-47AB-A751-93F5F87CDBAD}"/>
            </c:ext>
          </c:extLst>
        </c:ser>
        <c:ser>
          <c:idx val="0"/>
          <c:order val="1"/>
          <c:tx>
            <c:strRef>
              <c:f>'Figuur 4'!$E$6</c:f>
              <c:strCache>
                <c:ptCount val="1"/>
                <c:pt idx="0">
                  <c:v>Treated Compliers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ptCount val="0"/>
              </c:numLit>
            </c:plus>
            <c:minus>
              <c:numLit>
                <c:ptCount val="0"/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'Figuur 4'!$B$7:$C$12</c:f>
              <c:multiLvlStrCache>
                <c:ptCount val="6"/>
                <c:lvl>
                  <c:pt idx="0">
                    <c:v>Groep 1</c:v>
                  </c:pt>
                  <c:pt idx="1">
                    <c:v>Groep 2</c:v>
                  </c:pt>
                  <c:pt idx="2">
                    <c:v>Groep 3</c:v>
                  </c:pt>
                  <c:pt idx="3">
                    <c:v>Groep 1</c:v>
                  </c:pt>
                  <c:pt idx="4">
                    <c:v>Groep 2</c:v>
                  </c:pt>
                  <c:pt idx="5">
                    <c:v>Groep 3</c:v>
                  </c:pt>
                </c:lvl>
                <c:lvl>
                  <c:pt idx="0">
                    <c:v>ZIV uitgaven in 2015</c:v>
                  </c:pt>
                  <c:pt idx="3">
                    <c:v>Remgelden 2015</c:v>
                  </c:pt>
                </c:lvl>
              </c:multiLvlStrCache>
            </c:multiLvlStrRef>
          </c:cat>
          <c:val>
            <c:numRef>
              <c:f>'Figuur 4'!$E$7:$E$12</c:f>
              <c:numCache>
                <c:formatCode>General</c:formatCode>
                <c:ptCount val="6"/>
                <c:pt idx="0">
                  <c:v>3190</c:v>
                </c:pt>
                <c:pt idx="1">
                  <c:v>3674.34</c:v>
                </c:pt>
                <c:pt idx="2">
                  <c:v>4079.23</c:v>
                </c:pt>
                <c:pt idx="3">
                  <c:v>407</c:v>
                </c:pt>
                <c:pt idx="4">
                  <c:v>476.94</c:v>
                </c:pt>
                <c:pt idx="5">
                  <c:v>526.03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52-47AB-A751-93F5F87CDBAD}"/>
            </c:ext>
          </c:extLst>
        </c:ser>
        <c:ser>
          <c:idx val="1"/>
          <c:order val="2"/>
          <c:tx>
            <c:strRef>
              <c:f>'Figuur 4'!$F$6</c:f>
              <c:strCache>
                <c:ptCount val="1"/>
                <c:pt idx="0">
                  <c:v>Never Takers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ptCount val="0"/>
              </c:numLit>
            </c:plus>
            <c:minus>
              <c:numLit>
                <c:ptCount val="0"/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'Figuur 4'!$B$7:$C$12</c:f>
              <c:multiLvlStrCache>
                <c:ptCount val="6"/>
                <c:lvl>
                  <c:pt idx="0">
                    <c:v>Groep 1</c:v>
                  </c:pt>
                  <c:pt idx="1">
                    <c:v>Groep 2</c:v>
                  </c:pt>
                  <c:pt idx="2">
                    <c:v>Groep 3</c:v>
                  </c:pt>
                  <c:pt idx="3">
                    <c:v>Groep 1</c:v>
                  </c:pt>
                  <c:pt idx="4">
                    <c:v>Groep 2</c:v>
                  </c:pt>
                  <c:pt idx="5">
                    <c:v>Groep 3</c:v>
                  </c:pt>
                </c:lvl>
                <c:lvl>
                  <c:pt idx="0">
                    <c:v>ZIV uitgaven in 2015</c:v>
                  </c:pt>
                  <c:pt idx="3">
                    <c:v>Remgelden 2015</c:v>
                  </c:pt>
                </c:lvl>
              </c:multiLvlStrCache>
            </c:multiLvlStrRef>
          </c:cat>
          <c:val>
            <c:numRef>
              <c:f>'Figuur 4'!$F$7:$F$12</c:f>
              <c:numCache>
                <c:formatCode>General</c:formatCode>
                <c:ptCount val="6"/>
                <c:pt idx="0">
                  <c:v>2597.2199999999998</c:v>
                </c:pt>
                <c:pt idx="1">
                  <c:v>2687.75</c:v>
                </c:pt>
                <c:pt idx="2">
                  <c:v>2651.36</c:v>
                </c:pt>
                <c:pt idx="3">
                  <c:v>317.43</c:v>
                </c:pt>
                <c:pt idx="4">
                  <c:v>327.96</c:v>
                </c:pt>
                <c:pt idx="5">
                  <c:v>327.62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552-47AB-A751-93F5F87CD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00330248"/>
        <c:axId val="400327504"/>
      </c:barChart>
      <c:catAx>
        <c:axId val="400330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327504"/>
        <c:crosses val="autoZero"/>
        <c:auto val="1"/>
        <c:lblAlgn val="ctr"/>
        <c:lblOffset val="100"/>
        <c:noMultiLvlLbl val="0"/>
      </c:catAx>
      <c:valAx>
        <c:axId val="400327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330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1EBA6-DBEC-4868-9CB6-B51E70CA10F9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9805E-8272-452B-BEF5-538978534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80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10/06/2019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593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71382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15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13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867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C48F7-4F0C-4607-89F3-F7984A7C8AE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18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17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16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19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267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20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39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C48F7-4F0C-4607-89F3-F7984A7C8AE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00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436C27-1AC5-47A2-8475-9069BBE6005B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7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9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2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10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888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11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173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12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083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13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478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14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2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48742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rgbClr val="002328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002328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10/06/2019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smtClean="0"/>
              <a:pPr/>
              <a:t>10/06/2019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1"/>
                </a:solidFill>
                <a:latin typeface="+mn-lt"/>
                <a:cs typeface="Museo Sans 500"/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1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0"/>
            <a:ext cx="1432608" cy="5760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5" y="1335600"/>
            <a:ext cx="7220490" cy="1512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BE" sz="1800" dirty="0" smtClean="0"/>
              <a:t/>
            </a:r>
            <a:br>
              <a:rPr lang="nl-BE" sz="1800" dirty="0" smtClean="0"/>
            </a:br>
            <a:r>
              <a:rPr lang="nl-BE" sz="1800" dirty="0" smtClean="0"/>
              <a:t>De </a:t>
            </a:r>
            <a:r>
              <a:rPr lang="nl-BE" sz="1800" dirty="0"/>
              <a:t>impact van de proactieve flux en de verhoogde tegemoetkoming op gezondheidszorguitgaven</a:t>
            </a:r>
            <a:endParaRPr lang="en-US" sz="18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2440189"/>
            <a:ext cx="5941025" cy="1080000"/>
          </a:xfrm>
        </p:spPr>
        <p:txBody>
          <a:bodyPr/>
          <a:lstStyle/>
          <a:p>
            <a:r>
              <a:rPr lang="nl-BE" sz="1400" dirty="0" err="1"/>
              <a:t>Raf</a:t>
            </a:r>
            <a:r>
              <a:rPr lang="nl-BE" sz="1400" dirty="0"/>
              <a:t> Van </a:t>
            </a:r>
            <a:r>
              <a:rPr lang="nl-BE" sz="1400" dirty="0" smtClean="0"/>
              <a:t>Gestel</a:t>
            </a:r>
          </a:p>
          <a:p>
            <a:pPr>
              <a:lnSpc>
                <a:spcPct val="100000"/>
              </a:lnSpc>
            </a:pPr>
            <a:endParaRPr lang="en-GB" sz="1400" dirty="0" smtClean="0"/>
          </a:p>
          <a:p>
            <a:pPr>
              <a:lnSpc>
                <a:spcPct val="100000"/>
              </a:lnSpc>
            </a:pPr>
            <a:r>
              <a:rPr lang="en-GB" sz="1200" dirty="0" smtClean="0"/>
              <a:t>Diana </a:t>
            </a:r>
            <a:r>
              <a:rPr lang="en-GB" sz="1200" dirty="0"/>
              <a:t>De </a:t>
            </a:r>
            <a:r>
              <a:rPr lang="en-GB" sz="1200" dirty="0" smtClean="0"/>
              <a:t>Graeve, </a:t>
            </a:r>
            <a:r>
              <a:rPr lang="en-GB" sz="1200" dirty="0"/>
              <a:t>Tim </a:t>
            </a:r>
            <a:r>
              <a:rPr lang="en-GB" sz="1200" dirty="0" err="1"/>
              <a:t>Goedem</a:t>
            </a:r>
            <a:r>
              <a:rPr lang="en-US" sz="1200" dirty="0"/>
              <a:t>é, Eva Lefevere, Julie Janssens Rik </a:t>
            </a:r>
            <a:r>
              <a:rPr lang="en-US" sz="1200" dirty="0" err="1"/>
              <a:t>Lemkens</a:t>
            </a:r>
            <a:r>
              <a:rPr lang="en-US" sz="1200" dirty="0"/>
              <a:t>, Tom </a:t>
            </a:r>
            <a:r>
              <a:rPr lang="en-US" sz="1200" dirty="0" err="1"/>
              <a:t>Despiegeleer</a:t>
            </a:r>
            <a:r>
              <a:rPr lang="en-US" sz="1200" dirty="0"/>
              <a:t>, Werner </a:t>
            </a:r>
            <a:r>
              <a:rPr lang="en-US" sz="1200" dirty="0" smtClean="0"/>
              <a:t>Cremer, </a:t>
            </a:r>
            <a:r>
              <a:rPr lang="en-US" sz="1200" dirty="0" err="1" smtClean="0"/>
              <a:t>Hervé</a:t>
            </a:r>
            <a:r>
              <a:rPr lang="en-US" sz="1200" dirty="0" smtClean="0"/>
              <a:t> </a:t>
            </a:r>
            <a:r>
              <a:rPr lang="en-US" sz="1200" dirty="0" err="1"/>
              <a:t>Avalosse</a:t>
            </a:r>
            <a:r>
              <a:rPr lang="en-US" sz="1200" dirty="0"/>
              <a:t>, Bram </a:t>
            </a:r>
            <a:r>
              <a:rPr lang="en-US" sz="1200" dirty="0" smtClean="0"/>
              <a:t>Peters</a:t>
            </a:r>
            <a:endParaRPr lang="en-GB" sz="1200" dirty="0"/>
          </a:p>
        </p:txBody>
      </p:sp>
      <p:sp>
        <p:nvSpPr>
          <p:cNvPr id="4" name="Subtitel 2"/>
          <p:cNvSpPr txBox="1">
            <a:spLocks/>
          </p:cNvSpPr>
          <p:nvPr/>
        </p:nvSpPr>
        <p:spPr>
          <a:xfrm>
            <a:off x="491524" y="3698789"/>
            <a:ext cx="5941025" cy="117378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 baseline="0">
                <a:solidFill>
                  <a:schemeClr val="tx2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Symposium </a:t>
            </a:r>
            <a:r>
              <a:rPr lang="en-US" sz="1600" dirty="0" err="1" smtClean="0"/>
              <a:t>Verhoogde</a:t>
            </a:r>
            <a:r>
              <a:rPr lang="en-US" sz="1600" dirty="0" smtClean="0"/>
              <a:t> </a:t>
            </a:r>
            <a:r>
              <a:rPr lang="en-US" sz="1600" dirty="0" err="1" smtClean="0"/>
              <a:t>Tegemoetkoming</a:t>
            </a:r>
            <a:r>
              <a:rPr lang="en-US" sz="1600" dirty="0" smtClean="0"/>
              <a:t>, </a:t>
            </a:r>
          </a:p>
          <a:p>
            <a:r>
              <a:rPr lang="en-US" sz="1600" dirty="0" smtClean="0"/>
              <a:t>18 </a:t>
            </a:r>
            <a:r>
              <a:rPr lang="en-US" sz="1600" dirty="0" err="1" smtClean="0"/>
              <a:t>Juni</a:t>
            </a:r>
            <a:r>
              <a:rPr lang="en-US" sz="1600" dirty="0" smtClean="0"/>
              <a:t> 2019, Brussel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040" y="446453"/>
            <a:ext cx="2581404" cy="8340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3040" y="1361925"/>
            <a:ext cx="2581404" cy="795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Data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082174"/>
              </p:ext>
            </p:extLst>
          </p:nvPr>
        </p:nvGraphicFramePr>
        <p:xfrm>
          <a:off x="273394" y="1223700"/>
          <a:ext cx="8546412" cy="2807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190"/>
                <a:gridCol w="1712701"/>
                <a:gridCol w="1712701"/>
                <a:gridCol w="1712701"/>
                <a:gridCol w="1716119"/>
              </a:tblGrid>
              <a:tr h="593209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Tabel 1: Gezinnen en individuen in de proactieve flux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1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Groep en datum contactname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Aantal gezinnen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Aantal individuen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 – Nov. ‘15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4.986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8.365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 – Apr.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10.016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18,08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16.664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3 – Mei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14.926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26,94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24.731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4 – Nov.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5.307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8.874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 – Maart ‘17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12.569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22,68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20.944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22,69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6 – Mei ‘17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7.603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13,72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12.734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Totaal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55.407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92.312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Noot: Deze tabel werd overgenomen uit Van Gestel et al. (2017) en Goedemé et al. (2017)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655196" y="4247958"/>
            <a:ext cx="5074978" cy="1593194"/>
            <a:chOff x="971600" y="2348880"/>
            <a:chExt cx="7056784" cy="2553816"/>
          </a:xfrm>
        </p:grpSpPr>
        <p:sp>
          <p:nvSpPr>
            <p:cNvPr id="8" name="Ovaal 3"/>
            <p:cNvSpPr/>
            <p:nvPr/>
          </p:nvSpPr>
          <p:spPr bwMode="auto">
            <a:xfrm>
              <a:off x="971600" y="3284984"/>
              <a:ext cx="914400" cy="914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9" name="Ovaal 4"/>
            <p:cNvSpPr/>
            <p:nvPr/>
          </p:nvSpPr>
          <p:spPr bwMode="auto">
            <a:xfrm>
              <a:off x="2267744" y="2780928"/>
              <a:ext cx="639688" cy="6096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10" name="Ovaal 5"/>
            <p:cNvSpPr/>
            <p:nvPr/>
          </p:nvSpPr>
          <p:spPr bwMode="auto">
            <a:xfrm>
              <a:off x="2267744" y="4293096"/>
              <a:ext cx="639688" cy="6096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cxnSp>
          <p:nvCxnSpPr>
            <p:cNvPr id="11" name="Rechte verbindingslijn met pijl 7"/>
            <p:cNvCxnSpPr/>
            <p:nvPr/>
          </p:nvCxnSpPr>
          <p:spPr bwMode="auto">
            <a:xfrm>
              <a:off x="3059832" y="3068960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Rechte verbindingslijn met pijl 10"/>
            <p:cNvCxnSpPr/>
            <p:nvPr/>
          </p:nvCxnSpPr>
          <p:spPr bwMode="auto">
            <a:xfrm>
              <a:off x="3059832" y="4581128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Rechte verbindingslijn met pijl 13"/>
            <p:cNvCxnSpPr/>
            <p:nvPr/>
          </p:nvCxnSpPr>
          <p:spPr bwMode="auto">
            <a:xfrm flipV="1">
              <a:off x="2030016" y="3212976"/>
              <a:ext cx="237728" cy="14401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Rechte verbindingslijn met pijl 14"/>
            <p:cNvCxnSpPr/>
            <p:nvPr/>
          </p:nvCxnSpPr>
          <p:spPr bwMode="auto">
            <a:xfrm>
              <a:off x="2030016" y="4221088"/>
              <a:ext cx="237728" cy="2076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Rechte verbindingslijn met pijl 15"/>
            <p:cNvCxnSpPr/>
            <p:nvPr/>
          </p:nvCxnSpPr>
          <p:spPr bwMode="auto">
            <a:xfrm>
              <a:off x="3491880" y="249289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Rechte verbindingslijn met pijl 16"/>
            <p:cNvCxnSpPr/>
            <p:nvPr/>
          </p:nvCxnSpPr>
          <p:spPr bwMode="auto">
            <a:xfrm>
              <a:off x="7596336" y="393305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7" name="Afbeelding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3264977" y="2348880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  <p:pic>
          <p:nvPicPr>
            <p:cNvPr id="18" name="Afbeelding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369433" y="3645024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</p:grpSp>
    </p:spTree>
    <p:extLst>
      <p:ext uri="{BB962C8B-B14F-4D97-AF65-F5344CB8AC3E}">
        <p14:creationId xmlns:p14="http://schemas.microsoft.com/office/powerpoint/2010/main" val="32747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Resultaten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68760"/>
            <a:ext cx="8814535" cy="491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39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De Regio’s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268760"/>
            <a:ext cx="8496944" cy="492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De Regio’s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6792"/>
            <a:ext cx="7870825" cy="4896544"/>
          </a:xfrm>
        </p:spPr>
        <p:txBody>
          <a:bodyPr/>
          <a:lstStyle/>
          <a:p>
            <a:pPr>
              <a:defRPr/>
            </a:pPr>
            <a:r>
              <a:rPr lang="en-US" sz="2200" dirty="0" err="1" smtClean="0"/>
              <a:t>Volgende</a:t>
            </a:r>
            <a:r>
              <a:rPr lang="en-US" sz="2200" dirty="0" smtClean="0"/>
              <a:t> </a:t>
            </a:r>
            <a:r>
              <a:rPr lang="en-US" sz="2200" dirty="0" err="1" smtClean="0"/>
              <a:t>ziekenfondsen</a:t>
            </a:r>
            <a:r>
              <a:rPr lang="en-US" sz="2200" dirty="0" smtClean="0"/>
              <a:t> </a:t>
            </a:r>
            <a:r>
              <a:rPr lang="en-US" sz="2200" dirty="0" err="1" smtClean="0"/>
              <a:t>deden</a:t>
            </a:r>
            <a:r>
              <a:rPr lang="en-US" sz="2200" dirty="0" smtClean="0"/>
              <a:t>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telefonische</a:t>
            </a:r>
            <a:r>
              <a:rPr lang="en-US" sz="2200" dirty="0" smtClean="0"/>
              <a:t> follow-up</a:t>
            </a:r>
            <a:endParaRPr lang="en-US" sz="2200" i="1" dirty="0" smtClean="0"/>
          </a:p>
          <a:p>
            <a:pPr lvl="1">
              <a:defRPr/>
            </a:pPr>
            <a:r>
              <a:rPr lang="en-US" sz="2000" dirty="0" smtClean="0"/>
              <a:t>1,10,11:</a:t>
            </a:r>
          </a:p>
          <a:p>
            <a:pPr lvl="3">
              <a:defRPr/>
            </a:pPr>
            <a:r>
              <a:rPr lang="en-US" dirty="0" smtClean="0"/>
              <a:t>1 </a:t>
            </a:r>
            <a:r>
              <a:rPr lang="nl-BE" altLang="en-US" dirty="0" smtClean="0">
                <a:sym typeface="Wingdings" panose="05000000000000000000" pitchFamily="2" charset="2"/>
              </a:rPr>
              <a:t>heeft </a:t>
            </a:r>
            <a:r>
              <a:rPr lang="nl-BE" altLang="en-US" dirty="0">
                <a:sym typeface="Wingdings" panose="05000000000000000000" pitchFamily="2" charset="2"/>
              </a:rPr>
              <a:t>aangegeven dat ze moeilijkheden hebben ondervonden bij de </a:t>
            </a:r>
            <a:r>
              <a:rPr lang="nl-BE" altLang="en-US" dirty="0" smtClean="0">
                <a:sym typeface="Wingdings" panose="05000000000000000000" pitchFamily="2" charset="2"/>
              </a:rPr>
              <a:t>follow-up </a:t>
            </a:r>
          </a:p>
          <a:p>
            <a:pPr marL="1371600" lvl="3" indent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nl-BE" sz="2200" dirty="0" smtClean="0"/>
              <a:t>De follow-up leidt niet eenduidig tot betere resultaten in opname van VT</a:t>
            </a:r>
          </a:p>
          <a:p>
            <a:pPr marL="0" indent="0">
              <a:buNone/>
              <a:defRPr/>
            </a:pPr>
            <a:endParaRPr lang="nl-BE" sz="2200" dirty="0" smtClean="0"/>
          </a:p>
          <a:p>
            <a:pPr>
              <a:defRPr/>
            </a:pPr>
            <a:r>
              <a:rPr lang="nl-BE" altLang="en-US" sz="2200" dirty="0">
                <a:sym typeface="Wingdings" panose="05000000000000000000" pitchFamily="2" charset="2"/>
              </a:rPr>
              <a:t>Controle voor populatiekarakteristieken verandert de resultaten </a:t>
            </a:r>
            <a:r>
              <a:rPr lang="nl-BE" altLang="en-US" sz="2200" dirty="0" smtClean="0">
                <a:sym typeface="Wingdings" panose="05000000000000000000" pitchFamily="2" charset="2"/>
              </a:rPr>
              <a:t>niet substantieel</a:t>
            </a:r>
            <a:endParaRPr lang="nl-BE" sz="2200" i="1" dirty="0"/>
          </a:p>
        </p:txBody>
      </p:sp>
    </p:spTree>
    <p:extLst>
      <p:ext uri="{BB962C8B-B14F-4D97-AF65-F5344CB8AC3E}">
        <p14:creationId xmlns:p14="http://schemas.microsoft.com/office/powerpoint/2010/main" val="22866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Timing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5" name="Afbeelding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50" y="793749"/>
            <a:ext cx="7803733" cy="5265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91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Wie reageert?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340768"/>
            <a:ext cx="8910519" cy="479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9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err="1" smtClean="0"/>
              <a:t>Wie</a:t>
            </a:r>
            <a:r>
              <a:rPr lang="en-GB" dirty="0" smtClean="0"/>
              <a:t> </a:t>
            </a:r>
            <a:r>
              <a:rPr lang="en-GB" dirty="0" err="1" smtClean="0"/>
              <a:t>reageert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607" y="1556792"/>
            <a:ext cx="7870825" cy="432048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Minder </a:t>
            </a:r>
            <a:r>
              <a:rPr lang="en-GB" sz="2000" dirty="0" err="1" smtClean="0"/>
              <a:t>uitgaven</a:t>
            </a:r>
            <a:r>
              <a:rPr lang="en-GB" sz="2000" dirty="0" smtClean="0"/>
              <a:t>, </a:t>
            </a:r>
            <a:r>
              <a:rPr lang="en-GB" sz="2000" dirty="0" err="1" smtClean="0"/>
              <a:t>lagere</a:t>
            </a:r>
            <a:r>
              <a:rPr lang="en-GB" sz="2000" dirty="0" smtClean="0"/>
              <a:t> </a:t>
            </a:r>
            <a:r>
              <a:rPr lang="en-GB" sz="2000" dirty="0" err="1" smtClean="0"/>
              <a:t>kans</a:t>
            </a:r>
            <a:r>
              <a:rPr lang="en-GB" sz="2000" dirty="0" smtClean="0"/>
              <a:t> op </a:t>
            </a:r>
            <a:r>
              <a:rPr lang="en-GB" sz="2000" dirty="0" err="1" smtClean="0"/>
              <a:t>opname</a:t>
            </a:r>
            <a:r>
              <a:rPr lang="en-GB" sz="2000" dirty="0" smtClean="0"/>
              <a:t> VT?</a:t>
            </a:r>
            <a:endParaRPr lang="en-GB" sz="2000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33411" y="2057400"/>
          <a:ext cx="7870825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466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Conclusie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918" y="1196752"/>
            <a:ext cx="8203554" cy="489654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De Proactieve Flux heeft een groot effect op opname VT door lage inkomens gezinnen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De meeste individuen krijgen VT binnen de 30 dagen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Diegenen die de VT opnemen lijken ook de meest kwetsbaren</a:t>
            </a:r>
            <a:endParaRPr lang="nl-BE" altLang="en-US" sz="2200" dirty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Er zijn substantiële verschillen tussen regio’s en een telefonische follow-up heeft op het eerste gezicht geen eenduidig positief effect 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Door de “verouderde” data worden ook veel gezinnen gecontacteerd die niet in aanmerking komen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nl-BE" altLang="en-US" sz="22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9242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6587" y="2690126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ctr"/>
            <a:r>
              <a:rPr lang="nl-BE" sz="4800" b="1" dirty="0" smtClean="0"/>
              <a:t>Gebruik van gezondheidszorg</a:t>
            </a:r>
            <a:endParaRPr lang="nl-BE" sz="4800" dirty="0"/>
          </a:p>
        </p:txBody>
      </p:sp>
    </p:spTree>
    <p:extLst>
      <p:ext uri="{BB962C8B-B14F-4D97-AF65-F5344CB8AC3E}">
        <p14:creationId xmlns:p14="http://schemas.microsoft.com/office/powerpoint/2010/main" val="514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Introductie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918" y="1196752"/>
            <a:ext cx="8203554" cy="489654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Welk voordeel halen gezinnen uit de VT?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Betere toegang tot gezondheidszorg(?)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Lagere impact op het gezinsbudget(?)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nl-BE" altLang="en-US" sz="2200" dirty="0" smtClean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Dit onderzoek draagt bij tot een grote internationale literatuur (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moral</a:t>
            </a:r>
            <a:r>
              <a:rPr lang="nl-BE" altLang="en-US" sz="2200" dirty="0" smtClean="0">
                <a:sym typeface="Wingdings" panose="05000000000000000000" pitchFamily="2" charset="2"/>
              </a:rPr>
              <a:t> hazard, en prijseffect op gezondheidszorggebruik)</a:t>
            </a:r>
          </a:p>
        </p:txBody>
      </p:sp>
    </p:spTree>
    <p:extLst>
      <p:ext uri="{BB962C8B-B14F-4D97-AF65-F5344CB8AC3E}">
        <p14:creationId xmlns:p14="http://schemas.microsoft.com/office/powerpoint/2010/main" val="222363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1050587"/>
            <a:ext cx="7953735" cy="5456654"/>
          </a:xfrm>
        </p:spPr>
        <p:txBody>
          <a:bodyPr/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NL" sz="3600" b="1" dirty="0"/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200" dirty="0" err="1" smtClean="0">
                <a:latin typeface="+mn-lt"/>
              </a:rPr>
              <a:t>Koninklijk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besluit</a:t>
            </a:r>
            <a:r>
              <a:rPr lang="en-US" sz="2200" dirty="0">
                <a:latin typeface="+mn-lt"/>
              </a:rPr>
              <a:t> van 15 </a:t>
            </a:r>
            <a:r>
              <a:rPr lang="en-US" sz="2200" dirty="0" err="1">
                <a:latin typeface="+mn-lt"/>
              </a:rPr>
              <a:t>Januari</a:t>
            </a:r>
            <a:r>
              <a:rPr lang="en-US" sz="2200" dirty="0">
                <a:latin typeface="+mn-lt"/>
              </a:rPr>
              <a:t> 2014 m.b.t. de </a:t>
            </a:r>
            <a:r>
              <a:rPr lang="en-US" sz="2200" dirty="0" err="1">
                <a:latin typeface="+mn-lt"/>
              </a:rPr>
              <a:t>Verhoogde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Tegemoetkoming</a:t>
            </a:r>
            <a:r>
              <a:rPr lang="en-US" sz="2200" dirty="0">
                <a:latin typeface="+mn-lt"/>
              </a:rPr>
              <a:t> (</a:t>
            </a:r>
            <a:r>
              <a:rPr lang="en-US" sz="2200" dirty="0" err="1">
                <a:latin typeface="+mn-lt"/>
              </a:rPr>
              <a:t>Proactieve</a:t>
            </a:r>
            <a:r>
              <a:rPr lang="en-US" sz="2200" dirty="0">
                <a:latin typeface="+mn-lt"/>
              </a:rPr>
              <a:t> Flux</a:t>
            </a:r>
            <a:r>
              <a:rPr lang="en-US" sz="2200" dirty="0" smtClean="0">
                <a:latin typeface="+mn-lt"/>
              </a:rPr>
              <a:t>) </a:t>
            </a:r>
            <a:r>
              <a:rPr lang="en-US" sz="2200" dirty="0" err="1" smtClean="0">
                <a:latin typeface="+mn-lt"/>
              </a:rPr>
              <a:t>heeft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als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doel</a:t>
            </a:r>
            <a:r>
              <a:rPr lang="en-US" sz="2200" dirty="0" smtClean="0">
                <a:latin typeface="+mn-lt"/>
              </a:rPr>
              <a:t> om de </a:t>
            </a:r>
            <a:r>
              <a:rPr lang="en-US" sz="2200" dirty="0" err="1" smtClean="0">
                <a:latin typeface="+mn-lt"/>
              </a:rPr>
              <a:t>opname</a:t>
            </a:r>
            <a:r>
              <a:rPr lang="en-US" sz="2200" dirty="0" smtClean="0">
                <a:latin typeface="+mn-lt"/>
              </a:rPr>
              <a:t> van VT </a:t>
            </a:r>
            <a:r>
              <a:rPr lang="en-US" sz="2200" dirty="0" err="1" smtClean="0">
                <a:latin typeface="+mn-lt"/>
              </a:rPr>
              <a:t>te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verhogen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voor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gezinnen</a:t>
            </a:r>
            <a:r>
              <a:rPr lang="en-US" sz="2200" dirty="0" smtClean="0">
                <a:latin typeface="+mn-lt"/>
              </a:rPr>
              <a:t> met </a:t>
            </a:r>
            <a:r>
              <a:rPr lang="en-US" sz="2200" dirty="0" err="1" smtClean="0">
                <a:latin typeface="+mn-lt"/>
              </a:rPr>
              <a:t>een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laag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inkomen</a:t>
            </a:r>
            <a:endParaRPr lang="en-US" sz="2200" dirty="0">
              <a:latin typeface="+mn-lt"/>
            </a:endParaRPr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sz="2200" dirty="0">
                <a:latin typeface="+mn-lt"/>
                <a:sym typeface="Wingdings" panose="05000000000000000000" pitchFamily="2" charset="2"/>
              </a:rPr>
              <a:t>Lijst met potentiële rechthebbenden door het RIZIV aangeleverd aan de 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ziekenfondsen</a:t>
            </a:r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Deze </a:t>
            </a:r>
            <a:r>
              <a:rPr lang="nl-BE" altLang="en-US" sz="2200" dirty="0">
                <a:latin typeface="+mn-lt"/>
                <a:sym typeface="Wingdings" panose="05000000000000000000" pitchFamily="2" charset="2"/>
              </a:rPr>
              <a:t>potentiële 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rechthebbenden worden proactief gecontacteerd om de VT op te nemen</a:t>
            </a:r>
            <a:endParaRPr lang="nl-BE" altLang="en-US" sz="2200" dirty="0">
              <a:latin typeface="+mn-lt"/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</a:pPr>
            <a:endParaRPr lang="nl-BE" sz="16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AutoNum type="arabicParenR"/>
            </a:pPr>
            <a:endParaRPr lang="en-US" sz="1600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3412" y="336011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r"/>
            <a:r>
              <a:rPr lang="nl-BE" sz="4800" b="1" dirty="0"/>
              <a:t>De </a:t>
            </a:r>
            <a:r>
              <a:rPr lang="nl-BE" sz="4800" b="1" dirty="0" smtClean="0"/>
              <a:t>Proactieve Flux</a:t>
            </a:r>
            <a:endParaRPr lang="nl-B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Selectie van groepen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11150" y="2038269"/>
          <a:ext cx="8546412" cy="2445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190"/>
                <a:gridCol w="1712701"/>
                <a:gridCol w="1712701"/>
                <a:gridCol w="1712701"/>
                <a:gridCol w="1716119"/>
              </a:tblGrid>
              <a:tr h="23134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Tabel 1: Gezinnen en individuen in de proactieve flux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1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Groep en datum contactname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Aantal gezinnen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Aantal individuen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 – Nov. ‘15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4.986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8.365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 – Apr.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10.016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18,08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16.664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3 – Mei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14.926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26,94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24.731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4 – Nov. ‘16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5.307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8.874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 – Maart ‘17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12.569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22,68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20.944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22,69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6 – Mei ‘17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7.603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13,72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12.734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Totaal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55.407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92.312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32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Noot: Deze tabel werd overgenomen uit Van Gestel et al. (2017) en Goedemé et al. (2017)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15900" y="2641600"/>
            <a:ext cx="8788400" cy="35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5900" y="3753036"/>
            <a:ext cx="8788400" cy="35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2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Gelijkheid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groep</a:t>
            </a:r>
            <a:r>
              <a:rPr lang="en-US" dirty="0" smtClean="0"/>
              <a:t> 1 </a:t>
            </a:r>
            <a:r>
              <a:rPr lang="en-US" dirty="0" err="1" smtClean="0"/>
              <a:t>en</a:t>
            </a:r>
            <a:r>
              <a:rPr lang="en-US" dirty="0" smtClean="0"/>
              <a:t> 6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356"/>
              </p:ext>
            </p:extLst>
          </p:nvPr>
        </p:nvGraphicFramePr>
        <p:xfrm>
          <a:off x="491525" y="1666367"/>
          <a:ext cx="8170864" cy="2718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716"/>
                <a:gridCol w="2042716"/>
                <a:gridCol w="2042716"/>
                <a:gridCol w="2042716"/>
              </a:tblGrid>
              <a:tr h="19050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Tabel 2: Gelijkheid tussen groep 6 en groep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Variabele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groep</a:t>
                      </a:r>
                      <a:r>
                        <a:rPr lang="en-US" sz="1000" dirty="0">
                          <a:effectLst/>
                        </a:rPr>
                        <a:t> 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groep1-groep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P-waarde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Geboortejaar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1959,27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Overschrijding plafond maximumfactuur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Taal communicatie CM Duits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Taal communicatie CM Frans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Buitenland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Aantal gezinsleden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1,67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Dagen werkloosheid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29,12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Dagen ziekete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4,55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Dagen invaliditeit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2880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900" dirty="0">
                          <a:effectLst/>
                        </a:rPr>
                        <a:t>Voor binaire variabele werd gelijkheid van porporties getest terwijl voor de continue variabelen een t-test gebruikt werd.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Wie</a:t>
            </a:r>
            <a:r>
              <a:rPr lang="en-US" dirty="0" smtClean="0"/>
              <a:t> </a:t>
            </a:r>
            <a:r>
              <a:rPr lang="en-US" dirty="0" err="1" smtClean="0"/>
              <a:t>consumeert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gezondheidszorg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1485900"/>
            <a:ext cx="6521450" cy="4038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944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24" y="1224000"/>
            <a:ext cx="7623775" cy="459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585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Resultaten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25" y="1224000"/>
            <a:ext cx="7348220" cy="47174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801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Robuustheid</a:t>
            </a:r>
            <a:r>
              <a:rPr lang="en-US" dirty="0" smtClean="0"/>
              <a:t> </a:t>
            </a:r>
            <a:r>
              <a:rPr lang="en-US" dirty="0" err="1" smtClean="0"/>
              <a:t>Totale</a:t>
            </a:r>
            <a:r>
              <a:rPr lang="en-US" dirty="0" smtClean="0"/>
              <a:t> </a:t>
            </a:r>
            <a:r>
              <a:rPr lang="en-US" dirty="0" err="1" smtClean="0"/>
              <a:t>Uitgaven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92501"/>
              </p:ext>
            </p:extLst>
          </p:nvPr>
        </p:nvGraphicFramePr>
        <p:xfrm>
          <a:off x="906462" y="1747838"/>
          <a:ext cx="7069137" cy="232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589"/>
                <a:gridCol w="2433637"/>
                <a:gridCol w="1636911"/>
              </a:tblGrid>
              <a:tr h="836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dirty="0">
                          <a:effectLst/>
                        </a:rPr>
                        <a:t>Verschil in uitgaven per huishouden in 12 maanden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P-waarde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golf 1 –  golf 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€1502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&lt;,10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golf 1 – golf 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€-380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niet significant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golf 2 – golf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€889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niet significant.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golf 2 – golf 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€328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niet </a:t>
                      </a:r>
                      <a:r>
                        <a:rPr lang="fr-BE" sz="1100" dirty="0" err="1">
                          <a:effectLst/>
                        </a:rPr>
                        <a:t>significant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3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Gezinsuitgaven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906638"/>
              </p:ext>
            </p:extLst>
          </p:nvPr>
        </p:nvGraphicFramePr>
        <p:xfrm>
          <a:off x="321437" y="2371881"/>
          <a:ext cx="8512175" cy="1400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4926"/>
                <a:gridCol w="2791636"/>
                <a:gridCol w="2065613"/>
              </a:tblGrid>
              <a:tr h="23972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Tabel: </a:t>
                      </a:r>
                      <a:r>
                        <a:rPr lang="nl-NL" sz="1100" dirty="0">
                          <a:effectLst/>
                        </a:rPr>
                        <a:t>Uitgaven per betaler en type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97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Wie betaalt?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Uitgaven over 12 maanden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Percentage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Ziekenfonds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3528,56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88,77%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Gezin - supplementen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5,08%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Gezin - remgeld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244,31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6,15%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Totaal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3974,93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Tx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1pPr>
            <a:lvl2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Tx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2pPr>
            <a:lvl3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Tx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3pPr>
            <a:lvl4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Tx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4pPr>
            <a:lvl5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Tx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Museo Sans 50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err="1" smtClean="0"/>
              <a:t>Gezinsuitgaven</a:t>
            </a:r>
            <a:r>
              <a:rPr lang="en-US" dirty="0" smtClean="0"/>
              <a:t> </a:t>
            </a:r>
            <a:r>
              <a:rPr lang="en-US" dirty="0" err="1" smtClean="0"/>
              <a:t>dalen</a:t>
            </a:r>
            <a:r>
              <a:rPr lang="en-US" dirty="0" smtClean="0"/>
              <a:t> met “</a:t>
            </a:r>
            <a:r>
              <a:rPr lang="en-US" dirty="0" err="1" smtClean="0"/>
              <a:t>slechts</a:t>
            </a:r>
            <a:r>
              <a:rPr lang="en-US" dirty="0" smtClean="0"/>
              <a:t>” 36 euro,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houdend</a:t>
            </a:r>
            <a:r>
              <a:rPr lang="en-US" dirty="0" smtClean="0"/>
              <a:t> met de </a:t>
            </a:r>
            <a:r>
              <a:rPr lang="en-US" dirty="0" err="1" smtClean="0"/>
              <a:t>maximumfactuur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5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We </a:t>
            </a:r>
            <a:r>
              <a:rPr lang="en-US" dirty="0" err="1" smtClean="0"/>
              <a:t>verzonden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survey via mail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Hierbij</a:t>
            </a:r>
            <a:r>
              <a:rPr lang="en-US" dirty="0" smtClean="0"/>
              <a:t> </a:t>
            </a:r>
            <a:r>
              <a:rPr lang="en-US" dirty="0" err="1" smtClean="0"/>
              <a:t>ondervroegen</a:t>
            </a:r>
            <a:r>
              <a:rPr lang="en-US" dirty="0" smtClean="0"/>
              <a:t> we </a:t>
            </a:r>
            <a:r>
              <a:rPr lang="en-US" dirty="0" err="1" smtClean="0"/>
              <a:t>gezinnen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uitgestelde</a:t>
            </a:r>
            <a:r>
              <a:rPr lang="en-US" dirty="0" smtClean="0"/>
              <a:t> </a:t>
            </a:r>
            <a:r>
              <a:rPr lang="en-US" dirty="0" err="1" smtClean="0"/>
              <a:t>zorg</a:t>
            </a:r>
            <a:endParaRPr lang="en-US" dirty="0" smtClean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 </a:t>
            </a:r>
            <a:r>
              <a:rPr lang="en-US" dirty="0" err="1" smtClean="0"/>
              <a:t>resultaten</a:t>
            </a:r>
            <a:r>
              <a:rPr lang="en-US" dirty="0" smtClean="0"/>
              <a:t> </a:t>
            </a:r>
            <a:r>
              <a:rPr lang="en-US" dirty="0" err="1" smtClean="0"/>
              <a:t>blijken</a:t>
            </a:r>
            <a:r>
              <a:rPr lang="en-US" dirty="0" smtClean="0"/>
              <a:t> </a:t>
            </a:r>
            <a:r>
              <a:rPr lang="en-US" dirty="0" err="1" smtClean="0"/>
              <a:t>statistisch</a:t>
            </a:r>
            <a:r>
              <a:rPr lang="en-US" dirty="0" smtClean="0"/>
              <a:t> </a:t>
            </a:r>
            <a:r>
              <a:rPr lang="en-US" dirty="0" err="1" smtClean="0"/>
              <a:t>onbetrouwbaar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2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 </a:t>
            </a:r>
            <a:r>
              <a:rPr lang="en-US" dirty="0" err="1" smtClean="0"/>
              <a:t>Proactieve</a:t>
            </a:r>
            <a:r>
              <a:rPr lang="en-US" dirty="0" smtClean="0"/>
              <a:t> Flux had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groot</a:t>
            </a:r>
            <a:r>
              <a:rPr lang="en-US" dirty="0" smtClean="0"/>
              <a:t> effect op </a:t>
            </a:r>
            <a:r>
              <a:rPr lang="en-US" dirty="0" err="1" smtClean="0"/>
              <a:t>opname</a:t>
            </a:r>
            <a:r>
              <a:rPr lang="en-US" dirty="0" smtClean="0"/>
              <a:t> van de VT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vertaald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eenduidige</a:t>
            </a:r>
            <a:r>
              <a:rPr lang="en-US" dirty="0" smtClean="0"/>
              <a:t> </a:t>
            </a:r>
            <a:r>
              <a:rPr lang="en-US" dirty="0" err="1" smtClean="0"/>
              <a:t>verhoging</a:t>
            </a:r>
            <a:r>
              <a:rPr lang="en-US" dirty="0" smtClean="0"/>
              <a:t> in </a:t>
            </a:r>
            <a:r>
              <a:rPr lang="en-US" dirty="0" err="1" smtClean="0"/>
              <a:t>gezondheidzorguitgaven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enkel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 effect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huisartsbezoeken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Beperkingen</a:t>
            </a:r>
            <a:r>
              <a:rPr lang="en-US" dirty="0" smtClean="0"/>
              <a:t> met </a:t>
            </a:r>
            <a:r>
              <a:rPr lang="en-US" dirty="0" err="1" smtClean="0"/>
              <a:t>betrekking</a:t>
            </a:r>
            <a:r>
              <a:rPr lang="en-US" dirty="0" smtClean="0"/>
              <a:t> tot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gegevens</a:t>
            </a:r>
            <a:endParaRPr lang="en-US" dirty="0" smtClean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 </a:t>
            </a:r>
            <a:r>
              <a:rPr lang="en-US" dirty="0" err="1" smtClean="0"/>
              <a:t>sterke</a:t>
            </a:r>
            <a:r>
              <a:rPr lang="en-US" dirty="0" smtClean="0"/>
              <a:t> </a:t>
            </a:r>
            <a:r>
              <a:rPr lang="en-US" dirty="0" err="1" smtClean="0"/>
              <a:t>toename</a:t>
            </a:r>
            <a:r>
              <a:rPr lang="en-US" dirty="0" smtClean="0"/>
              <a:t> in </a:t>
            </a:r>
            <a:r>
              <a:rPr lang="en-US" dirty="0" err="1" smtClean="0"/>
              <a:t>opname</a:t>
            </a:r>
            <a:r>
              <a:rPr lang="en-US" dirty="0" smtClean="0"/>
              <a:t> van de VT </a:t>
            </a:r>
            <a:r>
              <a:rPr lang="en-US" dirty="0" err="1" smtClean="0"/>
              <a:t>zorgt</a:t>
            </a:r>
            <a:r>
              <a:rPr lang="en-US" dirty="0" smtClean="0"/>
              <a:t>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enkel</a:t>
            </a:r>
            <a:r>
              <a:rPr lang="en-US" dirty="0" smtClean="0"/>
              <a:t> de </a:t>
            </a:r>
            <a:r>
              <a:rPr lang="en-US" dirty="0" err="1" smtClean="0"/>
              <a:t>beter</a:t>
            </a:r>
            <a:r>
              <a:rPr lang="en-US" dirty="0" smtClean="0"/>
              <a:t> </a:t>
            </a:r>
            <a:r>
              <a:rPr lang="en-US" dirty="0" err="1" smtClean="0"/>
              <a:t>geinformeerden</a:t>
            </a:r>
            <a:r>
              <a:rPr lang="en-US" dirty="0" smtClean="0"/>
              <a:t> </a:t>
            </a:r>
            <a:r>
              <a:rPr lang="en-US" dirty="0" err="1" smtClean="0"/>
              <a:t>recht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op VT</a:t>
            </a:r>
            <a:endParaRPr lang="en-US" dirty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0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1050587"/>
            <a:ext cx="7953735" cy="5456654"/>
          </a:xfrm>
        </p:spPr>
        <p:txBody>
          <a:bodyPr/>
          <a:lstStyle/>
          <a:p>
            <a:endParaRPr lang="nl-NL" sz="3600" b="1" dirty="0" smtClean="0"/>
          </a:p>
          <a:p>
            <a:r>
              <a:rPr lang="nl-NL" sz="3600" b="1" dirty="0" smtClean="0"/>
              <a:t>Gebaseerd </a:t>
            </a:r>
            <a:r>
              <a:rPr lang="nl-NL" sz="3600" b="1" dirty="0"/>
              <a:t>op:</a:t>
            </a:r>
          </a:p>
          <a:p>
            <a:pPr marL="342900" indent="-342900">
              <a:lnSpc>
                <a:spcPct val="100000"/>
              </a:lnSpc>
              <a:buAutoNum type="arabicParenR"/>
            </a:pPr>
            <a:endParaRPr lang="nl-BE" sz="1600" dirty="0" smtClean="0"/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nl-BE" sz="1600" dirty="0" smtClean="0"/>
              <a:t>De </a:t>
            </a:r>
            <a:r>
              <a:rPr lang="nl-BE" sz="1600" dirty="0"/>
              <a:t>proactieve flux: Een succesvolle manier om de opname van de Verhoogde Tegemoetkoming te </a:t>
            </a:r>
            <a:r>
              <a:rPr lang="nl-BE" sz="1600" dirty="0" smtClean="0"/>
              <a:t>verbeteren. CM Informatie 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nl-BE" sz="1600" dirty="0"/>
              <a:t>De impact van de proactieve flux en de verhoogde tegemoetkoming op </a:t>
            </a:r>
            <a:r>
              <a:rPr lang="nl-BE" sz="1600" dirty="0" smtClean="0"/>
              <a:t>gezondheidszorguitgaven. CM Informatie (toekomstige uitgave) 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en-US" sz="1600" dirty="0"/>
              <a:t>Don’t Know and Don’t Care About Cheaper Healthcare? How Letters and Flyers Improve Take-Up of Subsidized Health Insurance (joint with Tim Goedemé, Eva Lefevere, Rik </a:t>
            </a:r>
            <a:r>
              <a:rPr lang="en-US" sz="1600" dirty="0" err="1"/>
              <a:t>Lemkens</a:t>
            </a:r>
            <a:r>
              <a:rPr lang="en-US" sz="1600" dirty="0"/>
              <a:t> and Julie </a:t>
            </a:r>
            <a:r>
              <a:rPr lang="en-US" sz="1600" dirty="0" smtClean="0"/>
              <a:t>Janssens – Revise and Resubmit)</a:t>
            </a:r>
          </a:p>
          <a:p>
            <a:pPr marL="342900" indent="-342900">
              <a:lnSpc>
                <a:spcPct val="100000"/>
              </a:lnSpc>
              <a:buAutoNum type="arabicParenR"/>
            </a:pPr>
            <a:r>
              <a:rPr lang="en-US" sz="1600" dirty="0"/>
              <a:t>Subsidized Health Insurance and Healthcare Utilization: new evidence from a large-scale field experiment (joint with Tim Goedemé, Diana De Graeve, </a:t>
            </a:r>
            <a:r>
              <a:rPr lang="en-US" sz="1600" dirty="0" err="1"/>
              <a:t>Hervé</a:t>
            </a:r>
            <a:r>
              <a:rPr lang="en-US" sz="1600" dirty="0"/>
              <a:t> </a:t>
            </a:r>
            <a:r>
              <a:rPr lang="en-US" sz="1600" dirty="0" err="1"/>
              <a:t>Avalosse</a:t>
            </a:r>
            <a:r>
              <a:rPr lang="en-US" sz="1600" dirty="0"/>
              <a:t> and Bram Peters)</a:t>
            </a:r>
            <a:endParaRPr lang="en-US" sz="1600" dirty="0" smtClean="0"/>
          </a:p>
          <a:p>
            <a:pPr>
              <a:lnSpc>
                <a:spcPct val="100000"/>
              </a:lnSpc>
            </a:pPr>
            <a:endParaRPr lang="nl-BE" sz="1600" dirty="0" smtClean="0"/>
          </a:p>
          <a:p>
            <a:pPr marL="342900" indent="-342900">
              <a:lnSpc>
                <a:spcPct val="100000"/>
              </a:lnSpc>
              <a:buAutoNum type="arabicParenR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52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smtClean="0"/>
              <a:t>2 </a:t>
            </a:r>
            <a:r>
              <a:rPr lang="en-GB" dirty="0" err="1" smtClean="0"/>
              <a:t>Onderzoeksvragen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12" y="1124744"/>
            <a:ext cx="7870825" cy="4680520"/>
          </a:xfrm>
        </p:spPr>
        <p:txBody>
          <a:bodyPr/>
          <a:lstStyle/>
          <a:p>
            <a:endParaRPr lang="en-GB" sz="19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000" dirty="0" smtClean="0"/>
              <a:t>Wat is het effect van de </a:t>
            </a:r>
            <a:r>
              <a:rPr lang="en-US" sz="2000" dirty="0" err="1" smtClean="0"/>
              <a:t>proactieve</a:t>
            </a:r>
            <a:r>
              <a:rPr lang="en-US" sz="2000" dirty="0" smtClean="0"/>
              <a:t> flux op de </a:t>
            </a:r>
            <a:r>
              <a:rPr lang="en-US" sz="2000" dirty="0" err="1" smtClean="0"/>
              <a:t>opname</a:t>
            </a:r>
            <a:r>
              <a:rPr lang="en-US" sz="2000" dirty="0" smtClean="0"/>
              <a:t> van de </a:t>
            </a:r>
            <a:r>
              <a:rPr lang="en-US" sz="2000" dirty="0" err="1" smtClean="0"/>
              <a:t>verhoogde</a:t>
            </a:r>
            <a:r>
              <a:rPr lang="en-US" sz="2000" dirty="0" smtClean="0"/>
              <a:t> </a:t>
            </a:r>
            <a:r>
              <a:rPr lang="en-US" sz="2000" dirty="0" err="1" smtClean="0"/>
              <a:t>tegemoetkoming</a:t>
            </a:r>
            <a:r>
              <a:rPr lang="en-US" sz="2000" dirty="0" smtClean="0"/>
              <a:t>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Brieven</a:t>
            </a:r>
            <a:r>
              <a:rPr lang="en-US" sz="1800" dirty="0" smtClean="0"/>
              <a:t> </a:t>
            </a:r>
            <a:r>
              <a:rPr lang="en-US" sz="1800" dirty="0" err="1" smtClean="0"/>
              <a:t>en</a:t>
            </a:r>
            <a:r>
              <a:rPr lang="en-US" sz="1800" dirty="0" smtClean="0"/>
              <a:t> flyers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Telefonische</a:t>
            </a:r>
            <a:r>
              <a:rPr lang="en-US" sz="1800" dirty="0" smtClean="0"/>
              <a:t> </a:t>
            </a:r>
            <a:r>
              <a:rPr lang="en-US" sz="1800" dirty="0" err="1" smtClean="0"/>
              <a:t>contactname</a:t>
            </a:r>
            <a:endParaRPr lang="en-US" sz="1800" dirty="0" smtClean="0"/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gezinnen</a:t>
            </a:r>
            <a:r>
              <a:rPr lang="en-US" dirty="0" smtClean="0"/>
              <a:t> de </a:t>
            </a:r>
            <a:r>
              <a:rPr lang="en-US" dirty="0" err="1" smtClean="0"/>
              <a:t>verhoogde</a:t>
            </a:r>
            <a:r>
              <a:rPr lang="en-US" dirty="0" smtClean="0"/>
              <a:t> </a:t>
            </a:r>
            <a:r>
              <a:rPr lang="en-US" dirty="0" err="1" smtClean="0"/>
              <a:t>tegemoetkoming</a:t>
            </a:r>
            <a:r>
              <a:rPr lang="en-US" dirty="0" smtClean="0"/>
              <a:t> </a:t>
            </a:r>
            <a:r>
              <a:rPr lang="en-US" dirty="0" err="1" smtClean="0"/>
              <a:t>toegekend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, </a:t>
            </a:r>
            <a:r>
              <a:rPr lang="en-US" dirty="0" err="1" smtClean="0"/>
              <a:t>gebruiken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gezondheidszorg</a:t>
            </a:r>
            <a:r>
              <a:rPr lang="en-US" dirty="0" smtClean="0"/>
              <a:t>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lagere</a:t>
            </a:r>
            <a:r>
              <a:rPr lang="en-US" sz="1800" dirty="0" smtClean="0"/>
              <a:t> </a:t>
            </a:r>
            <a:r>
              <a:rPr lang="en-US" sz="1800" dirty="0" err="1" smtClean="0"/>
              <a:t>prijs</a:t>
            </a:r>
            <a:r>
              <a:rPr lang="en-US" sz="1800" dirty="0" smtClean="0"/>
              <a:t> </a:t>
            </a:r>
            <a:r>
              <a:rPr lang="en-US" sz="1800" dirty="0" err="1" smtClean="0"/>
              <a:t>voor</a:t>
            </a:r>
            <a:r>
              <a:rPr lang="en-US" sz="1800" dirty="0" smtClean="0"/>
              <a:t> </a:t>
            </a:r>
            <a:r>
              <a:rPr lang="en-US" sz="1800" dirty="0" err="1" smtClean="0"/>
              <a:t>zorg</a:t>
            </a:r>
            <a:r>
              <a:rPr lang="en-US" sz="1800" dirty="0" smtClean="0"/>
              <a:t> </a:t>
            </a:r>
            <a:r>
              <a:rPr lang="en-US" sz="1800" dirty="0" err="1" smtClean="0"/>
              <a:t>leidt</a:t>
            </a:r>
            <a:r>
              <a:rPr lang="en-US" sz="1800" dirty="0" smtClean="0"/>
              <a:t> tot </a:t>
            </a:r>
            <a:r>
              <a:rPr lang="en-US" sz="1800" dirty="0" err="1" smtClean="0"/>
              <a:t>hoger</a:t>
            </a:r>
            <a:r>
              <a:rPr lang="en-US" sz="1800" dirty="0" smtClean="0"/>
              <a:t> </a:t>
            </a:r>
            <a:r>
              <a:rPr lang="en-US" sz="1800" dirty="0" err="1" smtClean="0"/>
              <a:t>zorggebruik</a:t>
            </a:r>
            <a:endParaRPr lang="en-US" sz="1800" dirty="0"/>
          </a:p>
          <a:p>
            <a:pPr marL="0" indent="0">
              <a:spcBef>
                <a:spcPts val="2400"/>
              </a:spcBef>
              <a:spcAft>
                <a:spcPts val="600"/>
              </a:spcAft>
              <a:buNone/>
            </a:pPr>
            <a:r>
              <a:rPr lang="nl-BE" dirty="0" smtClean="0"/>
              <a:t>Uitdaging</a:t>
            </a:r>
            <a:r>
              <a:rPr lang="nl-BE" dirty="0"/>
              <a:t>: hoe onderscheiden we het effect van de proactieve flux van andere effecten? </a:t>
            </a:r>
          </a:p>
          <a:p>
            <a:pPr marL="2880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1893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8741" y="519213"/>
            <a:ext cx="7870825" cy="635000"/>
          </a:xfrm>
        </p:spPr>
        <p:txBody>
          <a:bodyPr/>
          <a:lstStyle/>
          <a:p>
            <a:r>
              <a:rPr lang="en-GB" dirty="0" err="1" smtClean="0"/>
              <a:t>Samenwerking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nl-BE" b="0" dirty="0" smtClean="0"/>
              <a:t>Randomisering</a:t>
            </a:r>
            <a:endParaRPr lang="nl-BE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24" name="Tekstvak 23"/>
          <p:cNvSpPr txBox="1"/>
          <p:nvPr/>
        </p:nvSpPr>
        <p:spPr>
          <a:xfrm>
            <a:off x="8047384" y="317677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nl-BE" sz="1800" baseline="0" dirty="0" smtClean="0">
                <a:solidFill>
                  <a:srgbClr val="FAFAFA"/>
                </a:solidFill>
                <a:latin typeface="Arial" charset="0"/>
              </a:rPr>
              <a:t>tijd</a:t>
            </a:r>
            <a:endParaRPr lang="nl-BE" sz="1800" baseline="0" dirty="0">
              <a:solidFill>
                <a:srgbClr val="FAFAFA"/>
              </a:solidFill>
              <a:latin typeface="Arial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8047384" y="484527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nl-BE" sz="1800" baseline="0" dirty="0" smtClean="0">
                <a:solidFill>
                  <a:srgbClr val="FAFAFA"/>
                </a:solidFill>
                <a:latin typeface="Arial" charset="0"/>
              </a:rPr>
              <a:t>tijd</a:t>
            </a:r>
            <a:endParaRPr lang="nl-BE" sz="1800" baseline="0" dirty="0">
              <a:solidFill>
                <a:srgbClr val="FAFAFA"/>
              </a:solidFill>
              <a:latin typeface="Arial" charset="0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39552" y="123582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nl-BE" baseline="0" dirty="0" smtClean="0"/>
              <a:t>Hoe best het effect van de actie meten? De eerste groep wordt eerst aangeschreven, de andere pas later</a:t>
            </a:r>
            <a:endParaRPr lang="nl-BE" baseline="0" dirty="0"/>
          </a:p>
        </p:txBody>
      </p:sp>
      <p:grpSp>
        <p:nvGrpSpPr>
          <p:cNvPr id="7" name="Group 6"/>
          <p:cNvGrpSpPr/>
          <p:nvPr/>
        </p:nvGrpSpPr>
        <p:grpSpPr>
          <a:xfrm>
            <a:off x="716222" y="2068791"/>
            <a:ext cx="7056784" cy="2553816"/>
            <a:chOff x="971600" y="2348880"/>
            <a:chExt cx="7056784" cy="2553816"/>
          </a:xfrm>
        </p:grpSpPr>
        <p:sp>
          <p:nvSpPr>
            <p:cNvPr id="4" name="Ovaal 3"/>
            <p:cNvSpPr/>
            <p:nvPr/>
          </p:nvSpPr>
          <p:spPr bwMode="auto">
            <a:xfrm>
              <a:off x="971600" y="3284984"/>
              <a:ext cx="914400" cy="914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5" name="Ovaal 4"/>
            <p:cNvSpPr/>
            <p:nvPr/>
          </p:nvSpPr>
          <p:spPr bwMode="auto">
            <a:xfrm>
              <a:off x="2267744" y="2780928"/>
              <a:ext cx="639688" cy="6096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6" name="Ovaal 5"/>
            <p:cNvSpPr/>
            <p:nvPr/>
          </p:nvSpPr>
          <p:spPr bwMode="auto">
            <a:xfrm>
              <a:off x="2267744" y="4293096"/>
              <a:ext cx="639688" cy="6096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cxnSp>
          <p:nvCxnSpPr>
            <p:cNvPr id="8" name="Rechte verbindingslijn met pijl 7"/>
            <p:cNvCxnSpPr/>
            <p:nvPr/>
          </p:nvCxnSpPr>
          <p:spPr bwMode="auto">
            <a:xfrm>
              <a:off x="3059832" y="3068960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Rechte verbindingslijn met pijl 10"/>
            <p:cNvCxnSpPr/>
            <p:nvPr/>
          </p:nvCxnSpPr>
          <p:spPr bwMode="auto">
            <a:xfrm>
              <a:off x="3059832" y="4581128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Rechte verbindingslijn met pijl 13"/>
            <p:cNvCxnSpPr/>
            <p:nvPr/>
          </p:nvCxnSpPr>
          <p:spPr bwMode="auto">
            <a:xfrm flipV="1">
              <a:off x="2030016" y="3212976"/>
              <a:ext cx="237728" cy="14401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Rechte verbindingslijn met pijl 14"/>
            <p:cNvCxnSpPr/>
            <p:nvPr/>
          </p:nvCxnSpPr>
          <p:spPr bwMode="auto">
            <a:xfrm>
              <a:off x="2030016" y="4221088"/>
              <a:ext cx="237728" cy="2076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Rechte verbindingslijn met pijl 15"/>
            <p:cNvCxnSpPr/>
            <p:nvPr/>
          </p:nvCxnSpPr>
          <p:spPr bwMode="auto">
            <a:xfrm>
              <a:off x="3491880" y="249289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Rechte verbindingslijn met pijl 16"/>
            <p:cNvCxnSpPr/>
            <p:nvPr/>
          </p:nvCxnSpPr>
          <p:spPr bwMode="auto">
            <a:xfrm>
              <a:off x="7596336" y="393305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3264977" y="2348880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  <p:pic>
          <p:nvPicPr>
            <p:cNvPr id="19" name="Afbeelding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369433" y="3645024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20" name="Tekstvak 25"/>
          <p:cNvSpPr txBox="1"/>
          <p:nvPr/>
        </p:nvSpPr>
        <p:spPr>
          <a:xfrm>
            <a:off x="539552" y="5118283"/>
            <a:ext cx="7459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67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dirty="0">
                <a:sym typeface="Wingdings" panose="05000000000000000000" pitchFamily="2" charset="2"/>
              </a:rPr>
              <a:t>Samenwerking </a:t>
            </a:r>
            <a:r>
              <a:rPr lang="nl-BE" altLang="en-US" dirty="0" err="1">
                <a:sym typeface="Wingdings" panose="05000000000000000000" pitchFamily="2" charset="2"/>
              </a:rPr>
              <a:t>UAntwerpen</a:t>
            </a:r>
            <a:r>
              <a:rPr lang="nl-BE" altLang="en-US" dirty="0">
                <a:sym typeface="Wingdings" panose="05000000000000000000" pitchFamily="2" charset="2"/>
              </a:rPr>
              <a:t> en CM om brieven m.b.t. de Verhoogde Tegemoetkoming (VT) te randomiseren in 6 golven</a:t>
            </a:r>
          </a:p>
        </p:txBody>
      </p:sp>
    </p:spTree>
    <p:extLst>
      <p:ext uri="{BB962C8B-B14F-4D97-AF65-F5344CB8AC3E}">
        <p14:creationId xmlns:p14="http://schemas.microsoft.com/office/powerpoint/2010/main" val="284407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178" y="585927"/>
            <a:ext cx="5771495" cy="564619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6354" y="3586578"/>
            <a:ext cx="5033639" cy="54153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5512" y="157170"/>
            <a:ext cx="4838330" cy="6030566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364065" y="272618"/>
            <a:ext cx="4708913" cy="556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6587" y="2690126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ctr"/>
            <a:r>
              <a:rPr lang="nl-BE" sz="4800" b="1" dirty="0" smtClean="0"/>
              <a:t>Opname van de Verhoogde Tegemoetkoming</a:t>
            </a:r>
            <a:endParaRPr lang="nl-BE" sz="4800" dirty="0"/>
          </a:p>
        </p:txBody>
      </p:sp>
    </p:spTree>
    <p:extLst>
      <p:ext uri="{BB962C8B-B14F-4D97-AF65-F5344CB8AC3E}">
        <p14:creationId xmlns:p14="http://schemas.microsoft.com/office/powerpoint/2010/main" val="295452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err="1" smtClean="0"/>
              <a:t>Contactname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12" y="1120196"/>
            <a:ext cx="7870825" cy="50823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10 (van de 19) </a:t>
            </a:r>
            <a:r>
              <a:rPr lang="en-US" sz="2200" dirty="0" err="1" smtClean="0"/>
              <a:t>regionale</a:t>
            </a:r>
            <a:r>
              <a:rPr lang="en-US" sz="2200" dirty="0" smtClean="0"/>
              <a:t> </a:t>
            </a:r>
            <a:r>
              <a:rPr lang="en-US" sz="2200" dirty="0" err="1" smtClean="0"/>
              <a:t>fondsen</a:t>
            </a:r>
            <a:endParaRPr lang="en-US" sz="22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BE" sz="2200" dirty="0"/>
              <a:t>Brief + flyer</a:t>
            </a:r>
            <a:endParaRPr lang="en-US" sz="22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1/6 </a:t>
            </a:r>
            <a:r>
              <a:rPr lang="en-US" sz="2200" dirty="0" err="1" smtClean="0"/>
              <a:t>huishoudens</a:t>
            </a:r>
            <a:r>
              <a:rPr lang="en-US" sz="2200" dirty="0" smtClean="0"/>
              <a:t>: </a:t>
            </a:r>
            <a:r>
              <a:rPr lang="en-US" sz="2200" dirty="0" err="1" smtClean="0"/>
              <a:t>eerst</a:t>
            </a:r>
            <a:r>
              <a:rPr lang="en-US" sz="2200" dirty="0" smtClean="0"/>
              <a:t> e-mail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 smtClean="0"/>
              <a:t>Sommige</a:t>
            </a:r>
            <a:r>
              <a:rPr lang="en-US" sz="2200" dirty="0" smtClean="0"/>
              <a:t> </a:t>
            </a:r>
            <a:r>
              <a:rPr lang="en-US" sz="2200" dirty="0" err="1" smtClean="0"/>
              <a:t>regionale</a:t>
            </a:r>
            <a:r>
              <a:rPr lang="en-US" sz="2200" dirty="0" smtClean="0"/>
              <a:t> </a:t>
            </a:r>
            <a:r>
              <a:rPr lang="en-US" sz="2200" dirty="0" err="1" smtClean="0"/>
              <a:t>fondsen</a:t>
            </a:r>
            <a:r>
              <a:rPr lang="en-US" sz="2200" dirty="0" smtClean="0"/>
              <a:t> </a:t>
            </a:r>
            <a:r>
              <a:rPr lang="en-US" sz="2200" dirty="0" err="1" smtClean="0"/>
              <a:t>telefoneerden</a:t>
            </a:r>
            <a:r>
              <a:rPr lang="en-US" sz="2200" dirty="0" smtClean="0"/>
              <a:t> </a:t>
            </a:r>
            <a:r>
              <a:rPr lang="en-US" sz="2200" dirty="0" err="1" smtClean="0"/>
              <a:t>ook</a:t>
            </a:r>
            <a:endParaRPr lang="en-US" sz="2200" dirty="0" smtClean="0"/>
          </a:p>
          <a:p>
            <a:pPr lvl="1">
              <a:lnSpc>
                <a:spcPct val="100000"/>
              </a:lnSpc>
            </a:pP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informatiekosten</a:t>
            </a:r>
            <a:r>
              <a:rPr lang="en-US" dirty="0" smtClean="0"/>
              <a:t> </a:t>
            </a:r>
            <a:r>
              <a:rPr lang="en-US" dirty="0" err="1" smtClean="0"/>
              <a:t>verlagen</a:t>
            </a: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proceskosten</a:t>
            </a:r>
            <a:r>
              <a:rPr lang="en-US" dirty="0" smtClean="0"/>
              <a:t> </a:t>
            </a:r>
            <a:r>
              <a:rPr lang="en-US" dirty="0" err="1" smtClean="0"/>
              <a:t>verlagen</a:t>
            </a:r>
            <a:r>
              <a:rPr lang="en-US" dirty="0" smtClean="0"/>
              <a:t> (</a:t>
            </a:r>
            <a:r>
              <a:rPr lang="en-US" dirty="0" err="1" smtClean="0"/>
              <a:t>onmiddelijke</a:t>
            </a:r>
            <a:r>
              <a:rPr lang="en-US" dirty="0" smtClean="0"/>
              <a:t> </a:t>
            </a:r>
            <a:r>
              <a:rPr lang="en-US" dirty="0" err="1" smtClean="0"/>
              <a:t>afspraak</a:t>
            </a:r>
            <a:r>
              <a:rPr lang="en-US" dirty="0" smtClean="0"/>
              <a:t>)</a:t>
            </a:r>
          </a:p>
          <a:p>
            <a:pPr lvl="1">
              <a:lnSpc>
                <a:spcPct val="100000"/>
              </a:lnSpc>
            </a:pPr>
            <a:r>
              <a:rPr lang="en-US" dirty="0" err="1" smtClean="0"/>
              <a:t>Kan</a:t>
            </a:r>
            <a:r>
              <a:rPr lang="en-US" dirty="0" smtClean="0"/>
              <a:t> stigma </a:t>
            </a:r>
            <a:r>
              <a:rPr lang="en-US" dirty="0" err="1" smtClean="0"/>
              <a:t>verbeteren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BE" sz="2200" dirty="0" smtClean="0"/>
              <a:t>Jongeren </a:t>
            </a:r>
            <a:r>
              <a:rPr lang="nl-BE" sz="2200" dirty="0"/>
              <a:t>die bij gezin ‘oudere’ op hetzelfde adres wonen, worden in dezelfde groep ingedeeld als het gezin ‘oudere’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BE" sz="2200" dirty="0"/>
              <a:t>Gezinshoofden op eenzelfde adres worden in dezelfde golf ingedeeld, tenzij met meer dan </a:t>
            </a:r>
            <a:r>
              <a:rPr lang="nl-BE" sz="2200" dirty="0" smtClean="0"/>
              <a:t>5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7082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Exclusiecriteria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784"/>
            <a:ext cx="7870825" cy="4824536"/>
          </a:xfrm>
        </p:spPr>
        <p:txBody>
          <a:bodyPr anchor="t"/>
          <a:lstStyle/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Vertrek van alle aangeleverde gezinnen (100,191) in de 10 participerende regionale fondsen. (55% van de populatie van CM) 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Een </a:t>
            </a:r>
            <a:r>
              <a:rPr lang="nl-BE" sz="2200" dirty="0"/>
              <a:t>aantal “mutaties” worden uitgesloten (+-</a:t>
            </a:r>
            <a:r>
              <a:rPr lang="nl-BE" sz="2200" dirty="0" smtClean="0"/>
              <a:t>300) personen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Jongeren (geboren na 1985) worden uitgesloten, behalve als ze op hetzelfde adres wonen als een ouder gezinshoofd. (+-45,000 personen)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/>
              <a:t>G</a:t>
            </a:r>
            <a:r>
              <a:rPr lang="nl-BE" sz="2200" dirty="0" smtClean="0"/>
              <a:t>ezinshoofden </a:t>
            </a:r>
            <a:r>
              <a:rPr lang="nl-BE" sz="2200" dirty="0"/>
              <a:t>met meer dan 1 verschillende familie worden niet mee opgenomen (17 personen</a:t>
            </a:r>
            <a:r>
              <a:rPr lang="nl-BE" sz="2200" dirty="0" smtClean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Huishoudleden </a:t>
            </a:r>
            <a:r>
              <a:rPr lang="nl-BE" sz="2200" dirty="0"/>
              <a:t>met een verschillende VT status dan het gezinshoofd werden niet mee opgenomen (324 personen</a:t>
            </a:r>
            <a:r>
              <a:rPr lang="nl-BE" sz="2200" dirty="0" smtClean="0"/>
              <a:t>)</a:t>
            </a:r>
            <a:endParaRPr lang="nl-BE" altLang="en-US" sz="22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95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ESE_EN_v2">
  <a:themeElements>
    <a:clrScheme name="EUR_ESE_PP2">
      <a:dk1>
        <a:srgbClr val="000000"/>
      </a:dk1>
      <a:lt1>
        <a:sysClr val="window" lastClr="FFFFFF"/>
      </a:lt1>
      <a:dk2>
        <a:srgbClr val="002328"/>
      </a:dk2>
      <a:lt2>
        <a:srgbClr val="9C9C9C"/>
      </a:lt2>
      <a:accent1>
        <a:srgbClr val="FFD700"/>
      </a:accent1>
      <a:accent2>
        <a:srgbClr val="00A22E"/>
      </a:accent2>
      <a:accent3>
        <a:srgbClr val="00B4D2"/>
      </a:accent3>
      <a:accent4>
        <a:srgbClr val="801A99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asmus_ESE_EN_def.pptx" id="{819DCE17-8CBB-4841-A4DC-0080E53A2D1A}" vid="{4EFC5655-6329-4C09-A1A8-3163E49801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aseDocument" ma:contentTypeID="0x01010068B932EBA4214624B1E6C758B674AA3900878AE0BF14248048B0F623A599AB54C9" ma:contentTypeVersion="10" ma:contentTypeDescription="Crée un document." ma:contentTypeScope="" ma:versionID="0f806d5401a718c248ff851712977ef5">
  <xsd:schema xmlns:xsd="http://www.w3.org/2001/XMLSchema" xmlns:xs="http://www.w3.org/2001/XMLSchema" xmlns:p="http://schemas.microsoft.com/office/2006/metadata/properties" xmlns:ns1="http://schemas.microsoft.com/sharepoint/v3" xmlns:ns2="f15eea43-7fa7-45cf-8dc0-d5244e2cd467" xmlns:ns3="61fd8d87-ea47-44bb-afd6-b4d99b1d9c1f" targetNamespace="http://schemas.microsoft.com/office/2006/metadata/properties" ma:root="true" ma:fieldsID="3c46b631aa297e29475e1214a5361d70" ns1:_="" ns2:_="" ns3:_="">
    <xsd:import namespace="http://schemas.microsoft.com/sharepoint/v3"/>
    <xsd:import namespace="f15eea43-7fa7-45cf-8dc0-d5244e2cd467"/>
    <xsd:import namespace="61fd8d87-ea47-44bb-afd6-b4d99b1d9c1f"/>
    <xsd:element name="properties">
      <xsd:complexType>
        <xsd:sequence>
          <xsd:element name="documentManagement">
            <xsd:complexType>
              <xsd:all>
                <xsd:element ref="ns2:RIDocSummary" minOccurs="0"/>
                <xsd:element ref="ns2:RIDocInitialCreationDate" minOccurs="0"/>
                <xsd:element ref="ns2:RIDocTypeTaxHTField0" minOccurs="0"/>
                <xsd:element ref="ns2:RITargetGroupTaxHTField0" minOccurs="0"/>
                <xsd:element ref="ns2:RIThemeTaxHTField0" minOccurs="0"/>
                <xsd:element ref="ns2:RILanguageTaxHTField0" minOccurs="0"/>
                <xsd:element ref="ns3:TaxCatchAll" minOccurs="0"/>
                <xsd:element ref="ns3:gde733b7de1f426ba66c11d7c4a6ad8f" minOccurs="0"/>
                <xsd:element ref="ns3:TaxCatchAllLabel" minOccurs="0"/>
                <xsd:element ref="ns3:cc6d4d0f41a44532aeb7bee41b15f208" minOccurs="0"/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25" nillable="true" ma:displayName="Date de fin de planification" ma:description="" ma:internalName="PublishingExpirationDate">
      <xsd:simpleType>
        <xsd:restriction base="dms:Unknown"/>
      </xsd:simpleType>
    </xsd:element>
    <xsd:element name="PublishingStartDate" ma:index="26" nillable="true" ma:displayName="Date de début de planification" ma:description="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eea43-7fa7-45cf-8dc0-d5244e2cd467" elementFormDefault="qualified">
    <xsd:import namespace="http://schemas.microsoft.com/office/2006/documentManagement/types"/>
    <xsd:import namespace="http://schemas.microsoft.com/office/infopath/2007/PartnerControls"/>
    <xsd:element name="RIDocSummary" ma:index="8" nillable="true" ma:displayName="Résumé" ma:internalName="RIDocSummary">
      <xsd:simpleType>
        <xsd:restriction base="dms:Note">
          <xsd:maxLength value="255"/>
        </xsd:restriction>
      </xsd:simpleType>
    </xsd:element>
    <xsd:element name="RIDocInitialCreationDate" ma:index="13" nillable="true" ma:displayName="Initial creation date" ma:default="[Today]" ma:format="DateOnly" ma:indexed="true" ma:internalName="RIDocInitialCreationDate">
      <xsd:simpleType>
        <xsd:restriction base="dms:DateTime"/>
      </xsd:simpleType>
    </xsd:element>
    <xsd:element name="RIDocTypeTaxHTField0" ma:index="14" nillable="true" ma:taxonomy="true" ma:internalName="RIDocTypeTaxHTField0" ma:taxonomyFieldName="RIDocType" ma:displayName="Type" ma:fieldId="{e9c02295-779d-4904-9c2f-398eb8a46af6}" ma:taxonomyMulti="true" ma:sspId="0ef66dbe-9d4d-47c7-8094-97b828f68765" ma:termSetId="2b6f7e9b-72d8-4c39-9dd2-b382cdde65ef" ma:anchorId="bba49bfc-d79e-4d3d-8e99-da4cfe1bc359" ma:open="false" ma:isKeyword="false">
      <xsd:complexType>
        <xsd:sequence>
          <xsd:element ref="pc:Terms" minOccurs="0" maxOccurs="1"/>
        </xsd:sequence>
      </xsd:complexType>
    </xsd:element>
    <xsd:element name="RITargetGroupTaxHTField0" ma:index="15" nillable="true" ma:taxonomy="true" ma:internalName="RITargetGroupTaxHTField0" ma:taxonomyFieldName="RITargetGroup" ma:displayName="Groupe cible" ma:default="" ma:fieldId="{5ba84fff-5b48-41ff-a0ce-9cb6f56aeea2}" ma:taxonomyMulti="true" ma:sspId="0ef66dbe-9d4d-47c7-8094-97b828f68765" ma:termSetId="2b6f7e9b-72d8-4c39-9dd2-b382cdde65ef" ma:anchorId="93e5bace-bd47-4f95-bc09-82965b59cb06" ma:open="false" ma:isKeyword="false">
      <xsd:complexType>
        <xsd:sequence>
          <xsd:element ref="pc:Terms" minOccurs="0" maxOccurs="1"/>
        </xsd:sequence>
      </xsd:complexType>
    </xsd:element>
    <xsd:element name="RIThemeTaxHTField0" ma:index="16" nillable="true" ma:taxonomy="true" ma:internalName="RIThemeTaxHTField0" ma:taxonomyFieldName="RITheme" ma:displayName="Thème" ma:fieldId="{4da39f56-d3e0-4eda-b5a0-097d81b2f922}" ma:taxonomyMulti="true" ma:sspId="0ef66dbe-9d4d-47c7-8094-97b828f68765" ma:termSetId="2b6f7e9b-72d8-4c39-9dd2-b382cdde65ef" ma:anchorId="d3fdfad7-22a2-47aa-bc5b-de53bde139df" ma:open="false" ma:isKeyword="false">
      <xsd:complexType>
        <xsd:sequence>
          <xsd:element ref="pc:Terms" minOccurs="0" maxOccurs="1"/>
        </xsd:sequence>
      </xsd:complexType>
    </xsd:element>
    <xsd:element name="RILanguageTaxHTField0" ma:index="17" nillable="true" ma:taxonomy="true" ma:internalName="RILanguageTaxHTField0" ma:taxonomyFieldName="RILanguage" ma:displayName="Langue" ma:fieldId="{c7e3734e-a786-4652-bb98-6e7a4dc8cda4}" ma:taxonomyMulti="true" ma:sspId="0ef66dbe-9d4d-47c7-8094-97b828f68765" ma:termSetId="2b6f7e9b-72d8-4c39-9dd2-b382cdde65ef" ma:anchorId="216408cd-2d56-4fdf-a6f2-b407a6eb465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fd8d87-ea47-44bb-afd6-b4d99b1d9c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Colonne Attraper tout de Taxonomie" ma:hidden="true" ma:list="{7dc22c6c-0b67-4097-b867-927b71770b39}" ma:internalName="TaxCatchAll" ma:showField="CatchAllData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de733b7de1f426ba66c11d7c4a6ad8f" ma:index="21" nillable="true" ma:displayName="Document Publicationtype_0" ma:hidden="true" ma:internalName="gde733b7de1f426ba66c11d7c4a6ad8f">
      <xsd:simpleType>
        <xsd:restriction base="dms:Note"/>
      </xsd:simpleType>
    </xsd:element>
    <xsd:element name="TaxCatchAllLabel" ma:index="22" nillable="true" ma:displayName="Colonne Attraper tout de Taxonomie1" ma:hidden="true" ma:list="{7dc22c6c-0b67-4097-b867-927b71770b39}" ma:internalName="TaxCatchAllLabel" ma:readOnly="true" ma:showField="CatchAllDataLabel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c6d4d0f41a44532aeb7bee41b15f208" ma:index="23" nillable="true" ma:taxonomy="true" ma:internalName="cc6d4d0f41a44532aeb7bee41b15f208" ma:taxonomyFieldName="Publication_x0020_type_x0020_for_x0020_documents" ma:displayName="Publication type for documents" ma:default="" ma:fieldId="{cc6d4d0f-41a4-4532-aeb7-bee41b15f208}" ma:taxonomyMulti="true" ma:sspId="0ef66dbe-9d4d-47c7-8094-97b828f68765" ma:termSetId="2b6f7e9b-72d8-4c39-9dd2-b382cdde65ef" ma:anchorId="22490f7c-4f41-43c8-a5b3-f62c4d13df9a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IDocInitialCreationDate xmlns="f15eea43-7fa7-45cf-8dc0-d5244e2cd467">2019-06-23T22:00:00+00:00</RIDocInitialCreationDate>
    <RITargetGroup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Mutualités</TermName>
          <TermId xmlns="http://schemas.microsoft.com/office/infopath/2007/PartnerControls">a6cbed05-adf5-4226-bcb7-ef5cdc788bf2</TermId>
        </TermInfo>
        <TermInfo xmlns="http://schemas.microsoft.com/office/infopath/2007/PartnerControls">
          <TermName xmlns="http://schemas.microsoft.com/office/infopath/2007/PartnerControls">Professionnel de la santé</TermName>
          <TermId xmlns="http://schemas.microsoft.com/office/infopath/2007/PartnerControls">2ad223cb-5dec-4759-add4-b89b36632398</TermId>
        </TermInfo>
      </Terms>
    </RITargetGroupTaxHTField0>
    <RILanguage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Néerlandais</TermName>
          <TermId xmlns="http://schemas.microsoft.com/office/infopath/2007/PartnerControls">1daba039-17e6-4993-bb2c-50e1d16ef364</TermId>
        </TermInfo>
      </Terms>
    </RILanguageTaxHTField0>
    <cc6d4d0f41a44532aeb7bee41b15f208 xmlns="61fd8d87-ea47-44bb-afd6-b4d99b1d9c1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Conférence</TermName>
          <TermId xmlns="http://schemas.microsoft.com/office/infopath/2007/PartnerControls">274094ed-ca11-45ae-84dc-ca9bcaa5cb43</TermId>
        </TermInfo>
      </Terms>
    </cc6d4d0f41a44532aeb7bee41b15f208>
    <TaxCatchAll xmlns="61fd8d87-ea47-44bb-afd6-b4d99b1d9c1f">
      <Value>125</Value>
      <Value>25</Value>
      <Value>24</Value>
      <Value>12</Value>
    </TaxCatchAll>
    <RIDocSummary xmlns="f15eea43-7fa7-45cf-8dc0-d5244e2cd467" xsi:nil="true"/>
    <RIThemeTaxHTField0 xmlns="f15eea43-7fa7-45cf-8dc0-d5244e2cd467">
      <Terms xmlns="http://schemas.microsoft.com/office/infopath/2007/PartnerControls"/>
    </RIThemeTaxHTField0>
    <PublishingExpirationDate xmlns="http://schemas.microsoft.com/sharepoint/v3" xsi:nil="true"/>
    <RIDocTypeTaxHTField0 xmlns="f15eea43-7fa7-45cf-8dc0-d5244e2cd467">
      <Terms xmlns="http://schemas.microsoft.com/office/infopath/2007/PartnerControls"/>
    </RIDocTypeTaxHTField0>
    <PublishingStartDate xmlns="http://schemas.microsoft.com/sharepoint/v3" xsi:nil="true"/>
    <gde733b7de1f426ba66c11d7c4a6ad8f xmlns="61fd8d87-ea47-44bb-afd6-b4d99b1d9c1f" xsi:nil="true"/>
  </documentManagement>
</p:properties>
</file>

<file path=customXml/itemProps1.xml><?xml version="1.0" encoding="utf-8"?>
<ds:datastoreItem xmlns:ds="http://schemas.openxmlformats.org/officeDocument/2006/customXml" ds:itemID="{D9CFF59E-5BCE-4BCB-AB75-2FBAD90FB70F}"/>
</file>

<file path=customXml/itemProps2.xml><?xml version="1.0" encoding="utf-8"?>
<ds:datastoreItem xmlns:ds="http://schemas.openxmlformats.org/officeDocument/2006/customXml" ds:itemID="{703F4EB6-940C-46C6-A7E8-55FE529CDD25}"/>
</file>

<file path=customXml/itemProps3.xml><?xml version="1.0" encoding="utf-8"?>
<ds:datastoreItem xmlns:ds="http://schemas.openxmlformats.org/officeDocument/2006/customXml" ds:itemID="{D276B78F-AE40-4C4D-97E4-11DAC080B1EA}"/>
</file>

<file path=docProps/app.xml><?xml version="1.0" encoding="utf-8"?>
<Properties xmlns="http://schemas.openxmlformats.org/officeDocument/2006/extended-properties" xmlns:vt="http://schemas.openxmlformats.org/officeDocument/2006/docPropsVTypes">
  <Template>Erasmus_ESE_EN_def</Template>
  <TotalTime>9664</TotalTime>
  <Words>1161</Words>
  <Application>Microsoft Office PowerPoint</Application>
  <PresentationFormat>On-screen Show (4:3)</PresentationFormat>
  <Paragraphs>284</Paragraphs>
  <Slides>29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Calibri</vt:lpstr>
      <vt:lpstr>Museo Sans 100</vt:lpstr>
      <vt:lpstr>Museo Sans 500</vt:lpstr>
      <vt:lpstr>Museo Sans 700</vt:lpstr>
      <vt:lpstr>Museo Sans 900</vt:lpstr>
      <vt:lpstr>Times New Roman</vt:lpstr>
      <vt:lpstr>Wingdings</vt:lpstr>
      <vt:lpstr>Erasmus_ESE_EN_v2</vt:lpstr>
      <vt:lpstr> De impact van de proactieve flux en de verhoogde tegemoetkoming op gezondheidszorguitgaven</vt:lpstr>
      <vt:lpstr>PowerPoint Presentation</vt:lpstr>
      <vt:lpstr>2 Onderzoeksvragen:</vt:lpstr>
      <vt:lpstr>Samenwerking en Randomisering</vt:lpstr>
      <vt:lpstr>PowerPoint Presentation</vt:lpstr>
      <vt:lpstr>PowerPoint Presentation</vt:lpstr>
      <vt:lpstr>PowerPoint Presentation</vt:lpstr>
      <vt:lpstr>Contactname</vt:lpstr>
      <vt:lpstr>Exclusiecriteria</vt:lpstr>
      <vt:lpstr>Data</vt:lpstr>
      <vt:lpstr>Resultaten</vt:lpstr>
      <vt:lpstr>De Regio’s</vt:lpstr>
      <vt:lpstr>De Regio’s</vt:lpstr>
      <vt:lpstr>Timing</vt:lpstr>
      <vt:lpstr>Wie reageert?</vt:lpstr>
      <vt:lpstr>Wie reageert?</vt:lpstr>
      <vt:lpstr>Conclusie</vt:lpstr>
      <vt:lpstr>PowerPoint Presentation</vt:lpstr>
      <vt:lpstr>Introductie</vt:lpstr>
      <vt:lpstr>Selectie van groepen</vt:lpstr>
      <vt:lpstr>Gelijkheid tussen groep 1 en 6</vt:lpstr>
      <vt:lpstr>Wie consumeert meer gezondheidszorg?</vt:lpstr>
      <vt:lpstr>Resultaten</vt:lpstr>
      <vt:lpstr>Resultaten</vt:lpstr>
      <vt:lpstr>Robuustheid Totale Uitgaven</vt:lpstr>
      <vt:lpstr>Gezinsuitgaven?</vt:lpstr>
      <vt:lpstr>Survey</vt:lpstr>
      <vt:lpstr>Conclusie</vt:lpstr>
      <vt:lpstr>PowerPoint Presentation</vt:lpstr>
    </vt:vector>
  </TitlesOfParts>
  <Manager/>
  <Company>EUR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impact van de proactieve flux en de verhoogde tegemoetkoming op gezondheidszorguitgaven</dc:title>
  <dc:subject/>
  <dc:creator>R. van Gestel</dc:creator>
  <cp:keywords/>
  <dc:description>EUR ESE presentation_x000d_versie 2.0 - may 2015_x000d_Design: Fabrique_x000d_Template: Ton Persoon</dc:description>
  <cp:lastModifiedBy>R. van Gestel</cp:lastModifiedBy>
  <cp:revision>70</cp:revision>
  <cp:lastPrinted>2018-11-23T10:44:26Z</cp:lastPrinted>
  <dcterms:created xsi:type="dcterms:W3CDTF">2018-06-13T10:14:20Z</dcterms:created>
  <dcterms:modified xsi:type="dcterms:W3CDTF">2019-06-10T17:55:14Z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0x01010068B932EBA4214624B1E6C758B674AA3900878AE0BF14248048B0F623A599AB54C9</vt:lpwstr>
  </property>
  <property fmtid="{D5CDD505-2E9C-101B-9397-08002B2CF9AE}" pid="3" name="RITargetGroup">
    <vt:lpwstr>24;#Mutualités|a6cbed05-adf5-4226-bcb7-ef5cdc788bf2;#25;#Professionnel de la santé|2ad223cb-5dec-4759-add4-b89b36632398</vt:lpwstr>
  </property>
  <property fmtid="{D5CDD505-2E9C-101B-9397-08002B2CF9AE}" pid="4" name="RITheme">
    <vt:lpwstr/>
  </property>
  <property fmtid="{D5CDD505-2E9C-101B-9397-08002B2CF9AE}" pid="5" name="RILanguage">
    <vt:lpwstr>12;#Néerlandais|1daba039-17e6-4993-bb2c-50e1d16ef364</vt:lpwstr>
  </property>
  <property fmtid="{D5CDD505-2E9C-101B-9397-08002B2CF9AE}" pid="6" name="RIDocType">
    <vt:lpwstr/>
  </property>
  <property fmtid="{D5CDD505-2E9C-101B-9397-08002B2CF9AE}" pid="7" name="Publication type for documents">
    <vt:lpwstr>125;#Conférence|274094ed-ca11-45ae-84dc-ca9bcaa5cb43</vt:lpwstr>
  </property>
</Properties>
</file>