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76" r:id="rId2"/>
    <p:sldId id="374" r:id="rId3"/>
    <p:sldId id="390" r:id="rId4"/>
    <p:sldId id="319" r:id="rId5"/>
    <p:sldId id="323" r:id="rId6"/>
    <p:sldId id="395" r:id="rId7"/>
    <p:sldId id="396" r:id="rId8"/>
    <p:sldId id="324" r:id="rId9"/>
    <p:sldId id="325" r:id="rId10"/>
    <p:sldId id="327" r:id="rId11"/>
    <p:sldId id="328" r:id="rId12"/>
    <p:sldId id="329" r:id="rId13"/>
    <p:sldId id="389" r:id="rId14"/>
    <p:sldId id="330" r:id="rId15"/>
    <p:sldId id="398" r:id="rId16"/>
    <p:sldId id="381" r:id="rId17"/>
    <p:sldId id="380" r:id="rId18"/>
    <p:sldId id="385" r:id="rId19"/>
    <p:sldId id="379" r:id="rId20"/>
    <p:sldId id="382" r:id="rId21"/>
    <p:sldId id="400" r:id="rId22"/>
    <p:sldId id="399" r:id="rId23"/>
    <p:sldId id="401" r:id="rId24"/>
    <p:sldId id="402" r:id="rId25"/>
    <p:sldId id="403" r:id="rId26"/>
    <p:sldId id="334" r:id="rId27"/>
    <p:sldId id="393" r:id="rId28"/>
    <p:sldId id="344" r:id="rId29"/>
    <p:sldId id="367" r:id="rId30"/>
    <p:sldId id="375" r:id="rId31"/>
    <p:sldId id="397" r:id="rId3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3866" autoAdjust="0"/>
  </p:normalViewPr>
  <p:slideViewPr>
    <p:cSldViewPr>
      <p:cViewPr varScale="1">
        <p:scale>
          <a:sx n="73" d="100"/>
          <a:sy n="73" d="100"/>
        </p:scale>
        <p:origin x="-2724" y="-102"/>
      </p:cViewPr>
      <p:guideLst>
        <p:guide orient="horz" pos="2160"/>
        <p:guide pos="2880"/>
      </p:guideLst>
    </p:cSldViewPr>
  </p:slideViewPr>
  <p:outlineViewPr>
    <p:cViewPr>
      <p:scale>
        <a:sx n="33" d="100"/>
        <a:sy n="33" d="100"/>
      </p:scale>
      <p:origin x="0" y="993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BE"/>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BE"/>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smtClean="0"/>
              <a:t>Klik om de opmaakprofielen van de modeltekst te bewerken</a:t>
            </a:r>
          </a:p>
          <a:p>
            <a:pPr lvl="1"/>
            <a:r>
              <a:rPr lang="nl-BE" smtClean="0"/>
              <a:t>Tweede niveau</a:t>
            </a:r>
          </a:p>
          <a:p>
            <a:pPr lvl="2"/>
            <a:r>
              <a:rPr lang="nl-BE" smtClean="0"/>
              <a:t>Derde niveau</a:t>
            </a:r>
          </a:p>
          <a:p>
            <a:pPr lvl="3"/>
            <a:r>
              <a:rPr lang="nl-BE" smtClean="0"/>
              <a:t>Vierde niveau</a:t>
            </a:r>
          </a:p>
          <a:p>
            <a:pPr lvl="4"/>
            <a:r>
              <a:rPr lang="nl-BE" smtClean="0"/>
              <a:t>Vijfde niveau</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BE"/>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05E28DC-6051-4D0F-A94E-EEB300425B33}" type="slidenum">
              <a:rPr lang="nl-BE"/>
              <a:pPr/>
              <a:t>‹#›</a:t>
            </a:fld>
            <a:endParaRPr lang="nl-BE"/>
          </a:p>
        </p:txBody>
      </p:sp>
    </p:spTree>
    <p:extLst>
      <p:ext uri="{BB962C8B-B14F-4D97-AF65-F5344CB8AC3E}">
        <p14:creationId xmlns:p14="http://schemas.microsoft.com/office/powerpoint/2010/main" val="189182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L’exposé</a:t>
            </a:r>
            <a:r>
              <a:rPr lang="en-US" dirty="0" smtClean="0"/>
              <a:t> </a:t>
            </a:r>
            <a:r>
              <a:rPr lang="en-US" dirty="0" err="1" smtClean="0"/>
              <a:t>suivant</a:t>
            </a:r>
            <a:r>
              <a:rPr lang="en-US" dirty="0" smtClean="0"/>
              <a:t> </a:t>
            </a:r>
            <a:r>
              <a:rPr lang="en-US" dirty="0" err="1" smtClean="0"/>
              <a:t>concerne</a:t>
            </a:r>
            <a:r>
              <a:rPr lang="en-US" dirty="0" smtClean="0"/>
              <a:t> les</a:t>
            </a:r>
            <a:r>
              <a:rPr lang="en-US" baseline="0" dirty="0" smtClean="0"/>
              <a:t> variations de </a:t>
            </a:r>
            <a:r>
              <a:rPr lang="en-US" baseline="0" dirty="0" err="1" smtClean="0"/>
              <a:t>pratique</a:t>
            </a:r>
            <a:r>
              <a:rPr lang="en-US" baseline="0" dirty="0" smtClean="0"/>
              <a:t>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a:t>
            </a:fld>
            <a:endParaRPr lang="nl-BE"/>
          </a:p>
        </p:txBody>
      </p:sp>
    </p:spTree>
    <p:extLst>
      <p:ext uri="{BB962C8B-B14F-4D97-AF65-F5344CB8AC3E}">
        <p14:creationId xmlns:p14="http://schemas.microsoft.com/office/powerpoint/2010/main" val="356170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Selon</a:t>
            </a:r>
            <a:r>
              <a:rPr lang="en-US" dirty="0" smtClean="0"/>
              <a:t> les </a:t>
            </a:r>
            <a:r>
              <a:rPr lang="en-US" dirty="0" err="1" smtClean="0"/>
              <a:t>modalités</a:t>
            </a:r>
            <a:r>
              <a:rPr lang="en-US" dirty="0" smtClean="0"/>
              <a:t> de </a:t>
            </a:r>
            <a:r>
              <a:rPr lang="en-US" dirty="0" err="1" smtClean="0"/>
              <a:t>prises</a:t>
            </a:r>
            <a:r>
              <a:rPr lang="en-US" dirty="0" smtClean="0"/>
              <a:t> en charge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11</a:t>
            </a:fld>
            <a:endParaRPr lang="nl-BE"/>
          </a:p>
        </p:txBody>
      </p:sp>
    </p:spTree>
    <p:extLst>
      <p:ext uri="{BB962C8B-B14F-4D97-AF65-F5344CB8AC3E}">
        <p14:creationId xmlns:p14="http://schemas.microsoft.com/office/powerpoint/2010/main" val="32879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En </a:t>
            </a:r>
            <a:r>
              <a:rPr lang="en-US" dirty="0" err="1" smtClean="0"/>
              <a:t>fonction</a:t>
            </a:r>
            <a:r>
              <a:rPr lang="en-US" dirty="0" smtClean="0"/>
              <a:t> des techniques</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12</a:t>
            </a:fld>
            <a:endParaRPr lang="nl-BE"/>
          </a:p>
        </p:txBody>
      </p:sp>
    </p:spTree>
    <p:extLst>
      <p:ext uri="{BB962C8B-B14F-4D97-AF65-F5344CB8AC3E}">
        <p14:creationId xmlns:p14="http://schemas.microsoft.com/office/powerpoint/2010/main" val="2766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Du type</a:t>
            </a:r>
            <a:r>
              <a:rPr lang="en-US" baseline="0" dirty="0" smtClean="0"/>
              <a:t> de </a:t>
            </a:r>
            <a:r>
              <a:rPr lang="en-US" baseline="0" dirty="0" err="1" smtClean="0"/>
              <a:t>professionnel</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13</a:t>
            </a:fld>
            <a:endParaRPr lang="nl-BE"/>
          </a:p>
        </p:txBody>
      </p:sp>
    </p:spTree>
    <p:extLst>
      <p:ext uri="{BB962C8B-B14F-4D97-AF65-F5344CB8AC3E}">
        <p14:creationId xmlns:p14="http://schemas.microsoft.com/office/powerpoint/2010/main" val="263231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Ou</a:t>
            </a:r>
            <a:r>
              <a:rPr lang="en-US" dirty="0" smtClean="0"/>
              <a:t> de </a:t>
            </a:r>
            <a:r>
              <a:rPr lang="en-US" dirty="0" err="1" smtClean="0"/>
              <a:t>l’evolution</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14</a:t>
            </a:fld>
            <a:endParaRPr lang="nl-BE"/>
          </a:p>
        </p:txBody>
      </p:sp>
    </p:spTree>
    <p:extLst>
      <p:ext uri="{BB962C8B-B14F-4D97-AF65-F5344CB8AC3E}">
        <p14:creationId xmlns:p14="http://schemas.microsoft.com/office/powerpoint/2010/main" val="92353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21</a:t>
            </a:fld>
            <a:endParaRPr lang="nl-BE"/>
          </a:p>
        </p:txBody>
      </p:sp>
    </p:spTree>
    <p:extLst>
      <p:ext uri="{BB962C8B-B14F-4D97-AF65-F5344CB8AC3E}">
        <p14:creationId xmlns:p14="http://schemas.microsoft.com/office/powerpoint/2010/main" val="374569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23</a:t>
            </a:fld>
            <a:endParaRPr lang="nl-BE"/>
          </a:p>
        </p:txBody>
      </p:sp>
    </p:spTree>
    <p:extLst>
      <p:ext uri="{BB962C8B-B14F-4D97-AF65-F5344CB8AC3E}">
        <p14:creationId xmlns:p14="http://schemas.microsoft.com/office/powerpoint/2010/main" val="374569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Arial" charset="0"/>
                <a:ea typeface="+mn-ea"/>
                <a:cs typeface="+mn-cs"/>
              </a:rPr>
              <a:t>L’analyse de la pratique belge a montré des variations de pratiques </a:t>
            </a:r>
            <a:r>
              <a:rPr lang="fr-BE" sz="1200" kern="1200" dirty="0" err="1" smtClean="0">
                <a:solidFill>
                  <a:schemeClr val="tx1"/>
                </a:solidFill>
                <a:effectLst/>
                <a:latin typeface="Arial" charset="0"/>
                <a:ea typeface="+mn-ea"/>
                <a:cs typeface="+mn-cs"/>
              </a:rPr>
              <a:t>interpellantes</a:t>
            </a:r>
            <a:r>
              <a:rPr lang="fr-BE" sz="1200" kern="1200" dirty="0" smtClean="0">
                <a:solidFill>
                  <a:schemeClr val="tx1"/>
                </a:solidFill>
                <a:effectLst/>
                <a:latin typeface="Arial" charset="0"/>
                <a:ea typeface="+mn-ea"/>
                <a:cs typeface="+mn-cs"/>
              </a:rPr>
              <a:t>. </a:t>
            </a:r>
          </a:p>
          <a:p>
            <a:r>
              <a:rPr lang="fr-BE" sz="1200" kern="1200" dirty="0" smtClean="0">
                <a:solidFill>
                  <a:schemeClr val="tx1"/>
                </a:solidFill>
                <a:effectLst/>
                <a:latin typeface="Arial" charset="0"/>
                <a:ea typeface="+mn-ea"/>
                <a:cs typeface="+mn-cs"/>
              </a:rPr>
              <a:t>Cette analyse montre que, autant </a:t>
            </a:r>
            <a:r>
              <a:rPr lang="fr-BE" sz="1200" u="sng" kern="1200" dirty="0" smtClean="0">
                <a:solidFill>
                  <a:schemeClr val="tx1"/>
                </a:solidFill>
                <a:effectLst/>
                <a:latin typeface="Arial" charset="0"/>
                <a:ea typeface="+mn-ea"/>
                <a:cs typeface="+mn-cs"/>
              </a:rPr>
              <a:t>sinon plus que les recommandations</a:t>
            </a:r>
            <a:r>
              <a:rPr lang="fr-BE" sz="1200" u="sng" kern="1200" baseline="0" dirty="0" smtClean="0">
                <a:solidFill>
                  <a:schemeClr val="tx1"/>
                </a:solidFill>
                <a:effectLst/>
                <a:latin typeface="Arial" charset="0"/>
                <a:ea typeface="+mn-ea"/>
                <a:cs typeface="+mn-cs"/>
              </a:rPr>
              <a:t> </a:t>
            </a:r>
            <a:r>
              <a:rPr lang="fr-BE" sz="1200" u="sng" kern="1200" dirty="0" smtClean="0">
                <a:solidFill>
                  <a:schemeClr val="tx1"/>
                </a:solidFill>
                <a:effectLst/>
                <a:latin typeface="Arial" charset="0"/>
                <a:ea typeface="+mn-ea"/>
                <a:cs typeface="+mn-cs"/>
              </a:rPr>
              <a:t>, les habitudes chirurgicales bien ancrées et les politiques publiques de remboursement des soins de santé influencent largement les pratiques chirurgicales. </a:t>
            </a:r>
          </a:p>
          <a:p>
            <a:r>
              <a:rPr lang="fr-BE" sz="1200" kern="1200" dirty="0" smtClean="0">
                <a:solidFill>
                  <a:schemeClr val="tx1"/>
                </a:solidFill>
                <a:effectLst/>
                <a:latin typeface="Arial" charset="0"/>
                <a:ea typeface="+mn-ea"/>
                <a:cs typeface="+mn-cs"/>
              </a:rPr>
              <a:t>Un dialogue constructif entre les sociétés savantes et les autorités de santé serait souhaitable pour aider à l’optimisation de la prise en charge de l’IVC en Belgique. </a:t>
            </a:r>
          </a:p>
          <a:p>
            <a:r>
              <a:rPr lang="fr-BE" sz="1200" b="1" kern="1200" dirty="0" smtClean="0">
                <a:solidFill>
                  <a:schemeClr val="tx1"/>
                </a:solidFill>
                <a:effectLst/>
                <a:latin typeface="Arial" charset="0"/>
                <a:ea typeface="+mn-ea"/>
                <a:cs typeface="+mn-cs"/>
              </a:rPr>
              <a:t>Par exemple : L’</a:t>
            </a:r>
            <a:r>
              <a:rPr lang="fr-BE" sz="1200" b="1" kern="1200" dirty="0" err="1" smtClean="0">
                <a:solidFill>
                  <a:schemeClr val="tx1"/>
                </a:solidFill>
                <a:effectLst/>
                <a:latin typeface="Arial" charset="0"/>
                <a:ea typeface="+mn-ea"/>
                <a:cs typeface="+mn-cs"/>
              </a:rPr>
              <a:t>échodoppler</a:t>
            </a:r>
            <a:r>
              <a:rPr lang="fr-BE" sz="1200" b="1" kern="1200" dirty="0" smtClean="0">
                <a:solidFill>
                  <a:schemeClr val="tx1"/>
                </a:solidFill>
                <a:effectLst/>
                <a:latin typeface="Arial" charset="0"/>
                <a:ea typeface="+mn-ea"/>
                <a:cs typeface="+mn-cs"/>
              </a:rPr>
              <a:t> veineux</a:t>
            </a:r>
            <a:r>
              <a:rPr lang="fr-BE" sz="1200" kern="1200" dirty="0" smtClean="0">
                <a:solidFill>
                  <a:schemeClr val="tx1"/>
                </a:solidFill>
                <a:effectLst/>
                <a:latin typeface="Arial" charset="0"/>
                <a:ea typeface="+mn-ea"/>
                <a:cs typeface="+mn-cs"/>
              </a:rPr>
              <a:t>, examen systématiquement nécessaire dans le bilan et le suivi de la maladie et dans la mise en pratique des différents traitements endoveineux et d’</a:t>
            </a:r>
            <a:r>
              <a:rPr lang="fr-BE" sz="1200" kern="1200" dirty="0" err="1" smtClean="0">
                <a:solidFill>
                  <a:schemeClr val="tx1"/>
                </a:solidFill>
                <a:effectLst/>
                <a:latin typeface="Arial" charset="0"/>
                <a:ea typeface="+mn-ea"/>
                <a:cs typeface="+mn-cs"/>
              </a:rPr>
              <a:t>échosclérose</a:t>
            </a:r>
            <a:r>
              <a:rPr lang="fr-BE" sz="1200" kern="1200" dirty="0" smtClean="0">
                <a:solidFill>
                  <a:schemeClr val="tx1"/>
                </a:solidFill>
                <a:effectLst/>
                <a:latin typeface="Arial" charset="0"/>
                <a:ea typeface="+mn-ea"/>
                <a:cs typeface="+mn-cs"/>
              </a:rPr>
              <a:t> ne bénéficie pas d’un code de nomenclature spécifique dans cette indication. </a:t>
            </a:r>
          </a:p>
          <a:p>
            <a:r>
              <a:rPr lang="fr-BE" sz="1200" b="1" kern="1200" dirty="0" smtClean="0">
                <a:solidFill>
                  <a:schemeClr val="tx1"/>
                </a:solidFill>
                <a:effectLst/>
                <a:latin typeface="Arial" charset="0"/>
                <a:ea typeface="+mn-ea"/>
                <a:cs typeface="+mn-cs"/>
              </a:rPr>
              <a:t>Par exemple : L’</a:t>
            </a:r>
            <a:r>
              <a:rPr lang="fr-BE" sz="1200" b="1" kern="1200" dirty="0" err="1" smtClean="0">
                <a:solidFill>
                  <a:schemeClr val="tx1"/>
                </a:solidFill>
                <a:effectLst/>
                <a:latin typeface="Arial" charset="0"/>
                <a:ea typeface="+mn-ea"/>
                <a:cs typeface="+mn-cs"/>
              </a:rPr>
              <a:t>échosclérose</a:t>
            </a:r>
            <a:r>
              <a:rPr lang="fr-BE" sz="1200" kern="1200" dirty="0" smtClean="0">
                <a:solidFill>
                  <a:schemeClr val="tx1"/>
                </a:solidFill>
                <a:effectLst/>
                <a:latin typeface="Arial" charset="0"/>
                <a:ea typeface="+mn-ea"/>
                <a:cs typeface="+mn-cs"/>
              </a:rPr>
              <a:t> n’existe pas dans la nomenclature belge. Les praticiens facturent-ils une simple sclérose, ou « bricolent-ils », en y associant des </a:t>
            </a:r>
            <a:r>
              <a:rPr lang="fr-BE" sz="1200" kern="1200" dirty="0" err="1" smtClean="0">
                <a:solidFill>
                  <a:schemeClr val="tx1"/>
                </a:solidFill>
                <a:effectLst/>
                <a:latin typeface="Arial" charset="0"/>
                <a:ea typeface="+mn-ea"/>
                <a:cs typeface="+mn-cs"/>
              </a:rPr>
              <a:t>phlébectomies</a:t>
            </a:r>
            <a:r>
              <a:rPr lang="fr-BE" sz="1200" kern="1200" dirty="0" smtClean="0">
                <a:solidFill>
                  <a:schemeClr val="tx1"/>
                </a:solidFill>
                <a:effectLst/>
                <a:latin typeface="Arial" charset="0"/>
                <a:ea typeface="+mn-ea"/>
                <a:cs typeface="+mn-cs"/>
              </a:rPr>
              <a:t> ou d’autres codes plus avantageux ? Les disparités observées posent question. Cette technique incontournable mérite une reconnaissance à la hauteur de son utilité. L’intérêt d’un code spécifique qui combinerait la sclérose et l’écho doppler pourrait être étudié</a:t>
            </a:r>
          </a:p>
          <a:p>
            <a:r>
              <a:rPr lang="fr-BE" sz="1200" b="1" kern="1200" dirty="0" smtClean="0">
                <a:solidFill>
                  <a:schemeClr val="tx1"/>
                </a:solidFill>
                <a:effectLst/>
                <a:latin typeface="Arial" charset="0"/>
                <a:ea typeface="+mn-ea"/>
                <a:cs typeface="+mn-cs"/>
              </a:rPr>
              <a:t>Par exemple : Le matériel endoveineux</a:t>
            </a:r>
            <a:r>
              <a:rPr lang="fr-BE" sz="1200" kern="1200" dirty="0" smtClean="0">
                <a:solidFill>
                  <a:schemeClr val="tx1"/>
                </a:solidFill>
                <a:effectLst/>
                <a:latin typeface="Arial" charset="0"/>
                <a:ea typeface="+mn-ea"/>
                <a:cs typeface="+mn-cs"/>
              </a:rPr>
              <a:t> ne peut être remboursé qu’une seule fois, ce qui risque de pousser à la sur-indication d’interventions bilatérales d’emblée, là ou des varices pauci-symptomatiques auraient pu attendre avant de décider d’un traitement. Il serait également intéressant d’étudier l’intérêt du  remboursement du traitement endoveineux de la petite veine saphène.</a:t>
            </a:r>
          </a:p>
          <a:p>
            <a:r>
              <a:rPr lang="fr-BE" sz="1200" kern="1200" dirty="0" smtClean="0">
                <a:solidFill>
                  <a:schemeClr val="tx1"/>
                </a:solidFill>
                <a:effectLst/>
                <a:latin typeface="Arial" charset="0"/>
                <a:ea typeface="+mn-ea"/>
                <a:cs typeface="+mn-cs"/>
              </a:rPr>
              <a:t> </a:t>
            </a:r>
          </a:p>
          <a:p>
            <a:r>
              <a:rPr lang="fr-BE" sz="1200" kern="1200" dirty="0" smtClean="0">
                <a:solidFill>
                  <a:schemeClr val="tx1"/>
                </a:solidFill>
                <a:effectLst/>
                <a:latin typeface="Arial" charset="0"/>
                <a:ea typeface="+mn-ea"/>
                <a:cs typeface="+mn-cs"/>
              </a:rPr>
              <a:t>Il est important que les chirurgiens réfléchissent à leur pratique et qu’ils restent ouverts aux évolutions prometteuses. </a:t>
            </a:r>
          </a:p>
          <a:p>
            <a:r>
              <a:rPr lang="fr-BE" sz="1200" kern="1200" dirty="0" smtClean="0">
                <a:solidFill>
                  <a:schemeClr val="tx1"/>
                </a:solidFill>
                <a:effectLst/>
                <a:latin typeface="Arial" charset="0"/>
                <a:ea typeface="+mn-ea"/>
                <a:cs typeface="+mn-cs"/>
              </a:rPr>
              <a:t>La pratique médicale nécessite une collaboration collégiale. La mise à jour des compétences est le meilleur garant de rester acteur dans la prise en charge de l’IVC. Cela passe par une reconnaissance des spécificités de la phlébologie, en particulier dans la formation des assistants de chirurgie. C’est également important dans la défense d’une médecine de qualité et accessible à tous.</a:t>
            </a:r>
          </a:p>
          <a:p>
            <a:r>
              <a:rPr lang="en-US" sz="1200" kern="1200" dirty="0" smtClean="0">
                <a:solidFill>
                  <a:schemeClr val="tx1"/>
                </a:solidFill>
                <a:effectLst/>
                <a:latin typeface="Arial" charset="0"/>
                <a:ea typeface="+mn-ea"/>
                <a:cs typeface="+mn-cs"/>
              </a:rPr>
              <a:t> </a:t>
            </a:r>
            <a:endParaRPr lang="fr-BE" sz="1200" kern="1200" dirty="0" smtClean="0">
              <a:solidFill>
                <a:schemeClr val="tx1"/>
              </a:solidFill>
              <a:effectLst/>
              <a:latin typeface="Arial" charset="0"/>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26</a:t>
            </a:fld>
            <a:endParaRPr lang="nl-BE"/>
          </a:p>
        </p:txBody>
      </p:sp>
    </p:spTree>
    <p:extLst>
      <p:ext uri="{BB962C8B-B14F-4D97-AF65-F5344CB8AC3E}">
        <p14:creationId xmlns:p14="http://schemas.microsoft.com/office/powerpoint/2010/main" val="408830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27</a:t>
            </a:fld>
            <a:endParaRPr lang="nl-BE"/>
          </a:p>
        </p:txBody>
      </p:sp>
    </p:spTree>
    <p:extLst>
      <p:ext uri="{BB962C8B-B14F-4D97-AF65-F5344CB8AC3E}">
        <p14:creationId xmlns:p14="http://schemas.microsoft.com/office/powerpoint/2010/main" val="181141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BE" sz="1200" kern="1200" dirty="0" smtClean="0">
                <a:solidFill>
                  <a:schemeClr val="tx1"/>
                </a:solidFill>
                <a:effectLst/>
                <a:latin typeface="Arial" charset="0"/>
                <a:ea typeface="+mn-ea"/>
                <a:cs typeface="+mn-cs"/>
              </a:rPr>
              <a:t>En résumé : </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Sur base d’analyses primaires, on sollicite les sociétés scientifiques pour leur proposer de réaliser un projet avec nous</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Sur base des réactions, la CNMM fixe un programme de travail</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Le service produit son « rapport brut » qui permet de valider les codes et préciser les techniques à comparer …</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Le service produit le rapport plus fin sur base duquel la société scientifique doit proposer des pistes d’amélioration</a:t>
            </a:r>
          </a:p>
          <a:p>
            <a:pPr marL="171450" lvl="0" indent="-171450">
              <a:buFont typeface="Arial" panose="020B0604020202020204" pitchFamily="34" charset="0"/>
              <a:buChar char="•"/>
            </a:pPr>
            <a:r>
              <a:rPr lang="fr-BE" sz="1200" kern="1200" dirty="0" smtClean="0">
                <a:solidFill>
                  <a:schemeClr val="tx1"/>
                </a:solidFill>
                <a:effectLst/>
                <a:latin typeface="Arial" charset="0"/>
                <a:ea typeface="+mn-ea"/>
                <a:cs typeface="+mn-cs"/>
              </a:rPr>
              <a:t>Dans les pistes d’amélioration on prévoit </a:t>
            </a:r>
            <a:r>
              <a:rPr lang="fr-BE" sz="1200" kern="1200" smtClean="0">
                <a:solidFill>
                  <a:schemeClr val="tx1"/>
                </a:solidFill>
                <a:effectLst/>
                <a:latin typeface="Arial" charset="0"/>
                <a:ea typeface="+mn-ea"/>
                <a:cs typeface="+mn-cs"/>
              </a:rPr>
              <a:t>certainement un feed-back </a:t>
            </a:r>
            <a:r>
              <a:rPr lang="fr-BE" sz="1200" kern="1200" dirty="0" smtClean="0">
                <a:solidFill>
                  <a:schemeClr val="tx1"/>
                </a:solidFill>
                <a:effectLst/>
                <a:latin typeface="Arial" charset="0"/>
                <a:ea typeface="+mn-ea"/>
                <a:cs typeface="+mn-cs"/>
              </a:rPr>
              <a:t>par unité de production</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29</a:t>
            </a:fld>
            <a:endParaRPr lang="nl-BE"/>
          </a:p>
        </p:txBody>
      </p:sp>
    </p:spTree>
    <p:extLst>
      <p:ext uri="{BB962C8B-B14F-4D97-AF65-F5344CB8AC3E}">
        <p14:creationId xmlns:p14="http://schemas.microsoft.com/office/powerpoint/2010/main" val="5110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err="1" smtClean="0">
                <a:solidFill>
                  <a:schemeClr val="tx1"/>
                </a:solidFill>
                <a:latin typeface="Arial" charset="0"/>
                <a:ea typeface="+mn-ea"/>
                <a:cs typeface="+mn-cs"/>
              </a:rPr>
              <a:t>Dans</a:t>
            </a:r>
            <a:r>
              <a:rPr lang="en-US" sz="1200" b="0" i="0" u="none" strike="noStrike" kern="1200" baseline="0" dirty="0" smtClean="0">
                <a:solidFill>
                  <a:schemeClr val="tx1"/>
                </a:solidFill>
                <a:latin typeface="Arial" charset="0"/>
                <a:ea typeface="+mn-ea"/>
                <a:cs typeface="+mn-cs"/>
              </a:rPr>
              <a:t> le dernier accord , un </a:t>
            </a:r>
            <a:r>
              <a:rPr lang="en-US" sz="1200" b="0" i="0" u="none" strike="noStrike" kern="1200" baseline="0" dirty="0" err="1" smtClean="0">
                <a:solidFill>
                  <a:schemeClr val="tx1"/>
                </a:solidFill>
                <a:latin typeface="Arial" charset="0"/>
                <a:ea typeface="+mn-ea"/>
                <a:cs typeface="+mn-cs"/>
              </a:rPr>
              <a:t>chapitre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complet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était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dédié</a:t>
            </a:r>
            <a:r>
              <a:rPr lang="en-US" sz="1200" b="0" i="0" u="none" strike="noStrike" kern="1200" baseline="0" dirty="0" smtClean="0">
                <a:solidFill>
                  <a:schemeClr val="tx1"/>
                </a:solidFill>
                <a:latin typeface="Arial" charset="0"/>
                <a:ea typeface="+mn-ea"/>
                <a:cs typeface="+mn-cs"/>
              </a:rPr>
              <a:t> aux </a:t>
            </a:r>
            <a:r>
              <a:rPr lang="en-US" sz="1200" b="0" i="0" u="none" strike="noStrike" kern="1200" baseline="0" dirty="0" err="1" smtClean="0">
                <a:solidFill>
                  <a:schemeClr val="tx1"/>
                </a:solidFill>
                <a:latin typeface="Arial" charset="0"/>
                <a:ea typeface="+mn-ea"/>
                <a:cs typeface="+mn-cs"/>
              </a:rPr>
              <a:t>soins</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efficaces</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où</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il</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était</a:t>
            </a:r>
            <a:r>
              <a:rPr lang="en-US" sz="1200" b="0" i="0" u="none" strike="noStrike" kern="1200" baseline="0" dirty="0" smtClean="0">
                <a:solidFill>
                  <a:schemeClr val="tx1"/>
                </a:solidFill>
                <a:latin typeface="Arial" charset="0"/>
                <a:ea typeface="+mn-ea"/>
                <a:cs typeface="+mn-cs"/>
              </a:rPr>
              <a:t> question en </a:t>
            </a:r>
            <a:r>
              <a:rPr lang="en-US" sz="1200" b="0" i="0" u="none" strike="noStrike" kern="1200" baseline="0" dirty="0" err="1" smtClean="0">
                <a:solidFill>
                  <a:schemeClr val="tx1"/>
                </a:solidFill>
                <a:latin typeface="Arial" charset="0"/>
                <a:ea typeface="+mn-ea"/>
                <a:cs typeface="+mn-cs"/>
              </a:rPr>
              <a:t>particulier</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d’analyser</a:t>
            </a:r>
            <a:r>
              <a:rPr lang="en-US" sz="1200" b="0" i="0" u="none" strike="noStrike" kern="1200" baseline="0" dirty="0" smtClean="0">
                <a:solidFill>
                  <a:schemeClr val="tx1"/>
                </a:solidFill>
                <a:latin typeface="Arial" charset="0"/>
                <a:ea typeface="+mn-ea"/>
                <a:cs typeface="+mn-cs"/>
              </a:rPr>
              <a:t> la pertinence des </a:t>
            </a:r>
            <a:r>
              <a:rPr lang="en-US" sz="1200" b="0" i="0" u="none" strike="noStrike" kern="1200" baseline="0" dirty="0" err="1" smtClean="0">
                <a:solidFill>
                  <a:schemeClr val="tx1"/>
                </a:solidFill>
                <a:latin typeface="Arial" charset="0"/>
                <a:ea typeface="+mn-ea"/>
                <a:cs typeface="+mn-cs"/>
              </a:rPr>
              <a:t>soins</a:t>
            </a:r>
            <a:endParaRPr lang="en-US" sz="1200" b="0" i="0" u="none" strike="noStrike" kern="1200" baseline="0" dirty="0" smtClean="0">
              <a:solidFill>
                <a:schemeClr val="tx1"/>
              </a:solidFill>
              <a:latin typeface="Arial" charset="0"/>
              <a:ea typeface="+mn-ea"/>
              <a:cs typeface="+mn-cs"/>
            </a:endParaRPr>
          </a:p>
          <a:p>
            <a:endParaRPr lang="fr-BE" sz="1200" b="0" i="0" u="none" strike="noStrike" kern="1200" baseline="0" dirty="0" smtClean="0">
              <a:solidFill>
                <a:schemeClr val="tx1"/>
              </a:solidFill>
              <a:latin typeface="Arial" charset="0"/>
              <a:ea typeface="+mn-ea"/>
              <a:cs typeface="+mn-cs"/>
            </a:endParaRPr>
          </a:p>
          <a:p>
            <a:r>
              <a:rPr lang="fr-BE" sz="1200" b="0" i="0" u="none" strike="noStrike" kern="1200" baseline="0" dirty="0" smtClean="0">
                <a:solidFill>
                  <a:schemeClr val="tx1"/>
                </a:solidFill>
                <a:latin typeface="Arial" charset="0"/>
                <a:ea typeface="+mn-ea"/>
                <a:cs typeface="+mn-cs"/>
              </a:rPr>
              <a:t>Il y était notamment question </a:t>
            </a:r>
          </a:p>
          <a:p>
            <a:pPr marL="171450" indent="-171450">
              <a:buFontTx/>
              <a:buChar char="-"/>
            </a:pPr>
            <a:r>
              <a:rPr lang="fr-BE" sz="1200" b="0" i="0" u="none" strike="noStrike" kern="1200" baseline="0" dirty="0" smtClean="0">
                <a:solidFill>
                  <a:schemeClr val="tx1"/>
                </a:solidFill>
                <a:latin typeface="Arial" charset="0"/>
                <a:ea typeface="+mn-ea"/>
                <a:cs typeface="+mn-cs"/>
              </a:rPr>
              <a:t>De permettre un </a:t>
            </a:r>
            <a:r>
              <a:rPr lang="fr-BE" sz="1200" b="0" i="0" u="none" strike="noStrike" kern="1200" baseline="0" dirty="0" err="1" smtClean="0">
                <a:solidFill>
                  <a:schemeClr val="tx1"/>
                </a:solidFill>
                <a:latin typeface="Arial" charset="0"/>
                <a:ea typeface="+mn-ea"/>
                <a:cs typeface="+mn-cs"/>
              </a:rPr>
              <a:t>acces</a:t>
            </a:r>
            <a:r>
              <a:rPr lang="fr-BE" sz="1200" b="0" i="0" u="none" strike="noStrike" kern="1200" baseline="0" dirty="0" smtClean="0">
                <a:solidFill>
                  <a:schemeClr val="tx1"/>
                </a:solidFill>
                <a:latin typeface="Arial" charset="0"/>
                <a:ea typeface="+mn-ea"/>
                <a:cs typeface="+mn-cs"/>
              </a:rPr>
              <a:t> à des données pertinentes concernant les dispensateurs de soins et les patients  </a:t>
            </a:r>
          </a:p>
          <a:p>
            <a:pPr marL="171450" indent="-171450">
              <a:buFontTx/>
              <a:buChar char="-"/>
            </a:pPr>
            <a:r>
              <a:rPr lang="fr-BE" sz="1200" b="0" i="0" u="none" strike="noStrike" kern="1200" baseline="0" dirty="0" smtClean="0">
                <a:solidFill>
                  <a:schemeClr val="tx1"/>
                </a:solidFill>
                <a:latin typeface="Arial" charset="0"/>
                <a:ea typeface="+mn-ea"/>
                <a:cs typeface="+mn-cs"/>
              </a:rPr>
              <a:t>De développer des outils performants pour faciliter la communication </a:t>
            </a:r>
          </a:p>
          <a:p>
            <a:pPr marL="171450" indent="-171450">
              <a:buFontTx/>
              <a:buChar char="-"/>
            </a:pPr>
            <a:r>
              <a:rPr lang="fr-BE" sz="1200" b="0" i="0" u="none" strike="noStrike" kern="1200" baseline="0" dirty="0" smtClean="0">
                <a:solidFill>
                  <a:schemeClr val="tx1"/>
                </a:solidFill>
                <a:latin typeface="Arial" charset="0"/>
                <a:ea typeface="+mn-ea"/>
                <a:cs typeface="+mn-cs"/>
              </a:rPr>
              <a:t>Et dans ce cadre demandait que tous les intéressés collaborent à cet objectif  </a:t>
            </a:r>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a:t>
            </a:fld>
            <a:endParaRPr lang="nl-BE"/>
          </a:p>
        </p:txBody>
      </p:sp>
    </p:spTree>
    <p:extLst>
      <p:ext uri="{BB962C8B-B14F-4D97-AF65-F5344CB8AC3E}">
        <p14:creationId xmlns:p14="http://schemas.microsoft.com/office/powerpoint/2010/main" val="272487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La </a:t>
            </a:r>
            <a:r>
              <a:rPr lang="en-US" dirty="0" err="1" smtClean="0"/>
              <a:t>méthodologie</a:t>
            </a:r>
            <a:r>
              <a:rPr lang="en-US" dirty="0" smtClean="0"/>
              <a:t> </a:t>
            </a:r>
            <a:r>
              <a:rPr lang="en-US" dirty="0" err="1" smtClean="0"/>
              <a:t>que</a:t>
            </a:r>
            <a:r>
              <a:rPr lang="en-US" dirty="0" smtClean="0"/>
              <a:t> nous </a:t>
            </a:r>
            <a:r>
              <a:rPr lang="en-US" dirty="0" err="1" smtClean="0"/>
              <a:t>avons</a:t>
            </a:r>
            <a:r>
              <a:rPr lang="en-US" dirty="0" smtClean="0"/>
              <a:t> </a:t>
            </a:r>
            <a:r>
              <a:rPr lang="en-US" dirty="0" err="1" smtClean="0"/>
              <a:t>développée</a:t>
            </a:r>
            <a:r>
              <a:rPr lang="en-US" dirty="0" smtClean="0"/>
              <a:t> et </a:t>
            </a:r>
            <a:r>
              <a:rPr lang="en-US" dirty="0" err="1" smtClean="0"/>
              <a:t>que</a:t>
            </a:r>
            <a:r>
              <a:rPr lang="en-US" dirty="0" smtClean="0"/>
              <a:t> nous </a:t>
            </a:r>
            <a:r>
              <a:rPr lang="en-US" dirty="0" err="1" smtClean="0"/>
              <a:t>vous</a:t>
            </a:r>
            <a:r>
              <a:rPr lang="en-US" dirty="0" smtClean="0"/>
              <a:t> </a:t>
            </a:r>
            <a:r>
              <a:rPr lang="en-US" dirty="0" err="1" smtClean="0"/>
              <a:t>proposons</a:t>
            </a:r>
            <a:r>
              <a:rPr lang="en-US" dirty="0" smtClean="0"/>
              <a:t> </a:t>
            </a:r>
            <a:r>
              <a:rPr lang="en-US" dirty="0" err="1" smtClean="0"/>
              <a:t>est</a:t>
            </a:r>
            <a:r>
              <a:rPr lang="en-US" dirty="0" smtClean="0"/>
              <a:t> </a:t>
            </a:r>
            <a:r>
              <a:rPr lang="en-US" dirty="0" err="1" smtClean="0"/>
              <a:t>relativement</a:t>
            </a:r>
            <a:r>
              <a:rPr lang="en-US" dirty="0" smtClean="0"/>
              <a:t> simple</a:t>
            </a:r>
          </a:p>
          <a:p>
            <a:r>
              <a:rPr lang="en-US" dirty="0" smtClean="0"/>
              <a:t>Pour rappel, </a:t>
            </a:r>
            <a:r>
              <a:rPr lang="en-US" dirty="0" err="1" smtClean="0"/>
              <a:t>il</a:t>
            </a:r>
            <a:r>
              <a:rPr lang="en-US" dirty="0" smtClean="0"/>
              <a:t> </a:t>
            </a:r>
            <a:r>
              <a:rPr lang="en-US" dirty="0" err="1" smtClean="0"/>
              <a:t>s’agit</a:t>
            </a:r>
            <a:r>
              <a:rPr lang="en-US" dirty="0" smtClean="0"/>
              <a:t>  </a:t>
            </a:r>
          </a:p>
          <a:p>
            <a:pPr marL="228600" indent="-228600">
              <a:buAutoNum type="arabicPeriod"/>
            </a:pPr>
            <a:r>
              <a:rPr lang="en-US" dirty="0" smtClean="0"/>
              <a:t>Sur base de </a:t>
            </a:r>
            <a:r>
              <a:rPr lang="en-US" dirty="0" err="1" smtClean="0"/>
              <a:t>priorités</a:t>
            </a:r>
            <a:r>
              <a:rPr lang="en-US" dirty="0" smtClean="0"/>
              <a:t> </a:t>
            </a:r>
            <a:r>
              <a:rPr lang="en-US" dirty="0" err="1" smtClean="0"/>
              <a:t>établies</a:t>
            </a:r>
            <a:r>
              <a:rPr lang="en-US" dirty="0" smtClean="0"/>
              <a:t> avec </a:t>
            </a:r>
            <a:r>
              <a:rPr lang="en-US" dirty="0" err="1" smtClean="0"/>
              <a:t>vous</a:t>
            </a:r>
            <a:r>
              <a:rPr lang="en-US" dirty="0" smtClean="0"/>
              <a:t> (point 1) </a:t>
            </a:r>
          </a:p>
          <a:p>
            <a:pPr marL="228600" indent="-228600">
              <a:buAutoNum type="arabicPeriod"/>
            </a:pPr>
            <a:r>
              <a:rPr lang="en-US" dirty="0" smtClean="0"/>
              <a:t>De </a:t>
            </a:r>
            <a:r>
              <a:rPr lang="en-US" dirty="0" err="1" smtClean="0"/>
              <a:t>mettre</a:t>
            </a:r>
            <a:r>
              <a:rPr lang="en-US" dirty="0" smtClean="0"/>
              <a:t> en </a:t>
            </a:r>
            <a:r>
              <a:rPr lang="en-US" dirty="0" err="1" smtClean="0"/>
              <a:t>évidence</a:t>
            </a:r>
            <a:r>
              <a:rPr lang="en-US" dirty="0" smtClean="0"/>
              <a:t> (2) grace a </a:t>
            </a:r>
            <a:r>
              <a:rPr lang="en-US" dirty="0" err="1" smtClean="0"/>
              <a:t>une</a:t>
            </a:r>
            <a:r>
              <a:rPr lang="en-US" dirty="0" smtClean="0"/>
              <a:t> </a:t>
            </a:r>
            <a:r>
              <a:rPr lang="en-US" dirty="0" err="1" smtClean="0"/>
              <a:t>analyse</a:t>
            </a:r>
            <a:r>
              <a:rPr lang="en-US" dirty="0" smtClean="0"/>
              <a:t> </a:t>
            </a:r>
            <a:r>
              <a:rPr lang="en-US" dirty="0" err="1" smtClean="0"/>
              <a:t>standardisée</a:t>
            </a:r>
            <a:r>
              <a:rPr lang="en-US" dirty="0" smtClean="0"/>
              <a:t> des </a:t>
            </a:r>
            <a:r>
              <a:rPr lang="en-US" dirty="0" err="1" smtClean="0"/>
              <a:t>taux</a:t>
            </a:r>
            <a:r>
              <a:rPr lang="en-US" dirty="0" smtClean="0"/>
              <a:t> de </a:t>
            </a:r>
            <a:r>
              <a:rPr lang="en-US" dirty="0" err="1" smtClean="0"/>
              <a:t>recours</a:t>
            </a:r>
            <a:r>
              <a:rPr lang="en-US" dirty="0" smtClean="0"/>
              <a:t> : </a:t>
            </a:r>
          </a:p>
          <a:p>
            <a:pPr marL="0" indent="0">
              <a:buNone/>
            </a:pPr>
            <a:r>
              <a:rPr lang="en-US" dirty="0" smtClean="0"/>
              <a:t>des variations </a:t>
            </a:r>
            <a:r>
              <a:rPr lang="en-US" dirty="0" err="1" smtClean="0"/>
              <a:t>inattendues</a:t>
            </a:r>
            <a:r>
              <a:rPr lang="en-US" dirty="0" smtClean="0"/>
              <a:t> et</a:t>
            </a:r>
            <a:r>
              <a:rPr lang="en-US" baseline="0" dirty="0" smtClean="0"/>
              <a:t> </a:t>
            </a:r>
            <a:r>
              <a:rPr lang="en-US" baseline="0" dirty="0" err="1" smtClean="0"/>
              <a:t>validées</a:t>
            </a:r>
            <a:r>
              <a:rPr lang="en-US" baseline="0" dirty="0" smtClean="0"/>
              <a:t> par les </a:t>
            </a:r>
            <a:r>
              <a:rPr lang="en-US" baseline="0" dirty="0" err="1" smtClean="0"/>
              <a:t>professionnels</a:t>
            </a:r>
            <a:r>
              <a:rPr lang="en-US" baseline="0" dirty="0" smtClean="0"/>
              <a:t> du </a:t>
            </a:r>
            <a:r>
              <a:rPr lang="en-US" baseline="0" dirty="0" err="1" smtClean="0"/>
              <a:t>domaine</a:t>
            </a:r>
            <a:r>
              <a:rPr lang="en-US" baseline="0" dirty="0" smtClean="0"/>
              <a:t> </a:t>
            </a:r>
          </a:p>
          <a:p>
            <a:r>
              <a:rPr lang="en-US" baseline="0" dirty="0" smtClean="0"/>
              <a:t>Si </a:t>
            </a:r>
            <a:r>
              <a:rPr lang="en-US" baseline="0" dirty="0" err="1" smtClean="0"/>
              <a:t>ces</a:t>
            </a:r>
            <a:r>
              <a:rPr lang="en-US" baseline="0" dirty="0" smtClean="0"/>
              <a:t> variations ne </a:t>
            </a:r>
            <a:r>
              <a:rPr lang="en-US" baseline="0" dirty="0" err="1" smtClean="0"/>
              <a:t>sont</a:t>
            </a:r>
            <a:r>
              <a:rPr lang="en-US" baseline="0" dirty="0" smtClean="0"/>
              <a:t> pas </a:t>
            </a:r>
            <a:r>
              <a:rPr lang="en-US" baseline="0" dirty="0" err="1" smtClean="0"/>
              <a:t>justifiées</a:t>
            </a:r>
            <a:r>
              <a:rPr lang="en-US" baseline="0" dirty="0" smtClean="0"/>
              <a:t>,  </a:t>
            </a:r>
          </a:p>
          <a:p>
            <a:r>
              <a:rPr lang="en-US" baseline="0" dirty="0" smtClean="0"/>
              <a:t>avec les </a:t>
            </a:r>
            <a:r>
              <a:rPr lang="en-US" baseline="0" dirty="0" err="1" smtClean="0"/>
              <a:t>professionnels</a:t>
            </a:r>
            <a:r>
              <a:rPr lang="en-US" baseline="0" dirty="0" smtClean="0"/>
              <a:t> , nous </a:t>
            </a:r>
            <a:r>
              <a:rPr lang="en-US" baseline="0" dirty="0" err="1" smtClean="0"/>
              <a:t>proposons</a:t>
            </a:r>
            <a:r>
              <a:rPr lang="en-US" baseline="0" dirty="0" smtClean="0"/>
              <a:t> des solutions pour les </a:t>
            </a:r>
            <a:r>
              <a:rPr lang="en-US" baseline="0" dirty="0" err="1" smtClean="0"/>
              <a:t>résoudre</a:t>
            </a:r>
            <a:endParaRPr lang="en-US" baseline="0" dirty="0" smtClean="0"/>
          </a:p>
          <a:p>
            <a:r>
              <a:rPr lang="en-US" baseline="0" dirty="0" err="1" smtClean="0"/>
              <a:t>Ces</a:t>
            </a:r>
            <a:r>
              <a:rPr lang="en-US" baseline="0" dirty="0" smtClean="0"/>
              <a:t> solutions </a:t>
            </a:r>
            <a:r>
              <a:rPr lang="en-US" baseline="0" dirty="0" err="1" smtClean="0"/>
              <a:t>peuvent</a:t>
            </a:r>
            <a:r>
              <a:rPr lang="en-US" baseline="0" dirty="0" smtClean="0"/>
              <a:t> </a:t>
            </a:r>
            <a:r>
              <a:rPr lang="en-US" baseline="0" dirty="0" err="1" smtClean="0"/>
              <a:t>etre</a:t>
            </a:r>
            <a:r>
              <a:rPr lang="en-US" baseline="0" dirty="0" smtClean="0"/>
              <a:t> </a:t>
            </a:r>
            <a:r>
              <a:rPr lang="en-US" baseline="0" dirty="0" err="1" smtClean="0"/>
              <a:t>réglementaires</a:t>
            </a:r>
            <a:r>
              <a:rPr lang="en-US" baseline="0" dirty="0" smtClean="0"/>
              <a:t> (3A), </a:t>
            </a:r>
          </a:p>
          <a:p>
            <a:r>
              <a:rPr lang="en-US" baseline="0" dirty="0" smtClean="0"/>
              <a:t>de </a:t>
            </a:r>
            <a:r>
              <a:rPr lang="en-US" baseline="0" dirty="0" err="1" smtClean="0"/>
              <a:t>l’ordre</a:t>
            </a:r>
            <a:r>
              <a:rPr lang="en-US" baseline="0" dirty="0" smtClean="0"/>
              <a:t> de la formation continue (3B)</a:t>
            </a:r>
          </a:p>
          <a:p>
            <a:r>
              <a:rPr lang="en-US" baseline="0" dirty="0" smtClean="0"/>
              <a:t>Et </a:t>
            </a:r>
            <a:r>
              <a:rPr lang="en-US" baseline="0" dirty="0" err="1" smtClean="0"/>
              <a:t>si</a:t>
            </a:r>
            <a:r>
              <a:rPr lang="en-US" baseline="0" dirty="0" smtClean="0"/>
              <a:t> </a:t>
            </a:r>
            <a:r>
              <a:rPr lang="en-US" baseline="0" dirty="0" err="1" smtClean="0"/>
              <a:t>ce</a:t>
            </a:r>
            <a:r>
              <a:rPr lang="en-US" baseline="0" dirty="0" smtClean="0"/>
              <a:t> </a:t>
            </a:r>
            <a:r>
              <a:rPr lang="en-US" baseline="0" dirty="0" err="1" smtClean="0"/>
              <a:t>n’est</a:t>
            </a:r>
            <a:r>
              <a:rPr lang="en-US" baseline="0" dirty="0" smtClean="0"/>
              <a:t> pas </a:t>
            </a:r>
            <a:r>
              <a:rPr lang="en-US" baseline="0" dirty="0" err="1" smtClean="0"/>
              <a:t>suffisant</a:t>
            </a:r>
            <a:r>
              <a:rPr lang="en-US" baseline="0" dirty="0" smtClean="0"/>
              <a:t> </a:t>
            </a:r>
            <a:r>
              <a:rPr lang="en-US" baseline="0" dirty="0" err="1" smtClean="0"/>
              <a:t>feront</a:t>
            </a:r>
            <a:r>
              <a:rPr lang="en-US" baseline="0" dirty="0" smtClean="0"/>
              <a:t> </a:t>
            </a:r>
            <a:r>
              <a:rPr lang="en-US" baseline="0" dirty="0" err="1" smtClean="0"/>
              <a:t>intervenir</a:t>
            </a:r>
            <a:r>
              <a:rPr lang="en-US" baseline="0" dirty="0" smtClean="0"/>
              <a:t> le SECM (4)</a:t>
            </a:r>
          </a:p>
          <a:p>
            <a:r>
              <a:rPr lang="en-US" baseline="0" dirty="0" smtClean="0"/>
              <a:t>Il </a:t>
            </a:r>
            <a:r>
              <a:rPr lang="en-US" baseline="0" dirty="0" err="1" smtClean="0"/>
              <a:t>s’agira</a:t>
            </a:r>
            <a:r>
              <a:rPr lang="en-US" baseline="0" dirty="0" smtClean="0"/>
              <a:t> </a:t>
            </a:r>
            <a:r>
              <a:rPr lang="en-US" baseline="0" dirty="0" err="1" smtClean="0"/>
              <a:t>ensuite</a:t>
            </a:r>
            <a:r>
              <a:rPr lang="en-US" baseline="0" dirty="0" smtClean="0"/>
              <a:t> (5) de verifier </a:t>
            </a:r>
            <a:r>
              <a:rPr lang="en-US" baseline="0" dirty="0" err="1" smtClean="0"/>
              <a:t>si</a:t>
            </a:r>
            <a:r>
              <a:rPr lang="en-US" baseline="0" dirty="0" smtClean="0"/>
              <a:t> les </a:t>
            </a:r>
            <a:r>
              <a:rPr lang="en-US" baseline="0" dirty="0" err="1" smtClean="0"/>
              <a:t>mesures</a:t>
            </a:r>
            <a:r>
              <a:rPr lang="en-US" baseline="0" dirty="0" smtClean="0"/>
              <a:t> </a:t>
            </a:r>
            <a:r>
              <a:rPr lang="en-US" baseline="0" dirty="0" err="1" smtClean="0"/>
              <a:t>sont</a:t>
            </a:r>
            <a:r>
              <a:rPr lang="en-US" baseline="0" dirty="0" smtClean="0"/>
              <a:t> </a:t>
            </a:r>
            <a:r>
              <a:rPr lang="en-US" baseline="0" dirty="0" err="1" smtClean="0"/>
              <a:t>efficaces</a:t>
            </a:r>
            <a:r>
              <a:rPr lang="en-US" baseline="0" dirty="0" smtClean="0"/>
              <a:t> et </a:t>
            </a:r>
            <a:r>
              <a:rPr lang="en-US" baseline="0" dirty="0" err="1" smtClean="0"/>
              <a:t>si</a:t>
            </a:r>
            <a:r>
              <a:rPr lang="en-US" baseline="0" dirty="0" smtClean="0"/>
              <a:t> les variations </a:t>
            </a:r>
            <a:r>
              <a:rPr lang="en-US" baseline="0" dirty="0" err="1" smtClean="0"/>
              <a:t>inexpliquées</a:t>
            </a:r>
            <a:r>
              <a:rPr lang="en-US" baseline="0" dirty="0" smtClean="0"/>
              <a:t> persistent </a:t>
            </a: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3</a:t>
            </a:fld>
            <a:endParaRPr lang="nl-BE"/>
          </a:p>
        </p:txBody>
      </p:sp>
    </p:spTree>
    <p:extLst>
      <p:ext uri="{BB962C8B-B14F-4D97-AF65-F5344CB8AC3E}">
        <p14:creationId xmlns:p14="http://schemas.microsoft.com/office/powerpoint/2010/main" val="337691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Je </a:t>
            </a:r>
            <a:r>
              <a:rPr lang="en-US" dirty="0" err="1" smtClean="0"/>
              <a:t>reviendrai</a:t>
            </a:r>
            <a:r>
              <a:rPr lang="en-US" dirty="0" smtClean="0"/>
              <a:t> </a:t>
            </a:r>
            <a:r>
              <a:rPr lang="en-US" dirty="0" err="1" smtClean="0"/>
              <a:t>sur</a:t>
            </a:r>
            <a:r>
              <a:rPr lang="en-US" dirty="0" smtClean="0"/>
              <a:t> le </a:t>
            </a:r>
            <a:r>
              <a:rPr lang="en-US" dirty="0" err="1" smtClean="0"/>
              <a:t>choix</a:t>
            </a:r>
            <a:r>
              <a:rPr lang="en-US" dirty="0" smtClean="0"/>
              <a:t> des </a:t>
            </a:r>
            <a:r>
              <a:rPr lang="en-US" dirty="0" err="1" smtClean="0"/>
              <a:t>priorités</a:t>
            </a:r>
            <a:r>
              <a:rPr lang="en-US" dirty="0" smtClean="0"/>
              <a:t> tout à </a:t>
            </a:r>
            <a:r>
              <a:rPr lang="en-US" dirty="0" err="1" smtClean="0"/>
              <a:t>l’heure</a:t>
            </a:r>
            <a:r>
              <a:rPr lang="en-US" dirty="0" smtClean="0"/>
              <a:t> , </a:t>
            </a:r>
            <a:r>
              <a:rPr lang="en-US" dirty="0" err="1" smtClean="0"/>
              <a:t>mais</a:t>
            </a:r>
            <a:r>
              <a:rPr lang="en-US" dirty="0" smtClean="0"/>
              <a:t> </a:t>
            </a:r>
            <a:r>
              <a:rPr lang="en-US" dirty="0" err="1" smtClean="0"/>
              <a:t>afin</a:t>
            </a:r>
            <a:r>
              <a:rPr lang="en-US" dirty="0" smtClean="0"/>
              <a:t> d’être </a:t>
            </a:r>
            <a:r>
              <a:rPr lang="en-US" dirty="0" err="1" smtClean="0"/>
              <a:t>concret</a:t>
            </a:r>
            <a:r>
              <a:rPr lang="en-US" dirty="0" smtClean="0"/>
              <a:t> je </a:t>
            </a:r>
            <a:r>
              <a:rPr lang="en-US" dirty="0" err="1" smtClean="0"/>
              <a:t>vais</a:t>
            </a:r>
            <a:r>
              <a:rPr lang="en-US" dirty="0" smtClean="0"/>
              <a:t> </a:t>
            </a:r>
            <a:r>
              <a:rPr lang="en-US" dirty="0" err="1" smtClean="0"/>
              <a:t>vous</a:t>
            </a:r>
            <a:r>
              <a:rPr lang="en-US" dirty="0" smtClean="0"/>
              <a:t> </a:t>
            </a:r>
            <a:r>
              <a:rPr lang="en-US" dirty="0" err="1" smtClean="0"/>
              <a:t>illustrer</a:t>
            </a:r>
            <a:r>
              <a:rPr lang="en-US" dirty="0" smtClean="0"/>
              <a:t> </a:t>
            </a:r>
            <a:r>
              <a:rPr lang="en-US" dirty="0" err="1" smtClean="0"/>
              <a:t>ce</a:t>
            </a:r>
            <a:r>
              <a:rPr lang="en-US" dirty="0" smtClean="0"/>
              <a:t> </a:t>
            </a:r>
            <a:r>
              <a:rPr lang="en-US" dirty="0" err="1" smtClean="0"/>
              <a:t>que</a:t>
            </a:r>
            <a:r>
              <a:rPr lang="en-US" dirty="0" smtClean="0"/>
              <a:t> fait</a:t>
            </a:r>
            <a:r>
              <a:rPr lang="en-US" baseline="0" dirty="0" smtClean="0"/>
              <a:t> </a:t>
            </a:r>
            <a:r>
              <a:rPr lang="en-US" baseline="0" dirty="0" err="1" smtClean="0"/>
              <a:t>actuellement</a:t>
            </a:r>
            <a:r>
              <a:rPr lang="en-US" baseline="0" dirty="0" smtClean="0"/>
              <a:t> le </a:t>
            </a:r>
            <a:r>
              <a:rPr lang="en-US" baseline="0" dirty="0" err="1" smtClean="0"/>
              <a:t>programme</a:t>
            </a:r>
            <a:r>
              <a:rPr lang="en-US" baseline="0" dirty="0" smtClean="0"/>
              <a:t> </a:t>
            </a:r>
            <a:r>
              <a:rPr lang="en-US" baseline="0" dirty="0" err="1" smtClean="0"/>
              <a:t>d’analyse</a:t>
            </a:r>
            <a:r>
              <a:rPr lang="en-US" baseline="0" dirty="0" smtClean="0"/>
              <a:t>  qui </a:t>
            </a:r>
            <a:r>
              <a:rPr lang="en-US" baseline="0" dirty="0" err="1" smtClean="0"/>
              <a:t>va</a:t>
            </a:r>
            <a:r>
              <a:rPr lang="en-US" baseline="0" dirty="0" smtClean="0"/>
              <a:t> </a:t>
            </a:r>
            <a:r>
              <a:rPr lang="en-US" baseline="0" dirty="0" err="1" smtClean="0"/>
              <a:t>servir</a:t>
            </a:r>
            <a:r>
              <a:rPr lang="en-US" baseline="0" dirty="0" smtClean="0"/>
              <a:t> de base de </a:t>
            </a:r>
            <a:r>
              <a:rPr lang="en-US" baseline="0" dirty="0" err="1" smtClean="0"/>
              <a:t>réflexion</a:t>
            </a:r>
            <a:r>
              <a:rPr lang="en-US" baseline="0" dirty="0" smtClean="0"/>
              <a:t> aux </a:t>
            </a:r>
            <a:r>
              <a:rPr lang="en-US" baseline="0" dirty="0" err="1" smtClean="0"/>
              <a:t>professionels</a:t>
            </a:r>
            <a:r>
              <a:rPr lang="en-US" baseline="0" dirty="0" smtClean="0"/>
              <a:t> : </a:t>
            </a:r>
          </a:p>
          <a:p>
            <a:r>
              <a:rPr lang="en-US" dirty="0" err="1" smtClean="0"/>
              <a:t>Ce</a:t>
            </a:r>
            <a:r>
              <a:rPr lang="en-US" dirty="0" smtClean="0"/>
              <a:t> </a:t>
            </a:r>
            <a:r>
              <a:rPr lang="en-US" dirty="0" err="1" smtClean="0"/>
              <a:t>programme</a:t>
            </a:r>
            <a:r>
              <a:rPr lang="en-US" dirty="0" smtClean="0"/>
              <a:t> </a:t>
            </a:r>
            <a:r>
              <a:rPr lang="en-US" dirty="0" err="1" smtClean="0"/>
              <a:t>consiste</a:t>
            </a:r>
            <a:r>
              <a:rPr lang="en-US" dirty="0" smtClean="0"/>
              <a:t> tout </a:t>
            </a:r>
            <a:r>
              <a:rPr lang="en-US" dirty="0" err="1" smtClean="0"/>
              <a:t>simplement</a:t>
            </a:r>
            <a:r>
              <a:rPr lang="en-US" dirty="0" smtClean="0"/>
              <a:t> à </a:t>
            </a:r>
            <a:r>
              <a:rPr lang="en-US" dirty="0" err="1" smtClean="0"/>
              <a:t>analyser</a:t>
            </a:r>
            <a:r>
              <a:rPr lang="en-US" dirty="0" smtClean="0"/>
              <a:t> les </a:t>
            </a:r>
            <a:r>
              <a:rPr lang="en-US" dirty="0" err="1" smtClean="0"/>
              <a:t>taux</a:t>
            </a:r>
            <a:r>
              <a:rPr lang="en-US" dirty="0" smtClean="0"/>
              <a:t> de </a:t>
            </a:r>
            <a:r>
              <a:rPr lang="en-US" dirty="0" err="1" smtClean="0"/>
              <a:t>recours</a:t>
            </a:r>
            <a:r>
              <a:rPr lang="en-US" dirty="0" smtClean="0"/>
              <a:t> </a:t>
            </a:r>
            <a:r>
              <a:rPr lang="en-US" dirty="0" err="1" smtClean="0"/>
              <a:t>standardisés</a:t>
            </a:r>
            <a:r>
              <a:rPr lang="en-US" dirty="0" smtClean="0"/>
              <a:t> </a:t>
            </a:r>
            <a:r>
              <a:rPr lang="en-US" dirty="0" err="1" smtClean="0"/>
              <a:t>selon</a:t>
            </a:r>
            <a:r>
              <a:rPr lang="en-US" dirty="0" smtClean="0"/>
              <a:t> </a:t>
            </a:r>
            <a:r>
              <a:rPr lang="en-US" dirty="0" err="1" smtClean="0"/>
              <a:t>différents</a:t>
            </a:r>
            <a:r>
              <a:rPr lang="en-US" dirty="0" smtClean="0"/>
              <a:t> </a:t>
            </a:r>
            <a:r>
              <a:rPr lang="en-US" dirty="0" err="1" smtClean="0"/>
              <a:t>critères</a:t>
            </a:r>
            <a:r>
              <a:rPr lang="en-US" dirty="0" smtClean="0"/>
              <a:t> </a:t>
            </a:r>
          </a:p>
          <a:p>
            <a:endParaRPr lang="en-US" dirty="0" smtClean="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4</a:t>
            </a:fld>
            <a:endParaRPr lang="nl-BE"/>
          </a:p>
        </p:txBody>
      </p:sp>
    </p:spTree>
    <p:extLst>
      <p:ext uri="{BB962C8B-B14F-4D97-AF65-F5344CB8AC3E}">
        <p14:creationId xmlns:p14="http://schemas.microsoft.com/office/powerpoint/2010/main" val="248774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Ces</a:t>
            </a:r>
            <a:r>
              <a:rPr lang="en-US" dirty="0" smtClean="0"/>
              <a:t> </a:t>
            </a:r>
            <a:r>
              <a:rPr lang="en-US" dirty="0" err="1" smtClean="0"/>
              <a:t>critères</a:t>
            </a:r>
            <a:r>
              <a:rPr lang="en-US" dirty="0" smtClean="0"/>
              <a:t> </a:t>
            </a:r>
            <a:r>
              <a:rPr lang="en-US" dirty="0" err="1" smtClean="0"/>
              <a:t>sont</a:t>
            </a:r>
            <a:r>
              <a:rPr lang="en-US" dirty="0" smtClean="0"/>
              <a:t> les </a:t>
            </a:r>
            <a:r>
              <a:rPr lang="en-US" dirty="0" err="1" smtClean="0"/>
              <a:t>comparaisons</a:t>
            </a:r>
            <a:r>
              <a:rPr lang="en-US" dirty="0" smtClean="0"/>
              <a:t> </a:t>
            </a:r>
            <a:r>
              <a:rPr lang="en-US" dirty="0" err="1" smtClean="0"/>
              <a:t>internationales</a:t>
            </a:r>
            <a:r>
              <a:rPr lang="en-US" dirty="0" smtClean="0"/>
              <a:t> , pour </a:t>
            </a:r>
            <a:r>
              <a:rPr lang="en-US" dirty="0" err="1" smtClean="0"/>
              <a:t>autant</a:t>
            </a:r>
            <a:r>
              <a:rPr lang="en-US" dirty="0" smtClean="0"/>
              <a:t> </a:t>
            </a:r>
            <a:r>
              <a:rPr lang="en-US" dirty="0" err="1" smtClean="0"/>
              <a:t>qu’elles</a:t>
            </a:r>
            <a:r>
              <a:rPr lang="en-US" dirty="0" smtClean="0"/>
              <a:t> existent </a:t>
            </a:r>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5</a:t>
            </a:fld>
            <a:endParaRPr lang="nl-BE"/>
          </a:p>
        </p:txBody>
      </p:sp>
    </p:spTree>
    <p:extLst>
      <p:ext uri="{BB962C8B-B14F-4D97-AF65-F5344CB8AC3E}">
        <p14:creationId xmlns:p14="http://schemas.microsoft.com/office/powerpoint/2010/main" val="11315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Les </a:t>
            </a:r>
            <a:r>
              <a:rPr lang="en-US" dirty="0" err="1" smtClean="0"/>
              <a:t>comparaisons</a:t>
            </a:r>
            <a:r>
              <a:rPr lang="en-US" dirty="0" smtClean="0"/>
              <a:t> par genre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6</a:t>
            </a:fld>
            <a:endParaRPr lang="nl-BE"/>
          </a:p>
        </p:txBody>
      </p:sp>
    </p:spTree>
    <p:extLst>
      <p:ext uri="{BB962C8B-B14F-4D97-AF65-F5344CB8AC3E}">
        <p14:creationId xmlns:p14="http://schemas.microsoft.com/office/powerpoint/2010/main" val="362299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classe</a:t>
            </a:r>
            <a:r>
              <a:rPr lang="en-US" dirty="0" smtClean="0"/>
              <a:t> </a:t>
            </a:r>
            <a:r>
              <a:rPr lang="en-US" dirty="0" err="1" smtClean="0"/>
              <a:t>d’âge</a:t>
            </a:r>
            <a:r>
              <a:rPr lang="en-US" dirty="0" smtClean="0"/>
              <a:t>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7</a:t>
            </a:fld>
            <a:endParaRPr lang="nl-BE"/>
          </a:p>
        </p:txBody>
      </p:sp>
    </p:spTree>
    <p:extLst>
      <p:ext uri="{BB962C8B-B14F-4D97-AF65-F5344CB8AC3E}">
        <p14:creationId xmlns:p14="http://schemas.microsoft.com/office/powerpoint/2010/main" val="37974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Selon</a:t>
            </a:r>
            <a:r>
              <a:rPr lang="en-US" dirty="0" smtClean="0"/>
              <a:t> le lieu de </a:t>
            </a:r>
            <a:r>
              <a:rPr lang="en-US" dirty="0" err="1" smtClean="0"/>
              <a:t>rsidence</a:t>
            </a:r>
            <a:r>
              <a:rPr lang="en-US" dirty="0" smtClean="0"/>
              <a:t> de </a:t>
            </a:r>
            <a:r>
              <a:rPr lang="en-US" dirty="0" err="1" smtClean="0"/>
              <a:t>l’assuré</a:t>
            </a:r>
            <a:r>
              <a:rPr lang="en-US" dirty="0" smtClean="0"/>
              <a:t>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8</a:t>
            </a:fld>
            <a:endParaRPr lang="nl-BE"/>
          </a:p>
        </p:txBody>
      </p:sp>
    </p:spTree>
    <p:extLst>
      <p:ext uri="{BB962C8B-B14F-4D97-AF65-F5344CB8AC3E}">
        <p14:creationId xmlns:p14="http://schemas.microsoft.com/office/powerpoint/2010/main" val="417718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Selon</a:t>
            </a:r>
            <a:r>
              <a:rPr lang="en-US" dirty="0" smtClean="0"/>
              <a:t> le </a:t>
            </a:r>
            <a:r>
              <a:rPr lang="en-US" dirty="0" err="1" smtClean="0"/>
              <a:t>statut</a:t>
            </a:r>
            <a:r>
              <a:rPr lang="en-US" dirty="0" smtClean="0"/>
              <a:t> social de </a:t>
            </a:r>
            <a:r>
              <a:rPr lang="en-US" dirty="0" err="1" smtClean="0"/>
              <a:t>l’assuré</a:t>
            </a:r>
            <a:r>
              <a:rPr lang="en-US" dirty="0" smtClean="0"/>
              <a:t>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10</a:t>
            </a:fld>
            <a:endParaRPr lang="nl-BE"/>
          </a:p>
        </p:txBody>
      </p:sp>
    </p:spTree>
    <p:extLst>
      <p:ext uri="{BB962C8B-B14F-4D97-AF65-F5344CB8AC3E}">
        <p14:creationId xmlns:p14="http://schemas.microsoft.com/office/powerpoint/2010/main" val="2531794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23815118-786F-4784-AF03-421F84D95667}" type="slidenum">
              <a:rPr lang="en-US"/>
              <a:pPr/>
              <a:t>‹#›</a:t>
            </a:fld>
            <a:endParaRPr lang="en-US"/>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786CAC01-BB81-4E10-A375-CCC0BE26292D}" type="slidenum">
              <a:rPr lang="en-US"/>
              <a:pPr/>
              <a:t>‹#›</a:t>
            </a:fld>
            <a:endParaRPr lang="en-US"/>
          </a:p>
        </p:txBody>
      </p:sp>
    </p:spTree>
    <p:extLst>
      <p:ext uri="{BB962C8B-B14F-4D97-AF65-F5344CB8AC3E}">
        <p14:creationId xmlns:p14="http://schemas.microsoft.com/office/powerpoint/2010/main" val="100923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169B85B-7E17-4502-912E-387E3DA797DF}" type="slidenum">
              <a:rPr lang="en-US"/>
              <a:pPr/>
              <a:t>‹#›</a:t>
            </a:fld>
            <a:endParaRPr lang="en-US"/>
          </a:p>
        </p:txBody>
      </p:sp>
    </p:spTree>
    <p:extLst>
      <p:ext uri="{BB962C8B-B14F-4D97-AF65-F5344CB8AC3E}">
        <p14:creationId xmlns:p14="http://schemas.microsoft.com/office/powerpoint/2010/main" val="33046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98DC3031-08C9-4B27-B087-009F1D690D6E}" type="slidenum">
              <a:rPr lang="en-US"/>
              <a:pPr/>
              <a:t>‹#›</a:t>
            </a:fld>
            <a:endParaRPr lang="en-US"/>
          </a:p>
        </p:txBody>
      </p:sp>
    </p:spTree>
    <p:extLst>
      <p:ext uri="{BB962C8B-B14F-4D97-AF65-F5344CB8AC3E}">
        <p14:creationId xmlns:p14="http://schemas.microsoft.com/office/powerpoint/2010/main" val="146586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5B87110-674C-42C3-9A58-284DC7FB722E}" type="slidenum">
              <a:rPr lang="en-US"/>
              <a:pPr/>
              <a:t>‹#›</a:t>
            </a:fld>
            <a:endParaRPr lang="en-US"/>
          </a:p>
        </p:txBody>
      </p:sp>
    </p:spTree>
    <p:extLst>
      <p:ext uri="{BB962C8B-B14F-4D97-AF65-F5344CB8AC3E}">
        <p14:creationId xmlns:p14="http://schemas.microsoft.com/office/powerpoint/2010/main" val="22919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BA47ADDB-D727-4EAF-A957-053D59D049F2}" type="slidenum">
              <a:rPr lang="en-US"/>
              <a:pPr/>
              <a:t>‹#›</a:t>
            </a:fld>
            <a:endParaRPr lang="en-US"/>
          </a:p>
        </p:txBody>
      </p:sp>
    </p:spTree>
    <p:extLst>
      <p:ext uri="{BB962C8B-B14F-4D97-AF65-F5344CB8AC3E}">
        <p14:creationId xmlns:p14="http://schemas.microsoft.com/office/powerpoint/2010/main" val="198830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CFC63D1E-987D-4509-B6AE-903601F64921}" type="slidenum">
              <a:rPr lang="en-US"/>
              <a:pPr/>
              <a:t>‹#›</a:t>
            </a:fld>
            <a:endParaRPr lang="en-US"/>
          </a:p>
        </p:txBody>
      </p:sp>
    </p:spTree>
    <p:extLst>
      <p:ext uri="{BB962C8B-B14F-4D97-AF65-F5344CB8AC3E}">
        <p14:creationId xmlns:p14="http://schemas.microsoft.com/office/powerpoint/2010/main" val="234758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7C19CAA2-5A2E-42A5-AB4A-1E86EAE3FFB1}" type="slidenum">
              <a:rPr lang="en-US"/>
              <a:pPr/>
              <a:t>‹#›</a:t>
            </a:fld>
            <a:endParaRPr lang="en-US"/>
          </a:p>
        </p:txBody>
      </p:sp>
    </p:spTree>
    <p:extLst>
      <p:ext uri="{BB962C8B-B14F-4D97-AF65-F5344CB8AC3E}">
        <p14:creationId xmlns:p14="http://schemas.microsoft.com/office/powerpoint/2010/main" val="20950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E78A718B-6570-46B3-BBD4-415B582ADB9A}" type="slidenum">
              <a:rPr lang="en-US"/>
              <a:pPr/>
              <a:t>‹#›</a:t>
            </a:fld>
            <a:endParaRPr lang="en-US"/>
          </a:p>
        </p:txBody>
      </p:sp>
    </p:spTree>
    <p:extLst>
      <p:ext uri="{BB962C8B-B14F-4D97-AF65-F5344CB8AC3E}">
        <p14:creationId xmlns:p14="http://schemas.microsoft.com/office/powerpoint/2010/main" val="390328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272B0AF1-017A-4B27-A183-0A43CEC1359B}" type="slidenum">
              <a:rPr lang="en-US"/>
              <a:pPr/>
              <a:t>‹#›</a:t>
            </a:fld>
            <a:endParaRPr lang="en-US"/>
          </a:p>
        </p:txBody>
      </p:sp>
    </p:spTree>
    <p:extLst>
      <p:ext uri="{BB962C8B-B14F-4D97-AF65-F5344CB8AC3E}">
        <p14:creationId xmlns:p14="http://schemas.microsoft.com/office/powerpoint/2010/main" val="35339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A91F69FB-7287-4965-8352-7F5B56B91D53}" type="slidenum">
              <a:rPr lang="en-US"/>
              <a:pPr/>
              <a:t>‹#›</a:t>
            </a:fld>
            <a:endParaRPr lang="en-US"/>
          </a:p>
        </p:txBody>
      </p:sp>
    </p:spTree>
    <p:extLst>
      <p:ext uri="{BB962C8B-B14F-4D97-AF65-F5344CB8AC3E}">
        <p14:creationId xmlns:p14="http://schemas.microsoft.com/office/powerpoint/2010/main" val="157092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55F4C1-E5FC-4FCC-A662-967749D11E1C}" type="slidenum">
              <a:rPr lang="en-US"/>
              <a:pPr/>
              <a:t>‹#›</a:t>
            </a:fld>
            <a:endParaRPr lang="en-US"/>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scal.Meeus@inami.fgov.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nneleen.Vangeystelen@riziv.fgov.be" TargetMode="External"/><Relationship Id="rId4" Type="http://schemas.openxmlformats.org/officeDocument/2006/relationships/hyperlink" Target="mailto:Virginie.Dalcq@inami.fgov.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0CB59335-7F42-4262-A15E-14F3E9F5336D}" type="slidenum">
              <a:rPr lang="en-US"/>
              <a:pPr/>
              <a:t>1</a:t>
            </a:fld>
            <a:endParaRPr lang="en-US" dirty="0"/>
          </a:p>
        </p:txBody>
      </p:sp>
      <p:sp>
        <p:nvSpPr>
          <p:cNvPr id="20482" name="Rectangle 2"/>
          <p:cNvSpPr>
            <a:spLocks noGrp="1" noChangeArrowheads="1"/>
          </p:cNvSpPr>
          <p:nvPr>
            <p:ph type="ctrTitle"/>
          </p:nvPr>
        </p:nvSpPr>
        <p:spPr>
          <a:xfrm>
            <a:off x="827584" y="2852936"/>
            <a:ext cx="7772400" cy="1082675"/>
          </a:xfrm>
        </p:spPr>
        <p:txBody>
          <a:bodyPr/>
          <a:lstStyle/>
          <a:p>
            <a:pPr algn="ctr"/>
            <a:r>
              <a:rPr lang="en-GB" noProof="0" dirty="0" smtClean="0"/>
              <a:t>Analyse </a:t>
            </a:r>
            <a:r>
              <a:rPr lang="en-GB" noProof="0" dirty="0" err="1" smtClean="0"/>
              <a:t>standardisée</a:t>
            </a:r>
            <a:r>
              <a:rPr lang="en-GB" noProof="0" dirty="0" smtClean="0"/>
              <a:t> des </a:t>
            </a:r>
            <a:br>
              <a:rPr lang="en-GB" noProof="0" dirty="0" smtClean="0"/>
            </a:br>
            <a:r>
              <a:rPr lang="en-GB" noProof="0" dirty="0" smtClean="0"/>
              <a:t>variations de </a:t>
            </a:r>
            <a:r>
              <a:rPr lang="en-GB" noProof="0" dirty="0" err="1" smtClean="0"/>
              <a:t>pratique</a:t>
            </a:r>
            <a:r>
              <a:rPr lang="en-GB" noProof="0" dirty="0" smtClean="0"/>
              <a:t/>
            </a:r>
            <a:br>
              <a:rPr lang="en-GB" noProof="0" dirty="0" smtClean="0"/>
            </a:br>
            <a:r>
              <a:rPr lang="en-GB" noProof="0" dirty="0" smtClean="0"/>
              <a:t/>
            </a:r>
            <a:br>
              <a:rPr lang="en-GB" noProof="0" dirty="0" smtClean="0"/>
            </a:br>
            <a:r>
              <a:rPr lang="en-GB" noProof="0" dirty="0" smtClean="0"/>
              <a:t>NCAZ - CNMM 22/10/2018</a:t>
            </a:r>
            <a:endParaRPr lang="en-GB" noProof="0" dirty="0"/>
          </a:p>
        </p:txBody>
      </p:sp>
      <p:sp>
        <p:nvSpPr>
          <p:cNvPr id="20483" name="Rectangle 3"/>
          <p:cNvSpPr>
            <a:spLocks noGrp="1" noChangeArrowheads="1"/>
          </p:cNvSpPr>
          <p:nvPr>
            <p:ph type="subTitle" idx="1"/>
          </p:nvPr>
        </p:nvSpPr>
        <p:spPr>
          <a:xfrm>
            <a:off x="1403648" y="4725144"/>
            <a:ext cx="7088187" cy="720725"/>
          </a:xfrm>
        </p:spPr>
        <p:txBody>
          <a:bodyPr/>
          <a:lstStyle/>
          <a:p>
            <a:endParaRPr lang="en-GB" noProof="0" dirty="0" smtClean="0"/>
          </a:p>
          <a:p>
            <a:pPr algn="r"/>
            <a:r>
              <a:rPr lang="en-GB" noProof="0" dirty="0" smtClean="0">
                <a:hlinkClick r:id="rId3"/>
              </a:rPr>
              <a:t>Pascal.Meeus@inami.fgov.be</a:t>
            </a:r>
            <a:endParaRPr lang="en-GB" noProof="0" dirty="0" smtClean="0"/>
          </a:p>
          <a:p>
            <a:pPr algn="r"/>
            <a:r>
              <a:rPr lang="en-GB" noProof="0" dirty="0" smtClean="0">
                <a:hlinkClick r:id="rId4"/>
              </a:rPr>
              <a:t>Virginie.Dalcq@inami.fgov.be</a:t>
            </a:r>
            <a:endParaRPr lang="en-GB" noProof="0" dirty="0" smtClean="0"/>
          </a:p>
          <a:p>
            <a:pPr algn="r"/>
            <a:r>
              <a:rPr lang="en-GB" noProof="0" dirty="0" smtClean="0">
                <a:hlinkClick r:id="rId5"/>
              </a:rPr>
              <a:t>Anneleen.Vangeystelen@riziv.fgov.be</a:t>
            </a:r>
            <a:endParaRPr lang="en-GB" noProof="0" dirty="0" smtClean="0"/>
          </a:p>
          <a:p>
            <a:pPr algn="r"/>
            <a:endParaRPr lang="en-GB" noProof="0" dirty="0"/>
          </a:p>
        </p:txBody>
      </p:sp>
      <p:sp>
        <p:nvSpPr>
          <p:cNvPr id="2" name="Rectangle 1"/>
          <p:cNvSpPr/>
          <p:nvPr/>
        </p:nvSpPr>
        <p:spPr>
          <a:xfrm>
            <a:off x="4487075" y="620688"/>
            <a:ext cx="4572000" cy="830997"/>
          </a:xfrm>
          <a:prstGeom prst="rect">
            <a:avLst/>
          </a:prstGeom>
        </p:spPr>
        <p:txBody>
          <a:bodyPr>
            <a:spAutoFit/>
          </a:bodyPr>
          <a:lstStyle/>
          <a:p>
            <a:pPr algn="r"/>
            <a:r>
              <a:rPr lang="nl-BE" dirty="0" err="1"/>
              <a:t>Appropriate</a:t>
            </a:r>
            <a:r>
              <a:rPr lang="nl-BE" dirty="0"/>
              <a:t> care </a:t>
            </a:r>
            <a:r>
              <a:rPr lang="nl-BE" dirty="0" smtClean="0"/>
              <a:t>unit, </a:t>
            </a:r>
            <a:endParaRPr lang="en-US" dirty="0"/>
          </a:p>
          <a:p>
            <a:pPr algn="r"/>
            <a:r>
              <a:rPr lang="nl-BE" dirty="0" err="1" smtClean="0"/>
              <a:t>Cellule</a:t>
            </a:r>
            <a:r>
              <a:rPr lang="nl-BE" dirty="0" smtClean="0"/>
              <a:t> </a:t>
            </a:r>
            <a:r>
              <a:rPr lang="nl-BE" dirty="0" err="1"/>
              <a:t>soins</a:t>
            </a:r>
            <a:r>
              <a:rPr lang="nl-BE" dirty="0"/>
              <a:t> </a:t>
            </a:r>
            <a:r>
              <a:rPr lang="nl-BE" dirty="0" err="1"/>
              <a:t>efficace</a:t>
            </a:r>
            <a:r>
              <a:rPr lang="nl-BE" dirty="0"/>
              <a:t>, </a:t>
            </a:r>
            <a:br>
              <a:rPr lang="nl-BE" dirty="0"/>
            </a:br>
            <a:r>
              <a:rPr lang="nl-BE" dirty="0" smtClean="0"/>
              <a:t>Cel Doelmatige </a:t>
            </a:r>
            <a:r>
              <a:rPr lang="nl-BE" dirty="0"/>
              <a:t>zorg, </a:t>
            </a:r>
            <a:endParaRPr lang="en-US" dirty="0"/>
          </a:p>
        </p:txBody>
      </p:sp>
    </p:spTree>
    <p:extLst>
      <p:ext uri="{BB962C8B-B14F-4D97-AF65-F5344CB8AC3E}">
        <p14:creationId xmlns:p14="http://schemas.microsoft.com/office/powerpoint/2010/main" val="96407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2081850" y="476672"/>
            <a:ext cx="4666662" cy="584775"/>
          </a:xfrm>
          <a:prstGeom prst="rect">
            <a:avLst/>
          </a:prstGeom>
          <a:noFill/>
        </p:spPr>
        <p:txBody>
          <a:bodyPr wrap="none" rtlCol="0">
            <a:spAutoFit/>
          </a:bodyPr>
          <a:lstStyle/>
          <a:p>
            <a:r>
              <a:rPr lang="fr-BE" sz="3200" b="1" dirty="0" smtClean="0">
                <a:solidFill>
                  <a:schemeClr val="accent1">
                    <a:lumMod val="50000"/>
                  </a:schemeClr>
                </a:solidFill>
              </a:rPr>
              <a:t>4. selon le statut social</a:t>
            </a:r>
            <a:endParaRPr lang="fr-BE" sz="3200" b="1" dirty="0">
              <a:solidFill>
                <a:schemeClr val="accent1">
                  <a:lumMod val="50000"/>
                </a:schemeClr>
              </a:solidFill>
            </a:endParaRPr>
          </a:p>
        </p:txBody>
      </p:sp>
      <p:sp>
        <p:nvSpPr>
          <p:cNvPr id="6" name="ZoneTexte 5"/>
          <p:cNvSpPr txBox="1"/>
          <p:nvPr/>
        </p:nvSpPr>
        <p:spPr>
          <a:xfrm>
            <a:off x="1907704" y="3600575"/>
            <a:ext cx="184731" cy="369332"/>
          </a:xfrm>
          <a:prstGeom prst="rect">
            <a:avLst/>
          </a:prstGeom>
          <a:noFill/>
        </p:spPr>
        <p:txBody>
          <a:bodyPr wrap="none" rtlCol="0">
            <a:spAutoFit/>
          </a:bodyPr>
          <a:lstStyle/>
          <a:p>
            <a:endParaRPr lang="fr-BE" dirty="0"/>
          </a:p>
        </p:txBody>
      </p:sp>
      <p:sp>
        <p:nvSpPr>
          <p:cNvPr id="7" name="Rectangle 6"/>
          <p:cNvSpPr/>
          <p:nvPr/>
        </p:nvSpPr>
        <p:spPr>
          <a:xfrm>
            <a:off x="755573" y="2381538"/>
            <a:ext cx="7632849" cy="738664"/>
          </a:xfrm>
          <a:prstGeom prst="rect">
            <a:avLst/>
          </a:prstGeom>
        </p:spPr>
        <p:txBody>
          <a:bodyPr wrap="square">
            <a:spAutoFit/>
          </a:bodyPr>
          <a:lstStyle/>
          <a:p>
            <a:pPr algn="ctr"/>
            <a:r>
              <a:rPr lang="fr-BE" sz="2400" b="1" dirty="0" err="1" smtClean="0">
                <a:solidFill>
                  <a:schemeClr val="accent1">
                    <a:lumMod val="75000"/>
                  </a:schemeClr>
                </a:solidFill>
              </a:rPr>
              <a:t>Myringotomy</a:t>
            </a:r>
            <a:r>
              <a:rPr lang="fr-BE" sz="2400" b="1" dirty="0" smtClean="0">
                <a:solidFill>
                  <a:schemeClr val="accent1">
                    <a:lumMod val="75000"/>
                  </a:schemeClr>
                </a:solidFill>
              </a:rPr>
              <a:t> tube</a:t>
            </a:r>
          </a:p>
          <a:p>
            <a:pPr algn="ctr"/>
            <a:endParaRPr lang="fr-BE"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10</a:t>
            </a:fld>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55" y="2160415"/>
            <a:ext cx="6409524" cy="45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779" y="4983774"/>
            <a:ext cx="1858715" cy="185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llipse 15"/>
          <p:cNvSpPr/>
          <p:nvPr/>
        </p:nvSpPr>
        <p:spPr>
          <a:xfrm>
            <a:off x="1403648" y="2952503"/>
            <a:ext cx="6415094" cy="1728192"/>
          </a:xfrm>
          <a:prstGeom prst="ellipse">
            <a:avLst/>
          </a:prstGeom>
          <a:no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space réservé du numéro de diapositive 1"/>
          <p:cNvSpPr txBox="1">
            <a:spLocks/>
          </p:cNvSpPr>
          <p:nvPr/>
        </p:nvSpPr>
        <p:spPr>
          <a:xfrm>
            <a:off x="5534744"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10</a:t>
            </a:fld>
            <a:endParaRPr lang="en-US"/>
          </a:p>
        </p:txBody>
      </p:sp>
      <p:pic>
        <p:nvPicPr>
          <p:cNvPr id="18"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154217"/>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73437" y="1412776"/>
            <a:ext cx="7632849" cy="707886"/>
          </a:xfrm>
          <a:prstGeom prst="rect">
            <a:avLst/>
          </a:prstGeom>
        </p:spPr>
        <p:txBody>
          <a:bodyPr wrap="square">
            <a:spAutoFit/>
          </a:bodyPr>
          <a:lstStyle/>
          <a:p>
            <a:pPr algn="ctr"/>
            <a:r>
              <a:rPr lang="fr-BE" sz="2400" b="1" dirty="0" err="1" smtClean="0">
                <a:solidFill>
                  <a:schemeClr val="accent1">
                    <a:lumMod val="75000"/>
                  </a:schemeClr>
                </a:solidFill>
              </a:rPr>
              <a:t>Varicose</a:t>
            </a:r>
            <a:r>
              <a:rPr lang="fr-BE" sz="2400" b="1" dirty="0" smtClean="0">
                <a:solidFill>
                  <a:schemeClr val="accent1">
                    <a:lumMod val="75000"/>
                  </a:schemeClr>
                </a:solidFill>
              </a:rPr>
              <a:t> </a:t>
            </a:r>
            <a:r>
              <a:rPr lang="fr-BE" sz="2400" b="1" dirty="0" err="1" smtClean="0">
                <a:solidFill>
                  <a:schemeClr val="accent1">
                    <a:lumMod val="75000"/>
                  </a:schemeClr>
                </a:solidFill>
              </a:rPr>
              <a:t>veins</a:t>
            </a:r>
            <a:endParaRPr lang="fr-BE" sz="2400" b="1" dirty="0" smtClean="0">
              <a:solidFill>
                <a:schemeClr val="accent1">
                  <a:lumMod val="75000"/>
                </a:schemeClr>
              </a:solidFill>
            </a:endParaRPr>
          </a:p>
          <a:p>
            <a:pPr algn="ctr"/>
            <a:endParaRPr lang="fr-BE" dirty="0">
              <a:solidFill>
                <a:schemeClr val="accent1">
                  <a:lumMod val="75000"/>
                </a:schemeClr>
              </a:solidFill>
            </a:endParaRPr>
          </a:p>
        </p:txBody>
      </p:sp>
    </p:spTree>
    <p:extLst>
      <p:ext uri="{BB962C8B-B14F-4D97-AF65-F5344CB8AC3E}">
        <p14:creationId xmlns:p14="http://schemas.microsoft.com/office/powerpoint/2010/main" val="297551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619672" y="471206"/>
            <a:ext cx="6104556" cy="584775"/>
          </a:xfrm>
          <a:prstGeom prst="rect">
            <a:avLst/>
          </a:prstGeom>
          <a:noFill/>
        </p:spPr>
        <p:txBody>
          <a:bodyPr wrap="none" rtlCol="0">
            <a:spAutoFit/>
          </a:bodyPr>
          <a:lstStyle/>
          <a:p>
            <a:r>
              <a:rPr lang="fr-BE" sz="3200" b="1" dirty="0" smtClean="0">
                <a:solidFill>
                  <a:schemeClr val="accent1">
                    <a:lumMod val="50000"/>
                  </a:schemeClr>
                </a:solidFill>
              </a:rPr>
              <a:t>5. Par type de prise en charge </a:t>
            </a:r>
            <a:endParaRPr lang="fr-BE"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11</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73437" y="1340768"/>
            <a:ext cx="8191051" cy="707886"/>
          </a:xfrm>
          <a:prstGeom prst="rect">
            <a:avLst/>
          </a:prstGeom>
        </p:spPr>
        <p:txBody>
          <a:bodyPr wrap="square">
            <a:spAutoFit/>
          </a:bodyPr>
          <a:lstStyle/>
          <a:p>
            <a:pPr algn="ctr"/>
            <a:r>
              <a:rPr lang="fr-BE" sz="2400" b="1" dirty="0" smtClean="0">
                <a:solidFill>
                  <a:schemeClr val="accent1">
                    <a:lumMod val="75000"/>
                  </a:schemeClr>
                </a:solidFill>
              </a:rPr>
              <a:t>Inguinal </a:t>
            </a:r>
            <a:r>
              <a:rPr lang="fr-BE" sz="2400" b="1" dirty="0" err="1" smtClean="0">
                <a:solidFill>
                  <a:schemeClr val="accent1">
                    <a:lumMod val="75000"/>
                  </a:schemeClr>
                </a:solidFill>
              </a:rPr>
              <a:t>hernia</a:t>
            </a:r>
            <a:r>
              <a:rPr lang="fr-BE" sz="2400" b="1" dirty="0" smtClean="0">
                <a:solidFill>
                  <a:schemeClr val="accent1">
                    <a:lumMod val="75000"/>
                  </a:schemeClr>
                </a:solidFill>
              </a:rPr>
              <a:t> : one </a:t>
            </a:r>
            <a:r>
              <a:rPr lang="fr-BE" sz="2400" b="1" dirty="0" err="1" smtClean="0">
                <a:solidFill>
                  <a:schemeClr val="accent1">
                    <a:lumMod val="75000"/>
                  </a:schemeClr>
                </a:solidFill>
              </a:rPr>
              <a:t>day</a:t>
            </a:r>
            <a:r>
              <a:rPr lang="fr-BE" sz="2400" b="1" dirty="0" smtClean="0">
                <a:solidFill>
                  <a:schemeClr val="accent1">
                    <a:lumMod val="75000"/>
                  </a:schemeClr>
                </a:solidFill>
              </a:rPr>
              <a:t> versus </a:t>
            </a:r>
            <a:r>
              <a:rPr lang="fr-BE" sz="2400" b="1" dirty="0" err="1" smtClean="0">
                <a:solidFill>
                  <a:schemeClr val="accent1">
                    <a:lumMod val="75000"/>
                  </a:schemeClr>
                </a:solidFill>
              </a:rPr>
              <a:t>classical</a:t>
            </a:r>
            <a:r>
              <a:rPr lang="fr-BE" sz="2400" b="1" dirty="0" smtClean="0">
                <a:solidFill>
                  <a:schemeClr val="accent1">
                    <a:lumMod val="75000"/>
                  </a:schemeClr>
                </a:solidFill>
              </a:rPr>
              <a:t> </a:t>
            </a:r>
            <a:r>
              <a:rPr lang="fr-BE" sz="2400" b="1" dirty="0" err="1" smtClean="0">
                <a:solidFill>
                  <a:schemeClr val="accent1">
                    <a:lumMod val="75000"/>
                  </a:schemeClr>
                </a:solidFill>
              </a:rPr>
              <a:t>hosp</a:t>
            </a:r>
            <a:r>
              <a:rPr lang="fr-BE" sz="2400" b="1" dirty="0" smtClean="0">
                <a:solidFill>
                  <a:schemeClr val="accent1">
                    <a:lumMod val="75000"/>
                  </a:schemeClr>
                </a:solidFill>
              </a:rPr>
              <a:t> </a:t>
            </a:r>
          </a:p>
          <a:p>
            <a:pPr algn="ctr"/>
            <a:endParaRPr lang="fr-BE" dirty="0">
              <a:solidFill>
                <a:schemeClr val="accent1">
                  <a:lumMod val="75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497" y="1766719"/>
            <a:ext cx="5507831" cy="5034406"/>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3347864" y="1772816"/>
            <a:ext cx="3384376" cy="4824536"/>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75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323528" y="476672"/>
            <a:ext cx="8672567" cy="584775"/>
          </a:xfrm>
          <a:prstGeom prst="rect">
            <a:avLst/>
          </a:prstGeom>
          <a:noFill/>
        </p:spPr>
        <p:txBody>
          <a:bodyPr wrap="none" rtlCol="0">
            <a:spAutoFit/>
          </a:bodyPr>
          <a:lstStyle/>
          <a:p>
            <a:r>
              <a:rPr lang="fr-BE" sz="3200" b="1" dirty="0" smtClean="0">
                <a:solidFill>
                  <a:schemeClr val="accent1">
                    <a:lumMod val="50000"/>
                  </a:schemeClr>
                </a:solidFill>
              </a:rPr>
              <a:t>6. Selon les différentes techniques utilisées</a:t>
            </a:r>
            <a:endParaRPr lang="fr-BE"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12</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12</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49" y="1624662"/>
            <a:ext cx="7447111" cy="53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971600" y="4149080"/>
            <a:ext cx="2016223" cy="144976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1196752"/>
            <a:ext cx="8964488" cy="461665"/>
          </a:xfrm>
          <a:prstGeom prst="rect">
            <a:avLst/>
          </a:prstGeom>
        </p:spPr>
        <p:txBody>
          <a:bodyPr wrap="square">
            <a:spAutoFit/>
          </a:bodyPr>
          <a:lstStyle/>
          <a:p>
            <a:pPr algn="ctr"/>
            <a:r>
              <a:rPr lang="fr-BE" sz="2400" b="1" dirty="0" err="1" smtClean="0">
                <a:solidFill>
                  <a:schemeClr val="accent1">
                    <a:lumMod val="75000"/>
                  </a:schemeClr>
                </a:solidFill>
              </a:rPr>
              <a:t>Bariatric</a:t>
            </a:r>
            <a:r>
              <a:rPr lang="fr-BE" sz="2400" b="1" dirty="0" smtClean="0">
                <a:solidFill>
                  <a:schemeClr val="accent1">
                    <a:lumMod val="75000"/>
                  </a:schemeClr>
                </a:solidFill>
              </a:rPr>
              <a:t> </a:t>
            </a:r>
            <a:r>
              <a:rPr lang="fr-BE" sz="2400" b="1" dirty="0" err="1" smtClean="0">
                <a:solidFill>
                  <a:schemeClr val="accent1">
                    <a:lumMod val="75000"/>
                  </a:schemeClr>
                </a:solidFill>
              </a:rPr>
              <a:t>surgery</a:t>
            </a:r>
            <a:r>
              <a:rPr lang="fr-BE" sz="2400" b="1" dirty="0" smtClean="0">
                <a:solidFill>
                  <a:schemeClr val="accent1">
                    <a:lumMod val="75000"/>
                  </a:schemeClr>
                </a:solidFill>
              </a:rPr>
              <a:t> : </a:t>
            </a:r>
            <a:r>
              <a:rPr lang="fr-BE" sz="2400" b="1" dirty="0" err="1" smtClean="0">
                <a:solidFill>
                  <a:schemeClr val="accent1">
                    <a:lumMod val="75000"/>
                  </a:schemeClr>
                </a:solidFill>
              </a:rPr>
              <a:t>banding</a:t>
            </a:r>
            <a:r>
              <a:rPr lang="fr-BE" sz="2400" b="1" dirty="0" smtClean="0">
                <a:solidFill>
                  <a:schemeClr val="accent1">
                    <a:lumMod val="75000"/>
                  </a:schemeClr>
                </a:solidFill>
              </a:rPr>
              <a:t> versus bypass, </a:t>
            </a:r>
            <a:r>
              <a:rPr lang="fr-BE" sz="2400" b="1" dirty="0" err="1" smtClean="0">
                <a:solidFill>
                  <a:schemeClr val="accent1">
                    <a:lumMod val="75000"/>
                  </a:schemeClr>
                </a:solidFill>
              </a:rPr>
              <a:t>versussleeve</a:t>
            </a:r>
            <a:endParaRPr lang="fr-BE" dirty="0">
              <a:solidFill>
                <a:schemeClr val="accent1">
                  <a:lumMod val="75000"/>
                </a:schemeClr>
              </a:solidFill>
            </a:endParaRPr>
          </a:p>
        </p:txBody>
      </p:sp>
      <p:pic>
        <p:nvPicPr>
          <p:cNvPr id="15" name="Image 14"/>
          <p:cNvPicPr/>
          <p:nvPr/>
        </p:nvPicPr>
        <p:blipFill rotWithShape="1">
          <a:blip r:embed="rId5" cstate="print">
            <a:extLst>
              <a:ext uri="{28A0092B-C50C-407E-A947-70E740481C1C}">
                <a14:useLocalDpi xmlns:a14="http://schemas.microsoft.com/office/drawing/2010/main" val="0"/>
              </a:ext>
            </a:extLst>
          </a:blip>
          <a:srcRect l="23126" r="23126"/>
          <a:stretch/>
        </p:blipFill>
        <p:spPr bwMode="auto">
          <a:xfrm>
            <a:off x="7755061" y="1628800"/>
            <a:ext cx="1355725" cy="1701165"/>
          </a:xfrm>
          <a:prstGeom prst="rect">
            <a:avLst/>
          </a:prstGeom>
          <a:noFill/>
          <a:ln>
            <a:noFill/>
          </a:ln>
          <a:extLst>
            <a:ext uri="{53640926-AAD7-44D8-BBD7-CCE9431645EC}">
              <a14:shadowObscured xmlns:a14="http://schemas.microsoft.com/office/drawing/2010/main"/>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187" y="3185950"/>
            <a:ext cx="13350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765" y="4910387"/>
            <a:ext cx="1382136"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2204864"/>
            <a:ext cx="1714699" cy="17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345510"/>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27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115616" y="472316"/>
            <a:ext cx="6670416" cy="584775"/>
          </a:xfrm>
          <a:prstGeom prst="rect">
            <a:avLst/>
          </a:prstGeom>
          <a:noFill/>
        </p:spPr>
        <p:txBody>
          <a:bodyPr wrap="none" rtlCol="0">
            <a:spAutoFit/>
          </a:bodyPr>
          <a:lstStyle/>
          <a:p>
            <a:r>
              <a:rPr lang="fr-BE" sz="3200" b="1" dirty="0" smtClean="0">
                <a:solidFill>
                  <a:schemeClr val="accent1">
                    <a:lumMod val="50000"/>
                  </a:schemeClr>
                </a:solidFill>
              </a:rPr>
              <a:t>7. Selon le type de professionnel </a:t>
            </a:r>
            <a:endParaRPr lang="fr-BE"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347241"/>
            <a:ext cx="1817754" cy="374234"/>
          </a:xfrm>
        </p:spPr>
        <p:txBody>
          <a:bodyPr/>
          <a:lstStyle/>
          <a:p>
            <a:pPr>
              <a:defRPr/>
            </a:pPr>
            <a:fld id="{86113F25-1B57-47EE-8340-088C301E00B6}" type="slidenum">
              <a:rPr lang="en-US" smtClean="0"/>
              <a:pPr>
                <a:defRPr/>
              </a:pPr>
              <a:t>13</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213244"/>
            <a:ext cx="486898" cy="275909"/>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3"/>
          <p:cNvSpPr>
            <a:spLocks noGrp="1"/>
          </p:cNvSpPr>
          <p:nvPr>
            <p:ph type="sldNum" sz="quarter" idx="10"/>
          </p:nvPr>
        </p:nvSpPr>
        <p:spPr>
          <a:xfrm>
            <a:off x="457200" y="6347241"/>
            <a:ext cx="1817754" cy="374234"/>
          </a:xfrm>
        </p:spPr>
        <p:txBody>
          <a:bodyPr/>
          <a:lstStyle/>
          <a:p>
            <a:pPr>
              <a:defRPr/>
            </a:pPr>
            <a:fld id="{86113F25-1B57-47EE-8340-088C301E00B6}" type="slidenum">
              <a:rPr lang="en-US" smtClean="0"/>
              <a:pPr>
                <a:defRPr/>
              </a:pPr>
              <a:t>13</a:t>
            </a:fld>
            <a:endParaRPr lang="en-US" dirty="0"/>
          </a:p>
        </p:txBody>
      </p:sp>
      <p:sp>
        <p:nvSpPr>
          <p:cNvPr id="13" name="Rectangle 12"/>
          <p:cNvSpPr/>
          <p:nvPr/>
        </p:nvSpPr>
        <p:spPr>
          <a:xfrm>
            <a:off x="1" y="1196752"/>
            <a:ext cx="8964488" cy="461665"/>
          </a:xfrm>
          <a:prstGeom prst="rect">
            <a:avLst/>
          </a:prstGeom>
        </p:spPr>
        <p:txBody>
          <a:bodyPr wrap="square">
            <a:spAutoFit/>
          </a:bodyPr>
          <a:lstStyle/>
          <a:p>
            <a:pPr algn="ctr"/>
            <a:r>
              <a:rPr lang="fr-BE" sz="2400" b="1" dirty="0" smtClean="0">
                <a:solidFill>
                  <a:schemeClr val="accent1">
                    <a:lumMod val="75000"/>
                  </a:schemeClr>
                </a:solidFill>
              </a:rPr>
              <a:t>Echo </a:t>
            </a:r>
            <a:r>
              <a:rPr lang="fr-BE" sz="2400" b="1" dirty="0" err="1" smtClean="0">
                <a:solidFill>
                  <a:schemeClr val="accent1">
                    <a:lumMod val="75000"/>
                  </a:schemeClr>
                </a:solidFill>
              </a:rPr>
              <a:t>Thyroid</a:t>
            </a:r>
            <a:r>
              <a:rPr lang="fr-BE" sz="2400" b="1" dirty="0" smtClean="0">
                <a:solidFill>
                  <a:schemeClr val="accent1">
                    <a:lumMod val="75000"/>
                  </a:schemeClr>
                </a:solidFill>
              </a:rPr>
              <a:t> : </a:t>
            </a:r>
            <a:r>
              <a:rPr lang="fr-BE" sz="2400" b="1" dirty="0" err="1" smtClean="0">
                <a:solidFill>
                  <a:schemeClr val="accent1">
                    <a:lumMod val="75000"/>
                  </a:schemeClr>
                </a:solidFill>
              </a:rPr>
              <a:t>Radiologists</a:t>
            </a:r>
            <a:r>
              <a:rPr lang="fr-BE" sz="2400" b="1" dirty="0" smtClean="0">
                <a:solidFill>
                  <a:schemeClr val="accent1">
                    <a:lumMod val="75000"/>
                  </a:schemeClr>
                </a:solidFill>
              </a:rPr>
              <a:t> versus </a:t>
            </a:r>
            <a:r>
              <a:rPr lang="fr-BE" sz="2400" b="1" dirty="0" err="1" smtClean="0">
                <a:solidFill>
                  <a:schemeClr val="accent1">
                    <a:lumMod val="75000"/>
                  </a:schemeClr>
                </a:solidFill>
              </a:rPr>
              <a:t>connexists</a:t>
            </a:r>
            <a:r>
              <a:rPr lang="fr-BE" sz="2400" b="1" dirty="0" smtClean="0">
                <a:solidFill>
                  <a:schemeClr val="accent1">
                    <a:lumMod val="75000"/>
                  </a:schemeClr>
                </a:solidFill>
              </a:rPr>
              <a:t> </a:t>
            </a:r>
            <a:endParaRPr lang="fr-BE" dirty="0">
              <a:solidFill>
                <a:schemeClr val="accent1">
                  <a:lumMod val="75000"/>
                </a:scheme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0994" y="1658417"/>
            <a:ext cx="6464834" cy="275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296" y="4092383"/>
            <a:ext cx="6449776" cy="274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17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442341" y="476672"/>
            <a:ext cx="6009979" cy="584775"/>
          </a:xfrm>
          <a:prstGeom prst="rect">
            <a:avLst/>
          </a:prstGeom>
          <a:noFill/>
        </p:spPr>
        <p:txBody>
          <a:bodyPr wrap="none" rtlCol="0">
            <a:spAutoFit/>
          </a:bodyPr>
          <a:lstStyle/>
          <a:p>
            <a:r>
              <a:rPr lang="fr-BE" sz="3200" b="1" dirty="0" smtClean="0">
                <a:solidFill>
                  <a:schemeClr val="accent1">
                    <a:lumMod val="50000"/>
                  </a:schemeClr>
                </a:solidFill>
              </a:rPr>
              <a:t>8. Les variations de tendance </a:t>
            </a:r>
            <a:endParaRPr lang="fr-BE"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14</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07504" y="1239143"/>
            <a:ext cx="8191051" cy="461665"/>
          </a:xfrm>
          <a:prstGeom prst="rect">
            <a:avLst/>
          </a:prstGeom>
        </p:spPr>
        <p:txBody>
          <a:bodyPr wrap="square">
            <a:spAutoFit/>
          </a:bodyPr>
          <a:lstStyle/>
          <a:p>
            <a:pPr algn="ctr"/>
            <a:r>
              <a:rPr lang="fr-BE" sz="2400" b="1" dirty="0" err="1" smtClean="0">
                <a:solidFill>
                  <a:schemeClr val="accent1">
                    <a:lumMod val="75000"/>
                  </a:schemeClr>
                </a:solidFill>
              </a:rPr>
              <a:t>Medical</a:t>
            </a:r>
            <a:r>
              <a:rPr lang="fr-BE" sz="2400" b="1" dirty="0" smtClean="0">
                <a:solidFill>
                  <a:schemeClr val="accent1">
                    <a:lumMod val="75000"/>
                  </a:schemeClr>
                </a:solidFill>
              </a:rPr>
              <a:t> radiation : CT </a:t>
            </a:r>
            <a:r>
              <a:rPr lang="fr-BE" sz="2400" b="1" dirty="0" err="1" smtClean="0">
                <a:solidFill>
                  <a:schemeClr val="accent1">
                    <a:lumMod val="75000"/>
                  </a:schemeClr>
                </a:solidFill>
              </a:rPr>
              <a:t>spine</a:t>
            </a:r>
            <a:r>
              <a:rPr lang="fr-BE" sz="2400" b="1" dirty="0" smtClean="0">
                <a:solidFill>
                  <a:schemeClr val="accent1">
                    <a:lumMod val="75000"/>
                  </a:schemeClr>
                </a:solidFill>
              </a:rPr>
              <a:t> </a:t>
            </a:r>
            <a:endParaRPr lang="fr-BE" dirty="0">
              <a:solidFill>
                <a:schemeClr val="accent1">
                  <a:lumMod val="75000"/>
                </a:schemeClr>
              </a:solidFill>
            </a:endParaRPr>
          </a:p>
        </p:txBody>
      </p:sp>
      <p:sp>
        <p:nvSpPr>
          <p:cNvPr id="9"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14</a:t>
            </a:fld>
            <a:endParaRPr lang="en-US"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7818906" cy="55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1" y="5157192"/>
            <a:ext cx="1570683" cy="157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3635896" y="1763216"/>
            <a:ext cx="3600399" cy="144976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14</a:t>
            </a:fld>
            <a:endParaRPr lang="en-US"/>
          </a:p>
        </p:txBody>
      </p:sp>
      <p:pic>
        <p:nvPicPr>
          <p:cNvPr id="1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0" y="6249023"/>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0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necteur droit 3"/>
          <p:cNvSpPr/>
          <p:nvPr/>
        </p:nvSpPr>
        <p:spPr>
          <a:xfrm rot="5400000" flipH="1" flipV="1">
            <a:off x="4409728" y="-2025353"/>
            <a:ext cx="1" cy="8460432"/>
          </a:xfrm>
          <a:prstGeom prst="line">
            <a:avLst/>
          </a:prstGeom>
          <a:noFill/>
          <a:ln w="25400" cap="flat" cmpd="sng" algn="ctr">
            <a:solidFill>
              <a:srgbClr val="FF0000"/>
            </a:solidFill>
            <a:prstDash val="solid"/>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solidFill>
                <a:srgbClr val="00B050"/>
              </a:solidFill>
            </a:endParaRPr>
          </a:p>
        </p:txBody>
      </p:sp>
      <p:sp>
        <p:nvSpPr>
          <p:cNvPr id="9" name="Espace réservé du numéro de diapositive 1"/>
          <p:cNvSpPr>
            <a:spLocks noGrp="1"/>
          </p:cNvSpPr>
          <p:nvPr>
            <p:ph type="sldNum" sz="quarter" idx="4294967295"/>
          </p:nvPr>
        </p:nvSpPr>
        <p:spPr>
          <a:xfrm>
            <a:off x="7364544" y="6687457"/>
            <a:ext cx="2231878" cy="566971"/>
          </a:xfrm>
          <a:prstGeom prst="rect">
            <a:avLst/>
          </a:prstGeom>
        </p:spPr>
        <p:txBody>
          <a:bodyPr/>
          <a:lstStyle/>
          <a:p>
            <a:fld id="{101BC4E7-1757-4ACC-94BF-783AF07F8A81}" type="slidenum">
              <a:rPr lang="en-US" smtClean="0"/>
              <a:pPr/>
              <a:t>15</a:t>
            </a:fld>
            <a:endParaRPr lang="en-US"/>
          </a:p>
        </p:txBody>
      </p:sp>
      <p:pic>
        <p:nvPicPr>
          <p:cNvPr id="11" name="Picture 1" descr="Description : http://intranet/portal/nl/conseil/mail/rizi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657" y="6477290"/>
            <a:ext cx="680365" cy="3855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8335">
            <a:off x="-425721" y="49699"/>
            <a:ext cx="5592590" cy="431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293221"/>
            <a:ext cx="2952328" cy="136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624" y="5627885"/>
            <a:ext cx="228600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bwMode="auto">
          <a:xfrm>
            <a:off x="719065" y="188640"/>
            <a:ext cx="8928992"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04788">
              <a:spcBef>
                <a:spcPct val="20000"/>
              </a:spcBef>
              <a:defRPr/>
            </a:pPr>
            <a:r>
              <a:rPr lang="en-US" sz="2800" b="1" kern="0" dirty="0" smtClean="0">
                <a:solidFill>
                  <a:srgbClr val="FF0000"/>
                </a:solidFill>
              </a:rPr>
              <a:t>Rapport standard :</a:t>
            </a:r>
            <a:endParaRPr lang="en-US" sz="2800" b="1" kern="0" dirty="0">
              <a:solidFill>
                <a:srgbClr val="FF0000"/>
              </a:solidFill>
            </a:endParaRPr>
          </a:p>
        </p:txBody>
      </p:sp>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939" y="484058"/>
            <a:ext cx="4079565" cy="637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154" y="-1395"/>
            <a:ext cx="4141846" cy="48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5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exemples</a:t>
            </a:r>
            <a:r>
              <a:rPr lang="en-GB" dirty="0"/>
              <a:t> : Drains </a:t>
            </a:r>
            <a:r>
              <a:rPr lang="en-GB" noProof="0" dirty="0" err="1" smtClean="0"/>
              <a:t>transtympaniques</a:t>
            </a:r>
            <a:endParaRPr lang="en-GB" noProof="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16</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854"/>
            <a:ext cx="4161839" cy="27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6" y="4149080"/>
            <a:ext cx="3590925"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871" y="4050527"/>
            <a:ext cx="5039995" cy="3599815"/>
          </a:xfrm>
          <a:prstGeom prst="rect">
            <a:avLst/>
          </a:prstGeom>
          <a:noFill/>
          <a:ln>
            <a:noFill/>
          </a:ln>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350407"/>
            <a:ext cx="3607624" cy="279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76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exemples</a:t>
            </a:r>
            <a:r>
              <a:rPr lang="en-GB" dirty="0"/>
              <a:t> : Stress </a:t>
            </a:r>
            <a:r>
              <a:rPr lang="en-GB" noProof="0" dirty="0" smtClean="0"/>
              <a:t>test </a:t>
            </a:r>
            <a:endParaRPr lang="en-GB" noProof="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52736"/>
            <a:ext cx="4807616" cy="33960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370" y="3907507"/>
            <a:ext cx="4127214" cy="29504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46" y="3717032"/>
            <a:ext cx="3717429" cy="3717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0728"/>
            <a:ext cx="4297923" cy="303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exemples</a:t>
            </a:r>
            <a:r>
              <a:rPr lang="en-GB" dirty="0"/>
              <a:t> : </a:t>
            </a:r>
            <a:r>
              <a:rPr lang="en-US" dirty="0" smtClean="0"/>
              <a:t>Echo de la prostate</a:t>
            </a:r>
            <a:endParaRPr lang="en-US" dirty="0"/>
          </a:p>
        </p:txBody>
      </p:sp>
      <p:sp>
        <p:nvSpPr>
          <p:cNvPr id="3" name="Espace réservé du contenu 2"/>
          <p:cNvSpPr>
            <a:spLocks noGrp="1"/>
          </p:cNvSpPr>
          <p:nvPr>
            <p:ph idx="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18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352839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273" y="980728"/>
            <a:ext cx="5053247" cy="36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41" y="4110245"/>
            <a:ext cx="3851920" cy="275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47" y="4181820"/>
            <a:ext cx="2934333" cy="268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80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exemples</a:t>
            </a:r>
            <a:r>
              <a:rPr lang="en-GB" dirty="0"/>
              <a:t> : Echo </a:t>
            </a:r>
            <a:r>
              <a:rPr lang="en-GB" noProof="0" dirty="0" err="1" smtClean="0"/>
              <a:t>carotidien</a:t>
            </a:r>
            <a:r>
              <a:rPr lang="en-GB" noProof="0" dirty="0" smtClean="0"/>
              <a:t> </a:t>
            </a:r>
            <a:endParaRPr lang="en-GB" noProof="0" dirty="0"/>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19</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4129956" cy="27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59692"/>
            <a:ext cx="3968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08" y="3959990"/>
            <a:ext cx="3119611" cy="311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179373"/>
            <a:ext cx="403244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95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835696" y="188640"/>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BE" sz="2400" dirty="0" smtClean="0"/>
              <a:t>Nationaal akkoord artsen-ziekenfondsen (NCAZ, </a:t>
            </a:r>
            <a:r>
              <a:rPr lang="nl-BE" sz="2400" dirty="0" err="1" smtClean="0"/>
              <a:t>Medicomut</a:t>
            </a:r>
            <a:r>
              <a:rPr lang="nl-BE" sz="2400" dirty="0" smtClean="0"/>
              <a:t>) </a:t>
            </a:r>
            <a:br>
              <a:rPr lang="nl-BE" sz="2400" dirty="0" smtClean="0"/>
            </a:br>
            <a:r>
              <a:rPr lang="nl-BE" sz="2400" dirty="0" smtClean="0"/>
              <a:t>2018-2019</a:t>
            </a:r>
            <a:endParaRPr lang="nl-BE" sz="2400" dirty="0"/>
          </a:p>
        </p:txBody>
      </p:sp>
      <p:sp>
        <p:nvSpPr>
          <p:cNvPr id="2" name="Espace réservé du contenu 1"/>
          <p:cNvSpPr>
            <a:spLocks noGrp="1"/>
          </p:cNvSpPr>
          <p:nvPr>
            <p:ph idx="1"/>
          </p:nvPr>
        </p:nvSpPr>
        <p:spPr>
          <a:xfrm>
            <a:off x="457200" y="1268760"/>
            <a:ext cx="8229600" cy="4525963"/>
          </a:xfrm>
        </p:spPr>
        <p:txBody>
          <a:bodyPr/>
          <a:lstStyle/>
          <a:p>
            <a:endParaRPr lang="fr-BE" sz="2000" b="1" dirty="0" smtClean="0"/>
          </a:p>
          <a:p>
            <a:r>
              <a:rPr lang="fr-BE" sz="2000" b="1" dirty="0" smtClean="0"/>
              <a:t>4.4</a:t>
            </a:r>
            <a:r>
              <a:rPr lang="fr-BE" sz="2000" b="1" dirty="0"/>
              <a:t>. Soins </a:t>
            </a:r>
            <a:r>
              <a:rPr lang="fr-BE" sz="2000" b="1" dirty="0" smtClean="0"/>
              <a:t>efficaces</a:t>
            </a:r>
          </a:p>
          <a:p>
            <a:endParaRPr lang="fr-BE" sz="2000" dirty="0"/>
          </a:p>
          <a:p>
            <a:pPr lvl="2"/>
            <a:r>
              <a:rPr lang="fr-BE" sz="1800" dirty="0" smtClean="0"/>
              <a:t>..promouvoir </a:t>
            </a:r>
            <a:r>
              <a:rPr lang="fr-BE" sz="1800" dirty="0"/>
              <a:t>des soins </a:t>
            </a:r>
            <a:r>
              <a:rPr lang="fr-BE" sz="1800" dirty="0" smtClean="0"/>
              <a:t>efficaces</a:t>
            </a:r>
            <a:endParaRPr lang="fr-BE" sz="1800" dirty="0"/>
          </a:p>
          <a:p>
            <a:pPr lvl="2"/>
            <a:r>
              <a:rPr lang="fr-BE" sz="1800" dirty="0" smtClean="0"/>
              <a:t>accès </a:t>
            </a:r>
            <a:r>
              <a:rPr lang="fr-BE" sz="1800" dirty="0"/>
              <a:t>à des données pertinentes concernant les dispensateurs de soins et les patients ;</a:t>
            </a:r>
          </a:p>
          <a:p>
            <a:pPr lvl="1"/>
            <a:endParaRPr lang="fr-BE" sz="2000" dirty="0" smtClean="0"/>
          </a:p>
          <a:p>
            <a:endParaRPr lang="en-US" dirty="0"/>
          </a:p>
        </p:txBody>
      </p:sp>
    </p:spTree>
    <p:extLst>
      <p:ext uri="{BB962C8B-B14F-4D97-AF65-F5344CB8AC3E}">
        <p14:creationId xmlns:p14="http://schemas.microsoft.com/office/powerpoint/2010/main" val="60513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exemples</a:t>
            </a:r>
            <a:r>
              <a:rPr lang="en-GB" dirty="0"/>
              <a:t> : </a:t>
            </a:r>
            <a:r>
              <a:rPr lang="en-US" dirty="0" smtClean="0"/>
              <a:t>Canal </a:t>
            </a:r>
            <a:r>
              <a:rPr lang="en-US" dirty="0" err="1" smtClean="0"/>
              <a:t>carpien</a:t>
            </a:r>
            <a:endParaRPr lang="en-US"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20" y="1196752"/>
            <a:ext cx="4361211" cy="30807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632" y="1173832"/>
            <a:ext cx="4076672" cy="2914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900354"/>
            <a:ext cx="2991688" cy="29916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68" y="4088194"/>
            <a:ext cx="4024564" cy="287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4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400" noProof="0" dirty="0" err="1" smtClean="0">
                <a:solidFill>
                  <a:srgbClr val="FF0000"/>
                </a:solidFill>
              </a:rPr>
              <a:t>Choix</a:t>
            </a:r>
            <a:r>
              <a:rPr lang="en-GB" sz="2400" noProof="0" dirty="0" smtClean="0">
                <a:solidFill>
                  <a:srgbClr val="FF0000"/>
                </a:solidFill>
              </a:rPr>
              <a:t> des </a:t>
            </a:r>
            <a:r>
              <a:rPr lang="en-GB" sz="2400" noProof="0" dirty="0" err="1" smtClean="0">
                <a:solidFill>
                  <a:srgbClr val="FF0000"/>
                </a:solidFill>
              </a:rPr>
              <a:t>Priorités</a:t>
            </a:r>
            <a:endParaRPr lang="en-GB" sz="2400" noProof="0" dirty="0">
              <a:solidFill>
                <a:srgbClr val="FF0000"/>
              </a:solidFill>
            </a:endParaRPr>
          </a:p>
        </p:txBody>
      </p:sp>
      <p:sp>
        <p:nvSpPr>
          <p:cNvPr id="8" name="Espace réservé du contenu 7"/>
          <p:cNvSpPr>
            <a:spLocks noGrp="1"/>
          </p:cNvSpPr>
          <p:nvPr>
            <p:ph idx="1"/>
          </p:nvPr>
        </p:nvSpPr>
        <p:spPr/>
        <p:txBody>
          <a:bodyPr/>
          <a:lstStyle/>
          <a:p>
            <a:pPr lvl="1"/>
            <a:r>
              <a:rPr lang="en-GB" noProof="0" dirty="0" err="1" smtClean="0"/>
              <a:t>présélection</a:t>
            </a:r>
            <a:r>
              <a:rPr lang="en-GB" noProof="0" dirty="0" smtClean="0"/>
              <a:t> : NICE, not to do, Weinberg, choosing wisely, Blockbuster, France ,…) </a:t>
            </a:r>
          </a:p>
          <a:p>
            <a:pPr lvl="1"/>
            <a:endParaRPr lang="en-GB" dirty="0" smtClean="0"/>
          </a:p>
          <a:p>
            <a:pPr lvl="1"/>
            <a:r>
              <a:rPr lang="en-GB" dirty="0" err="1"/>
              <a:t>Concerner</a:t>
            </a:r>
            <a:r>
              <a:rPr lang="en-GB" dirty="0"/>
              <a:t> un maximum de disciplines </a:t>
            </a:r>
            <a:r>
              <a:rPr lang="en-GB" dirty="0" err="1"/>
              <a:t>médicales</a:t>
            </a:r>
            <a:r>
              <a:rPr lang="en-GB" dirty="0"/>
              <a:t> pour ne pas en </a:t>
            </a:r>
            <a:r>
              <a:rPr lang="en-GB" dirty="0" err="1"/>
              <a:t>stigmatiser</a:t>
            </a:r>
            <a:r>
              <a:rPr lang="en-GB" dirty="0"/>
              <a:t> </a:t>
            </a:r>
            <a:r>
              <a:rPr lang="en-GB" dirty="0" err="1"/>
              <a:t>une</a:t>
            </a:r>
            <a:r>
              <a:rPr lang="en-GB" dirty="0"/>
              <a:t> en </a:t>
            </a:r>
            <a:r>
              <a:rPr lang="en-GB" dirty="0" err="1" smtClean="0"/>
              <a:t>particulier</a:t>
            </a:r>
            <a:r>
              <a:rPr lang="en-GB" dirty="0" smtClean="0"/>
              <a:t>…</a:t>
            </a:r>
            <a:endParaRPr lang="en-GB" dirty="0"/>
          </a:p>
          <a:p>
            <a:pPr lvl="1"/>
            <a:endParaRPr lang="en-GB" dirty="0" smtClean="0"/>
          </a:p>
          <a:p>
            <a:pPr lvl="1"/>
            <a:r>
              <a:rPr lang="en-GB" dirty="0" err="1" smtClean="0">
                <a:solidFill>
                  <a:schemeClr val="bg1">
                    <a:lumMod val="85000"/>
                  </a:schemeClr>
                </a:solidFill>
              </a:rPr>
              <a:t>Soutenues</a:t>
            </a:r>
            <a:r>
              <a:rPr lang="en-GB" dirty="0" smtClean="0">
                <a:solidFill>
                  <a:schemeClr val="bg1">
                    <a:lumMod val="85000"/>
                  </a:schemeClr>
                </a:solidFill>
              </a:rPr>
              <a:t> </a:t>
            </a:r>
            <a:r>
              <a:rPr lang="en-GB" dirty="0" err="1">
                <a:solidFill>
                  <a:schemeClr val="bg1">
                    <a:lumMod val="85000"/>
                  </a:schemeClr>
                </a:solidFill>
              </a:rPr>
              <a:t>ou</a:t>
            </a:r>
            <a:r>
              <a:rPr lang="en-GB" dirty="0">
                <a:solidFill>
                  <a:schemeClr val="bg1">
                    <a:lumMod val="85000"/>
                  </a:schemeClr>
                </a:solidFill>
              </a:rPr>
              <a:t> </a:t>
            </a:r>
            <a:r>
              <a:rPr lang="en-GB" dirty="0" err="1">
                <a:solidFill>
                  <a:schemeClr val="bg1">
                    <a:lumMod val="85000"/>
                  </a:schemeClr>
                </a:solidFill>
              </a:rPr>
              <a:t>proposées</a:t>
            </a:r>
            <a:r>
              <a:rPr lang="en-GB" dirty="0">
                <a:solidFill>
                  <a:schemeClr val="bg1">
                    <a:lumMod val="85000"/>
                  </a:schemeClr>
                </a:solidFill>
              </a:rPr>
              <a:t> par les </a:t>
            </a:r>
            <a:r>
              <a:rPr lang="en-GB" u="sng" dirty="0" err="1">
                <a:solidFill>
                  <a:schemeClr val="bg1">
                    <a:lumMod val="85000"/>
                  </a:schemeClr>
                </a:solidFill>
              </a:rPr>
              <a:t>professionnels</a:t>
            </a:r>
            <a:r>
              <a:rPr lang="en-GB" u="sng" dirty="0">
                <a:solidFill>
                  <a:schemeClr val="bg1">
                    <a:lumMod val="85000"/>
                  </a:schemeClr>
                </a:solidFill>
              </a:rPr>
              <a:t> de terrain</a:t>
            </a:r>
            <a:r>
              <a:rPr lang="en-GB" dirty="0">
                <a:solidFill>
                  <a:schemeClr val="bg1">
                    <a:lumMod val="85000"/>
                  </a:schemeClr>
                </a:solidFill>
              </a:rPr>
              <a:t>: </a:t>
            </a:r>
          </a:p>
          <a:p>
            <a:pPr lvl="2"/>
            <a:r>
              <a:rPr lang="en-GB" dirty="0">
                <a:solidFill>
                  <a:schemeClr val="bg1">
                    <a:lumMod val="85000"/>
                  </a:schemeClr>
                </a:solidFill>
              </a:rPr>
              <a:t>Associations </a:t>
            </a:r>
            <a:r>
              <a:rPr lang="en-GB" dirty="0" err="1">
                <a:solidFill>
                  <a:schemeClr val="bg1">
                    <a:lumMod val="85000"/>
                  </a:schemeClr>
                </a:solidFill>
              </a:rPr>
              <a:t>médicales</a:t>
            </a:r>
            <a:endParaRPr lang="en-GB" dirty="0">
              <a:solidFill>
                <a:schemeClr val="bg1">
                  <a:lumMod val="85000"/>
                </a:schemeClr>
              </a:solidFill>
            </a:endParaRPr>
          </a:p>
          <a:p>
            <a:pPr lvl="2"/>
            <a:r>
              <a:rPr lang="en-GB" dirty="0">
                <a:solidFill>
                  <a:schemeClr val="bg1">
                    <a:lumMod val="85000"/>
                  </a:schemeClr>
                </a:solidFill>
              </a:rPr>
              <a:t>CNMM-NCAZ</a:t>
            </a:r>
          </a:p>
          <a:p>
            <a:pPr lvl="2"/>
            <a:r>
              <a:rPr lang="en-GB" dirty="0">
                <a:solidFill>
                  <a:schemeClr val="bg1">
                    <a:lumMod val="85000"/>
                  </a:schemeClr>
                </a:solidFill>
              </a:rPr>
              <a:t>.... </a:t>
            </a:r>
          </a:p>
          <a:p>
            <a:pPr lvl="1"/>
            <a:endParaRPr lang="en-GB" dirty="0" smtClean="0"/>
          </a:p>
          <a:p>
            <a:pPr lvl="1"/>
            <a:endParaRPr lang="en-GB" dirty="0" smtClean="0"/>
          </a:p>
          <a:p>
            <a:pPr lvl="2"/>
            <a:endParaRPr lang="en-GB" dirty="0" smtClean="0"/>
          </a:p>
        </p:txBody>
      </p:sp>
      <p:sp>
        <p:nvSpPr>
          <p:cNvPr id="7" name="Espace réservé du numéro de diapositive 6"/>
          <p:cNvSpPr>
            <a:spLocks noGrp="1"/>
          </p:cNvSpPr>
          <p:nvPr>
            <p:ph type="sldNum" sz="quarter" idx="12"/>
          </p:nvPr>
        </p:nvSpPr>
        <p:spPr/>
        <p:txBody>
          <a:bodyPr/>
          <a:lstStyle/>
          <a:p>
            <a:fld id="{1038DABB-5CF8-4653-A5AF-48D6F8681441}" type="slidenum">
              <a:rPr lang="en-US" smtClean="0"/>
              <a:pPr/>
              <a:t>21</a:t>
            </a:fld>
            <a:endParaRPr lang="en-US"/>
          </a:p>
        </p:txBody>
      </p:sp>
    </p:spTree>
    <p:extLst>
      <p:ext uri="{BB962C8B-B14F-4D97-AF65-F5344CB8AC3E}">
        <p14:creationId xmlns:p14="http://schemas.microsoft.com/office/powerpoint/2010/main" val="230714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A47ADDB-D727-4EAF-A957-053D59D049F2}" type="slidenum">
              <a:rPr lang="en-US" smtClean="0"/>
              <a:pPr/>
              <a:t>22</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 y="36909"/>
            <a:ext cx="1034415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09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400" noProof="0" dirty="0" err="1" smtClean="0">
                <a:solidFill>
                  <a:srgbClr val="FF0000"/>
                </a:solidFill>
              </a:rPr>
              <a:t>Choix</a:t>
            </a:r>
            <a:r>
              <a:rPr lang="en-GB" sz="2400" noProof="0" dirty="0" smtClean="0">
                <a:solidFill>
                  <a:srgbClr val="FF0000"/>
                </a:solidFill>
              </a:rPr>
              <a:t> des </a:t>
            </a:r>
            <a:r>
              <a:rPr lang="en-GB" sz="2400" noProof="0" dirty="0" err="1" smtClean="0">
                <a:solidFill>
                  <a:srgbClr val="FF0000"/>
                </a:solidFill>
              </a:rPr>
              <a:t>Priorités</a:t>
            </a:r>
            <a:endParaRPr lang="en-GB" sz="2400" noProof="0" dirty="0">
              <a:solidFill>
                <a:srgbClr val="FF0000"/>
              </a:solidFill>
            </a:endParaRPr>
          </a:p>
        </p:txBody>
      </p:sp>
      <p:sp>
        <p:nvSpPr>
          <p:cNvPr id="8" name="Espace réservé du contenu 7"/>
          <p:cNvSpPr>
            <a:spLocks noGrp="1"/>
          </p:cNvSpPr>
          <p:nvPr>
            <p:ph idx="1"/>
          </p:nvPr>
        </p:nvSpPr>
        <p:spPr/>
        <p:txBody>
          <a:bodyPr/>
          <a:lstStyle/>
          <a:p>
            <a:pPr lvl="1"/>
            <a:r>
              <a:rPr lang="en-GB" noProof="0" dirty="0" err="1" smtClean="0">
                <a:solidFill>
                  <a:schemeClr val="bg2">
                    <a:lumMod val="60000"/>
                    <a:lumOff val="40000"/>
                  </a:schemeClr>
                </a:solidFill>
              </a:rPr>
              <a:t>présélection</a:t>
            </a:r>
            <a:r>
              <a:rPr lang="en-GB" noProof="0" dirty="0" smtClean="0">
                <a:solidFill>
                  <a:schemeClr val="bg2">
                    <a:lumMod val="60000"/>
                    <a:lumOff val="40000"/>
                  </a:schemeClr>
                </a:solidFill>
              </a:rPr>
              <a:t> : NICE, not to do, Weinberg, choosing wisely, Blockbuster, France ,…) </a:t>
            </a:r>
          </a:p>
          <a:p>
            <a:pPr lvl="1"/>
            <a:endParaRPr lang="en-GB" dirty="0" smtClean="0">
              <a:solidFill>
                <a:schemeClr val="bg2">
                  <a:lumMod val="60000"/>
                  <a:lumOff val="40000"/>
                </a:schemeClr>
              </a:solidFill>
            </a:endParaRPr>
          </a:p>
          <a:p>
            <a:pPr lvl="1"/>
            <a:r>
              <a:rPr lang="en-GB" dirty="0" err="1">
                <a:solidFill>
                  <a:schemeClr val="bg2">
                    <a:lumMod val="60000"/>
                    <a:lumOff val="40000"/>
                  </a:schemeClr>
                </a:solidFill>
              </a:rPr>
              <a:t>Concerner</a:t>
            </a:r>
            <a:r>
              <a:rPr lang="en-GB" dirty="0">
                <a:solidFill>
                  <a:schemeClr val="bg2">
                    <a:lumMod val="60000"/>
                    <a:lumOff val="40000"/>
                  </a:schemeClr>
                </a:solidFill>
              </a:rPr>
              <a:t> un maximum de disciplines </a:t>
            </a:r>
            <a:r>
              <a:rPr lang="en-GB" dirty="0" err="1">
                <a:solidFill>
                  <a:schemeClr val="bg2">
                    <a:lumMod val="60000"/>
                    <a:lumOff val="40000"/>
                  </a:schemeClr>
                </a:solidFill>
              </a:rPr>
              <a:t>médicales</a:t>
            </a:r>
            <a:r>
              <a:rPr lang="en-GB" dirty="0">
                <a:solidFill>
                  <a:schemeClr val="bg2">
                    <a:lumMod val="60000"/>
                    <a:lumOff val="40000"/>
                  </a:schemeClr>
                </a:solidFill>
              </a:rPr>
              <a:t> pour ne pas en </a:t>
            </a:r>
            <a:r>
              <a:rPr lang="en-GB" dirty="0" err="1">
                <a:solidFill>
                  <a:schemeClr val="bg2">
                    <a:lumMod val="60000"/>
                    <a:lumOff val="40000"/>
                  </a:schemeClr>
                </a:solidFill>
              </a:rPr>
              <a:t>stigmatiser</a:t>
            </a:r>
            <a:r>
              <a:rPr lang="en-GB" dirty="0">
                <a:solidFill>
                  <a:schemeClr val="bg2">
                    <a:lumMod val="60000"/>
                    <a:lumOff val="40000"/>
                  </a:schemeClr>
                </a:solidFill>
              </a:rPr>
              <a:t> </a:t>
            </a:r>
            <a:r>
              <a:rPr lang="en-GB" dirty="0" err="1">
                <a:solidFill>
                  <a:schemeClr val="bg2">
                    <a:lumMod val="60000"/>
                    <a:lumOff val="40000"/>
                  </a:schemeClr>
                </a:solidFill>
              </a:rPr>
              <a:t>une</a:t>
            </a:r>
            <a:r>
              <a:rPr lang="en-GB" dirty="0">
                <a:solidFill>
                  <a:schemeClr val="bg2">
                    <a:lumMod val="60000"/>
                    <a:lumOff val="40000"/>
                  </a:schemeClr>
                </a:solidFill>
              </a:rPr>
              <a:t> en </a:t>
            </a:r>
            <a:r>
              <a:rPr lang="en-GB" dirty="0" err="1">
                <a:solidFill>
                  <a:schemeClr val="bg2">
                    <a:lumMod val="60000"/>
                    <a:lumOff val="40000"/>
                  </a:schemeClr>
                </a:solidFill>
              </a:rPr>
              <a:t>particulier</a:t>
            </a:r>
            <a:endParaRPr lang="en-GB" dirty="0">
              <a:solidFill>
                <a:schemeClr val="bg2">
                  <a:lumMod val="60000"/>
                  <a:lumOff val="40000"/>
                </a:schemeClr>
              </a:solidFill>
            </a:endParaRPr>
          </a:p>
          <a:p>
            <a:pPr lvl="1"/>
            <a:endParaRPr lang="en-GB" dirty="0" smtClean="0"/>
          </a:p>
          <a:p>
            <a:pPr lvl="1"/>
            <a:r>
              <a:rPr lang="en-GB" dirty="0" err="1" smtClean="0"/>
              <a:t>Soutenues</a:t>
            </a:r>
            <a:r>
              <a:rPr lang="en-GB" dirty="0" smtClean="0"/>
              <a:t> </a:t>
            </a:r>
            <a:r>
              <a:rPr lang="en-GB" dirty="0" err="1" smtClean="0"/>
              <a:t>ou</a:t>
            </a:r>
            <a:r>
              <a:rPr lang="en-GB" dirty="0" smtClean="0"/>
              <a:t> </a:t>
            </a:r>
            <a:r>
              <a:rPr lang="en-GB" dirty="0" err="1" smtClean="0"/>
              <a:t>proposées</a:t>
            </a:r>
            <a:r>
              <a:rPr lang="en-GB" dirty="0" smtClean="0"/>
              <a:t> par les </a:t>
            </a:r>
            <a:r>
              <a:rPr lang="en-GB" u="sng" dirty="0" err="1" smtClean="0"/>
              <a:t>professionnels</a:t>
            </a:r>
            <a:r>
              <a:rPr lang="en-GB" u="sng" dirty="0" smtClean="0"/>
              <a:t> de terrain</a:t>
            </a:r>
            <a:r>
              <a:rPr lang="en-GB" dirty="0" smtClean="0"/>
              <a:t>: </a:t>
            </a:r>
          </a:p>
          <a:p>
            <a:pPr lvl="2"/>
            <a:r>
              <a:rPr lang="en-GB" dirty="0" smtClean="0"/>
              <a:t>Associations </a:t>
            </a:r>
            <a:r>
              <a:rPr lang="en-GB" dirty="0" err="1" smtClean="0"/>
              <a:t>médicales</a:t>
            </a:r>
            <a:endParaRPr lang="en-GB" dirty="0" smtClean="0"/>
          </a:p>
          <a:p>
            <a:pPr lvl="2"/>
            <a:r>
              <a:rPr lang="en-GB" dirty="0" smtClean="0"/>
              <a:t>CNMM-NCAZ</a:t>
            </a:r>
          </a:p>
          <a:p>
            <a:pPr lvl="2"/>
            <a:r>
              <a:rPr lang="en-GB" dirty="0" smtClean="0"/>
              <a:t>.... </a:t>
            </a:r>
          </a:p>
          <a:p>
            <a:pPr lvl="1"/>
            <a:endParaRPr lang="en-GB" dirty="0" smtClean="0"/>
          </a:p>
          <a:p>
            <a:pPr lvl="2"/>
            <a:endParaRPr lang="en-GB" dirty="0" smtClean="0"/>
          </a:p>
        </p:txBody>
      </p:sp>
      <p:sp>
        <p:nvSpPr>
          <p:cNvPr id="7" name="Espace réservé du numéro de diapositive 6"/>
          <p:cNvSpPr>
            <a:spLocks noGrp="1"/>
          </p:cNvSpPr>
          <p:nvPr>
            <p:ph type="sldNum" sz="quarter" idx="12"/>
          </p:nvPr>
        </p:nvSpPr>
        <p:spPr/>
        <p:txBody>
          <a:bodyPr/>
          <a:lstStyle/>
          <a:p>
            <a:fld id="{1038DABB-5CF8-4653-A5AF-48D6F8681441}" type="slidenum">
              <a:rPr lang="en-US" smtClean="0"/>
              <a:pPr/>
              <a:t>23</a:t>
            </a:fld>
            <a:endParaRPr lang="en-US"/>
          </a:p>
        </p:txBody>
      </p:sp>
    </p:spTree>
    <p:extLst>
      <p:ext uri="{BB962C8B-B14F-4D97-AF65-F5344CB8AC3E}">
        <p14:creationId xmlns:p14="http://schemas.microsoft.com/office/powerpoint/2010/main" val="1982857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7360" r="3681"/>
          <a:stretch/>
        </p:blipFill>
        <p:spPr>
          <a:xfrm>
            <a:off x="0" y="0"/>
            <a:ext cx="9144000" cy="6858000"/>
          </a:xfrm>
          <a:prstGeom prst="rect">
            <a:avLst/>
          </a:prstGeom>
        </p:spPr>
      </p:pic>
      <p:sp>
        <p:nvSpPr>
          <p:cNvPr id="10" name="Rectangle 9"/>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755576" y="260648"/>
            <a:ext cx="7034298" cy="1077218"/>
          </a:xfrm>
          <a:prstGeom prst="rect">
            <a:avLst/>
          </a:prstGeom>
          <a:noFill/>
        </p:spPr>
        <p:txBody>
          <a:bodyPr wrap="none" rtlCol="0">
            <a:spAutoFit/>
          </a:bodyPr>
          <a:lstStyle/>
          <a:p>
            <a:r>
              <a:rPr lang="en-GB" sz="3200" b="1" dirty="0" err="1" smtClean="0">
                <a:solidFill>
                  <a:schemeClr val="accent1">
                    <a:lumMod val="50000"/>
                  </a:schemeClr>
                </a:solidFill>
              </a:rPr>
              <a:t>Methodologie</a:t>
            </a:r>
            <a:r>
              <a:rPr lang="en-GB" sz="3200" b="1" dirty="0" smtClean="0">
                <a:solidFill>
                  <a:schemeClr val="accent1">
                    <a:lumMod val="50000"/>
                  </a:schemeClr>
                </a:solidFill>
              </a:rPr>
              <a:t> (bottom-up) : </a:t>
            </a:r>
          </a:p>
          <a:p>
            <a:r>
              <a:rPr lang="en-GB" sz="3200" b="1" dirty="0" smtClean="0">
                <a:solidFill>
                  <a:schemeClr val="accent1">
                    <a:lumMod val="50000"/>
                  </a:schemeClr>
                </a:solidFill>
              </a:rPr>
              <a:t>discussion avec les </a:t>
            </a:r>
            <a:r>
              <a:rPr lang="en-GB" sz="3200" b="1" dirty="0" err="1" smtClean="0">
                <a:solidFill>
                  <a:schemeClr val="accent1">
                    <a:lumMod val="50000"/>
                  </a:schemeClr>
                </a:solidFill>
              </a:rPr>
              <a:t>professionels</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fr-BE" dirty="0"/>
          </a:p>
        </p:txBody>
      </p:sp>
      <p:sp>
        <p:nvSpPr>
          <p:cNvPr id="14" name="Rectangle 13"/>
          <p:cNvSpPr/>
          <p:nvPr/>
        </p:nvSpPr>
        <p:spPr>
          <a:xfrm>
            <a:off x="0" y="1268760"/>
            <a:ext cx="9144000" cy="93610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755573" y="1633899"/>
            <a:ext cx="7632849" cy="707886"/>
          </a:xfrm>
          <a:prstGeom prst="rect">
            <a:avLst/>
          </a:prstGeom>
        </p:spPr>
        <p:txBody>
          <a:bodyPr wrap="square">
            <a:spAutoFit/>
          </a:bodyPr>
          <a:lstStyle/>
          <a:p>
            <a:pPr algn="ctr"/>
            <a:r>
              <a:rPr lang="en-GB" sz="2400" b="1" dirty="0" smtClean="0">
                <a:solidFill>
                  <a:schemeClr val="accent1">
                    <a:lumMod val="75000"/>
                  </a:schemeClr>
                </a:solidFill>
              </a:rPr>
              <a:t>Procedure (quick win)</a:t>
            </a:r>
          </a:p>
          <a:p>
            <a:pPr algn="ctr"/>
            <a:endParaRPr lang="fr-BE" dirty="0">
              <a:solidFill>
                <a:schemeClr val="accent1">
                  <a:lumMod val="75000"/>
                </a:schemeClr>
              </a:solidFill>
            </a:endParaRPr>
          </a:p>
        </p:txBody>
      </p:sp>
      <p:cxnSp>
        <p:nvCxnSpPr>
          <p:cNvPr id="16" name="Connecteur droit 15"/>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3608" y="2060848"/>
            <a:ext cx="7696794" cy="3170099"/>
          </a:xfrm>
          <a:prstGeom prst="rect">
            <a:avLst/>
          </a:prstGeom>
          <a:ln w="15875" cap="rnd">
            <a:solidFill>
              <a:schemeClr val="accent1">
                <a:shade val="50000"/>
              </a:schemeClr>
            </a:solidFill>
          </a:ln>
          <a:effectLst>
            <a:softEdge rad="127000"/>
          </a:effectLst>
        </p:spPr>
        <p:txBody>
          <a:bodyPr wrap="square">
            <a:spAutoFit/>
          </a:bodyPr>
          <a:lstStyle/>
          <a:p>
            <a:pPr marL="457200" indent="-457200">
              <a:lnSpc>
                <a:spcPct val="150000"/>
              </a:lnSpc>
              <a:buFont typeface="+mj-lt"/>
              <a:buAutoNum type="arabicPeriod"/>
            </a:pPr>
            <a:r>
              <a:rPr lang="en-GB" sz="2000" b="1" dirty="0" smtClean="0">
                <a:solidFill>
                  <a:schemeClr val="accent1">
                    <a:lumMod val="50000"/>
                  </a:schemeClr>
                </a:solidFill>
              </a:rPr>
              <a:t>Rapport </a:t>
            </a:r>
            <a:r>
              <a:rPr lang="en-GB" sz="2000" b="1" dirty="0" err="1" smtClean="0">
                <a:solidFill>
                  <a:schemeClr val="accent1">
                    <a:lumMod val="50000"/>
                  </a:schemeClr>
                </a:solidFill>
              </a:rPr>
              <a:t>thématique</a:t>
            </a:r>
            <a:endParaRPr lang="en-GB" sz="2000" b="1" dirty="0" smtClean="0">
              <a:solidFill>
                <a:schemeClr val="accent1">
                  <a:lumMod val="50000"/>
                </a:schemeClr>
              </a:solidFill>
            </a:endParaRPr>
          </a:p>
          <a:p>
            <a:pPr marL="457200" indent="-457200">
              <a:lnSpc>
                <a:spcPct val="150000"/>
              </a:lnSpc>
              <a:buFont typeface="+mj-lt"/>
              <a:buAutoNum type="arabicPeriod"/>
            </a:pPr>
            <a:r>
              <a:rPr lang="en-GB" sz="2000" b="1" dirty="0" err="1" smtClean="0">
                <a:solidFill>
                  <a:schemeClr val="accent1">
                    <a:lumMod val="50000"/>
                  </a:schemeClr>
                </a:solidFill>
              </a:rPr>
              <a:t>Echange</a:t>
            </a:r>
            <a:r>
              <a:rPr lang="en-GB" sz="2000" b="1" dirty="0" smtClean="0">
                <a:solidFill>
                  <a:schemeClr val="accent1">
                    <a:lumMod val="50000"/>
                  </a:schemeClr>
                </a:solidFill>
              </a:rPr>
              <a:t> avec les associations </a:t>
            </a:r>
            <a:r>
              <a:rPr lang="en-GB" sz="2000" b="1" dirty="0" err="1" smtClean="0">
                <a:solidFill>
                  <a:schemeClr val="accent1">
                    <a:lumMod val="50000"/>
                  </a:schemeClr>
                </a:solidFill>
              </a:rPr>
              <a:t>médicales</a:t>
            </a:r>
            <a:endParaRPr lang="en-GB" sz="2000" b="1" dirty="0" smtClean="0">
              <a:solidFill>
                <a:schemeClr val="accent1">
                  <a:lumMod val="50000"/>
                </a:schemeClr>
              </a:solidFill>
            </a:endParaRPr>
          </a:p>
          <a:p>
            <a:pPr marL="742950" lvl="1" indent="-285750">
              <a:buFont typeface="Wingdings" pitchFamily="2" charset="2"/>
              <a:buChar char="ü"/>
            </a:pPr>
            <a:r>
              <a:rPr lang="en-GB" sz="2000" dirty="0" smtClean="0">
                <a:solidFill>
                  <a:schemeClr val="accent1">
                    <a:lumMod val="50000"/>
                  </a:schemeClr>
                </a:solidFill>
              </a:rPr>
              <a:t>Validation (</a:t>
            </a:r>
            <a:r>
              <a:rPr lang="en-GB" sz="2000" dirty="0" err="1" smtClean="0">
                <a:solidFill>
                  <a:srgbClr val="FF0000"/>
                </a:solidFill>
              </a:rPr>
              <a:t>enquete</a:t>
            </a:r>
            <a:r>
              <a:rPr lang="en-GB" sz="2000" dirty="0" smtClean="0">
                <a:solidFill>
                  <a:srgbClr val="FF0000"/>
                </a:solidFill>
              </a:rPr>
              <a:t> </a:t>
            </a:r>
            <a:r>
              <a:rPr lang="en-GB" sz="2000" dirty="0" err="1" smtClean="0">
                <a:solidFill>
                  <a:srgbClr val="FF0000"/>
                </a:solidFill>
              </a:rPr>
              <a:t>auprès</a:t>
            </a:r>
            <a:r>
              <a:rPr lang="en-GB" sz="2000" dirty="0" smtClean="0">
                <a:solidFill>
                  <a:srgbClr val="FF0000"/>
                </a:solidFill>
              </a:rPr>
              <a:t> des experts</a:t>
            </a:r>
            <a:r>
              <a:rPr lang="en-GB" sz="2000" dirty="0" smtClean="0">
                <a:solidFill>
                  <a:schemeClr val="accent1">
                    <a:lumMod val="50000"/>
                  </a:schemeClr>
                </a:solidFill>
              </a:rPr>
              <a:t>)  </a:t>
            </a:r>
          </a:p>
          <a:p>
            <a:pPr marL="742950" lvl="1" indent="-285750">
              <a:buFont typeface="Wingdings" pitchFamily="2" charset="2"/>
              <a:buChar char="ü"/>
            </a:pPr>
            <a:r>
              <a:rPr lang="en-GB" sz="2000" dirty="0" smtClean="0">
                <a:solidFill>
                  <a:schemeClr val="accent1">
                    <a:lumMod val="50000"/>
                  </a:schemeClr>
                </a:solidFill>
              </a:rPr>
              <a:t>Feedback </a:t>
            </a:r>
            <a:r>
              <a:rPr lang="en-GB" sz="2000" dirty="0" err="1" smtClean="0">
                <a:solidFill>
                  <a:schemeClr val="accent1">
                    <a:lumMod val="50000"/>
                  </a:schemeClr>
                </a:solidFill>
              </a:rPr>
              <a:t>sur</a:t>
            </a:r>
            <a:r>
              <a:rPr lang="en-GB" sz="2000" dirty="0" smtClean="0">
                <a:solidFill>
                  <a:schemeClr val="accent1">
                    <a:lumMod val="50000"/>
                  </a:schemeClr>
                </a:solidFill>
              </a:rPr>
              <a:t> les analyses </a:t>
            </a:r>
          </a:p>
          <a:p>
            <a:pPr marL="742950" lvl="1" indent="-285750">
              <a:buFont typeface="Wingdings" pitchFamily="2" charset="2"/>
              <a:buChar char="ü"/>
            </a:pPr>
            <a:r>
              <a:rPr lang="en-GB" sz="2000" dirty="0" smtClean="0">
                <a:solidFill>
                  <a:schemeClr val="accent1">
                    <a:lumMod val="50000"/>
                  </a:schemeClr>
                </a:solidFill>
              </a:rPr>
              <a:t>Proposition </a:t>
            </a:r>
            <a:r>
              <a:rPr lang="en-GB" sz="2000" dirty="0" err="1" smtClean="0">
                <a:solidFill>
                  <a:schemeClr val="accent1">
                    <a:lumMod val="50000"/>
                  </a:schemeClr>
                </a:solidFill>
              </a:rPr>
              <a:t>d’amélioration</a:t>
            </a:r>
            <a:r>
              <a:rPr lang="en-GB" sz="2000" dirty="0" smtClean="0">
                <a:solidFill>
                  <a:schemeClr val="accent1">
                    <a:lumMod val="50000"/>
                  </a:schemeClr>
                </a:solidFill>
              </a:rPr>
              <a:t> </a:t>
            </a:r>
          </a:p>
          <a:p>
            <a:pPr lvl="1" indent="-457200">
              <a:lnSpc>
                <a:spcPct val="150000"/>
              </a:lnSpc>
              <a:buFont typeface="+mj-lt"/>
              <a:buAutoNum type="arabicPeriod" startAt="3"/>
            </a:pPr>
            <a:r>
              <a:rPr lang="en-GB" sz="2000" b="1" dirty="0">
                <a:solidFill>
                  <a:schemeClr val="accent1">
                    <a:lumMod val="50000"/>
                  </a:schemeClr>
                </a:solidFill>
              </a:rPr>
              <a:t>Rapport </a:t>
            </a:r>
            <a:r>
              <a:rPr lang="en-GB" sz="2000" b="1" dirty="0" err="1">
                <a:solidFill>
                  <a:schemeClr val="accent1">
                    <a:lumMod val="50000"/>
                  </a:schemeClr>
                </a:solidFill>
              </a:rPr>
              <a:t>sur</a:t>
            </a:r>
            <a:r>
              <a:rPr lang="en-GB" sz="2000" b="1" dirty="0">
                <a:solidFill>
                  <a:schemeClr val="accent1">
                    <a:lumMod val="50000"/>
                  </a:schemeClr>
                </a:solidFill>
              </a:rPr>
              <a:t> les </a:t>
            </a:r>
            <a:r>
              <a:rPr lang="en-GB" sz="2000" b="1" dirty="0" err="1">
                <a:solidFill>
                  <a:schemeClr val="accent1">
                    <a:lumMod val="50000"/>
                  </a:schemeClr>
                </a:solidFill>
              </a:rPr>
              <a:t>améliorations</a:t>
            </a:r>
            <a:r>
              <a:rPr lang="en-GB" sz="2000" b="1" dirty="0">
                <a:solidFill>
                  <a:schemeClr val="accent1">
                    <a:lumMod val="50000"/>
                  </a:schemeClr>
                </a:solidFill>
              </a:rPr>
              <a:t> </a:t>
            </a:r>
            <a:r>
              <a:rPr lang="en-GB" sz="2000" b="1" dirty="0" err="1">
                <a:solidFill>
                  <a:schemeClr val="accent1">
                    <a:lumMod val="50000"/>
                  </a:schemeClr>
                </a:solidFill>
              </a:rPr>
              <a:t>proposées</a:t>
            </a:r>
            <a:r>
              <a:rPr lang="en-GB" sz="2000" b="1" dirty="0">
                <a:solidFill>
                  <a:schemeClr val="accent1">
                    <a:lumMod val="50000"/>
                  </a:schemeClr>
                </a:solidFill>
              </a:rPr>
              <a:t> </a:t>
            </a:r>
            <a:r>
              <a:rPr lang="en-GB" sz="2000" b="1" dirty="0" err="1">
                <a:solidFill>
                  <a:schemeClr val="accent1">
                    <a:lumMod val="50000"/>
                  </a:schemeClr>
                </a:solidFill>
              </a:rPr>
              <a:t>incluant</a:t>
            </a:r>
            <a:r>
              <a:rPr lang="en-GB" sz="2000" b="1" dirty="0">
                <a:solidFill>
                  <a:schemeClr val="accent1">
                    <a:lumMod val="50000"/>
                  </a:schemeClr>
                </a:solidFill>
              </a:rPr>
              <a:t> </a:t>
            </a:r>
            <a:r>
              <a:rPr lang="en-GB" sz="2000" b="1" dirty="0" err="1">
                <a:solidFill>
                  <a:schemeClr val="accent1">
                    <a:lumMod val="50000"/>
                  </a:schemeClr>
                </a:solidFill>
              </a:rPr>
              <a:t>une</a:t>
            </a:r>
            <a:r>
              <a:rPr lang="en-GB" sz="2000" b="1" dirty="0">
                <a:solidFill>
                  <a:schemeClr val="accent1">
                    <a:lumMod val="50000"/>
                  </a:schemeClr>
                </a:solidFill>
              </a:rPr>
              <a:t> </a:t>
            </a:r>
            <a:r>
              <a:rPr lang="en-GB" sz="2000" b="1" dirty="0" err="1">
                <a:solidFill>
                  <a:schemeClr val="accent1">
                    <a:lumMod val="50000"/>
                  </a:schemeClr>
                </a:solidFill>
              </a:rPr>
              <a:t>mise</a:t>
            </a:r>
            <a:r>
              <a:rPr lang="en-GB" sz="2000" b="1" dirty="0">
                <a:solidFill>
                  <a:schemeClr val="accent1">
                    <a:lumMod val="50000"/>
                  </a:schemeClr>
                </a:solidFill>
              </a:rPr>
              <a:t> à jour des </a:t>
            </a:r>
            <a:r>
              <a:rPr lang="en-GB" sz="2000" b="1" dirty="0" err="1">
                <a:solidFill>
                  <a:schemeClr val="accent1">
                    <a:lumMod val="50000"/>
                  </a:schemeClr>
                </a:solidFill>
              </a:rPr>
              <a:t>recommandations</a:t>
            </a:r>
            <a:r>
              <a:rPr lang="en-GB" sz="2000" b="1" dirty="0">
                <a:solidFill>
                  <a:schemeClr val="accent1">
                    <a:lumMod val="50000"/>
                  </a:schemeClr>
                </a:solidFill>
              </a:rPr>
              <a:t> </a:t>
            </a:r>
          </a:p>
          <a:p>
            <a:r>
              <a:rPr lang="en-GB" sz="2000" b="1" dirty="0" smtClean="0">
                <a:solidFill>
                  <a:schemeClr val="accent1">
                    <a:lumMod val="50000"/>
                  </a:schemeClr>
                </a:solidFill>
              </a:rPr>
              <a:t>….</a:t>
            </a:r>
          </a:p>
        </p:txBody>
      </p:sp>
      <p:sp>
        <p:nvSpPr>
          <p:cNvPr id="11" name="Espace réservé du numéro de diapositive 1"/>
          <p:cNvSpPr>
            <a:spLocks noGrp="1"/>
          </p:cNvSpPr>
          <p:nvPr>
            <p:ph type="sldNum" sz="quarter" idx="4294967295"/>
          </p:nvPr>
        </p:nvSpPr>
        <p:spPr>
          <a:xfrm>
            <a:off x="7406952" y="6316142"/>
            <a:ext cx="2133600" cy="476250"/>
          </a:xfrm>
          <a:prstGeom prst="rect">
            <a:avLst/>
          </a:prstGeom>
        </p:spPr>
        <p:txBody>
          <a:bodyPr/>
          <a:lstStyle/>
          <a:p>
            <a:fld id="{101BC4E7-1757-4ACC-94BF-783AF07F8A81}" type="slidenum">
              <a:rPr lang="en-US" smtClean="0"/>
              <a:pPr/>
              <a:t>24</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652" y="6006027"/>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6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78A718B-6570-46B3-BBD4-415B582ADB9A}" type="slidenum">
              <a:rPr lang="en-US" smtClean="0"/>
              <a:pPr/>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845" y="14352"/>
            <a:ext cx="7644715" cy="679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8926"/>
            <a:ext cx="9144000" cy="13378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934088" y="260648"/>
            <a:ext cx="7353296" cy="1569660"/>
          </a:xfrm>
          <a:prstGeom prst="rect">
            <a:avLst/>
          </a:prstGeom>
          <a:noFill/>
        </p:spPr>
        <p:txBody>
          <a:bodyPr wrap="none" rtlCol="0">
            <a:spAutoFit/>
          </a:bodyPr>
          <a:lstStyle/>
          <a:p>
            <a:pPr algn="ctr"/>
            <a:r>
              <a:rPr lang="fr-BE" sz="3200" b="1" dirty="0" smtClean="0">
                <a:solidFill>
                  <a:schemeClr val="accent1">
                    <a:lumMod val="50000"/>
                  </a:schemeClr>
                </a:solidFill>
              </a:rPr>
              <a:t>Plan d’action </a:t>
            </a:r>
          </a:p>
          <a:p>
            <a:pPr algn="ctr"/>
            <a:r>
              <a:rPr lang="fr-BE" sz="3200" b="1" dirty="0" smtClean="0">
                <a:solidFill>
                  <a:schemeClr val="accent1">
                    <a:lumMod val="50000"/>
                  </a:schemeClr>
                </a:solidFill>
              </a:rPr>
              <a:t>(dont recommandations et feedback</a:t>
            </a:r>
            <a:r>
              <a:rPr lang="en-GB" sz="3200" b="1" dirty="0" smtClean="0">
                <a:solidFill>
                  <a:schemeClr val="accent1">
                    <a:lumMod val="50000"/>
                  </a:schemeClr>
                </a:solidFill>
              </a:rPr>
              <a:t>)</a:t>
            </a:r>
          </a:p>
          <a:p>
            <a:pPr algn="ctr"/>
            <a:endParaRPr lang="en-GB" sz="3200" b="1" dirty="0">
              <a:solidFill>
                <a:schemeClr val="accent1">
                  <a:lumMod val="50000"/>
                </a:schemeClr>
              </a:solidFill>
            </a:endParaRPr>
          </a:p>
        </p:txBody>
      </p:sp>
      <p:sp>
        <p:nvSpPr>
          <p:cNvPr id="6" name="ZoneTexte 5"/>
          <p:cNvSpPr txBox="1"/>
          <p:nvPr/>
        </p:nvSpPr>
        <p:spPr>
          <a:xfrm>
            <a:off x="1907704" y="3140968"/>
            <a:ext cx="184731" cy="369332"/>
          </a:xfrm>
          <a:prstGeom prst="rect">
            <a:avLst/>
          </a:prstGeom>
          <a:noFill/>
        </p:spPr>
        <p:txBody>
          <a:bodyPr wrap="none" rtlCol="0">
            <a:spAutoFit/>
          </a:bodyPr>
          <a:lstStyle/>
          <a:p>
            <a:endParaRPr lang="fr-BE" dirty="0"/>
          </a:p>
        </p:txBody>
      </p:sp>
      <p:cxnSp>
        <p:nvCxnSpPr>
          <p:cNvPr id="8" name="Connecteur droit 7"/>
          <p:cNvCxnSpPr/>
          <p:nvPr/>
        </p:nvCxnSpPr>
        <p:spPr>
          <a:xfrm>
            <a:off x="0" y="249289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Légende encadrée 2 8"/>
          <p:cNvSpPr/>
          <p:nvPr/>
        </p:nvSpPr>
        <p:spPr>
          <a:xfrm>
            <a:off x="7762056" y="1844824"/>
            <a:ext cx="914400" cy="936104"/>
          </a:xfrm>
          <a:prstGeom prst="borderCallout2">
            <a:avLst>
              <a:gd name="adj1" fmla="val 18750"/>
              <a:gd name="adj2" fmla="val -8333"/>
              <a:gd name="adj3" fmla="val 18750"/>
              <a:gd name="adj4" fmla="val -16667"/>
              <a:gd name="adj5" fmla="val 60820"/>
              <a:gd name="adj6" fmla="val -73411"/>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rgbClr val="C92D74"/>
                </a:solidFill>
              </a:rPr>
              <a:t>Les chiffres sont à titre d’exemple</a:t>
            </a:r>
            <a:endParaRPr lang="fr-BE" sz="1200" dirty="0">
              <a:solidFill>
                <a:srgbClr val="C92D74"/>
              </a:solidFill>
            </a:endParaRPr>
          </a:p>
        </p:txBody>
      </p:sp>
      <p:sp>
        <p:nvSpPr>
          <p:cNvPr id="10" name="Espace réservé du numéro de diapositive 1"/>
          <p:cNvSpPr>
            <a:spLocks noGrp="1"/>
          </p:cNvSpPr>
          <p:nvPr>
            <p:ph type="sldNum" sz="quarter" idx="4294967295"/>
          </p:nvPr>
        </p:nvSpPr>
        <p:spPr>
          <a:xfrm>
            <a:off x="6625208" y="6245225"/>
            <a:ext cx="2133600" cy="476250"/>
          </a:xfrm>
          <a:prstGeom prst="rect">
            <a:avLst/>
          </a:prstGeom>
        </p:spPr>
        <p:txBody>
          <a:bodyPr/>
          <a:lstStyle/>
          <a:p>
            <a:fld id="{101BC4E7-1757-4ACC-94BF-783AF07F8A81}" type="slidenum">
              <a:rPr lang="en-US" smtClean="0"/>
              <a:pPr/>
              <a:t>26</a:t>
            </a:fld>
            <a:endParaRPr lang="en-US"/>
          </a:p>
        </p:txBody>
      </p:sp>
      <p:pic>
        <p:nvPicPr>
          <p:cNvPr id="12"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908" y="6294059"/>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3568" y="1196752"/>
            <a:ext cx="7632849" cy="738664"/>
          </a:xfrm>
          <a:prstGeom prst="rect">
            <a:avLst/>
          </a:prstGeom>
        </p:spPr>
        <p:txBody>
          <a:bodyPr wrap="square">
            <a:spAutoFit/>
          </a:bodyPr>
          <a:lstStyle/>
          <a:p>
            <a:pPr algn="ctr"/>
            <a:r>
              <a:rPr lang="fr-BE" sz="2400" b="1" dirty="0" err="1" smtClean="0">
                <a:solidFill>
                  <a:schemeClr val="accent1">
                    <a:lumMod val="75000"/>
                  </a:schemeClr>
                </a:solidFill>
              </a:rPr>
              <a:t>Myringotomy</a:t>
            </a:r>
            <a:r>
              <a:rPr lang="fr-BE" sz="2400" b="1" dirty="0" smtClean="0">
                <a:solidFill>
                  <a:schemeClr val="accent1">
                    <a:lumMod val="75000"/>
                  </a:schemeClr>
                </a:solidFill>
              </a:rPr>
              <a:t> tube</a:t>
            </a:r>
          </a:p>
          <a:p>
            <a:pPr algn="ctr"/>
            <a:endParaRPr lang="fr-BE" dirty="0">
              <a:solidFill>
                <a:schemeClr val="accent1">
                  <a:lumMod val="75000"/>
                </a:schemeClr>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03" y="1700808"/>
            <a:ext cx="9874471" cy="5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63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7360" r="3681"/>
          <a:stretch/>
        </p:blipFill>
        <p:spPr>
          <a:xfrm>
            <a:off x="0" y="0"/>
            <a:ext cx="9144000" cy="6858000"/>
          </a:xfrm>
          <a:prstGeom prst="rect">
            <a:avLst/>
          </a:prstGeom>
        </p:spPr>
      </p:pic>
      <p:sp>
        <p:nvSpPr>
          <p:cNvPr id="10" name="Rectangle 9"/>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755576" y="260648"/>
            <a:ext cx="7034298" cy="1077218"/>
          </a:xfrm>
          <a:prstGeom prst="rect">
            <a:avLst/>
          </a:prstGeom>
          <a:noFill/>
        </p:spPr>
        <p:txBody>
          <a:bodyPr wrap="none" rtlCol="0">
            <a:spAutoFit/>
          </a:bodyPr>
          <a:lstStyle/>
          <a:p>
            <a:r>
              <a:rPr lang="en-GB" sz="3200" b="1" dirty="0" err="1" smtClean="0">
                <a:solidFill>
                  <a:schemeClr val="accent1">
                    <a:lumMod val="50000"/>
                  </a:schemeClr>
                </a:solidFill>
              </a:rPr>
              <a:t>Methodologie</a:t>
            </a:r>
            <a:r>
              <a:rPr lang="en-GB" sz="3200" b="1" dirty="0" smtClean="0">
                <a:solidFill>
                  <a:schemeClr val="accent1">
                    <a:lumMod val="50000"/>
                  </a:schemeClr>
                </a:solidFill>
              </a:rPr>
              <a:t> (bottom-up) : </a:t>
            </a:r>
          </a:p>
          <a:p>
            <a:r>
              <a:rPr lang="en-GB" sz="3200" b="1" dirty="0" smtClean="0">
                <a:solidFill>
                  <a:schemeClr val="accent1">
                    <a:lumMod val="50000"/>
                  </a:schemeClr>
                </a:solidFill>
              </a:rPr>
              <a:t>discussion avec les </a:t>
            </a:r>
            <a:r>
              <a:rPr lang="en-GB" sz="3200" b="1" dirty="0" err="1" smtClean="0">
                <a:solidFill>
                  <a:schemeClr val="accent1">
                    <a:lumMod val="50000"/>
                  </a:schemeClr>
                </a:solidFill>
              </a:rPr>
              <a:t>professionels</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fr-BE" dirty="0"/>
          </a:p>
        </p:txBody>
      </p:sp>
      <p:sp>
        <p:nvSpPr>
          <p:cNvPr id="14" name="Rectangle 13"/>
          <p:cNvSpPr/>
          <p:nvPr/>
        </p:nvSpPr>
        <p:spPr>
          <a:xfrm>
            <a:off x="0" y="1268760"/>
            <a:ext cx="9144000" cy="93610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755573" y="1633899"/>
            <a:ext cx="7632849" cy="707886"/>
          </a:xfrm>
          <a:prstGeom prst="rect">
            <a:avLst/>
          </a:prstGeom>
        </p:spPr>
        <p:txBody>
          <a:bodyPr wrap="square">
            <a:spAutoFit/>
          </a:bodyPr>
          <a:lstStyle/>
          <a:p>
            <a:pPr algn="ctr"/>
            <a:r>
              <a:rPr lang="en-GB" sz="2400" b="1" dirty="0" smtClean="0">
                <a:solidFill>
                  <a:schemeClr val="accent1">
                    <a:lumMod val="75000"/>
                  </a:schemeClr>
                </a:solidFill>
              </a:rPr>
              <a:t>Procedure (quick win)</a:t>
            </a:r>
          </a:p>
          <a:p>
            <a:pPr algn="ctr"/>
            <a:endParaRPr lang="fr-BE" dirty="0">
              <a:solidFill>
                <a:schemeClr val="accent1">
                  <a:lumMod val="75000"/>
                </a:schemeClr>
              </a:solidFill>
            </a:endParaRPr>
          </a:p>
        </p:txBody>
      </p:sp>
      <p:cxnSp>
        <p:nvCxnSpPr>
          <p:cNvPr id="16" name="Connecteur droit 15"/>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3608" y="2060848"/>
            <a:ext cx="7696794" cy="4708981"/>
          </a:xfrm>
          <a:prstGeom prst="rect">
            <a:avLst/>
          </a:prstGeom>
          <a:ln w="15875" cap="rnd">
            <a:solidFill>
              <a:schemeClr val="accent1">
                <a:shade val="50000"/>
              </a:schemeClr>
            </a:solidFill>
          </a:ln>
          <a:effectLst>
            <a:softEdge rad="127000"/>
          </a:effectLst>
        </p:spPr>
        <p:txBody>
          <a:bodyPr wrap="square">
            <a:spAutoFit/>
          </a:bodyPr>
          <a:lstStyle/>
          <a:p>
            <a:pPr marL="457200" indent="-457200">
              <a:lnSpc>
                <a:spcPct val="150000"/>
              </a:lnSpc>
              <a:buFont typeface="+mj-lt"/>
              <a:buAutoNum type="arabicPeriod"/>
            </a:pPr>
            <a:r>
              <a:rPr lang="en-GB" sz="2000" b="1" dirty="0" smtClean="0">
                <a:solidFill>
                  <a:schemeClr val="bg2">
                    <a:lumMod val="60000"/>
                    <a:lumOff val="40000"/>
                  </a:schemeClr>
                </a:solidFill>
              </a:rPr>
              <a:t>Rapport </a:t>
            </a:r>
            <a:r>
              <a:rPr lang="en-GB" sz="2000" b="1" dirty="0" err="1" smtClean="0">
                <a:solidFill>
                  <a:schemeClr val="bg2">
                    <a:lumMod val="60000"/>
                    <a:lumOff val="40000"/>
                  </a:schemeClr>
                </a:solidFill>
              </a:rPr>
              <a:t>thématique</a:t>
            </a:r>
            <a:endParaRPr lang="en-GB" sz="2000" b="1" dirty="0" smtClean="0">
              <a:solidFill>
                <a:schemeClr val="bg2">
                  <a:lumMod val="60000"/>
                  <a:lumOff val="40000"/>
                </a:schemeClr>
              </a:solidFill>
            </a:endParaRPr>
          </a:p>
          <a:p>
            <a:pPr marL="457200" indent="-457200">
              <a:lnSpc>
                <a:spcPct val="150000"/>
              </a:lnSpc>
              <a:buFont typeface="+mj-lt"/>
              <a:buAutoNum type="arabicPeriod"/>
            </a:pPr>
            <a:r>
              <a:rPr lang="en-GB" sz="2000" b="1" dirty="0" err="1" smtClean="0">
                <a:solidFill>
                  <a:schemeClr val="bg2">
                    <a:lumMod val="60000"/>
                    <a:lumOff val="40000"/>
                  </a:schemeClr>
                </a:solidFill>
              </a:rPr>
              <a:t>Echange</a:t>
            </a:r>
            <a:r>
              <a:rPr lang="en-GB" sz="2000" b="1" dirty="0" smtClean="0">
                <a:solidFill>
                  <a:schemeClr val="bg2">
                    <a:lumMod val="60000"/>
                    <a:lumOff val="40000"/>
                  </a:schemeClr>
                </a:solidFill>
              </a:rPr>
              <a:t> avec les associations </a:t>
            </a:r>
            <a:r>
              <a:rPr lang="en-GB" sz="2000" b="1" dirty="0" err="1" smtClean="0">
                <a:solidFill>
                  <a:schemeClr val="bg2">
                    <a:lumMod val="60000"/>
                    <a:lumOff val="40000"/>
                  </a:schemeClr>
                </a:solidFill>
              </a:rPr>
              <a:t>médicales</a:t>
            </a:r>
            <a:endParaRPr lang="en-GB" sz="2000" b="1" dirty="0" smtClean="0">
              <a:solidFill>
                <a:schemeClr val="bg2">
                  <a:lumMod val="60000"/>
                  <a:lumOff val="40000"/>
                </a:schemeClr>
              </a:solidFill>
            </a:endParaRPr>
          </a:p>
          <a:p>
            <a:pPr marL="742950" lvl="1" indent="-285750">
              <a:buFont typeface="Wingdings" pitchFamily="2" charset="2"/>
              <a:buChar char="ü"/>
            </a:pPr>
            <a:r>
              <a:rPr lang="en-GB" sz="2000" dirty="0" smtClean="0">
                <a:solidFill>
                  <a:schemeClr val="bg2">
                    <a:lumMod val="60000"/>
                    <a:lumOff val="40000"/>
                  </a:schemeClr>
                </a:solidFill>
              </a:rPr>
              <a:t>Validation (</a:t>
            </a:r>
            <a:r>
              <a:rPr lang="en-GB" sz="2000" dirty="0" err="1" smtClean="0">
                <a:solidFill>
                  <a:schemeClr val="bg2">
                    <a:lumMod val="60000"/>
                    <a:lumOff val="40000"/>
                  </a:schemeClr>
                </a:solidFill>
              </a:rPr>
              <a:t>enquete</a:t>
            </a:r>
            <a:r>
              <a:rPr lang="en-GB" sz="2000" dirty="0" smtClean="0">
                <a:solidFill>
                  <a:schemeClr val="bg2">
                    <a:lumMod val="60000"/>
                    <a:lumOff val="40000"/>
                  </a:schemeClr>
                </a:solidFill>
              </a:rPr>
              <a:t> </a:t>
            </a:r>
            <a:r>
              <a:rPr lang="en-GB" sz="2000" dirty="0" err="1" smtClean="0">
                <a:solidFill>
                  <a:schemeClr val="bg2">
                    <a:lumMod val="60000"/>
                    <a:lumOff val="40000"/>
                  </a:schemeClr>
                </a:solidFill>
              </a:rPr>
              <a:t>auprès</a:t>
            </a:r>
            <a:r>
              <a:rPr lang="en-GB" sz="2000" dirty="0" smtClean="0">
                <a:solidFill>
                  <a:schemeClr val="bg2">
                    <a:lumMod val="60000"/>
                    <a:lumOff val="40000"/>
                  </a:schemeClr>
                </a:solidFill>
              </a:rPr>
              <a:t> des experts)  </a:t>
            </a:r>
          </a:p>
          <a:p>
            <a:pPr marL="742950" lvl="1" indent="-285750">
              <a:buFont typeface="Wingdings" pitchFamily="2" charset="2"/>
              <a:buChar char="ü"/>
            </a:pPr>
            <a:r>
              <a:rPr lang="en-GB" sz="2000" dirty="0" smtClean="0">
                <a:solidFill>
                  <a:schemeClr val="bg2">
                    <a:lumMod val="60000"/>
                    <a:lumOff val="40000"/>
                  </a:schemeClr>
                </a:solidFill>
              </a:rPr>
              <a:t>Feedback </a:t>
            </a:r>
            <a:r>
              <a:rPr lang="en-GB" sz="2000" dirty="0" err="1" smtClean="0">
                <a:solidFill>
                  <a:schemeClr val="bg2">
                    <a:lumMod val="60000"/>
                    <a:lumOff val="40000"/>
                  </a:schemeClr>
                </a:solidFill>
              </a:rPr>
              <a:t>sur</a:t>
            </a:r>
            <a:r>
              <a:rPr lang="en-GB" sz="2000" dirty="0" smtClean="0">
                <a:solidFill>
                  <a:schemeClr val="bg2">
                    <a:lumMod val="60000"/>
                    <a:lumOff val="40000"/>
                  </a:schemeClr>
                </a:solidFill>
              </a:rPr>
              <a:t> les analyses </a:t>
            </a:r>
          </a:p>
          <a:p>
            <a:pPr marL="742950" lvl="1" indent="-285750">
              <a:buFont typeface="Wingdings" pitchFamily="2" charset="2"/>
              <a:buChar char="ü"/>
            </a:pPr>
            <a:r>
              <a:rPr lang="en-GB" sz="2000" dirty="0" smtClean="0">
                <a:solidFill>
                  <a:schemeClr val="bg2">
                    <a:lumMod val="60000"/>
                    <a:lumOff val="40000"/>
                  </a:schemeClr>
                </a:solidFill>
              </a:rPr>
              <a:t>Proposition </a:t>
            </a:r>
            <a:r>
              <a:rPr lang="en-GB" sz="2000" dirty="0" err="1" smtClean="0">
                <a:solidFill>
                  <a:schemeClr val="bg2">
                    <a:lumMod val="60000"/>
                    <a:lumOff val="40000"/>
                  </a:schemeClr>
                </a:solidFill>
              </a:rPr>
              <a:t>d’amélioration</a:t>
            </a:r>
            <a:r>
              <a:rPr lang="en-GB" sz="2000" dirty="0" smtClean="0">
                <a:solidFill>
                  <a:schemeClr val="bg2">
                    <a:lumMod val="60000"/>
                    <a:lumOff val="40000"/>
                  </a:schemeClr>
                </a:solidFill>
              </a:rPr>
              <a:t> </a:t>
            </a:r>
          </a:p>
          <a:p>
            <a:pPr lvl="1" indent="-457200">
              <a:lnSpc>
                <a:spcPct val="150000"/>
              </a:lnSpc>
              <a:buFont typeface="+mj-lt"/>
              <a:buAutoNum type="arabicPeriod" startAt="3"/>
            </a:pPr>
            <a:r>
              <a:rPr lang="en-GB" sz="2000" b="1" dirty="0">
                <a:solidFill>
                  <a:schemeClr val="bg2">
                    <a:lumMod val="60000"/>
                    <a:lumOff val="40000"/>
                  </a:schemeClr>
                </a:solidFill>
              </a:rPr>
              <a:t>Rapport </a:t>
            </a:r>
            <a:r>
              <a:rPr lang="en-GB" sz="2000" b="1" dirty="0" err="1">
                <a:solidFill>
                  <a:schemeClr val="bg2">
                    <a:lumMod val="60000"/>
                    <a:lumOff val="40000"/>
                  </a:schemeClr>
                </a:solidFill>
              </a:rPr>
              <a:t>sur</a:t>
            </a:r>
            <a:r>
              <a:rPr lang="en-GB" sz="2000" b="1" dirty="0">
                <a:solidFill>
                  <a:schemeClr val="bg2">
                    <a:lumMod val="60000"/>
                    <a:lumOff val="40000"/>
                  </a:schemeClr>
                </a:solidFill>
              </a:rPr>
              <a:t> les </a:t>
            </a:r>
            <a:r>
              <a:rPr lang="en-GB" sz="2000" b="1" dirty="0" err="1">
                <a:solidFill>
                  <a:schemeClr val="bg2">
                    <a:lumMod val="60000"/>
                    <a:lumOff val="40000"/>
                  </a:schemeClr>
                </a:solidFill>
              </a:rPr>
              <a:t>améliorations</a:t>
            </a:r>
            <a:r>
              <a:rPr lang="en-GB" sz="2000" b="1" dirty="0">
                <a:solidFill>
                  <a:schemeClr val="bg2">
                    <a:lumMod val="60000"/>
                    <a:lumOff val="40000"/>
                  </a:schemeClr>
                </a:solidFill>
              </a:rPr>
              <a:t> </a:t>
            </a:r>
            <a:r>
              <a:rPr lang="en-GB" sz="2000" b="1" dirty="0" err="1">
                <a:solidFill>
                  <a:schemeClr val="bg2">
                    <a:lumMod val="60000"/>
                    <a:lumOff val="40000"/>
                  </a:schemeClr>
                </a:solidFill>
              </a:rPr>
              <a:t>proposées</a:t>
            </a:r>
            <a:r>
              <a:rPr lang="en-GB" sz="2000" b="1" dirty="0">
                <a:solidFill>
                  <a:schemeClr val="bg2">
                    <a:lumMod val="60000"/>
                    <a:lumOff val="40000"/>
                  </a:schemeClr>
                </a:solidFill>
              </a:rPr>
              <a:t> </a:t>
            </a:r>
            <a:r>
              <a:rPr lang="en-GB" sz="2000" b="1" dirty="0" err="1">
                <a:solidFill>
                  <a:schemeClr val="bg2">
                    <a:lumMod val="60000"/>
                    <a:lumOff val="40000"/>
                  </a:schemeClr>
                </a:solidFill>
              </a:rPr>
              <a:t>incluant</a:t>
            </a:r>
            <a:r>
              <a:rPr lang="en-GB" sz="2000" b="1" dirty="0">
                <a:solidFill>
                  <a:schemeClr val="bg2">
                    <a:lumMod val="60000"/>
                    <a:lumOff val="40000"/>
                  </a:schemeClr>
                </a:solidFill>
              </a:rPr>
              <a:t> </a:t>
            </a:r>
            <a:r>
              <a:rPr lang="en-GB" sz="2000" b="1" dirty="0" err="1">
                <a:solidFill>
                  <a:schemeClr val="bg2">
                    <a:lumMod val="60000"/>
                    <a:lumOff val="40000"/>
                  </a:schemeClr>
                </a:solidFill>
              </a:rPr>
              <a:t>une</a:t>
            </a:r>
            <a:r>
              <a:rPr lang="en-GB" sz="2000" b="1" dirty="0">
                <a:solidFill>
                  <a:schemeClr val="bg2">
                    <a:lumMod val="60000"/>
                    <a:lumOff val="40000"/>
                  </a:schemeClr>
                </a:solidFill>
              </a:rPr>
              <a:t> </a:t>
            </a:r>
            <a:r>
              <a:rPr lang="en-GB" sz="2000" b="1" dirty="0" err="1">
                <a:solidFill>
                  <a:schemeClr val="bg2">
                    <a:lumMod val="60000"/>
                    <a:lumOff val="40000"/>
                  </a:schemeClr>
                </a:solidFill>
              </a:rPr>
              <a:t>mise</a:t>
            </a:r>
            <a:r>
              <a:rPr lang="en-GB" sz="2000" b="1" dirty="0">
                <a:solidFill>
                  <a:schemeClr val="bg2">
                    <a:lumMod val="60000"/>
                    <a:lumOff val="40000"/>
                  </a:schemeClr>
                </a:solidFill>
              </a:rPr>
              <a:t> à jour des </a:t>
            </a:r>
            <a:r>
              <a:rPr lang="en-GB" sz="2000" b="1" dirty="0" err="1">
                <a:solidFill>
                  <a:schemeClr val="bg2">
                    <a:lumMod val="60000"/>
                    <a:lumOff val="40000"/>
                  </a:schemeClr>
                </a:solidFill>
              </a:rPr>
              <a:t>recommandations</a:t>
            </a:r>
            <a:r>
              <a:rPr lang="en-GB" sz="2000" b="1" dirty="0">
                <a:solidFill>
                  <a:schemeClr val="bg2">
                    <a:lumMod val="60000"/>
                    <a:lumOff val="40000"/>
                  </a:schemeClr>
                </a:solidFill>
              </a:rPr>
              <a:t> </a:t>
            </a:r>
          </a:p>
          <a:p>
            <a:pPr marL="285750" indent="-285750">
              <a:buFont typeface="Arial" pitchFamily="34" charset="0"/>
              <a:buChar char="•"/>
            </a:pPr>
            <a:endParaRPr lang="en-GB" sz="2000" b="1" dirty="0" smtClean="0">
              <a:solidFill>
                <a:schemeClr val="accent1">
                  <a:lumMod val="50000"/>
                </a:schemeClr>
              </a:solidFill>
            </a:endParaRPr>
          </a:p>
          <a:p>
            <a:pPr marL="457200" indent="-457200">
              <a:buFont typeface="+mj-lt"/>
              <a:buAutoNum type="arabicPeriod" startAt="4"/>
            </a:pPr>
            <a:r>
              <a:rPr lang="en-GB" sz="2000" b="1" dirty="0" smtClean="0">
                <a:solidFill>
                  <a:schemeClr val="accent1">
                    <a:lumMod val="50000"/>
                  </a:schemeClr>
                </a:solidFill>
              </a:rPr>
              <a:t>Plan </a:t>
            </a:r>
            <a:r>
              <a:rPr lang="en-GB" sz="2000" b="1" dirty="0" err="1" smtClean="0">
                <a:solidFill>
                  <a:schemeClr val="accent1">
                    <a:lumMod val="50000"/>
                  </a:schemeClr>
                </a:solidFill>
              </a:rPr>
              <a:t>d’Implementation</a:t>
            </a:r>
            <a:r>
              <a:rPr lang="en-GB" sz="2000" b="1" dirty="0" smtClean="0">
                <a:solidFill>
                  <a:schemeClr val="accent1">
                    <a:lumMod val="50000"/>
                  </a:schemeClr>
                </a:solidFill>
              </a:rPr>
              <a:t>  (</a:t>
            </a:r>
            <a:r>
              <a:rPr lang="en-GB" sz="2000" b="1" dirty="0" smtClean="0">
                <a:solidFill>
                  <a:srgbClr val="FF0000"/>
                </a:solidFill>
              </a:rPr>
              <a:t>Validation  :  NCAZ-CNMM ?</a:t>
            </a:r>
            <a:r>
              <a:rPr lang="en-GB" sz="2000" b="1" dirty="0" smtClean="0">
                <a:solidFill>
                  <a:schemeClr val="accent1">
                    <a:lumMod val="50000"/>
                  </a:schemeClr>
                </a:solidFill>
              </a:rPr>
              <a:t>)</a:t>
            </a:r>
          </a:p>
          <a:p>
            <a:r>
              <a:rPr lang="en-GB" sz="2000" b="1" dirty="0" smtClean="0">
                <a:solidFill>
                  <a:schemeClr val="accent1">
                    <a:lumMod val="50000"/>
                  </a:schemeClr>
                </a:solidFill>
              </a:rPr>
              <a:t>     (</a:t>
            </a:r>
            <a:r>
              <a:rPr lang="en-GB" sz="2000" b="1" dirty="0" err="1" smtClean="0">
                <a:solidFill>
                  <a:schemeClr val="accent1">
                    <a:lumMod val="50000"/>
                  </a:schemeClr>
                </a:solidFill>
              </a:rPr>
              <a:t>Ceci</a:t>
            </a:r>
            <a:r>
              <a:rPr lang="en-GB" sz="2000" b="1" dirty="0" smtClean="0">
                <a:solidFill>
                  <a:schemeClr val="accent1">
                    <a:lumMod val="50000"/>
                  </a:schemeClr>
                </a:solidFill>
              </a:rPr>
              <a:t> </a:t>
            </a:r>
            <a:r>
              <a:rPr lang="en-GB" sz="2000" b="1" dirty="0" err="1" smtClean="0">
                <a:solidFill>
                  <a:schemeClr val="accent1">
                    <a:lumMod val="50000"/>
                  </a:schemeClr>
                </a:solidFill>
              </a:rPr>
              <a:t>inclut</a:t>
            </a:r>
            <a:r>
              <a:rPr lang="en-GB" sz="2000" b="1" dirty="0" smtClean="0">
                <a:solidFill>
                  <a:schemeClr val="accent1">
                    <a:lumMod val="50000"/>
                  </a:schemeClr>
                </a:solidFill>
              </a:rPr>
              <a:t> </a:t>
            </a:r>
            <a:r>
              <a:rPr lang="en-GB" sz="2000" b="1" dirty="0" err="1" smtClean="0">
                <a:solidFill>
                  <a:schemeClr val="accent1">
                    <a:lumMod val="50000"/>
                  </a:schemeClr>
                </a:solidFill>
              </a:rPr>
              <a:t>l’organisation</a:t>
            </a:r>
            <a:r>
              <a:rPr lang="en-GB" sz="2000" b="1" dirty="0" smtClean="0">
                <a:solidFill>
                  <a:schemeClr val="accent1">
                    <a:lumMod val="50000"/>
                  </a:schemeClr>
                </a:solidFill>
              </a:rPr>
              <a:t> de feedbacks </a:t>
            </a:r>
            <a:r>
              <a:rPr lang="en-GB" sz="2000" b="1" dirty="0" err="1" smtClean="0">
                <a:solidFill>
                  <a:schemeClr val="accent1">
                    <a:lumMod val="50000"/>
                  </a:schemeClr>
                </a:solidFill>
              </a:rPr>
              <a:t>personnalisés</a:t>
            </a:r>
            <a:r>
              <a:rPr lang="en-GB" sz="2000" b="1" dirty="0" smtClean="0">
                <a:solidFill>
                  <a:schemeClr val="accent1">
                    <a:lumMod val="50000"/>
                  </a:schemeClr>
                </a:solidFill>
              </a:rPr>
              <a:t> à     </a:t>
            </a:r>
          </a:p>
          <a:p>
            <a:r>
              <a:rPr lang="en-GB" sz="2000" b="1" dirty="0">
                <a:solidFill>
                  <a:schemeClr val="accent1">
                    <a:lumMod val="50000"/>
                  </a:schemeClr>
                </a:solidFill>
              </a:rPr>
              <a:t> </a:t>
            </a:r>
            <a:r>
              <a:rPr lang="en-GB" sz="2000" b="1" dirty="0" smtClean="0">
                <a:solidFill>
                  <a:schemeClr val="accent1">
                    <a:lumMod val="50000"/>
                  </a:schemeClr>
                </a:solidFill>
              </a:rPr>
              <a:t>    </a:t>
            </a:r>
            <a:r>
              <a:rPr lang="en-GB" sz="2000" b="1" dirty="0" err="1" smtClean="0">
                <a:solidFill>
                  <a:schemeClr val="accent1">
                    <a:lumMod val="50000"/>
                  </a:schemeClr>
                </a:solidFill>
              </a:rPr>
              <a:t>discuter</a:t>
            </a:r>
            <a:r>
              <a:rPr lang="en-GB" sz="2000" b="1" dirty="0" smtClean="0">
                <a:solidFill>
                  <a:schemeClr val="accent1">
                    <a:lumMod val="50000"/>
                  </a:schemeClr>
                </a:solidFill>
              </a:rPr>
              <a:t> en peer review)</a:t>
            </a:r>
          </a:p>
          <a:p>
            <a:endParaRPr lang="en-GB" sz="2000" b="1" dirty="0" smtClean="0">
              <a:solidFill>
                <a:schemeClr val="accent1">
                  <a:lumMod val="50000"/>
                </a:schemeClr>
              </a:solidFill>
            </a:endParaRPr>
          </a:p>
          <a:p>
            <a:pPr marL="457200" indent="-457200">
              <a:buFont typeface="+mj-lt"/>
              <a:buAutoNum type="arabicPeriod" startAt="5"/>
            </a:pPr>
            <a:r>
              <a:rPr lang="en-GB" sz="2000" b="1" dirty="0" smtClean="0">
                <a:solidFill>
                  <a:schemeClr val="accent1">
                    <a:lumMod val="50000"/>
                  </a:schemeClr>
                </a:solidFill>
              </a:rPr>
              <a:t>Rapport de </a:t>
            </a:r>
            <a:r>
              <a:rPr lang="en-GB" sz="2000" b="1" dirty="0" err="1" smtClean="0">
                <a:solidFill>
                  <a:schemeClr val="accent1">
                    <a:lumMod val="50000"/>
                  </a:schemeClr>
                </a:solidFill>
              </a:rPr>
              <a:t>suivi</a:t>
            </a:r>
            <a:r>
              <a:rPr lang="en-GB" sz="2000" b="1" dirty="0" smtClean="0">
                <a:solidFill>
                  <a:schemeClr val="accent1">
                    <a:lumMod val="50000"/>
                  </a:schemeClr>
                </a:solidFill>
              </a:rPr>
              <a:t> </a:t>
            </a:r>
            <a:endParaRPr lang="en-GB" sz="2000" b="1" dirty="0">
              <a:solidFill>
                <a:schemeClr val="accent1">
                  <a:lumMod val="50000"/>
                </a:schemeClr>
              </a:solidFill>
            </a:endParaRPr>
          </a:p>
        </p:txBody>
      </p:sp>
      <p:sp>
        <p:nvSpPr>
          <p:cNvPr id="11" name="Espace réservé du numéro de diapositive 1"/>
          <p:cNvSpPr>
            <a:spLocks noGrp="1"/>
          </p:cNvSpPr>
          <p:nvPr>
            <p:ph type="sldNum" sz="quarter" idx="4294967295"/>
          </p:nvPr>
        </p:nvSpPr>
        <p:spPr>
          <a:xfrm>
            <a:off x="7406952" y="6316142"/>
            <a:ext cx="2133600" cy="476250"/>
          </a:xfrm>
          <a:prstGeom prst="rect">
            <a:avLst/>
          </a:prstGeom>
        </p:spPr>
        <p:txBody>
          <a:bodyPr/>
          <a:lstStyle/>
          <a:p>
            <a:fld id="{101BC4E7-1757-4ACC-94BF-783AF07F8A81}" type="slidenum">
              <a:rPr lang="en-US" smtClean="0"/>
              <a:pPr/>
              <a:t>27</a:t>
            </a:fld>
            <a:endParaRPr lang="en-US"/>
          </a:p>
        </p:txBody>
      </p:sp>
      <p:pic>
        <p:nvPicPr>
          <p:cNvPr id="13" name="Picture 1" descr="Description : http://intranet/portal/nl/conseil/mail/riziv-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652" y="6006027"/>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0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smtClean="0"/>
              <a:t>Timing </a:t>
            </a:r>
            <a:endParaRPr lang="en-GB" noProof="0" dirty="0"/>
          </a:p>
        </p:txBody>
      </p:sp>
      <p:sp>
        <p:nvSpPr>
          <p:cNvPr id="4" name="Espace réservé du contenu 3"/>
          <p:cNvSpPr>
            <a:spLocks noGrp="1"/>
          </p:cNvSpPr>
          <p:nvPr>
            <p:ph idx="1"/>
          </p:nvPr>
        </p:nvSpPr>
        <p:spPr>
          <a:xfrm>
            <a:off x="251520" y="1600200"/>
            <a:ext cx="8784976" cy="4525963"/>
          </a:xfrm>
        </p:spPr>
        <p:txBody>
          <a:bodyPr/>
          <a:lstStyle/>
          <a:p>
            <a:r>
              <a:rPr lang="en-GB" noProof="0" dirty="0" smtClean="0">
                <a:solidFill>
                  <a:srgbClr val="FF0000"/>
                </a:solidFill>
              </a:rPr>
              <a:t>2017-2018 : interne</a:t>
            </a:r>
          </a:p>
          <a:p>
            <a:pPr lvl="1"/>
            <a:r>
              <a:rPr lang="en-GB" noProof="0" dirty="0" err="1" smtClean="0">
                <a:solidFill>
                  <a:srgbClr val="FF0000"/>
                </a:solidFill>
              </a:rPr>
              <a:t>Développement</a:t>
            </a:r>
            <a:r>
              <a:rPr lang="en-GB" noProof="0" dirty="0" smtClean="0">
                <a:solidFill>
                  <a:srgbClr val="FF0000"/>
                </a:solidFill>
              </a:rPr>
              <a:t> </a:t>
            </a:r>
            <a:r>
              <a:rPr lang="en-GB" noProof="0" dirty="0" err="1" smtClean="0">
                <a:solidFill>
                  <a:srgbClr val="FF0000"/>
                </a:solidFill>
              </a:rPr>
              <a:t>progressif</a:t>
            </a:r>
            <a:r>
              <a:rPr lang="en-GB" noProof="0" dirty="0" smtClean="0">
                <a:solidFill>
                  <a:srgbClr val="FF0000"/>
                </a:solidFill>
              </a:rPr>
              <a:t> du programme en </a:t>
            </a:r>
            <a:r>
              <a:rPr lang="en-GB" noProof="0" dirty="0" err="1" smtClean="0">
                <a:solidFill>
                  <a:srgbClr val="FF0000"/>
                </a:solidFill>
              </a:rPr>
              <a:t>incorporant</a:t>
            </a:r>
            <a:r>
              <a:rPr lang="en-GB" noProof="0" dirty="0" smtClean="0">
                <a:solidFill>
                  <a:srgbClr val="FF0000"/>
                </a:solidFill>
              </a:rPr>
              <a:t> les </a:t>
            </a:r>
            <a:r>
              <a:rPr lang="en-GB" noProof="0" dirty="0" err="1" smtClean="0">
                <a:solidFill>
                  <a:srgbClr val="FF0000"/>
                </a:solidFill>
              </a:rPr>
              <a:t>banques</a:t>
            </a:r>
            <a:r>
              <a:rPr lang="en-GB" noProof="0" dirty="0" smtClean="0">
                <a:solidFill>
                  <a:srgbClr val="FF0000"/>
                </a:solidFill>
              </a:rPr>
              <a:t> de </a:t>
            </a:r>
            <a:r>
              <a:rPr lang="en-GB" noProof="0" dirty="0" err="1" smtClean="0">
                <a:solidFill>
                  <a:srgbClr val="FF0000"/>
                </a:solidFill>
              </a:rPr>
              <a:t>données</a:t>
            </a:r>
            <a:endParaRPr lang="en-GB" noProof="0" dirty="0" smtClean="0">
              <a:solidFill>
                <a:srgbClr val="FF0000"/>
              </a:solidFill>
            </a:endParaRPr>
          </a:p>
          <a:p>
            <a:pPr lvl="1"/>
            <a:r>
              <a:rPr lang="en-GB" noProof="0" dirty="0" smtClean="0">
                <a:solidFill>
                  <a:srgbClr val="FF0000"/>
                </a:solidFill>
              </a:rPr>
              <a:t>Test </a:t>
            </a:r>
            <a:r>
              <a:rPr lang="en-GB" noProof="0" dirty="0" err="1" smtClean="0">
                <a:solidFill>
                  <a:srgbClr val="FF0000"/>
                </a:solidFill>
              </a:rPr>
              <a:t>sur</a:t>
            </a:r>
            <a:r>
              <a:rPr lang="en-GB" noProof="0" dirty="0" smtClean="0">
                <a:solidFill>
                  <a:srgbClr val="FF0000"/>
                </a:solidFill>
              </a:rPr>
              <a:t> base de </a:t>
            </a:r>
            <a:r>
              <a:rPr lang="en-GB" noProof="0" dirty="0" err="1" smtClean="0">
                <a:solidFill>
                  <a:srgbClr val="FF0000"/>
                </a:solidFill>
              </a:rPr>
              <a:t>thématiques</a:t>
            </a:r>
            <a:r>
              <a:rPr lang="en-GB" noProof="0" dirty="0" smtClean="0">
                <a:solidFill>
                  <a:srgbClr val="FF0000"/>
                </a:solidFill>
              </a:rPr>
              <a:t> </a:t>
            </a:r>
            <a:r>
              <a:rPr lang="en-GB" noProof="0" dirty="0" err="1" smtClean="0">
                <a:solidFill>
                  <a:srgbClr val="FF0000"/>
                </a:solidFill>
              </a:rPr>
              <a:t>variées</a:t>
            </a:r>
            <a:r>
              <a:rPr lang="en-GB" noProof="0" dirty="0" smtClean="0">
                <a:solidFill>
                  <a:srgbClr val="FF0000"/>
                </a:solidFill>
              </a:rPr>
              <a:t>  (60 topics déjà </a:t>
            </a:r>
            <a:r>
              <a:rPr lang="en-GB" noProof="0" dirty="0" err="1" smtClean="0">
                <a:solidFill>
                  <a:srgbClr val="FF0000"/>
                </a:solidFill>
              </a:rPr>
              <a:t>explorés</a:t>
            </a:r>
            <a:r>
              <a:rPr lang="en-GB" noProof="0" dirty="0" smtClean="0">
                <a:solidFill>
                  <a:srgbClr val="FF0000"/>
                </a:solidFill>
              </a:rPr>
              <a:t> ) </a:t>
            </a:r>
          </a:p>
          <a:p>
            <a:r>
              <a:rPr lang="en-GB" noProof="0" dirty="0" smtClean="0"/>
              <a:t>2019-2020 : </a:t>
            </a:r>
            <a:r>
              <a:rPr lang="en-GB" noProof="0" dirty="0" err="1" smtClean="0"/>
              <a:t>externe</a:t>
            </a:r>
            <a:r>
              <a:rPr lang="en-GB" noProof="0" dirty="0" smtClean="0"/>
              <a:t>: collaboration avec les </a:t>
            </a:r>
            <a:r>
              <a:rPr lang="en-GB" noProof="0" dirty="0" err="1" smtClean="0"/>
              <a:t>professionnels</a:t>
            </a:r>
            <a:r>
              <a:rPr lang="en-GB" noProof="0" dirty="0" smtClean="0"/>
              <a:t> </a:t>
            </a:r>
            <a:r>
              <a:rPr lang="en-GB" noProof="0" dirty="0" err="1" smtClean="0"/>
              <a:t>sur</a:t>
            </a:r>
            <a:r>
              <a:rPr lang="en-GB" noProof="0" dirty="0" smtClean="0"/>
              <a:t> le diagnostic et le plan </a:t>
            </a:r>
            <a:r>
              <a:rPr lang="en-GB" noProof="0" dirty="0" err="1" smtClean="0"/>
              <a:t>d’action</a:t>
            </a:r>
            <a:r>
              <a:rPr lang="en-GB" noProof="0" dirty="0" smtClean="0"/>
              <a:t>  </a:t>
            </a:r>
          </a:p>
        </p:txBody>
      </p:sp>
      <p:sp>
        <p:nvSpPr>
          <p:cNvPr id="3" name="Espace réservé du numéro de diapositive 2"/>
          <p:cNvSpPr>
            <a:spLocks noGrp="1"/>
          </p:cNvSpPr>
          <p:nvPr>
            <p:ph type="sldNum" sz="quarter" idx="12"/>
          </p:nvPr>
        </p:nvSpPr>
        <p:spPr/>
        <p:txBody>
          <a:bodyPr/>
          <a:lstStyle/>
          <a:p>
            <a:fld id="{B7DCA3C8-0237-4223-A4A5-C20B7EBBB2C9}" type="slidenum">
              <a:rPr lang="en-US" smtClean="0"/>
              <a:pPr/>
              <a:t>28</a:t>
            </a:fld>
            <a:endParaRPr lang="en-US"/>
          </a:p>
        </p:txBody>
      </p:sp>
    </p:spTree>
    <p:extLst>
      <p:ext uri="{BB962C8B-B14F-4D97-AF65-F5344CB8AC3E}">
        <p14:creationId xmlns:p14="http://schemas.microsoft.com/office/powerpoint/2010/main" val="3826879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smtClean="0"/>
              <a:t>Timing </a:t>
            </a:r>
            <a:endParaRPr lang="en-GB" noProof="0" dirty="0"/>
          </a:p>
        </p:txBody>
      </p:sp>
      <p:sp>
        <p:nvSpPr>
          <p:cNvPr id="4" name="Espace réservé du contenu 3"/>
          <p:cNvSpPr>
            <a:spLocks noGrp="1"/>
          </p:cNvSpPr>
          <p:nvPr>
            <p:ph idx="1"/>
          </p:nvPr>
        </p:nvSpPr>
        <p:spPr>
          <a:xfrm>
            <a:off x="251520" y="1268760"/>
            <a:ext cx="8784976" cy="4525963"/>
          </a:xfrm>
        </p:spPr>
        <p:txBody>
          <a:bodyPr/>
          <a:lstStyle/>
          <a:p>
            <a:r>
              <a:rPr lang="en-GB" noProof="0" dirty="0" smtClean="0">
                <a:solidFill>
                  <a:schemeClr val="bg2">
                    <a:lumMod val="60000"/>
                    <a:lumOff val="40000"/>
                  </a:schemeClr>
                </a:solidFill>
              </a:rPr>
              <a:t>2017-2018 : </a:t>
            </a:r>
          </a:p>
          <a:p>
            <a:pPr lvl="1"/>
            <a:r>
              <a:rPr lang="en-GB" dirty="0" err="1">
                <a:solidFill>
                  <a:schemeClr val="bg2">
                    <a:lumMod val="60000"/>
                    <a:lumOff val="40000"/>
                  </a:schemeClr>
                </a:solidFill>
                <a:ea typeface="+mn-ea"/>
                <a:cs typeface="+mn-cs"/>
              </a:rPr>
              <a:t>Développement</a:t>
            </a:r>
            <a:r>
              <a:rPr lang="en-GB" dirty="0">
                <a:solidFill>
                  <a:schemeClr val="bg2">
                    <a:lumMod val="60000"/>
                    <a:lumOff val="40000"/>
                  </a:schemeClr>
                </a:solidFill>
                <a:ea typeface="+mn-ea"/>
                <a:cs typeface="+mn-cs"/>
              </a:rPr>
              <a:t> </a:t>
            </a:r>
            <a:r>
              <a:rPr lang="en-GB" dirty="0" smtClean="0">
                <a:solidFill>
                  <a:schemeClr val="bg2">
                    <a:lumMod val="60000"/>
                    <a:lumOff val="40000"/>
                  </a:schemeClr>
                </a:solidFill>
                <a:ea typeface="+mn-ea"/>
                <a:cs typeface="+mn-cs"/>
              </a:rPr>
              <a:t>du </a:t>
            </a:r>
            <a:r>
              <a:rPr lang="en-GB" dirty="0">
                <a:solidFill>
                  <a:schemeClr val="bg2">
                    <a:lumMod val="60000"/>
                    <a:lumOff val="40000"/>
                  </a:schemeClr>
                </a:solidFill>
                <a:ea typeface="+mn-ea"/>
                <a:cs typeface="+mn-cs"/>
              </a:rPr>
              <a:t>programme </a:t>
            </a:r>
            <a:endParaRPr lang="en-GB" dirty="0" smtClean="0">
              <a:solidFill>
                <a:schemeClr val="bg2">
                  <a:lumMod val="60000"/>
                  <a:lumOff val="40000"/>
                </a:schemeClr>
              </a:solidFill>
              <a:ea typeface="+mn-ea"/>
              <a:cs typeface="+mn-cs"/>
            </a:endParaRPr>
          </a:p>
          <a:p>
            <a:pPr lvl="1"/>
            <a:r>
              <a:rPr lang="en-GB" dirty="0" smtClean="0">
                <a:solidFill>
                  <a:schemeClr val="bg2">
                    <a:lumMod val="60000"/>
                    <a:lumOff val="40000"/>
                  </a:schemeClr>
                </a:solidFill>
                <a:ea typeface="+mn-ea"/>
                <a:cs typeface="+mn-cs"/>
              </a:rPr>
              <a:t>Test par </a:t>
            </a:r>
            <a:r>
              <a:rPr lang="en-GB" dirty="0" err="1" smtClean="0">
                <a:solidFill>
                  <a:schemeClr val="bg2">
                    <a:lumMod val="60000"/>
                    <a:lumOff val="40000"/>
                  </a:schemeClr>
                </a:solidFill>
                <a:ea typeface="+mn-ea"/>
                <a:cs typeface="+mn-cs"/>
              </a:rPr>
              <a:t>thématique</a:t>
            </a:r>
            <a:endParaRPr lang="en-GB" noProof="0" dirty="0" smtClean="0">
              <a:solidFill>
                <a:schemeClr val="bg2">
                  <a:lumMod val="60000"/>
                  <a:lumOff val="40000"/>
                </a:schemeClr>
              </a:solidFill>
            </a:endParaRPr>
          </a:p>
          <a:p>
            <a:r>
              <a:rPr lang="en-GB" noProof="0" dirty="0" smtClean="0">
                <a:solidFill>
                  <a:srgbClr val="FF0000"/>
                </a:solidFill>
              </a:rPr>
              <a:t>2019 : external  </a:t>
            </a:r>
          </a:p>
          <a:p>
            <a:pPr lvl="1"/>
            <a:r>
              <a:rPr lang="en-GB" noProof="0" dirty="0" smtClean="0">
                <a:solidFill>
                  <a:srgbClr val="FF0000"/>
                </a:solidFill>
              </a:rPr>
              <a:t>POC (</a:t>
            </a:r>
            <a:r>
              <a:rPr lang="en-GB" noProof="0" dirty="0" err="1" smtClean="0">
                <a:solidFill>
                  <a:srgbClr val="FF0000"/>
                </a:solidFill>
              </a:rPr>
              <a:t>varices</a:t>
            </a:r>
            <a:r>
              <a:rPr lang="en-GB" noProof="0" dirty="0" smtClean="0">
                <a:solidFill>
                  <a:srgbClr val="FF0000"/>
                </a:solidFill>
              </a:rPr>
              <a:t>) (en </a:t>
            </a:r>
            <a:r>
              <a:rPr lang="en-GB" noProof="0" dirty="0" err="1" smtClean="0">
                <a:solidFill>
                  <a:srgbClr val="FF0000"/>
                </a:solidFill>
              </a:rPr>
              <a:t>développement</a:t>
            </a:r>
            <a:r>
              <a:rPr lang="en-GB" noProof="0" dirty="0" smtClean="0">
                <a:solidFill>
                  <a:srgbClr val="FF0000"/>
                </a:solidFill>
              </a:rPr>
              <a:t>)</a:t>
            </a:r>
          </a:p>
          <a:p>
            <a:pPr lvl="1"/>
            <a:r>
              <a:rPr lang="en-GB" noProof="0" dirty="0" err="1" smtClean="0">
                <a:solidFill>
                  <a:srgbClr val="FF0000"/>
                </a:solidFill>
              </a:rPr>
              <a:t>Appel</a:t>
            </a:r>
            <a:r>
              <a:rPr lang="en-GB" noProof="0" dirty="0" smtClean="0">
                <a:solidFill>
                  <a:srgbClr val="FF0000"/>
                </a:solidFill>
              </a:rPr>
              <a:t> à </a:t>
            </a:r>
            <a:r>
              <a:rPr lang="en-GB" noProof="0" dirty="0" err="1" smtClean="0">
                <a:solidFill>
                  <a:srgbClr val="FF0000"/>
                </a:solidFill>
              </a:rPr>
              <a:t>participer</a:t>
            </a:r>
            <a:r>
              <a:rPr lang="en-GB" noProof="0" dirty="0" smtClean="0">
                <a:solidFill>
                  <a:srgbClr val="FF0000"/>
                </a:solidFill>
              </a:rPr>
              <a:t> aux associations </a:t>
            </a:r>
            <a:r>
              <a:rPr lang="en-GB" noProof="0" dirty="0" err="1" smtClean="0">
                <a:solidFill>
                  <a:srgbClr val="FF0000"/>
                </a:solidFill>
              </a:rPr>
              <a:t>scientifiques</a:t>
            </a:r>
            <a:endParaRPr lang="en-GB" noProof="0" dirty="0" smtClean="0">
              <a:solidFill>
                <a:srgbClr val="FF0000"/>
              </a:solidFill>
            </a:endParaRPr>
          </a:p>
          <a:p>
            <a:pPr lvl="1"/>
            <a:r>
              <a:rPr lang="en-GB" noProof="0" dirty="0" smtClean="0">
                <a:solidFill>
                  <a:srgbClr val="FF0000"/>
                </a:solidFill>
              </a:rPr>
              <a:t>Publication Web (2019/03)</a:t>
            </a:r>
          </a:p>
          <a:p>
            <a:pPr lvl="1"/>
            <a:r>
              <a:rPr lang="en-GB" noProof="0" dirty="0" smtClean="0">
                <a:solidFill>
                  <a:srgbClr val="FF0000"/>
                </a:solidFill>
              </a:rPr>
              <a:t>Rapports </a:t>
            </a:r>
            <a:r>
              <a:rPr lang="en-GB" noProof="0" dirty="0" err="1" smtClean="0">
                <a:solidFill>
                  <a:srgbClr val="FF0000"/>
                </a:solidFill>
              </a:rPr>
              <a:t>thématiques</a:t>
            </a:r>
            <a:r>
              <a:rPr lang="en-GB" noProof="0" dirty="0" smtClean="0">
                <a:solidFill>
                  <a:srgbClr val="FF0000"/>
                </a:solidFill>
              </a:rPr>
              <a:t> </a:t>
            </a:r>
            <a:r>
              <a:rPr lang="en-GB" noProof="0" dirty="0" err="1" smtClean="0">
                <a:solidFill>
                  <a:srgbClr val="FF0000"/>
                </a:solidFill>
              </a:rPr>
              <a:t>incluant</a:t>
            </a:r>
            <a:r>
              <a:rPr lang="en-GB" noProof="0" dirty="0" smtClean="0">
                <a:solidFill>
                  <a:srgbClr val="FF0000"/>
                </a:solidFill>
              </a:rPr>
              <a:t> un plan </a:t>
            </a:r>
            <a:r>
              <a:rPr lang="en-GB" noProof="0" dirty="0" err="1" smtClean="0">
                <a:solidFill>
                  <a:srgbClr val="FF0000"/>
                </a:solidFill>
              </a:rPr>
              <a:t>d’action</a:t>
            </a:r>
            <a:r>
              <a:rPr lang="en-GB" noProof="0" dirty="0" smtClean="0">
                <a:solidFill>
                  <a:srgbClr val="FF0000"/>
                </a:solidFill>
              </a:rPr>
              <a:t> (fin 2019)</a:t>
            </a:r>
          </a:p>
          <a:p>
            <a:r>
              <a:rPr lang="en-GB" noProof="0" dirty="0" smtClean="0">
                <a:solidFill>
                  <a:schemeClr val="accent5">
                    <a:lumMod val="50000"/>
                  </a:schemeClr>
                </a:solidFill>
              </a:rPr>
              <a:t>2020 : </a:t>
            </a:r>
            <a:r>
              <a:rPr lang="en-GB" noProof="0" dirty="0" err="1" smtClean="0">
                <a:solidFill>
                  <a:schemeClr val="accent5">
                    <a:lumMod val="50000"/>
                  </a:schemeClr>
                </a:solidFill>
              </a:rPr>
              <a:t>Réalisation</a:t>
            </a:r>
            <a:r>
              <a:rPr lang="en-GB" noProof="0" dirty="0" smtClean="0">
                <a:solidFill>
                  <a:schemeClr val="accent5">
                    <a:lumMod val="50000"/>
                  </a:schemeClr>
                </a:solidFill>
              </a:rPr>
              <a:t> au </a:t>
            </a:r>
            <a:r>
              <a:rPr lang="en-GB" noProof="0" dirty="0" err="1" smtClean="0">
                <a:solidFill>
                  <a:schemeClr val="accent5">
                    <a:lumMod val="50000"/>
                  </a:schemeClr>
                </a:solidFill>
              </a:rPr>
              <a:t>cas</a:t>
            </a:r>
            <a:r>
              <a:rPr lang="en-GB" noProof="0" dirty="0" smtClean="0">
                <a:solidFill>
                  <a:schemeClr val="accent5">
                    <a:lumMod val="50000"/>
                  </a:schemeClr>
                </a:solidFill>
              </a:rPr>
              <a:t> par </a:t>
            </a:r>
            <a:r>
              <a:rPr lang="en-GB" noProof="0" dirty="0" err="1" smtClean="0">
                <a:solidFill>
                  <a:schemeClr val="accent5">
                    <a:lumMod val="50000"/>
                  </a:schemeClr>
                </a:solidFill>
              </a:rPr>
              <a:t>cas</a:t>
            </a:r>
            <a:r>
              <a:rPr lang="en-GB" noProof="0" dirty="0" smtClean="0">
                <a:solidFill>
                  <a:schemeClr val="accent5">
                    <a:lumMod val="50000"/>
                  </a:schemeClr>
                </a:solidFill>
              </a:rPr>
              <a:t> des plans </a:t>
            </a:r>
            <a:r>
              <a:rPr lang="en-GB" noProof="0" dirty="0" err="1" smtClean="0">
                <a:solidFill>
                  <a:schemeClr val="accent5">
                    <a:lumMod val="50000"/>
                  </a:schemeClr>
                </a:solidFill>
              </a:rPr>
              <a:t>d’actions</a:t>
            </a:r>
            <a:r>
              <a:rPr lang="en-GB" dirty="0">
                <a:solidFill>
                  <a:schemeClr val="accent5">
                    <a:lumMod val="50000"/>
                  </a:schemeClr>
                </a:solidFill>
              </a:rPr>
              <a:t>,</a:t>
            </a:r>
            <a:r>
              <a:rPr lang="en-GB" noProof="0" dirty="0" smtClean="0">
                <a:solidFill>
                  <a:schemeClr val="accent5">
                    <a:lumMod val="50000"/>
                  </a:schemeClr>
                </a:solidFill>
              </a:rPr>
              <a:t> </a:t>
            </a:r>
            <a:r>
              <a:rPr lang="en-GB" noProof="0" dirty="0" err="1" smtClean="0">
                <a:solidFill>
                  <a:schemeClr val="accent5">
                    <a:lumMod val="50000"/>
                  </a:schemeClr>
                </a:solidFill>
              </a:rPr>
              <a:t>incluant</a:t>
            </a:r>
            <a:r>
              <a:rPr lang="en-GB" noProof="0" dirty="0" smtClean="0">
                <a:solidFill>
                  <a:schemeClr val="accent5">
                    <a:lumMod val="50000"/>
                  </a:schemeClr>
                </a:solidFill>
              </a:rPr>
              <a:t>, </a:t>
            </a:r>
          </a:p>
          <a:p>
            <a:pPr lvl="1"/>
            <a:r>
              <a:rPr lang="en-GB" noProof="0" dirty="0" err="1" smtClean="0">
                <a:solidFill>
                  <a:schemeClr val="accent5">
                    <a:lumMod val="50000"/>
                  </a:schemeClr>
                </a:solidFill>
              </a:rPr>
              <a:t>Recommandations</a:t>
            </a:r>
            <a:r>
              <a:rPr lang="en-GB" noProof="0" dirty="0" smtClean="0">
                <a:solidFill>
                  <a:schemeClr val="accent5">
                    <a:lumMod val="50000"/>
                  </a:schemeClr>
                </a:solidFill>
              </a:rPr>
              <a:t> </a:t>
            </a:r>
          </a:p>
          <a:p>
            <a:pPr lvl="1"/>
            <a:r>
              <a:rPr lang="en-GB" noProof="0" dirty="0" smtClean="0">
                <a:solidFill>
                  <a:schemeClr val="accent5">
                    <a:lumMod val="50000"/>
                  </a:schemeClr>
                </a:solidFill>
              </a:rPr>
              <a:t>Peer review  + (individual ?) feedbacks</a:t>
            </a:r>
            <a:endParaRPr lang="en-GB" noProof="0" dirty="0">
              <a:solidFill>
                <a:schemeClr val="accent5">
                  <a:lumMod val="50000"/>
                </a:schemeClr>
              </a:solidFill>
            </a:endParaRPr>
          </a:p>
        </p:txBody>
      </p:sp>
      <p:sp>
        <p:nvSpPr>
          <p:cNvPr id="3" name="Espace réservé du numéro de diapositive 2"/>
          <p:cNvSpPr>
            <a:spLocks noGrp="1"/>
          </p:cNvSpPr>
          <p:nvPr>
            <p:ph type="sldNum" sz="quarter" idx="12"/>
          </p:nvPr>
        </p:nvSpPr>
        <p:spPr/>
        <p:txBody>
          <a:bodyPr/>
          <a:lstStyle/>
          <a:p>
            <a:fld id="{B7DCA3C8-0237-4223-A4A5-C20B7EBBB2C9}" type="slidenum">
              <a:rPr lang="en-US" smtClean="0"/>
              <a:pPr/>
              <a:t>29</a:t>
            </a:fld>
            <a:endParaRPr lang="en-US" dirty="0"/>
          </a:p>
        </p:txBody>
      </p:sp>
    </p:spTree>
    <p:extLst>
      <p:ext uri="{BB962C8B-B14F-4D97-AF65-F5344CB8AC3E}">
        <p14:creationId xmlns:p14="http://schemas.microsoft.com/office/powerpoint/2010/main" val="150390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3312368" cy="1143000"/>
          </a:xfrm>
        </p:spPr>
        <p:txBody>
          <a:bodyPr>
            <a:normAutofit/>
          </a:bodyPr>
          <a:lstStyle/>
          <a:p>
            <a:r>
              <a:rPr lang="en-GB" sz="2800" noProof="0" dirty="0" err="1" smtClean="0"/>
              <a:t>Méthodologie</a:t>
            </a:r>
            <a:r>
              <a:rPr lang="en-GB" sz="2800" noProof="0" dirty="0" smtClean="0"/>
              <a:t> </a:t>
            </a:r>
            <a:endParaRPr lang="en-GB" sz="2800" noProof="0" dirty="0"/>
          </a:p>
        </p:txBody>
      </p:sp>
      <p:sp>
        <p:nvSpPr>
          <p:cNvPr id="3" name="Espace réservé du contenu 2"/>
          <p:cNvSpPr>
            <a:spLocks noGrp="1"/>
          </p:cNvSpPr>
          <p:nvPr>
            <p:ph idx="1"/>
          </p:nvPr>
        </p:nvSpPr>
        <p:spPr>
          <a:xfrm>
            <a:off x="35496" y="1783357"/>
            <a:ext cx="8229600" cy="4525963"/>
          </a:xfrm>
        </p:spPr>
        <p:txBody>
          <a:bodyPr/>
          <a:lstStyle/>
          <a:p>
            <a:pPr marL="514350" indent="-514350">
              <a:buFont typeface="+mj-lt"/>
              <a:buAutoNum type="arabicPeriod"/>
            </a:pPr>
            <a:r>
              <a:rPr lang="en-GB" noProof="0" dirty="0" err="1" smtClean="0"/>
              <a:t>Priorités</a:t>
            </a:r>
            <a:r>
              <a:rPr lang="en-GB" noProof="0" dirty="0" smtClean="0"/>
              <a:t>  </a:t>
            </a:r>
          </a:p>
          <a:p>
            <a:pPr marL="0" indent="0">
              <a:buNone/>
            </a:pPr>
            <a:r>
              <a:rPr lang="en-GB" noProof="0" dirty="0" smtClean="0"/>
              <a:t>      (Rapport performance/..) </a:t>
            </a:r>
            <a:r>
              <a:rPr lang="en-GB" dirty="0" smtClean="0"/>
              <a:t>  </a:t>
            </a:r>
            <a:endParaRPr lang="en-GB" noProof="0" dirty="0" smtClean="0"/>
          </a:p>
          <a:p>
            <a:pPr marL="514350" indent="-514350">
              <a:buFont typeface="+mj-lt"/>
              <a:buAutoNum type="arabicPeriod" startAt="2"/>
            </a:pPr>
            <a:r>
              <a:rPr lang="en-GB" noProof="0" dirty="0" smtClean="0"/>
              <a:t>Programme </a:t>
            </a:r>
            <a:r>
              <a:rPr lang="en-GB" noProof="0" dirty="0" err="1" smtClean="0"/>
              <a:t>d’analyse</a:t>
            </a:r>
            <a:endParaRPr lang="en-GB" noProof="0" dirty="0" smtClean="0"/>
          </a:p>
          <a:p>
            <a:pPr marL="0" indent="0">
              <a:buNone/>
            </a:pPr>
            <a:r>
              <a:rPr lang="en-GB" noProof="0" dirty="0" smtClean="0"/>
              <a:t>      variation de </a:t>
            </a:r>
            <a:r>
              <a:rPr lang="en-GB" noProof="0" dirty="0" err="1" smtClean="0"/>
              <a:t>pratique</a:t>
            </a:r>
            <a:endParaRPr lang="en-GB" noProof="0" dirty="0" smtClean="0"/>
          </a:p>
          <a:p>
            <a:pPr marL="0" indent="0">
              <a:buNone/>
            </a:pPr>
            <a:r>
              <a:rPr lang="en-GB" noProof="0" dirty="0" smtClean="0"/>
              <a:t>3 A. </a:t>
            </a:r>
            <a:r>
              <a:rPr lang="en-GB" noProof="0" dirty="0" err="1" smtClean="0"/>
              <a:t>amélioration</a:t>
            </a:r>
            <a:r>
              <a:rPr lang="en-GB" noProof="0" dirty="0" smtClean="0"/>
              <a:t> du </a:t>
            </a:r>
            <a:r>
              <a:rPr lang="en-GB" noProof="0" dirty="0" err="1" smtClean="0"/>
              <a:t>règlement</a:t>
            </a:r>
            <a:endParaRPr lang="en-GB" noProof="0" dirty="0" smtClean="0"/>
          </a:p>
          <a:p>
            <a:pPr marL="0" indent="0">
              <a:buNone/>
            </a:pPr>
            <a:r>
              <a:rPr lang="en-GB" noProof="0" dirty="0" smtClean="0"/>
              <a:t>3 B. formation continue </a:t>
            </a:r>
          </a:p>
          <a:p>
            <a:pPr marL="800100" lvl="2" indent="0">
              <a:buNone/>
            </a:pPr>
            <a:r>
              <a:rPr lang="en-GB" noProof="0" dirty="0" smtClean="0"/>
              <a:t>Information</a:t>
            </a:r>
          </a:p>
          <a:p>
            <a:pPr marL="800100" lvl="2" indent="0">
              <a:buNone/>
            </a:pPr>
            <a:r>
              <a:rPr lang="en-GB" noProof="0" dirty="0" smtClean="0"/>
              <a:t>Feedback</a:t>
            </a:r>
          </a:p>
          <a:p>
            <a:pPr marL="800100" lvl="2" indent="0">
              <a:buNone/>
            </a:pPr>
            <a:r>
              <a:rPr lang="en-GB" noProof="0" dirty="0" smtClean="0"/>
              <a:t>Incentives</a:t>
            </a:r>
          </a:p>
          <a:p>
            <a:pPr marL="0" indent="0">
              <a:buNone/>
            </a:pPr>
            <a:r>
              <a:rPr lang="en-GB" noProof="0" dirty="0" smtClean="0"/>
              <a:t>4  (</a:t>
            </a:r>
            <a:r>
              <a:rPr lang="en-GB" noProof="0" dirty="0" err="1" smtClean="0"/>
              <a:t>controle</a:t>
            </a:r>
            <a:r>
              <a:rPr lang="en-GB" noProof="0" dirty="0" smtClean="0"/>
              <a:t>!)</a:t>
            </a:r>
          </a:p>
          <a:p>
            <a:pPr marL="0" indent="0">
              <a:buNone/>
            </a:pPr>
            <a:r>
              <a:rPr lang="en-GB" noProof="0" dirty="0" smtClean="0"/>
              <a:t>5. Monitoring  </a:t>
            </a:r>
          </a:p>
          <a:p>
            <a:pPr marL="400050" lvl="1" indent="0">
              <a:buNone/>
            </a:pPr>
            <a:endParaRPr lang="en-GB" noProof="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20688"/>
            <a:ext cx="59817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9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en-GB" noProof="0" dirty="0" smtClean="0"/>
          </a:p>
          <a:p>
            <a:pPr marL="0" indent="0">
              <a:buNone/>
            </a:pPr>
            <a:endParaRPr lang="en-GB" noProof="0" dirty="0" smtClean="0"/>
          </a:p>
          <a:p>
            <a:pPr marL="0" indent="0" algn="ctr">
              <a:buNone/>
            </a:pPr>
            <a:r>
              <a:rPr lang="en-GB" sz="3200" noProof="0" dirty="0" err="1" smtClean="0"/>
              <a:t>Bedankt</a:t>
            </a:r>
            <a:r>
              <a:rPr lang="en-GB" sz="3200" noProof="0" dirty="0" smtClean="0"/>
              <a:t> </a:t>
            </a:r>
            <a:r>
              <a:rPr lang="en-GB" sz="3200" noProof="0" dirty="0" err="1" smtClean="0"/>
              <a:t>voor</a:t>
            </a:r>
            <a:r>
              <a:rPr lang="en-GB" sz="3200" noProof="0" dirty="0" smtClean="0"/>
              <a:t> </a:t>
            </a:r>
            <a:r>
              <a:rPr lang="en-GB" sz="3200" noProof="0" dirty="0" err="1" smtClean="0"/>
              <a:t>uw</a:t>
            </a:r>
            <a:r>
              <a:rPr lang="en-GB" sz="3200" noProof="0" dirty="0" smtClean="0"/>
              <a:t> </a:t>
            </a:r>
            <a:r>
              <a:rPr lang="en-GB" sz="3200" noProof="0" dirty="0" err="1" smtClean="0"/>
              <a:t>aandacht</a:t>
            </a:r>
            <a:r>
              <a:rPr lang="en-GB" sz="3200" noProof="0" dirty="0" smtClean="0"/>
              <a:t>! </a:t>
            </a:r>
          </a:p>
          <a:p>
            <a:pPr marL="0" indent="0" algn="ctr">
              <a:buNone/>
            </a:pPr>
            <a:endParaRPr lang="en-GB" sz="3200" noProof="0" dirty="0" smtClean="0"/>
          </a:p>
          <a:p>
            <a:pPr marL="0" indent="0" algn="ctr">
              <a:buNone/>
            </a:pPr>
            <a:r>
              <a:rPr lang="en-GB" sz="3200" noProof="0" dirty="0" err="1" smtClean="0"/>
              <a:t>Vragen</a:t>
            </a:r>
            <a:r>
              <a:rPr lang="en-GB" sz="3200" noProof="0" dirty="0" smtClean="0"/>
              <a:t> / </a:t>
            </a:r>
            <a:r>
              <a:rPr lang="en-GB" sz="3200" noProof="0" dirty="0" err="1" smtClean="0"/>
              <a:t>Opmerkingen</a:t>
            </a:r>
            <a:r>
              <a:rPr lang="en-GB" sz="3200" noProof="0" dirty="0" smtClean="0"/>
              <a:t>…?</a:t>
            </a:r>
          </a:p>
          <a:p>
            <a:pPr marL="0" indent="0">
              <a:buNone/>
            </a:pPr>
            <a:endParaRPr lang="en-GB" noProof="0" dirty="0" smtClean="0"/>
          </a:p>
          <a:p>
            <a:pPr marL="0" indent="0">
              <a:buNone/>
            </a:pPr>
            <a:endParaRPr lang="en-GB" noProof="0" dirty="0" smtClean="0"/>
          </a:p>
          <a:p>
            <a:pPr marL="0" indent="0">
              <a:buNone/>
            </a:pPr>
            <a:endParaRPr lang="en-GB" noProof="0" dirty="0"/>
          </a:p>
        </p:txBody>
      </p:sp>
      <p:sp>
        <p:nvSpPr>
          <p:cNvPr id="4" name="Tijdelijke aanduiding voor dianummer 3"/>
          <p:cNvSpPr>
            <a:spLocks noGrp="1"/>
          </p:cNvSpPr>
          <p:nvPr>
            <p:ph type="sldNum" sz="quarter" idx="12"/>
          </p:nvPr>
        </p:nvSpPr>
        <p:spPr/>
        <p:txBody>
          <a:bodyPr/>
          <a:lstStyle/>
          <a:p>
            <a:fld id="{884F5808-0BEE-463E-9616-2356BBEE8F43}" type="slidenum">
              <a:rPr lang="en-US" smtClean="0"/>
              <a:pPr/>
              <a:t>30</a:t>
            </a:fld>
            <a:endParaRPr lang="en-US"/>
          </a:p>
        </p:txBody>
      </p:sp>
    </p:spTree>
    <p:extLst>
      <p:ext uri="{BB962C8B-B14F-4D97-AF65-F5344CB8AC3E}">
        <p14:creationId xmlns:p14="http://schemas.microsoft.com/office/powerpoint/2010/main" val="1326872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N.B. Evolution des codes :  </a:t>
            </a:r>
            <a:br>
              <a:rPr lang="en-US" dirty="0" smtClean="0"/>
            </a:br>
            <a:r>
              <a:rPr lang="en-US" dirty="0" err="1" smtClean="0"/>
              <a:t>exemple</a:t>
            </a:r>
            <a:r>
              <a:rPr lang="en-US" dirty="0" smtClean="0"/>
              <a:t> </a:t>
            </a:r>
            <a:r>
              <a:rPr lang="en-US" dirty="0" err="1" smtClean="0"/>
              <a:t>réduction</a:t>
            </a:r>
            <a:r>
              <a:rPr lang="en-US" dirty="0" smtClean="0"/>
              <a:t> </a:t>
            </a:r>
            <a:r>
              <a:rPr lang="en-US" dirty="0" err="1" smtClean="0"/>
              <a:t>mammaire</a:t>
            </a:r>
            <a:endParaRPr lang="en-US" dirty="0"/>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31</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982715" cy="499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74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noProof="0" dirty="0" smtClean="0">
                <a:solidFill>
                  <a:srgbClr val="FF0000"/>
                </a:solidFill>
              </a:rPr>
              <a:t>Programme </a:t>
            </a:r>
            <a:r>
              <a:rPr lang="en-GB" sz="2400" noProof="0" dirty="0" err="1" smtClean="0">
                <a:solidFill>
                  <a:srgbClr val="FF0000"/>
                </a:solidFill>
              </a:rPr>
              <a:t>d’analyse</a:t>
            </a:r>
            <a:r>
              <a:rPr lang="en-GB" sz="2400" noProof="0" dirty="0" smtClean="0">
                <a:solidFill>
                  <a:srgbClr val="FF0000"/>
                </a:solidFill>
              </a:rPr>
              <a:t> : </a:t>
            </a:r>
            <a:r>
              <a:rPr lang="en-GB" sz="2200" noProof="0" dirty="0" smtClean="0"/>
              <a:t>Methodology </a:t>
            </a:r>
            <a:endParaRPr lang="en-GB" sz="2200" noProof="0" dirty="0"/>
          </a:p>
        </p:txBody>
      </p:sp>
      <p:sp>
        <p:nvSpPr>
          <p:cNvPr id="3" name="Espace réservé du contenu 2"/>
          <p:cNvSpPr>
            <a:spLocks noGrp="1"/>
          </p:cNvSpPr>
          <p:nvPr>
            <p:ph idx="1"/>
          </p:nvPr>
        </p:nvSpPr>
        <p:spPr>
          <a:xfrm>
            <a:off x="251520" y="1700808"/>
            <a:ext cx="8712968" cy="4525963"/>
          </a:xfrm>
        </p:spPr>
        <p:txBody>
          <a:bodyPr>
            <a:normAutofit fontScale="92500" lnSpcReduction="10000"/>
          </a:bodyPr>
          <a:lstStyle/>
          <a:p>
            <a:r>
              <a:rPr lang="en-GB" b="1" noProof="0" dirty="0" err="1" smtClean="0"/>
              <a:t>Taux</a:t>
            </a:r>
            <a:r>
              <a:rPr lang="en-GB" b="1" noProof="0" dirty="0" smtClean="0"/>
              <a:t> </a:t>
            </a:r>
            <a:r>
              <a:rPr lang="en-GB" b="1" noProof="0" dirty="0" err="1" smtClean="0"/>
              <a:t>d’intervention</a:t>
            </a:r>
            <a:r>
              <a:rPr lang="en-GB" b="1" noProof="0" dirty="0" smtClean="0"/>
              <a:t> </a:t>
            </a:r>
            <a:r>
              <a:rPr lang="en-GB" b="1" noProof="0" dirty="0" err="1" smtClean="0"/>
              <a:t>standardisé</a:t>
            </a:r>
            <a:r>
              <a:rPr lang="en-GB" b="1" noProof="0" dirty="0" smtClean="0"/>
              <a:t> </a:t>
            </a:r>
            <a:r>
              <a:rPr lang="en-GB" noProof="0" dirty="0" smtClean="0"/>
              <a:t>( / 100.000 </a:t>
            </a:r>
            <a:r>
              <a:rPr lang="en-GB" noProof="0" dirty="0" err="1" smtClean="0"/>
              <a:t>assurés</a:t>
            </a:r>
            <a:r>
              <a:rPr lang="en-GB" noProof="0" dirty="0" smtClean="0"/>
              <a:t>)</a:t>
            </a:r>
          </a:p>
          <a:p>
            <a:pPr lvl="1"/>
            <a:r>
              <a:rPr lang="en-GB" sz="2000" noProof="0" dirty="0" smtClean="0"/>
              <a:t>(genre , age, </a:t>
            </a:r>
            <a:r>
              <a:rPr lang="en-GB" sz="2000" noProof="0" dirty="0" err="1" smtClean="0"/>
              <a:t>statut</a:t>
            </a:r>
            <a:r>
              <a:rPr lang="en-GB" sz="2000" noProof="0" dirty="0" smtClean="0"/>
              <a:t> social)</a:t>
            </a:r>
          </a:p>
          <a:p>
            <a:endParaRPr lang="en-GB" noProof="0" dirty="0" smtClean="0"/>
          </a:p>
          <a:p>
            <a:r>
              <a:rPr lang="en-GB" noProof="0" dirty="0" smtClean="0"/>
              <a:t>Analyse </a:t>
            </a:r>
            <a:r>
              <a:rPr lang="en-GB" noProof="0" dirty="0" err="1" smtClean="0"/>
              <a:t>systématique</a:t>
            </a:r>
            <a:r>
              <a:rPr lang="en-GB" noProof="0" dirty="0" smtClean="0"/>
              <a:t> </a:t>
            </a:r>
            <a:r>
              <a:rPr lang="en-GB" noProof="0" dirty="0" err="1" smtClean="0"/>
              <a:t>selon</a:t>
            </a:r>
            <a:r>
              <a:rPr lang="en-GB" noProof="0" dirty="0" smtClean="0"/>
              <a:t> </a:t>
            </a:r>
            <a:r>
              <a:rPr lang="en-GB" noProof="0" dirty="0" err="1" smtClean="0"/>
              <a:t>différents</a:t>
            </a:r>
            <a:r>
              <a:rPr lang="en-GB" noProof="0" dirty="0" smtClean="0"/>
              <a:t> </a:t>
            </a:r>
            <a:r>
              <a:rPr lang="en-GB" noProof="0" dirty="0" err="1" smtClean="0"/>
              <a:t>critères</a:t>
            </a:r>
            <a:endParaRPr lang="en-GB" noProof="0" dirty="0" smtClean="0"/>
          </a:p>
          <a:p>
            <a:pPr lvl="1"/>
            <a:r>
              <a:rPr lang="en-GB" noProof="0" dirty="0" err="1" smtClean="0"/>
              <a:t>Comparaison</a:t>
            </a:r>
            <a:r>
              <a:rPr lang="en-GB" noProof="0" dirty="0" smtClean="0"/>
              <a:t> </a:t>
            </a:r>
            <a:r>
              <a:rPr lang="en-GB" noProof="0" dirty="0" err="1" smtClean="0"/>
              <a:t>internationale</a:t>
            </a:r>
            <a:r>
              <a:rPr lang="en-GB" noProof="0" dirty="0" smtClean="0"/>
              <a:t> (</a:t>
            </a:r>
            <a:r>
              <a:rPr lang="en-GB" noProof="0" dirty="0" err="1" smtClean="0"/>
              <a:t>si</a:t>
            </a:r>
            <a:r>
              <a:rPr lang="en-GB" noProof="0" dirty="0" smtClean="0"/>
              <a:t> </a:t>
            </a:r>
            <a:r>
              <a:rPr lang="en-GB" noProof="0" dirty="0" err="1" smtClean="0"/>
              <a:t>disponible</a:t>
            </a:r>
            <a:r>
              <a:rPr lang="en-GB" noProof="0" dirty="0" smtClean="0"/>
              <a:t>) </a:t>
            </a:r>
          </a:p>
          <a:p>
            <a:pPr lvl="1"/>
            <a:r>
              <a:rPr lang="en-GB" noProof="0" dirty="0" err="1" smtClean="0"/>
              <a:t>Classe</a:t>
            </a:r>
            <a:r>
              <a:rPr lang="en-GB" noProof="0" dirty="0" smtClean="0"/>
              <a:t> </a:t>
            </a:r>
            <a:r>
              <a:rPr lang="en-GB" noProof="0" dirty="0" err="1" smtClean="0"/>
              <a:t>d’âge</a:t>
            </a:r>
            <a:r>
              <a:rPr lang="en-GB" noProof="0" dirty="0" smtClean="0"/>
              <a:t>, genre </a:t>
            </a:r>
          </a:p>
          <a:p>
            <a:pPr lvl="1"/>
            <a:r>
              <a:rPr lang="en-GB" noProof="0" dirty="0" err="1" smtClean="0"/>
              <a:t>Géographique</a:t>
            </a:r>
            <a:endParaRPr lang="en-GB" noProof="0" dirty="0" smtClean="0"/>
          </a:p>
          <a:p>
            <a:pPr lvl="1"/>
            <a:r>
              <a:rPr lang="en-GB" noProof="0" dirty="0" err="1" smtClean="0"/>
              <a:t>Statut</a:t>
            </a:r>
            <a:r>
              <a:rPr lang="en-GB" noProof="0" dirty="0" smtClean="0"/>
              <a:t> social</a:t>
            </a:r>
          </a:p>
          <a:p>
            <a:pPr lvl="1"/>
            <a:r>
              <a:rPr lang="en-GB" noProof="0" dirty="0" smtClean="0"/>
              <a:t>Hospitalisation de jour / </a:t>
            </a:r>
            <a:r>
              <a:rPr lang="en-GB" noProof="0" dirty="0" err="1" smtClean="0"/>
              <a:t>classique</a:t>
            </a:r>
            <a:r>
              <a:rPr lang="en-GB" noProof="0" dirty="0" smtClean="0"/>
              <a:t> </a:t>
            </a:r>
          </a:p>
          <a:p>
            <a:pPr lvl="1"/>
            <a:r>
              <a:rPr lang="en-GB" noProof="0" dirty="0" err="1" smtClean="0"/>
              <a:t>Tendance</a:t>
            </a:r>
            <a:r>
              <a:rPr lang="en-GB" noProof="0" dirty="0" smtClean="0"/>
              <a:t> </a:t>
            </a:r>
          </a:p>
          <a:p>
            <a:pPr lvl="1"/>
            <a:r>
              <a:rPr lang="en-GB" noProof="0" dirty="0" smtClean="0"/>
              <a:t>Techniques </a:t>
            </a:r>
            <a:r>
              <a:rPr lang="en-GB" noProof="0" dirty="0" err="1" smtClean="0"/>
              <a:t>utilisées</a:t>
            </a:r>
            <a:endParaRPr lang="en-GB" noProof="0" dirty="0" smtClean="0"/>
          </a:p>
          <a:p>
            <a:pPr lvl="1"/>
            <a:r>
              <a:rPr lang="en-GB" noProof="0" dirty="0" smtClean="0"/>
              <a:t>….  </a:t>
            </a:r>
          </a:p>
          <a:p>
            <a:pPr marL="0" indent="0">
              <a:buNone/>
            </a:pPr>
            <a:endParaRPr lang="en-GB" b="1" noProof="0" dirty="0" smtClean="0"/>
          </a:p>
        </p:txBody>
      </p:sp>
    </p:spTree>
    <p:extLst>
      <p:ext uri="{BB962C8B-B14F-4D97-AF65-F5344CB8AC3E}">
        <p14:creationId xmlns:p14="http://schemas.microsoft.com/office/powerpoint/2010/main" val="117716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626236" y="471206"/>
            <a:ext cx="6308137" cy="584775"/>
          </a:xfrm>
          <a:prstGeom prst="rect">
            <a:avLst/>
          </a:prstGeom>
          <a:noFill/>
        </p:spPr>
        <p:txBody>
          <a:bodyPr wrap="none" rtlCol="0">
            <a:spAutoFit/>
          </a:bodyPr>
          <a:lstStyle/>
          <a:p>
            <a:r>
              <a:rPr lang="en-GB" sz="3200" b="1" dirty="0" smtClean="0">
                <a:solidFill>
                  <a:schemeClr val="accent1">
                    <a:lumMod val="50000"/>
                  </a:schemeClr>
                </a:solidFill>
              </a:rPr>
              <a:t>1 : </a:t>
            </a:r>
            <a:r>
              <a:rPr lang="en-GB" sz="3200" b="1" dirty="0" err="1" smtClean="0">
                <a:solidFill>
                  <a:schemeClr val="accent1">
                    <a:lumMod val="50000"/>
                  </a:schemeClr>
                </a:solidFill>
              </a:rPr>
              <a:t>Comparaison</a:t>
            </a:r>
            <a:r>
              <a:rPr lang="en-GB" sz="3200" b="1" dirty="0" smtClean="0">
                <a:solidFill>
                  <a:schemeClr val="accent1">
                    <a:lumMod val="50000"/>
                  </a:schemeClr>
                </a:solidFill>
              </a:rPr>
              <a:t> </a:t>
            </a:r>
            <a:r>
              <a:rPr lang="en-GB" sz="3200" b="1" dirty="0" err="1" smtClean="0">
                <a:solidFill>
                  <a:schemeClr val="accent1">
                    <a:lumMod val="50000"/>
                  </a:schemeClr>
                </a:solidFill>
              </a:rPr>
              <a:t>Internationale</a:t>
            </a:r>
            <a:r>
              <a:rPr lang="en-GB" sz="3200" b="1" dirty="0" smtClean="0">
                <a:solidFill>
                  <a:schemeClr val="accent1">
                    <a:lumMod val="50000"/>
                  </a:schemeClr>
                </a:solidFill>
              </a:rPr>
              <a:t> </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fr-BE" dirty="0"/>
          </a:p>
        </p:txBody>
      </p:sp>
      <p:sp>
        <p:nvSpPr>
          <p:cNvPr id="7" name="Rectangle 6"/>
          <p:cNvSpPr/>
          <p:nvPr/>
        </p:nvSpPr>
        <p:spPr>
          <a:xfrm>
            <a:off x="-108521" y="1340768"/>
            <a:ext cx="9073009" cy="1077218"/>
          </a:xfrm>
          <a:prstGeom prst="rect">
            <a:avLst/>
          </a:prstGeom>
        </p:spPr>
        <p:txBody>
          <a:bodyPr wrap="square">
            <a:spAutoFit/>
          </a:bodyPr>
          <a:lstStyle/>
          <a:p>
            <a:pPr algn="ctr"/>
            <a:r>
              <a:rPr lang="en-GB" sz="2400" b="1" dirty="0" err="1" smtClean="0">
                <a:solidFill>
                  <a:schemeClr val="accent1">
                    <a:lumMod val="75000"/>
                  </a:schemeClr>
                </a:solidFill>
              </a:rPr>
              <a:t>Chirugie</a:t>
            </a:r>
            <a:r>
              <a:rPr lang="en-GB" sz="2400" b="1" dirty="0" smtClean="0">
                <a:solidFill>
                  <a:schemeClr val="accent1">
                    <a:lumMod val="75000"/>
                  </a:schemeClr>
                </a:solidFill>
              </a:rPr>
              <a:t> </a:t>
            </a:r>
            <a:r>
              <a:rPr lang="en-GB" sz="2400" b="1" dirty="0" err="1" smtClean="0">
                <a:solidFill>
                  <a:schemeClr val="accent1">
                    <a:lumMod val="75000"/>
                  </a:schemeClr>
                </a:solidFill>
              </a:rPr>
              <a:t>bariatrique</a:t>
            </a:r>
            <a:r>
              <a:rPr lang="en-GB" sz="2400" b="1" dirty="0" smtClean="0">
                <a:solidFill>
                  <a:schemeClr val="accent1">
                    <a:lumMod val="75000"/>
                  </a:schemeClr>
                </a:solidFill>
              </a:rPr>
              <a:t>: </a:t>
            </a:r>
            <a:r>
              <a:rPr lang="en-GB" sz="2400" b="1" dirty="0" err="1" smtClean="0">
                <a:solidFill>
                  <a:schemeClr val="accent1">
                    <a:lumMod val="75000"/>
                  </a:schemeClr>
                </a:solidFill>
              </a:rPr>
              <a:t>taux</a:t>
            </a:r>
            <a:r>
              <a:rPr lang="en-GB" sz="2400" b="1" dirty="0" smtClean="0">
                <a:solidFill>
                  <a:schemeClr val="accent1">
                    <a:lumMod val="75000"/>
                  </a:schemeClr>
                </a:solidFill>
              </a:rPr>
              <a:t> </a:t>
            </a:r>
            <a:r>
              <a:rPr lang="en-GB" sz="2400" b="1" dirty="0" err="1" smtClean="0">
                <a:solidFill>
                  <a:schemeClr val="accent1">
                    <a:lumMod val="75000"/>
                  </a:schemeClr>
                </a:solidFill>
              </a:rPr>
              <a:t>d’intervention</a:t>
            </a:r>
            <a:r>
              <a:rPr lang="en-GB" sz="2400" b="1" dirty="0" smtClean="0">
                <a:solidFill>
                  <a:schemeClr val="accent1">
                    <a:lumMod val="75000"/>
                  </a:schemeClr>
                </a:solidFill>
              </a:rPr>
              <a:t> </a:t>
            </a:r>
          </a:p>
          <a:p>
            <a:pPr algn="ctr"/>
            <a:r>
              <a:rPr lang="en-GB" sz="2400" b="1" dirty="0">
                <a:solidFill>
                  <a:schemeClr val="accent1">
                    <a:lumMod val="75000"/>
                  </a:schemeClr>
                </a:solidFill>
              </a:rPr>
              <a:t>(</a:t>
            </a:r>
            <a:r>
              <a:rPr lang="en-GB" sz="2400" b="1" dirty="0" smtClean="0">
                <a:solidFill>
                  <a:schemeClr val="accent1">
                    <a:lumMod val="75000"/>
                  </a:schemeClr>
                </a:solidFill>
              </a:rPr>
              <a:t>versus </a:t>
            </a:r>
            <a:r>
              <a:rPr lang="en-GB" sz="2400" b="1" dirty="0" err="1" smtClean="0">
                <a:solidFill>
                  <a:schemeClr val="accent1">
                    <a:lumMod val="75000"/>
                  </a:schemeClr>
                </a:solidFill>
              </a:rPr>
              <a:t>taux</a:t>
            </a:r>
            <a:r>
              <a:rPr lang="en-GB" sz="2400" b="1" dirty="0" smtClean="0">
                <a:solidFill>
                  <a:schemeClr val="accent1">
                    <a:lumMod val="75000"/>
                  </a:schemeClr>
                </a:solidFill>
              </a:rPr>
              <a:t> </a:t>
            </a:r>
            <a:r>
              <a:rPr lang="en-GB" sz="2400" b="1" dirty="0" err="1" smtClean="0">
                <a:solidFill>
                  <a:schemeClr val="accent1">
                    <a:lumMod val="75000"/>
                  </a:schemeClr>
                </a:solidFill>
              </a:rPr>
              <a:t>d’obésité</a:t>
            </a:r>
            <a:r>
              <a:rPr lang="en-GB" sz="2400" b="1" dirty="0" smtClean="0">
                <a:solidFill>
                  <a:schemeClr val="accent1">
                    <a:lumMod val="75000"/>
                  </a:schemeClr>
                </a:solidFill>
              </a:rPr>
              <a:t>)</a:t>
            </a:r>
          </a:p>
          <a:p>
            <a:pPr algn="ctr"/>
            <a:endParaRPr lang="fr-BE"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1"/>
          <p:cNvSpPr>
            <a:spLocks noGrp="1"/>
          </p:cNvSpPr>
          <p:nvPr>
            <p:ph type="sldNum" sz="quarter" idx="4294967295"/>
          </p:nvPr>
        </p:nvSpPr>
        <p:spPr>
          <a:xfrm>
            <a:off x="7345288" y="6245225"/>
            <a:ext cx="2133600" cy="476250"/>
          </a:xfrm>
          <a:prstGeom prst="rect">
            <a:avLst/>
          </a:prstGeom>
        </p:spPr>
        <p:txBody>
          <a:bodyPr/>
          <a:lstStyle/>
          <a:p>
            <a:fld id="{101BC4E7-1757-4ACC-94BF-783AF07F8A81}" type="slidenum">
              <a:rPr lang="en-US" smtClean="0"/>
              <a:pPr/>
              <a:t>5</a:t>
            </a:fld>
            <a:endParaRPr lang="en-US"/>
          </a:p>
        </p:txBody>
      </p:sp>
      <p:pic>
        <p:nvPicPr>
          <p:cNvPr id="11"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988" y="6006027"/>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4" y="2346761"/>
            <a:ext cx="7644057" cy="454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e 12"/>
          <p:cNvSpPr/>
          <p:nvPr/>
        </p:nvSpPr>
        <p:spPr>
          <a:xfrm>
            <a:off x="96295" y="4485803"/>
            <a:ext cx="659280" cy="218355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572000" y="4437112"/>
            <a:ext cx="659280" cy="218355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56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755575" y="476672"/>
            <a:ext cx="7151317" cy="584775"/>
          </a:xfrm>
          <a:prstGeom prst="rect">
            <a:avLst/>
          </a:prstGeom>
          <a:noFill/>
        </p:spPr>
        <p:txBody>
          <a:bodyPr wrap="none" rtlCol="0">
            <a:spAutoFit/>
          </a:bodyPr>
          <a:lstStyle/>
          <a:p>
            <a:r>
              <a:rPr lang="en-GB" sz="3200" b="1" dirty="0" smtClean="0">
                <a:solidFill>
                  <a:schemeClr val="accent1">
                    <a:lumMod val="50000"/>
                  </a:schemeClr>
                </a:solidFill>
              </a:rPr>
              <a:t>2 : </a:t>
            </a:r>
            <a:r>
              <a:rPr lang="en-GB" sz="3200" b="1" dirty="0" err="1">
                <a:solidFill>
                  <a:schemeClr val="accent1">
                    <a:lumMod val="50000"/>
                  </a:schemeClr>
                </a:solidFill>
              </a:rPr>
              <a:t>Comparaison</a:t>
            </a:r>
            <a:r>
              <a:rPr lang="en-GB" sz="3200" b="1" dirty="0">
                <a:solidFill>
                  <a:schemeClr val="accent1">
                    <a:lumMod val="50000"/>
                  </a:schemeClr>
                </a:solidFill>
              </a:rPr>
              <a:t> </a:t>
            </a:r>
            <a:r>
              <a:rPr lang="fr-BE" sz="3200" b="1" dirty="0" smtClean="0">
                <a:solidFill>
                  <a:schemeClr val="accent1">
                    <a:lumMod val="50000"/>
                  </a:schemeClr>
                </a:solidFill>
              </a:rPr>
              <a:t>des taux par genre</a:t>
            </a:r>
            <a:endParaRPr lang="fr-BE"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fr-BE" dirty="0"/>
          </a:p>
        </p:txBody>
      </p:sp>
      <p:sp>
        <p:nvSpPr>
          <p:cNvPr id="7" name="Rectangle 6"/>
          <p:cNvSpPr/>
          <p:nvPr/>
        </p:nvSpPr>
        <p:spPr>
          <a:xfrm>
            <a:off x="755573" y="1633899"/>
            <a:ext cx="7632849" cy="707886"/>
          </a:xfrm>
          <a:prstGeom prst="rect">
            <a:avLst/>
          </a:prstGeom>
        </p:spPr>
        <p:txBody>
          <a:bodyPr wrap="square">
            <a:spAutoFit/>
          </a:bodyPr>
          <a:lstStyle/>
          <a:p>
            <a:pPr algn="ctr"/>
            <a:r>
              <a:rPr lang="fr-BE" sz="2400" b="1" dirty="0" err="1" smtClean="0">
                <a:solidFill>
                  <a:schemeClr val="accent1">
                    <a:lumMod val="75000"/>
                  </a:schemeClr>
                </a:solidFill>
              </a:rPr>
              <a:t>Carpial</a:t>
            </a:r>
            <a:r>
              <a:rPr lang="fr-BE" sz="2400" b="1" dirty="0" smtClean="0">
                <a:solidFill>
                  <a:schemeClr val="accent1">
                    <a:lumMod val="75000"/>
                  </a:schemeClr>
                </a:solidFill>
              </a:rPr>
              <a:t> Tunnel tube</a:t>
            </a:r>
          </a:p>
          <a:p>
            <a:pPr algn="ctr"/>
            <a:endParaRPr lang="fr-BE"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4294967295"/>
          </p:nvPr>
        </p:nvSpPr>
        <p:spPr>
          <a:xfrm>
            <a:off x="216496" y="6173217"/>
            <a:ext cx="2133600" cy="476250"/>
          </a:xfrm>
          <a:prstGeom prst="rect">
            <a:avLst/>
          </a:prstGeom>
        </p:spPr>
        <p:txBody>
          <a:bodyPr/>
          <a:lstStyle/>
          <a:p>
            <a:fld id="{101BC4E7-1757-4ACC-94BF-783AF07F8A81}" type="slidenum">
              <a:rPr lang="en-US" smtClean="0"/>
              <a:pPr/>
              <a:t>6</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372561"/>
            <a:ext cx="6349834" cy="44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289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332655"/>
            <a:ext cx="9144000" cy="13012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071412" y="683985"/>
            <a:ext cx="6740948" cy="584775"/>
          </a:xfrm>
          <a:prstGeom prst="rect">
            <a:avLst/>
          </a:prstGeom>
          <a:noFill/>
        </p:spPr>
        <p:txBody>
          <a:bodyPr wrap="none" rtlCol="0">
            <a:spAutoFit/>
          </a:bodyPr>
          <a:lstStyle/>
          <a:p>
            <a:r>
              <a:rPr lang="en-GB" sz="3200" b="1" dirty="0" smtClean="0">
                <a:solidFill>
                  <a:schemeClr val="accent1">
                    <a:lumMod val="50000"/>
                  </a:schemeClr>
                </a:solidFill>
              </a:rPr>
              <a:t>2 </a:t>
            </a:r>
            <a:r>
              <a:rPr lang="en-GB" sz="3200" b="1" dirty="0">
                <a:solidFill>
                  <a:schemeClr val="accent1">
                    <a:lumMod val="50000"/>
                  </a:schemeClr>
                </a:solidFill>
              </a:rPr>
              <a:t>: </a:t>
            </a:r>
            <a:r>
              <a:rPr lang="en-GB" sz="3200" b="1" dirty="0" err="1">
                <a:solidFill>
                  <a:schemeClr val="accent1">
                    <a:lumMod val="50000"/>
                  </a:schemeClr>
                </a:solidFill>
              </a:rPr>
              <a:t>Comparaison</a:t>
            </a:r>
            <a:r>
              <a:rPr lang="en-GB" sz="3200" b="1" dirty="0">
                <a:solidFill>
                  <a:schemeClr val="accent1">
                    <a:lumMod val="50000"/>
                  </a:schemeClr>
                </a:solidFill>
              </a:rPr>
              <a:t> </a:t>
            </a:r>
            <a:r>
              <a:rPr lang="fr-BE" sz="3200" b="1" dirty="0">
                <a:solidFill>
                  <a:schemeClr val="accent1">
                    <a:lumMod val="50000"/>
                  </a:schemeClr>
                </a:solidFill>
              </a:rPr>
              <a:t>des taux par </a:t>
            </a:r>
            <a:r>
              <a:rPr lang="fr-BE" sz="3200" b="1" dirty="0" smtClean="0">
                <a:solidFill>
                  <a:schemeClr val="accent1">
                    <a:lumMod val="50000"/>
                  </a:schemeClr>
                </a:solidFill>
              </a:rPr>
              <a:t>âge</a:t>
            </a:r>
            <a:endParaRPr lang="fr-BE"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fr-BE" dirty="0"/>
          </a:p>
        </p:txBody>
      </p:sp>
      <p:sp>
        <p:nvSpPr>
          <p:cNvPr id="7" name="Rectangle 6"/>
          <p:cNvSpPr/>
          <p:nvPr/>
        </p:nvSpPr>
        <p:spPr>
          <a:xfrm>
            <a:off x="755573" y="1633899"/>
            <a:ext cx="7632849" cy="707886"/>
          </a:xfrm>
          <a:prstGeom prst="rect">
            <a:avLst/>
          </a:prstGeom>
        </p:spPr>
        <p:txBody>
          <a:bodyPr wrap="square">
            <a:spAutoFit/>
          </a:bodyPr>
          <a:lstStyle/>
          <a:p>
            <a:pPr algn="ctr"/>
            <a:r>
              <a:rPr lang="fr-BE" sz="2400" b="1" dirty="0" smtClean="0">
                <a:solidFill>
                  <a:schemeClr val="accent1">
                    <a:lumMod val="75000"/>
                  </a:schemeClr>
                </a:solidFill>
              </a:rPr>
              <a:t>Dépistage du cancer du col</a:t>
            </a:r>
          </a:p>
          <a:p>
            <a:pPr algn="ctr"/>
            <a:endParaRPr lang="fr-BE"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4294967295"/>
          </p:nvPr>
        </p:nvSpPr>
        <p:spPr>
          <a:xfrm>
            <a:off x="216496" y="6173217"/>
            <a:ext cx="2133600" cy="476250"/>
          </a:xfrm>
          <a:prstGeom prst="rect">
            <a:avLst/>
          </a:prstGeom>
        </p:spPr>
        <p:txBody>
          <a:bodyPr/>
          <a:lstStyle/>
          <a:p>
            <a:fld id="{101BC4E7-1757-4ACC-94BF-783AF07F8A81}" type="slidenum">
              <a:rPr lang="en-US" smtClean="0"/>
              <a:pPr/>
              <a:t>7</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060" y="2204864"/>
            <a:ext cx="658495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4211960" y="2682208"/>
            <a:ext cx="1440160" cy="108012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777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 name="ZoneTexte 2"/>
          <p:cNvSpPr txBox="1"/>
          <p:nvPr/>
        </p:nvSpPr>
        <p:spPr>
          <a:xfrm>
            <a:off x="1463617" y="472316"/>
            <a:ext cx="6216766" cy="584775"/>
          </a:xfrm>
          <a:prstGeom prst="rect">
            <a:avLst/>
          </a:prstGeom>
          <a:noFill/>
        </p:spPr>
        <p:txBody>
          <a:bodyPr wrap="none" rtlCol="0">
            <a:spAutoFit/>
          </a:bodyPr>
          <a:lstStyle/>
          <a:p>
            <a:r>
              <a:rPr lang="en-GB" sz="3200" b="1" dirty="0" smtClean="0">
                <a:solidFill>
                  <a:schemeClr val="accent1">
                    <a:lumMod val="50000"/>
                  </a:schemeClr>
                </a:solidFill>
              </a:rPr>
              <a:t>3 </a:t>
            </a:r>
            <a:r>
              <a:rPr lang="en-GB" sz="3200" b="1" dirty="0">
                <a:solidFill>
                  <a:schemeClr val="accent1">
                    <a:lumMod val="50000"/>
                  </a:schemeClr>
                </a:solidFill>
              </a:rPr>
              <a:t>: </a:t>
            </a:r>
            <a:r>
              <a:rPr lang="en-GB" sz="3200" b="1" dirty="0" err="1">
                <a:solidFill>
                  <a:schemeClr val="accent1">
                    <a:lumMod val="50000"/>
                  </a:schemeClr>
                </a:solidFill>
              </a:rPr>
              <a:t>Comparaison</a:t>
            </a:r>
            <a:r>
              <a:rPr lang="en-GB" sz="3200" b="1" dirty="0">
                <a:solidFill>
                  <a:schemeClr val="accent1">
                    <a:lumMod val="50000"/>
                  </a:schemeClr>
                </a:solidFill>
              </a:rPr>
              <a:t> </a:t>
            </a:r>
            <a:r>
              <a:rPr lang="en-GB" sz="3200" b="1" dirty="0" err="1" smtClean="0">
                <a:solidFill>
                  <a:schemeClr val="accent1">
                    <a:lumMod val="50000"/>
                  </a:schemeClr>
                </a:solidFill>
              </a:rPr>
              <a:t>gé</a:t>
            </a:r>
            <a:r>
              <a:rPr lang="fr-BE" sz="3200" b="1" dirty="0" err="1" smtClean="0">
                <a:solidFill>
                  <a:schemeClr val="accent1">
                    <a:lumMod val="50000"/>
                  </a:schemeClr>
                </a:solidFill>
              </a:rPr>
              <a:t>ographique</a:t>
            </a:r>
            <a:endParaRPr lang="fr-BE" sz="3200" b="1" dirty="0">
              <a:solidFill>
                <a:schemeClr val="accent1">
                  <a:lumMod val="50000"/>
                </a:schemeClr>
              </a:solidFill>
            </a:endParaRPr>
          </a:p>
        </p:txBody>
      </p:sp>
      <p:sp>
        <p:nvSpPr>
          <p:cNvPr id="19"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8</a:t>
            </a:fld>
            <a:endParaRPr lang="en-US"/>
          </a:p>
        </p:txBody>
      </p:sp>
      <p:sp>
        <p:nvSpPr>
          <p:cNvPr id="21"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8</a:t>
            </a:fld>
            <a:endParaRPr lang="en-US"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72" y="1268760"/>
            <a:ext cx="7704855" cy="550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079913"/>
            <a:ext cx="1696951" cy="16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Parenthèse fermante 23"/>
          <p:cNvSpPr/>
          <p:nvPr/>
        </p:nvSpPr>
        <p:spPr>
          <a:xfrm>
            <a:off x="5385792" y="2533939"/>
            <a:ext cx="82695" cy="2479237"/>
          </a:xfrm>
          <a:prstGeom prst="rightBracket">
            <a:avLst/>
          </a:prstGeom>
          <a:ln w="19050">
            <a:solidFill>
              <a:srgbClr val="C92D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5" name="Parenthèse fermante 24"/>
          <p:cNvSpPr/>
          <p:nvPr/>
        </p:nvSpPr>
        <p:spPr>
          <a:xfrm>
            <a:off x="7402016" y="1988840"/>
            <a:ext cx="82695" cy="2952328"/>
          </a:xfrm>
          <a:prstGeom prst="rightBracket">
            <a:avLst/>
          </a:prstGeom>
          <a:ln w="19050">
            <a:solidFill>
              <a:srgbClr val="C92D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6" name="Légende encadrée 2 25"/>
          <p:cNvSpPr/>
          <p:nvPr/>
        </p:nvSpPr>
        <p:spPr>
          <a:xfrm>
            <a:off x="5889848" y="2708920"/>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rgbClr val="C92D74"/>
                </a:solidFill>
              </a:rPr>
              <a:t>Variation =</a:t>
            </a:r>
          </a:p>
          <a:p>
            <a:pPr algn="ctr"/>
            <a:r>
              <a:rPr lang="fr-BE" sz="1200" dirty="0" smtClean="0">
                <a:solidFill>
                  <a:srgbClr val="C92D74"/>
                </a:solidFill>
              </a:rPr>
              <a:t>3,5</a:t>
            </a:r>
            <a:endParaRPr lang="fr-BE" sz="1200" dirty="0">
              <a:solidFill>
                <a:srgbClr val="C92D74"/>
              </a:solidFill>
            </a:endParaRPr>
          </a:p>
        </p:txBody>
      </p:sp>
      <p:sp>
        <p:nvSpPr>
          <p:cNvPr id="27" name="Légende encadrée 2 26"/>
          <p:cNvSpPr/>
          <p:nvPr/>
        </p:nvSpPr>
        <p:spPr>
          <a:xfrm>
            <a:off x="7906072" y="2606659"/>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rgbClr val="C92D74"/>
                </a:solidFill>
              </a:rPr>
              <a:t>Variation =</a:t>
            </a:r>
          </a:p>
          <a:p>
            <a:pPr algn="ctr"/>
            <a:r>
              <a:rPr lang="fr-BE" sz="1200" dirty="0" smtClean="0">
                <a:solidFill>
                  <a:srgbClr val="C92D74"/>
                </a:solidFill>
              </a:rPr>
              <a:t>4</a:t>
            </a:r>
            <a:endParaRPr lang="fr-BE" sz="1200" dirty="0">
              <a:solidFill>
                <a:srgbClr val="C92D74"/>
              </a:solidFill>
            </a:endParaRPr>
          </a:p>
        </p:txBody>
      </p:sp>
      <p:sp>
        <p:nvSpPr>
          <p:cNvPr id="28"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8</a:t>
            </a:fld>
            <a:endParaRPr lang="en-US"/>
          </a:p>
        </p:txBody>
      </p:sp>
      <p:pic>
        <p:nvPicPr>
          <p:cNvPr id="29" name="Picture 1" descr="Description : http://intranet/portal/nl/conseil/mail/riziv-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04" y="6326296"/>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5573" y="1633899"/>
            <a:ext cx="7632849" cy="707886"/>
          </a:xfrm>
          <a:prstGeom prst="rect">
            <a:avLst/>
          </a:prstGeom>
        </p:spPr>
        <p:txBody>
          <a:bodyPr wrap="square">
            <a:spAutoFit/>
          </a:bodyPr>
          <a:lstStyle/>
          <a:p>
            <a:pPr algn="ctr"/>
            <a:r>
              <a:rPr lang="fr-BE" sz="2400" b="1" dirty="0" err="1" smtClean="0">
                <a:solidFill>
                  <a:schemeClr val="accent1">
                    <a:lumMod val="75000"/>
                  </a:schemeClr>
                </a:solidFill>
              </a:rPr>
              <a:t>Carotid</a:t>
            </a:r>
            <a:r>
              <a:rPr lang="fr-BE" sz="2400" b="1" dirty="0" smtClean="0">
                <a:solidFill>
                  <a:schemeClr val="accent1">
                    <a:lumMod val="75000"/>
                  </a:schemeClr>
                </a:solidFill>
              </a:rPr>
              <a:t> duplex</a:t>
            </a:r>
          </a:p>
          <a:p>
            <a:pPr algn="ctr"/>
            <a:endParaRPr lang="fr-BE" dirty="0">
              <a:solidFill>
                <a:schemeClr val="accent1">
                  <a:lumMod val="75000"/>
                </a:schemeClr>
              </a:solidFill>
            </a:endParaRPr>
          </a:p>
        </p:txBody>
      </p:sp>
    </p:spTree>
    <p:extLst>
      <p:ext uri="{BB962C8B-B14F-4D97-AF65-F5344CB8AC3E}">
        <p14:creationId xmlns:p14="http://schemas.microsoft.com/office/powerpoint/2010/main" val="819993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1606286" y="416863"/>
            <a:ext cx="6216766" cy="584775"/>
          </a:xfrm>
          <a:prstGeom prst="rect">
            <a:avLst/>
          </a:prstGeom>
          <a:noFill/>
        </p:spPr>
        <p:txBody>
          <a:bodyPr wrap="none" rtlCol="0">
            <a:spAutoFit/>
          </a:bodyPr>
          <a:lstStyle/>
          <a:p>
            <a:r>
              <a:rPr lang="en-GB" sz="3200" b="1" dirty="0" smtClean="0">
                <a:solidFill>
                  <a:schemeClr val="accent1">
                    <a:lumMod val="50000"/>
                  </a:schemeClr>
                </a:solidFill>
              </a:rPr>
              <a:t>3: </a:t>
            </a:r>
            <a:r>
              <a:rPr lang="en-GB" sz="3200" b="1" dirty="0" err="1">
                <a:solidFill>
                  <a:schemeClr val="accent1">
                    <a:lumMod val="50000"/>
                  </a:schemeClr>
                </a:solidFill>
              </a:rPr>
              <a:t>Comparaison</a:t>
            </a:r>
            <a:r>
              <a:rPr lang="en-GB" sz="3200" b="1" dirty="0">
                <a:solidFill>
                  <a:schemeClr val="accent1">
                    <a:lumMod val="50000"/>
                  </a:schemeClr>
                </a:solidFill>
              </a:rPr>
              <a:t> </a:t>
            </a:r>
            <a:r>
              <a:rPr lang="en-GB" sz="3200" b="1" dirty="0" err="1">
                <a:solidFill>
                  <a:schemeClr val="accent1">
                    <a:lumMod val="50000"/>
                  </a:schemeClr>
                </a:solidFill>
              </a:rPr>
              <a:t>gé</a:t>
            </a:r>
            <a:r>
              <a:rPr lang="fr-BE" sz="3200" b="1" dirty="0" err="1">
                <a:solidFill>
                  <a:schemeClr val="accent1">
                    <a:lumMod val="50000"/>
                  </a:schemeClr>
                </a:solidFill>
              </a:rPr>
              <a:t>ographique</a:t>
            </a:r>
            <a:endParaRPr lang="fr-BE" sz="3200" b="1" dirty="0">
              <a:solidFill>
                <a:schemeClr val="accent1">
                  <a:lumMod val="50000"/>
                </a:schemeClr>
              </a:solidFill>
            </a:endParaRPr>
          </a:p>
        </p:txBody>
      </p:sp>
      <p:sp>
        <p:nvSpPr>
          <p:cNvPr id="19"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sp>
        <p:nvSpPr>
          <p:cNvPr id="21"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9</a:t>
            </a:fld>
            <a:endParaRPr lang="en-US" dirty="0"/>
          </a:p>
        </p:txBody>
      </p:sp>
      <p:sp>
        <p:nvSpPr>
          <p:cNvPr id="28"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pic>
        <p:nvPicPr>
          <p:cNvPr id="29" name="Picture 1" descr="Description : http://intranet/portal/nl/conseil/mail/rizi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04" y="6326296"/>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325832" y="1633899"/>
            <a:ext cx="7632849" cy="1077218"/>
          </a:xfrm>
          <a:prstGeom prst="rect">
            <a:avLst/>
          </a:prstGeom>
        </p:spPr>
        <p:txBody>
          <a:bodyPr wrap="square">
            <a:spAutoFit/>
          </a:bodyPr>
          <a:lstStyle/>
          <a:p>
            <a:pPr algn="ctr"/>
            <a:r>
              <a:rPr lang="fr-BE" sz="2400" b="1" dirty="0" err="1" smtClean="0">
                <a:solidFill>
                  <a:schemeClr val="accent1">
                    <a:lumMod val="75000"/>
                  </a:schemeClr>
                </a:solidFill>
              </a:rPr>
              <a:t>Orthotondic</a:t>
            </a:r>
            <a:r>
              <a:rPr lang="fr-BE" sz="2400" b="1" dirty="0" smtClean="0">
                <a:solidFill>
                  <a:schemeClr val="accent1">
                    <a:lumMod val="75000"/>
                  </a:schemeClr>
                </a:solidFill>
              </a:rPr>
              <a:t> </a:t>
            </a:r>
            <a:r>
              <a:rPr lang="fr-BE" sz="2400" b="1" dirty="0" err="1" smtClean="0">
                <a:solidFill>
                  <a:schemeClr val="accent1">
                    <a:lumMod val="75000"/>
                  </a:schemeClr>
                </a:solidFill>
              </a:rPr>
              <a:t>surgery</a:t>
            </a:r>
            <a:r>
              <a:rPr lang="fr-BE" sz="2400" b="1" dirty="0" smtClean="0">
                <a:solidFill>
                  <a:schemeClr val="accent1">
                    <a:lumMod val="75000"/>
                  </a:schemeClr>
                </a:solidFill>
              </a:rPr>
              <a:t> </a:t>
            </a:r>
          </a:p>
          <a:p>
            <a:pPr algn="ctr"/>
            <a:r>
              <a:rPr lang="fr-BE" sz="2400" b="1" dirty="0" smtClean="0">
                <a:solidFill>
                  <a:schemeClr val="accent1">
                    <a:lumMod val="75000"/>
                  </a:schemeClr>
                </a:solidFill>
              </a:rPr>
              <a:t>2015-2017</a:t>
            </a:r>
          </a:p>
          <a:p>
            <a:pPr algn="ctr"/>
            <a:endParaRPr lang="fr-BE" dirty="0">
              <a:solidFill>
                <a:schemeClr val="accent1">
                  <a:lumMod val="75000"/>
                </a:schemeClr>
              </a:solidFill>
            </a:endParaRPr>
          </a:p>
        </p:txBody>
      </p:sp>
      <p:sp>
        <p:nvSpPr>
          <p:cNvPr id="15"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9</a:t>
            </a:fld>
            <a:endParaRPr lang="en-US"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674" y="3010122"/>
            <a:ext cx="5317309" cy="37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Ellipse 16"/>
          <p:cNvSpPr/>
          <p:nvPr/>
        </p:nvSpPr>
        <p:spPr>
          <a:xfrm>
            <a:off x="7092280" y="2708920"/>
            <a:ext cx="1440160" cy="108012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égende encadrée 2 17"/>
          <p:cNvSpPr/>
          <p:nvPr/>
        </p:nvSpPr>
        <p:spPr>
          <a:xfrm>
            <a:off x="6897960" y="4437112"/>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rgbClr val="C92D74"/>
                </a:solidFill>
              </a:rPr>
              <a:t>&gt; 99,7%</a:t>
            </a:r>
            <a:endParaRPr lang="fr-BE" sz="1200" dirty="0">
              <a:solidFill>
                <a:srgbClr val="C92D74"/>
              </a:solidFill>
            </a:endParaRPr>
          </a:p>
        </p:txBody>
      </p:sp>
      <p:sp>
        <p:nvSpPr>
          <p:cNvPr id="20" name="Espace réservé du numéro de diapositive 1"/>
          <p:cNvSpPr txBox="1">
            <a:spLocks/>
          </p:cNvSpPr>
          <p:nvPr/>
        </p:nvSpPr>
        <p:spPr>
          <a:xfrm>
            <a:off x="216496" y="6245225"/>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01638"/>
            <a:ext cx="3983842" cy="397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7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2019-01-16T23:00:00+00:00</RIDocInitialCreationDate>
    <RITargetGroupTaxHTField0 xmlns="f15eea43-7fa7-45cf-8dc0-d5244e2cd467">
      <Terms xmlns="http://schemas.microsoft.com/office/infopath/2007/PartnerControl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s>
    </RILanguageTaxHTField0>
    <cc6d4d0f41a44532aeb7bee41b15f208 xmlns="61fd8d87-ea47-44bb-afd6-b4d99b1d9c1f">
      <Terms xmlns="http://schemas.microsoft.com/office/infopath/2007/PartnerControls"/>
    </cc6d4d0f41a44532aeb7bee41b15f208>
    <TaxCatchAll xmlns="61fd8d87-ea47-44bb-afd6-b4d99b1d9c1f">
      <Value>8</Value>
      <Value>37</Value>
    </TaxCatchAll>
    <RIDocSummary xmlns="f15eea43-7fa7-45cf-8dc0-d5244e2cd467" xsi:nil="true"/>
    <RIThemeTaxHTField0 xmlns="f15eea43-7fa7-45cf-8dc0-d5244e2cd467">
      <Terms xmlns="http://schemas.microsoft.com/office/infopath/2007/PartnerControls">
        <TermInfo xmlns="http://schemas.microsoft.com/office/infopath/2007/PartnerControls">
          <TermName xmlns="http://schemas.microsoft.com/office/infopath/2007/PartnerControls">Qualité des soins</TermName>
          <TermId xmlns="http://schemas.microsoft.com/office/infopath/2007/PartnerControls">11f87e63-cebe-492a-ad11-b522d99c5c3f</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D4428-2FBE-43B4-A0C8-B40B474106F1}"/>
</file>

<file path=customXml/itemProps2.xml><?xml version="1.0" encoding="utf-8"?>
<ds:datastoreItem xmlns:ds="http://schemas.openxmlformats.org/officeDocument/2006/customXml" ds:itemID="{7248246A-02B8-4404-8303-32E613FF1B73}"/>
</file>

<file path=customXml/itemProps3.xml><?xml version="1.0" encoding="utf-8"?>
<ds:datastoreItem xmlns:ds="http://schemas.openxmlformats.org/officeDocument/2006/customXml" ds:itemID="{9F6C5BE4-4F5B-4E7B-BCA5-D57695FD308C}"/>
</file>

<file path=docProps/app.xml><?xml version="1.0" encoding="utf-8"?>
<Properties xmlns="http://schemas.openxmlformats.org/officeDocument/2006/extended-properties" xmlns:vt="http://schemas.openxmlformats.org/officeDocument/2006/docPropsVTypes">
  <Template>PPT_INAMI_a</Template>
  <TotalTime>0</TotalTime>
  <Words>1158</Words>
  <Application>Microsoft Office PowerPoint</Application>
  <PresentationFormat>On-screen Show (4:3)</PresentationFormat>
  <Paragraphs>246</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PPT_INAMI_a</vt:lpstr>
      <vt:lpstr>Analyse standardisée des  variations de pratique  NCAZ - CNMM 22/10/2018</vt:lpstr>
      <vt:lpstr>PowerPoint Presentation</vt:lpstr>
      <vt:lpstr>Méthodologie </vt:lpstr>
      <vt:lpstr>Programme d’analyse : 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Quelques exemples : Drains transtympaniques</vt:lpstr>
      <vt:lpstr>Quelques exemples : Stress test </vt:lpstr>
      <vt:lpstr>Quelques exemples : Echo de la prostate</vt:lpstr>
      <vt:lpstr>Quelques exemples : Echo carotidien </vt:lpstr>
      <vt:lpstr>Quelques exemples : Canal carpien</vt:lpstr>
      <vt:lpstr>Choix des Priorités</vt:lpstr>
      <vt:lpstr>PowerPoint Presentation</vt:lpstr>
      <vt:lpstr>Choix des Priorités</vt:lpstr>
      <vt:lpstr>PowerPoint Presentation</vt:lpstr>
      <vt:lpstr>PowerPoint Presentation</vt:lpstr>
      <vt:lpstr>PowerPoint Presentation</vt:lpstr>
      <vt:lpstr>PowerPoint Presentation</vt:lpstr>
      <vt:lpstr>Timing </vt:lpstr>
      <vt:lpstr>Timing </vt:lpstr>
      <vt:lpstr>PowerPoint Presentation</vt:lpstr>
      <vt:lpstr>N.B. Evolution des codes :   exemple réduction mammaire</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standardisée des variations de pratique NCAZ - CNMM 22/10/2018</dc:title>
  <dc:creator>Meeus Pascal</dc:creator>
  <cp:lastModifiedBy>Bruno De Bolle</cp:lastModifiedBy>
  <cp:revision>81</cp:revision>
  <dcterms:created xsi:type="dcterms:W3CDTF">2018-03-13T11:10:12Z</dcterms:created>
  <dcterms:modified xsi:type="dcterms:W3CDTF">2019-01-17T12:42:17Z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
  </property>
  <property fmtid="{D5CDD505-2E9C-101B-9397-08002B2CF9AE}" pid="4" name="RITheme">
    <vt:lpwstr>37;#Qualité des soins|11f87e63-cebe-492a-ad11-b522d99c5c3f</vt:lpwstr>
  </property>
  <property fmtid="{D5CDD505-2E9C-101B-9397-08002B2CF9AE}" pid="5" name="RILanguage">
    <vt:lpwstr>8;#Français|aa2269b8-11bd-4cc9-9267-801806817e60</vt:lpwstr>
  </property>
  <property fmtid="{D5CDD505-2E9C-101B-9397-08002B2CF9AE}" pid="6" name="RIDocType">
    <vt:lpwstr/>
  </property>
  <property fmtid="{D5CDD505-2E9C-101B-9397-08002B2CF9AE}" pid="7" name="Publication type for documents">
    <vt:lpwstr/>
  </property>
</Properties>
</file>