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336" r:id="rId3"/>
    <p:sldId id="359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51" r:id="rId19"/>
    <p:sldId id="352" r:id="rId20"/>
    <p:sldId id="353" r:id="rId2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0F2EFC41-A715-4FBE-9D9A-F2CF0D20A277}">
          <p14:sldIdLst>
            <p14:sldId id="256"/>
          </p14:sldIdLst>
        </p14:section>
        <p14:section name="Trajets de soins" id="{31B0DB51-69E7-412A-AE26-6E45E1A03575}">
          <p14:sldIdLst>
            <p14:sldId id="336"/>
            <p14:sldId id="359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8D"/>
    <a:srgbClr val="24A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1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1308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0" t="9976" r="14719" b="29443"/>
          <a:stretch>
            <a:fillRect/>
          </a:stretch>
        </p:blipFill>
        <p:spPr bwMode="auto">
          <a:xfrm>
            <a:off x="2171700" y="-57150"/>
            <a:ext cx="4805363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2" t="78027" b="16454"/>
          <a:stretch>
            <a:fillRect/>
          </a:stretch>
        </p:blipFill>
        <p:spPr bwMode="auto">
          <a:xfrm>
            <a:off x="20638" y="4914900"/>
            <a:ext cx="91233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" t="47215" b="19415"/>
          <a:stretch>
            <a:fillRect/>
          </a:stretch>
        </p:blipFill>
        <p:spPr bwMode="auto">
          <a:xfrm>
            <a:off x="7192963" y="6297613"/>
            <a:ext cx="187483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27629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65213" y="338204"/>
            <a:ext cx="7564437" cy="1552510"/>
          </a:xfrm>
        </p:spPr>
        <p:txBody>
          <a:bodyPr/>
          <a:lstStyle>
            <a:lvl1pPr>
              <a:buClr>
                <a:srgbClr val="004B8D"/>
              </a:buClr>
              <a:defRPr>
                <a:solidFill>
                  <a:srgbClr val="24ABA5"/>
                </a:solidFill>
              </a:defRPr>
            </a:lvl1pPr>
            <a:lvl2pPr>
              <a:buClr>
                <a:srgbClr val="004B8D"/>
              </a:buClr>
              <a:defRPr>
                <a:solidFill>
                  <a:srgbClr val="24ABA5"/>
                </a:solidFill>
              </a:defRPr>
            </a:lvl2pPr>
            <a:lvl3pPr>
              <a:buClr>
                <a:srgbClr val="004B8D"/>
              </a:buClr>
              <a:defRPr>
                <a:solidFill>
                  <a:srgbClr val="24ABA5"/>
                </a:solidFill>
              </a:defRPr>
            </a:lvl3pPr>
            <a:lvl4pPr>
              <a:buClr>
                <a:srgbClr val="004B8D"/>
              </a:buClr>
              <a:defRPr>
                <a:solidFill>
                  <a:srgbClr val="24ABA5"/>
                </a:solidFill>
              </a:defRPr>
            </a:lvl4pPr>
            <a:lvl5pPr>
              <a:buClr>
                <a:srgbClr val="004B8D"/>
              </a:buClr>
              <a:defRPr>
                <a:solidFill>
                  <a:srgbClr val="24ABA5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9726862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5213" y="2028825"/>
            <a:ext cx="7564437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nl-BE" smtClean="0"/>
              <a:t>Modifiez les styles du texte du masque</a:t>
            </a:r>
          </a:p>
          <a:p>
            <a:pPr lvl="1"/>
            <a:r>
              <a:rPr lang="fr-FR" altLang="nl-BE" smtClean="0"/>
              <a:t>Deuxième niveau</a:t>
            </a:r>
          </a:p>
          <a:p>
            <a:pPr lvl="2"/>
            <a:r>
              <a:rPr lang="fr-FR" altLang="nl-BE" smtClean="0"/>
              <a:t>Troisième niveau</a:t>
            </a:r>
          </a:p>
          <a:p>
            <a:pPr lvl="3"/>
            <a:r>
              <a:rPr lang="fr-FR" altLang="nl-BE" smtClean="0"/>
              <a:t>Quatrième niveau</a:t>
            </a:r>
          </a:p>
          <a:p>
            <a:pPr lvl="4"/>
            <a:r>
              <a:rPr lang="fr-FR" altLang="nl-BE" smtClean="0"/>
              <a:t>Cinquième niveau</a:t>
            </a:r>
            <a:endParaRPr lang="en-US" altLang="nl-BE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898525" cy="685800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8" name="ZoneTexte 9"/>
          <p:cNvSpPr txBox="1">
            <a:spLocks noChangeArrowheads="1"/>
          </p:cNvSpPr>
          <p:nvPr/>
        </p:nvSpPr>
        <p:spPr bwMode="auto">
          <a:xfrm rot="16200000">
            <a:off x="-2174081" y="3964781"/>
            <a:ext cx="5291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nl-BE" sz="120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Quand le médecin généraliste et le pharmacien se rencontrent …</a:t>
            </a:r>
          </a:p>
        </p:txBody>
      </p:sp>
      <p:pic>
        <p:nvPicPr>
          <p:cNvPr id="1029" name="Imag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306388"/>
            <a:ext cx="9715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59" r:id="rId2"/>
  </p:sldLayoutIdLst>
  <p:transition spd="slow">
    <p:wip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3000" kern="1200" dirty="0">
          <a:solidFill>
            <a:srgbClr val="FFFFFF"/>
          </a:solidFill>
          <a:latin typeface="Century Gothic" panose="020B0502020202020204" pitchFamily="34" charset="0"/>
          <a:ea typeface="+mj-ea"/>
          <a:cs typeface="Andalus" panose="02020603050405020304" pitchFamily="18" charset="-78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9pPr>
    </p:titleStyle>
    <p:bodyStyle>
      <a:lvl1pPr marL="136525" indent="-136525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rgbClr val="24ABA5"/>
        </a:buClr>
        <a:buFont typeface="Wingdings 2" panose="05020102010507070707" pitchFamily="18" charset="2"/>
        <a:buChar char=""/>
        <a:defRPr sz="28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143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8572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2001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5430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anose="05020102010507070707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9.xml"/><Relationship Id="rId3" Type="http://schemas.openxmlformats.org/officeDocument/2006/relationships/slide" Target="slide5.xml"/><Relationship Id="rId7" Type="http://schemas.openxmlformats.org/officeDocument/2006/relationships/slide" Target="slide10.xml"/><Relationship Id="rId12" Type="http://schemas.openxmlformats.org/officeDocument/2006/relationships/slide" Target="slide1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7.xml"/><Relationship Id="rId5" Type="http://schemas.openxmlformats.org/officeDocument/2006/relationships/slide" Target="slide8.xml"/><Relationship Id="rId15" Type="http://schemas.openxmlformats.org/officeDocument/2006/relationships/slide" Target="slide2.xml"/><Relationship Id="rId10" Type="http://schemas.openxmlformats.org/officeDocument/2006/relationships/slide" Target="slide15.xml"/><Relationship Id="rId4" Type="http://schemas.openxmlformats.org/officeDocument/2006/relationships/slide" Target="slide6.xml"/><Relationship Id="rId9" Type="http://schemas.openxmlformats.org/officeDocument/2006/relationships/slide" Target="slide12.xml"/><Relationship Id="rId14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90500" y="5459413"/>
            <a:ext cx="8724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8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Quand le médecin généraliste et le pharmacien se rencontrent …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62050" y="1981200"/>
            <a:ext cx="7724775" cy="5030788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 smtClean="0"/>
              <a:t>Le </a:t>
            </a:r>
            <a:r>
              <a:rPr lang="fr-BE" sz="2200" b="1" i="1" dirty="0" smtClean="0"/>
              <a:t>médecin généraliste 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fr-BE" sz="2200" dirty="0"/>
              <a:t>I</a:t>
            </a:r>
            <a:r>
              <a:rPr lang="fr-BE" sz="2200" dirty="0" smtClean="0"/>
              <a:t>nforme </a:t>
            </a:r>
            <a:r>
              <a:rPr lang="fr-BE" sz="2200" dirty="0"/>
              <a:t>le patient du contenu et de la </a:t>
            </a:r>
            <a:r>
              <a:rPr lang="fr-BE" sz="2200" dirty="0">
                <a:solidFill>
                  <a:srgbClr val="24ABA5"/>
                </a:solidFill>
              </a:rPr>
              <a:t>signification</a:t>
            </a:r>
            <a:r>
              <a:rPr lang="fr-BE" sz="2200" dirty="0"/>
              <a:t> d’un trajet de </a:t>
            </a:r>
            <a:r>
              <a:rPr lang="fr-BE" sz="2200" dirty="0" smtClean="0"/>
              <a:t>soins</a:t>
            </a:r>
            <a:endParaRPr lang="fr-BE" sz="22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fr-BE" sz="2200" dirty="0" smtClean="0"/>
              <a:t>Établit un </a:t>
            </a:r>
            <a:r>
              <a:rPr lang="fr-BE" sz="2200" dirty="0" smtClean="0">
                <a:solidFill>
                  <a:srgbClr val="24ABA5"/>
                </a:solidFill>
              </a:rPr>
              <a:t>plan </a:t>
            </a:r>
            <a:r>
              <a:rPr lang="fr-BE" sz="2200" dirty="0">
                <a:solidFill>
                  <a:srgbClr val="24ABA5"/>
                </a:solidFill>
              </a:rPr>
              <a:t>de suivi </a:t>
            </a:r>
            <a:r>
              <a:rPr lang="fr-BE" sz="2200" dirty="0"/>
              <a:t>avec objectifs personnels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fr-BE" sz="2200" dirty="0" smtClean="0"/>
              <a:t>Enregistre </a:t>
            </a:r>
            <a:r>
              <a:rPr lang="fr-BE" sz="2200" dirty="0" smtClean="0">
                <a:solidFill>
                  <a:srgbClr val="24ABA5"/>
                </a:solidFill>
              </a:rPr>
              <a:t>4 </a:t>
            </a:r>
            <a:r>
              <a:rPr lang="fr-BE" sz="2200" dirty="0">
                <a:solidFill>
                  <a:srgbClr val="24ABA5"/>
                </a:solidFill>
              </a:rPr>
              <a:t>données </a:t>
            </a:r>
            <a:r>
              <a:rPr lang="fr-BE" sz="2200" dirty="0" smtClean="0"/>
              <a:t>(</a:t>
            </a:r>
            <a:r>
              <a:rPr lang="fr-FR" sz="2200" dirty="0"/>
              <a:t>HbA1c, </a:t>
            </a:r>
            <a:r>
              <a:rPr lang="fr-FR" sz="2200" dirty="0" err="1"/>
              <a:t>PAsyst</a:t>
            </a:r>
            <a:r>
              <a:rPr lang="fr-FR" sz="2200" dirty="0"/>
              <a:t>, LDL, BMI)</a:t>
            </a:r>
            <a:endParaRPr lang="fr-BE" sz="22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fr-BE" sz="2200" dirty="0" smtClean="0"/>
              <a:t>Rédige les </a:t>
            </a:r>
            <a:r>
              <a:rPr lang="fr-BE" sz="2200" dirty="0" smtClean="0">
                <a:solidFill>
                  <a:srgbClr val="24ABA5"/>
                </a:solidFill>
              </a:rPr>
              <a:t>prescriptions</a:t>
            </a:r>
            <a:r>
              <a:rPr lang="fr-BE" sz="2200" dirty="0" smtClean="0"/>
              <a:t> </a:t>
            </a:r>
            <a:r>
              <a:rPr lang="fr-BE" sz="2200" dirty="0"/>
              <a:t>spécifiques (</a:t>
            </a:r>
            <a:r>
              <a:rPr lang="fr-BE" sz="2200" dirty="0" smtClean="0"/>
              <a:t>2x/an</a:t>
            </a:r>
            <a:r>
              <a:rPr lang="fr-BE" sz="2200" dirty="0"/>
              <a:t>)</a:t>
            </a:r>
          </a:p>
          <a:p>
            <a:pPr marL="137160" indent="-137160" algn="just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endParaRPr lang="fr-BE" sz="2000" dirty="0"/>
          </a:p>
          <a:p>
            <a:pPr marL="0" indent="0" algn="just" eaLnBrk="1" fontAlgn="auto" hangingPunct="1">
              <a:lnSpc>
                <a:spcPct val="120000"/>
              </a:lnSpc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0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8294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89092" name="Rectangle 5"/>
          <p:cNvSpPr>
            <a:spLocks noChangeArrowheads="1"/>
          </p:cNvSpPr>
          <p:nvPr/>
        </p:nvSpPr>
        <p:spPr bwMode="auto">
          <a:xfrm>
            <a:off x="942975" y="733425"/>
            <a:ext cx="7943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fait le médecin généraliste dans un TdS?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77925" y="1543050"/>
            <a:ext cx="7708900" cy="5314950"/>
          </a:xfrm>
        </p:spPr>
        <p:txBody>
          <a:bodyPr/>
          <a:lstStyle/>
          <a:p>
            <a:pPr marL="263525" indent="-263525" algn="just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Font typeface="Wingdings 2" panose="05020102010507070707" pitchFamily="18" charset="2"/>
              <a:buNone/>
            </a:pPr>
            <a:r>
              <a:rPr lang="fr-BE" altLang="nl-BE" sz="2200" dirty="0" smtClean="0"/>
              <a:t>Le </a:t>
            </a:r>
            <a:r>
              <a:rPr lang="fr-BE" altLang="nl-BE" sz="2200" b="1" i="1" dirty="0" smtClean="0"/>
              <a:t>pharmacien </a:t>
            </a:r>
          </a:p>
          <a:p>
            <a:pPr marL="263525" indent="-263525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</a:pPr>
            <a:r>
              <a:rPr lang="fr-BE" altLang="nl-BE" sz="2200" dirty="0" smtClean="0">
                <a:solidFill>
                  <a:srgbClr val="24ABA5"/>
                </a:solidFill>
              </a:rPr>
              <a:t>délivre le matériel d’autocontrôle</a:t>
            </a:r>
            <a:r>
              <a:rPr lang="fr-BE" altLang="nl-BE" sz="2200" dirty="0" smtClean="0"/>
              <a:t>, sur base de la prescription du médecin généraliste et de l’attestation de l’éducateur pour le glucomètre;</a:t>
            </a:r>
          </a:p>
          <a:p>
            <a:pPr marL="263525" indent="-263525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</a:pPr>
            <a:r>
              <a:rPr lang="fr-BE" altLang="nl-BE" sz="2200" dirty="0" smtClean="0">
                <a:solidFill>
                  <a:srgbClr val="24ABA5"/>
                </a:solidFill>
              </a:rPr>
              <a:t>explique le fonctionnement de l’appareil </a:t>
            </a:r>
            <a:r>
              <a:rPr lang="fr-BE" altLang="nl-BE" sz="2200" dirty="0" smtClean="0"/>
              <a:t>en complément des explications fournies par le généraliste ou l’éducateur;</a:t>
            </a:r>
          </a:p>
          <a:p>
            <a:pPr marL="263525" indent="-263525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</a:pPr>
            <a:r>
              <a:rPr lang="fr-BE" altLang="nl-BE" sz="2200" dirty="0" smtClean="0">
                <a:solidFill>
                  <a:srgbClr val="24ABA5"/>
                </a:solidFill>
              </a:rPr>
              <a:t>suit le traitement médicamenteux </a:t>
            </a:r>
            <a:r>
              <a:rPr lang="fr-BE" altLang="nl-BE" sz="2200" dirty="0" smtClean="0"/>
              <a:t>et donne des conseils complémentaires au sujet du contrôle de la glycémie, du contrôle de la tension, du style de vie, de l’hypertension,… .</a:t>
            </a:r>
          </a:p>
        </p:txBody>
      </p:sp>
      <p:sp>
        <p:nvSpPr>
          <p:cNvPr id="8397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90116" name="Rectangle 5"/>
          <p:cNvSpPr>
            <a:spLocks noChangeArrowheads="1"/>
          </p:cNvSpPr>
          <p:nvPr/>
        </p:nvSpPr>
        <p:spPr bwMode="auto">
          <a:xfrm>
            <a:off x="981075" y="733425"/>
            <a:ext cx="790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fait le pharmacien dans un TdS?</a:t>
            </a:r>
          </a:p>
        </p:txBody>
      </p:sp>
      <p:sp>
        <p:nvSpPr>
          <p:cNvPr id="7" name="Rectangular Callout 8"/>
          <p:cNvSpPr/>
          <p:nvPr/>
        </p:nvSpPr>
        <p:spPr>
          <a:xfrm>
            <a:off x="1065213" y="2411413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Comment pouvons-nous veiller à une communication sans équivoque 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1065213" y="981075"/>
            <a:ext cx="7810500" cy="5373688"/>
            <a:chOff x="105655988" y="107450276"/>
            <a:chExt cx="9070429" cy="6264001"/>
          </a:xfrm>
        </p:grpSpPr>
        <p:grpSp>
          <p:nvGrpSpPr>
            <p:cNvPr id="91146" name="Group 3"/>
            <p:cNvGrpSpPr>
              <a:grpSpLocks/>
            </p:cNvGrpSpPr>
            <p:nvPr/>
          </p:nvGrpSpPr>
          <p:grpSpPr bwMode="auto">
            <a:xfrm>
              <a:off x="105655988" y="107450277"/>
              <a:ext cx="2952000" cy="6264000"/>
              <a:chOff x="108264971" y="113062501"/>
              <a:chExt cx="2952000" cy="6264000"/>
            </a:xfrm>
          </p:grpSpPr>
          <p:pic>
            <p:nvPicPr>
              <p:cNvPr id="91160" name="Picture 4" descr="_20100707_1543260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264971" y="113062501"/>
                <a:ext cx="2952000" cy="6264000"/>
              </a:xfrm>
              <a:prstGeom prst="rect">
                <a:avLst/>
              </a:prstGeom>
              <a:noFill/>
              <a:ln w="6350" algn="in">
                <a:solidFill>
                  <a:srgbClr val="4F81BD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1161" name="Rectangle 5"/>
              <p:cNvSpPr>
                <a:spLocks noChangeArrowheads="1"/>
              </p:cNvSpPr>
              <p:nvPr/>
            </p:nvSpPr>
            <p:spPr bwMode="auto">
              <a:xfrm>
                <a:off x="109883865" y="114464582"/>
                <a:ext cx="989323" cy="1630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6576" tIns="36576" rIns="36576" bIns="36576"/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9pPr>
              </a:lstStyle>
              <a:p>
                <a:pPr eaLnBrk="1" hangingPunct="1"/>
                <a:endParaRPr lang="fr-BE" altLang="nl-BE"/>
              </a:p>
            </p:txBody>
          </p:sp>
          <p:sp>
            <p:nvSpPr>
              <p:cNvPr id="91162" name="Rectangle 6"/>
              <p:cNvSpPr>
                <a:spLocks noChangeArrowheads="1"/>
              </p:cNvSpPr>
              <p:nvPr/>
            </p:nvSpPr>
            <p:spPr bwMode="auto">
              <a:xfrm>
                <a:off x="108594747" y="114627615"/>
                <a:ext cx="989323" cy="163032"/>
              </a:xfrm>
              <a:prstGeom prst="rect">
                <a:avLst/>
              </a:prstGeom>
              <a:solidFill>
                <a:srgbClr val="FFFFFF"/>
              </a:solidFill>
              <a:ln w="6350" algn="in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36576" tIns="36576" rIns="36576" bIns="36576"/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9pPr>
              </a:lstStyle>
              <a:p>
                <a:pPr eaLnBrk="1" hangingPunct="1"/>
                <a:endParaRPr lang="fr-BE" altLang="nl-BE"/>
              </a:p>
            </p:txBody>
          </p:sp>
          <p:sp>
            <p:nvSpPr>
              <p:cNvPr id="91163" name="Text Box 7"/>
              <p:cNvSpPr txBox="1">
                <a:spLocks noChangeArrowheads="1"/>
              </p:cNvSpPr>
              <p:nvPr/>
            </p:nvSpPr>
            <p:spPr bwMode="auto">
              <a:xfrm>
                <a:off x="109308971" y="115762790"/>
                <a:ext cx="1692000" cy="111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6576" tIns="36576" rIns="36576" bIns="36576"/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9pPr>
              </a:lstStyle>
              <a:p>
                <a:pPr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Glucomètre, </a:t>
                </a:r>
              </a:p>
              <a:p>
                <a:pPr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150 tigettes et </a:t>
                </a:r>
              </a:p>
              <a:p>
                <a:pPr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100 lancettes</a:t>
                </a:r>
              </a:p>
              <a:p>
                <a:pPr defTabSz="914400" eaLnBrk="1" hangingPunct="1"/>
                <a:endParaRPr lang="fr-BE" altLang="nl-BE" sz="900"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«TRAJET DE SOINS»</a:t>
                </a:r>
                <a:endParaRPr lang="fr-FR" altLang="nl-B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 Box 8"/>
              <p:cNvSpPr txBox="1">
                <a:spLocks noChangeArrowheads="1"/>
              </p:cNvSpPr>
              <p:nvPr/>
            </p:nvSpPr>
            <p:spPr bwMode="auto">
              <a:xfrm>
                <a:off x="108408770" y="113101361"/>
                <a:ext cx="2699006" cy="1115861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pPr algn="ctr" defTabSz="914400" eaLnBrk="1" hangingPunct="1">
                  <a:defRPr/>
                </a:pPr>
                <a:r>
                  <a:rPr lang="fr-BE" sz="1050" b="1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1. Première prescription pour 6 mois: </a:t>
                </a:r>
              </a:p>
              <a:p>
                <a:pPr defTabSz="914400" eaLnBrk="1" hangingPunct="1">
                  <a:buSzPts val="1000"/>
                  <a:buFont typeface="Symbol" pitchFamily="18" charset="2"/>
                  <a:buChar char=""/>
                  <a:defRPr/>
                </a:pPr>
                <a:r>
                  <a:rPr lang="fr-BE" sz="1000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prescriptions de matériel</a:t>
                </a:r>
              </a:p>
              <a:p>
                <a:pPr defTabSz="914400" eaLnBrk="1" hangingPunct="1">
                  <a:buSzPts val="1000"/>
                  <a:buFont typeface="Symbol" pitchFamily="18" charset="2"/>
                  <a:buChar char=""/>
                  <a:defRPr/>
                </a:pPr>
                <a:r>
                  <a:rPr lang="fr-BE" sz="1000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prescription d’éducation</a:t>
                </a:r>
                <a:endParaRPr lang="fr-FR" sz="2000" dirty="0">
                  <a:solidFill>
                    <a:srgbClr val="004B8D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1147" name="Group 9"/>
            <p:cNvGrpSpPr>
              <a:grpSpLocks/>
            </p:cNvGrpSpPr>
            <p:nvPr/>
          </p:nvGrpSpPr>
          <p:grpSpPr bwMode="auto">
            <a:xfrm>
              <a:off x="108715983" y="107450277"/>
              <a:ext cx="3045122" cy="6263999"/>
              <a:chOff x="108264968" y="110002503"/>
              <a:chExt cx="3045122" cy="6263999"/>
            </a:xfrm>
          </p:grpSpPr>
          <p:grpSp>
            <p:nvGrpSpPr>
              <p:cNvPr id="91154" name="Group 10"/>
              <p:cNvGrpSpPr>
                <a:grpSpLocks/>
              </p:cNvGrpSpPr>
              <p:nvPr/>
            </p:nvGrpSpPr>
            <p:grpSpPr bwMode="auto">
              <a:xfrm>
                <a:off x="108264968" y="110002503"/>
                <a:ext cx="2952000" cy="6263999"/>
                <a:chOff x="104659343" y="107488505"/>
                <a:chExt cx="3544824" cy="6915912"/>
              </a:xfrm>
            </p:grpSpPr>
            <p:pic>
              <p:nvPicPr>
                <p:cNvPr id="91157" name="Picture 11" descr="_20100707_1543260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4659343" y="107488505"/>
                  <a:ext cx="3544824" cy="6915912"/>
                </a:xfrm>
                <a:prstGeom prst="rect">
                  <a:avLst/>
                </a:prstGeom>
                <a:noFill/>
                <a:ln w="6350" algn="in">
                  <a:solidFill>
                    <a:srgbClr val="4F81B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1158" name="Rectangle 12"/>
                <p:cNvSpPr>
                  <a:spLocks noChangeArrowheads="1"/>
                </p:cNvSpPr>
                <p:nvPr/>
              </p:nvSpPr>
              <p:spPr bwMode="auto">
                <a:xfrm>
                  <a:off x="106603349" y="109036504"/>
                  <a:ext cx="1188000" cy="180001"/>
                </a:xfrm>
                <a:prstGeom prst="rect">
                  <a:avLst/>
                </a:prstGeom>
                <a:solidFill>
                  <a:srgbClr val="FFFFFF"/>
                </a:solidFill>
                <a:ln w="9525" algn="in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lIns="36576" tIns="36576" rIns="36576" bIns="36576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9pPr>
                </a:lstStyle>
                <a:p>
                  <a:pPr eaLnBrk="1" hangingPunct="1"/>
                  <a:endParaRPr lang="fr-BE" altLang="nl-BE"/>
                </a:p>
              </p:txBody>
            </p:sp>
            <p:sp>
              <p:nvSpPr>
                <p:cNvPr id="91159" name="Rectangle 13"/>
                <p:cNvSpPr>
                  <a:spLocks noChangeArrowheads="1"/>
                </p:cNvSpPr>
                <p:nvPr/>
              </p:nvSpPr>
              <p:spPr bwMode="auto">
                <a:xfrm>
                  <a:off x="105055349" y="109216505"/>
                  <a:ext cx="1188000" cy="179999"/>
                </a:xfrm>
                <a:prstGeom prst="rect">
                  <a:avLst/>
                </a:prstGeom>
                <a:solidFill>
                  <a:srgbClr val="FFFFFF"/>
                </a:solidFill>
                <a:ln w="9525" algn="in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lIns="36576" tIns="36576" rIns="36576" bIns="36576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</a:defRPr>
                  </a:lvl9pPr>
                </a:lstStyle>
                <a:p>
                  <a:pPr eaLnBrk="1" hangingPunct="1"/>
                  <a:endParaRPr lang="fr-BE" altLang="nl-BE"/>
                </a:p>
              </p:txBody>
            </p:sp>
          </p:grpSp>
          <p:sp>
            <p:nvSpPr>
              <p:cNvPr id="14" name="Text Box 14"/>
              <p:cNvSpPr txBox="1">
                <a:spLocks noChangeArrowheads="1"/>
              </p:cNvSpPr>
              <p:nvPr/>
            </p:nvSpPr>
            <p:spPr bwMode="auto">
              <a:xfrm>
                <a:off x="108302193" y="110045064"/>
                <a:ext cx="3008728" cy="1115861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pPr algn="ctr" defTabSz="914400" eaLnBrk="1" hangingPunct="1">
                  <a:defRPr/>
                </a:pPr>
                <a:r>
                  <a:rPr lang="fr-BE" sz="1050" b="1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2. Renouvellement du matériel après 6 mois: </a:t>
                </a:r>
              </a:p>
              <a:p>
                <a:pPr defTabSz="914400" eaLnBrk="1" hangingPunct="1">
                  <a:defRPr/>
                </a:pPr>
                <a:r>
                  <a:rPr lang="fr-BE" sz="800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Cette prescription doit être accompagnée obligatoirement d’une  prescription d’éducation dans 3 cas : </a:t>
                </a:r>
              </a:p>
              <a:p>
                <a:pPr defTabSz="914400" eaLnBrk="1" hangingPunct="1">
                  <a:defRPr/>
                </a:pPr>
                <a:r>
                  <a:rPr lang="fr-BE" sz="800" dirty="0">
                    <a:solidFill>
                      <a:srgbClr val="004B8D"/>
                    </a:solidFill>
                    <a:latin typeface="Times New Roman" pitchFamily="18" charset="0"/>
                    <a:cs typeface="Arial" pitchFamily="34" charset="0"/>
                  </a:rPr>
                  <a:t>• </a:t>
                </a:r>
                <a:r>
                  <a:rPr lang="fr-BE" sz="800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Obligatoire si passage à 1 injection (5x 1/2 h)</a:t>
                </a:r>
              </a:p>
              <a:p>
                <a:pPr defTabSz="914400" eaLnBrk="1" hangingPunct="1">
                  <a:defRPr/>
                </a:pPr>
                <a:r>
                  <a:rPr lang="fr-BE" sz="800" dirty="0">
                    <a:solidFill>
                      <a:srgbClr val="004B8D"/>
                    </a:solidFill>
                    <a:latin typeface="Times New Roman" pitchFamily="18" charset="0"/>
                    <a:cs typeface="Arial" pitchFamily="34" charset="0"/>
                  </a:rPr>
                  <a:t>• </a:t>
                </a:r>
                <a:r>
                  <a:rPr lang="fr-BE" sz="800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Obligatoire si passage à 2 injections (2x30min)</a:t>
                </a:r>
              </a:p>
              <a:p>
                <a:pPr defTabSz="914400" eaLnBrk="1" hangingPunct="1">
                  <a:defRPr/>
                </a:pPr>
                <a:r>
                  <a:rPr lang="fr-BE" sz="800" dirty="0">
                    <a:solidFill>
                      <a:srgbClr val="004B8D"/>
                    </a:solidFill>
                    <a:latin typeface="Times New Roman" pitchFamily="18" charset="0"/>
                    <a:cs typeface="Arial" pitchFamily="34" charset="0"/>
                  </a:rPr>
                  <a:t>• </a:t>
                </a:r>
                <a:r>
                  <a:rPr lang="fr-BE" sz="800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Contrôle métabolique &gt; 58mmol/mol 7.5% (2x30min)</a:t>
                </a:r>
                <a:endParaRPr lang="fr-FR" dirty="0">
                  <a:solidFill>
                    <a:srgbClr val="004B8D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156" name="Text Box 15"/>
              <p:cNvSpPr txBox="1">
                <a:spLocks noChangeArrowheads="1"/>
              </p:cNvSpPr>
              <p:nvPr/>
            </p:nvSpPr>
            <p:spPr bwMode="auto">
              <a:xfrm>
                <a:off x="109416973" y="112699778"/>
                <a:ext cx="1692000" cy="111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6576" tIns="36576" rIns="36576" bIns="36576"/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9pPr>
              </a:lstStyle>
              <a:p>
                <a:pPr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150 tigettes et </a:t>
                </a:r>
              </a:p>
              <a:p>
                <a:pPr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100 lancettes</a:t>
                </a:r>
              </a:p>
              <a:p>
                <a:pPr defTabSz="914400" eaLnBrk="1" hangingPunct="1"/>
                <a:endParaRPr lang="fr-BE" altLang="nl-BE" sz="900"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«TRAJET DE SOINS»</a:t>
                </a:r>
                <a:endParaRPr lang="fr-FR" altLang="nl-B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1148" name="Group 16"/>
            <p:cNvGrpSpPr>
              <a:grpSpLocks/>
            </p:cNvGrpSpPr>
            <p:nvPr/>
          </p:nvGrpSpPr>
          <p:grpSpPr bwMode="auto">
            <a:xfrm>
              <a:off x="111774417" y="107450276"/>
              <a:ext cx="2952000" cy="6264000"/>
              <a:chOff x="108264970" y="106944070"/>
              <a:chExt cx="2952000" cy="6264000"/>
            </a:xfrm>
          </p:grpSpPr>
          <p:pic>
            <p:nvPicPr>
              <p:cNvPr id="91149" name="Picture 17" descr="_20100707_1543260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264970" y="106944070"/>
                <a:ext cx="2952000" cy="6264000"/>
              </a:xfrm>
              <a:prstGeom prst="rect">
                <a:avLst/>
              </a:prstGeom>
              <a:noFill/>
              <a:ln w="6350" algn="in">
                <a:solidFill>
                  <a:srgbClr val="4F81BD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1150" name="Rectangle 18"/>
              <p:cNvSpPr>
                <a:spLocks noChangeArrowheads="1"/>
              </p:cNvSpPr>
              <p:nvPr/>
            </p:nvSpPr>
            <p:spPr bwMode="auto">
              <a:xfrm>
                <a:off x="109883864" y="108346151"/>
                <a:ext cx="989323" cy="163033"/>
              </a:xfrm>
              <a:prstGeom prst="rect">
                <a:avLst/>
              </a:prstGeom>
              <a:solidFill>
                <a:srgbClr val="FFFFFF"/>
              </a:solidFill>
              <a:ln w="6350" algn="in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36576" tIns="36576" rIns="36576" bIns="36576"/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9pPr>
              </a:lstStyle>
              <a:p>
                <a:pPr eaLnBrk="1" hangingPunct="1"/>
                <a:endParaRPr lang="fr-BE" altLang="nl-BE"/>
              </a:p>
            </p:txBody>
          </p:sp>
          <p:sp>
            <p:nvSpPr>
              <p:cNvPr id="91151" name="Rectangle 19"/>
              <p:cNvSpPr>
                <a:spLocks noChangeArrowheads="1"/>
              </p:cNvSpPr>
              <p:nvPr/>
            </p:nvSpPr>
            <p:spPr bwMode="auto">
              <a:xfrm>
                <a:off x="108594746" y="108509184"/>
                <a:ext cx="989323" cy="163033"/>
              </a:xfrm>
              <a:prstGeom prst="rect">
                <a:avLst/>
              </a:prstGeom>
              <a:solidFill>
                <a:srgbClr val="FFFFFF"/>
              </a:solidFill>
              <a:ln w="6350" algn="in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36576" tIns="36576" rIns="36576" bIns="36576"/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9pPr>
              </a:lstStyle>
              <a:p>
                <a:pPr eaLnBrk="1" hangingPunct="1"/>
                <a:endParaRPr lang="fr-BE" altLang="nl-BE"/>
              </a:p>
            </p:txBody>
          </p:sp>
          <p:sp>
            <p:nvSpPr>
              <p:cNvPr id="11" name="Text Box 20"/>
              <p:cNvSpPr txBox="1">
                <a:spLocks noChangeArrowheads="1"/>
              </p:cNvSpPr>
              <p:nvPr/>
            </p:nvSpPr>
            <p:spPr bwMode="auto">
              <a:xfrm>
                <a:off x="108374165" y="106984781"/>
                <a:ext cx="2700849" cy="1115862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pPr algn="ctr" defTabSz="914400" eaLnBrk="1" hangingPunct="1">
                  <a:defRPr/>
                </a:pPr>
                <a:r>
                  <a:rPr lang="fr-BE" sz="1050" b="1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3. Renouvellement du glucomètre: </a:t>
                </a:r>
              </a:p>
              <a:p>
                <a:pPr marL="85725" indent="-85725" defTabSz="914400" eaLnBrk="1" hangingPunct="1">
                  <a:buSzPts val="1000"/>
                  <a:buFont typeface="Symbol" pitchFamily="18" charset="2"/>
                  <a:buChar char=""/>
                  <a:defRPr/>
                </a:pPr>
                <a:r>
                  <a:rPr lang="fr-BE" sz="1000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prescription pour le renouvellement du glucomètre après 3 ans</a:t>
                </a:r>
              </a:p>
              <a:p>
                <a:pPr defTabSz="914400" eaLnBrk="1" hangingPunct="1">
                  <a:buSzPts val="1000"/>
                  <a:buFont typeface="Symbol" pitchFamily="18" charset="2"/>
                  <a:buChar char=""/>
                  <a:defRPr/>
                </a:pPr>
                <a:r>
                  <a:rPr lang="fr-BE" sz="1000" dirty="0">
                    <a:solidFill>
                      <a:srgbClr val="004B8D"/>
                    </a:solidFill>
                    <a:latin typeface="Calibri" pitchFamily="34" charset="0"/>
                    <a:cs typeface="Arial" pitchFamily="34" charset="0"/>
                  </a:rPr>
                  <a:t>prescription d’éducation</a:t>
                </a:r>
                <a:endParaRPr lang="fr-FR" sz="2000" dirty="0">
                  <a:solidFill>
                    <a:srgbClr val="004B8D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153" name="Text Box 21"/>
              <p:cNvSpPr txBox="1">
                <a:spLocks noChangeArrowheads="1"/>
              </p:cNvSpPr>
              <p:nvPr/>
            </p:nvSpPr>
            <p:spPr bwMode="auto">
              <a:xfrm>
                <a:off x="109423011" y="109641346"/>
                <a:ext cx="1692000" cy="111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6576" tIns="36576" rIns="36576" bIns="36576"/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</a:defRPr>
                </a:lvl9pPr>
              </a:lstStyle>
              <a:p>
                <a:pPr algn="ctr"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Renouvellement du </a:t>
                </a:r>
              </a:p>
              <a:p>
                <a:pPr algn="ctr"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Glucomètre</a:t>
                </a:r>
              </a:p>
              <a:p>
                <a:pPr defTabSz="914400" eaLnBrk="1" hangingPunct="1"/>
                <a:endParaRPr lang="fr-BE" altLang="nl-BE" sz="900"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 defTabSz="914400" eaLnBrk="1" hangingPunct="1"/>
                <a:r>
                  <a:rPr lang="fr-BE" altLang="nl-BE" sz="900">
                    <a:solidFill>
                      <a:srgbClr val="00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«TRAJET DE SOINS»</a:t>
                </a:r>
                <a:endParaRPr lang="fr-FR" altLang="nl-B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8499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24" name="Rectangle 23">
            <a:hlinkClick r:id="rId3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THEMES</a:t>
            </a:r>
            <a:endParaRPr lang="fr-BE" dirty="0"/>
          </a:p>
        </p:txBody>
      </p:sp>
      <p:sp>
        <p:nvSpPr>
          <p:cNvPr id="25" name="Bouton d'action : Accueil 24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b="15859"/>
          <a:stretch/>
        </p:blipFill>
        <p:spPr>
          <a:xfrm>
            <a:off x="2378075" y="1620838"/>
            <a:ext cx="4646613" cy="5157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164" name="Rectangle 5"/>
          <p:cNvSpPr>
            <a:spLocks noChangeArrowheads="1"/>
          </p:cNvSpPr>
          <p:nvPr/>
        </p:nvSpPr>
        <p:spPr bwMode="auto">
          <a:xfrm>
            <a:off x="981075" y="714375"/>
            <a:ext cx="7905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0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Attestation de l’éducateur pour la délivrance du glucomètre dans le cadre d’un TdS diabète</a:t>
            </a:r>
          </a:p>
        </p:txBody>
      </p:sp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5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23938" y="1762125"/>
            <a:ext cx="7762875" cy="5292725"/>
          </a:xfrm>
        </p:spPr>
        <p:txBody>
          <a:bodyPr rtlCol="0">
            <a:norm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v"/>
              <a:defRPr/>
            </a:pPr>
            <a:r>
              <a:rPr lang="fr-BE" sz="2200" dirty="0" smtClean="0">
                <a:solidFill>
                  <a:srgbClr val="24ABA5"/>
                </a:solidFill>
              </a:rPr>
              <a:t>Les tigettes et lancettes doivent toujours être prescrites ensemble</a:t>
            </a:r>
            <a:r>
              <a:rPr lang="fr-BE" sz="2200" dirty="0" smtClean="0"/>
              <a:t>.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v"/>
              <a:defRPr/>
            </a:pPr>
            <a:r>
              <a:rPr lang="fr-BE" sz="2200" dirty="0" smtClean="0"/>
              <a:t>La </a:t>
            </a:r>
            <a:r>
              <a:rPr lang="fr-BE" sz="2200" dirty="0" smtClean="0">
                <a:solidFill>
                  <a:srgbClr val="24ABA5"/>
                </a:solidFill>
              </a:rPr>
              <a:t>mention du nombre </a:t>
            </a:r>
            <a:r>
              <a:rPr lang="fr-BE" sz="2200" dirty="0" smtClean="0"/>
              <a:t>de tigettes et de lancettes est facultative étant donné que la quantité est fixe.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v"/>
              <a:defRPr/>
            </a:pPr>
            <a:r>
              <a:rPr lang="fr-BE" sz="2200" dirty="0" smtClean="0"/>
              <a:t>Le </a:t>
            </a:r>
            <a:r>
              <a:rPr lang="fr-BE" sz="2200" dirty="0" smtClean="0">
                <a:solidFill>
                  <a:srgbClr val="24ABA5"/>
                </a:solidFill>
              </a:rPr>
              <a:t>suivi des prescriptions, </a:t>
            </a:r>
            <a:r>
              <a:rPr lang="fr-BE" sz="2200" dirty="0" smtClean="0"/>
              <a:t>afin d’éviter le dépassement de la quantité autorisée, est la responsabilité du généraliste.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v"/>
              <a:defRPr/>
            </a:pPr>
            <a:r>
              <a:rPr lang="fr-BE" sz="2200" dirty="0" smtClean="0">
                <a:solidFill>
                  <a:srgbClr val="24ABA5"/>
                </a:solidFill>
              </a:rPr>
              <a:t>L’attestation de l’éducateur est nécessaire uniquement </a:t>
            </a:r>
            <a:r>
              <a:rPr lang="fr-BE" sz="2200" dirty="0" smtClean="0"/>
              <a:t>dans le cadre de la délivrance d’un glucomètre pour un patient en trajet de soins diabète.</a:t>
            </a:r>
          </a:p>
          <a:p>
            <a:pPr marL="137160" indent="-13716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Tx/>
              <a:buChar char="-"/>
              <a:defRPr/>
            </a:pPr>
            <a:endParaRPr lang="fr-BE" sz="2200" dirty="0" smtClean="0"/>
          </a:p>
        </p:txBody>
      </p:sp>
      <p:sp>
        <p:nvSpPr>
          <p:cNvPr id="8704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93188" name="Rectangle 5"/>
          <p:cNvSpPr>
            <a:spLocks noChangeArrowheads="1"/>
          </p:cNvSpPr>
          <p:nvPr/>
        </p:nvSpPr>
        <p:spPr bwMode="auto">
          <a:xfrm>
            <a:off x="923925" y="733425"/>
            <a:ext cx="79629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Quels sont les points d’attention pour la prescription du matériel ?</a:t>
            </a:r>
          </a:p>
        </p:txBody>
      </p:sp>
      <p:sp>
        <p:nvSpPr>
          <p:cNvPr id="7" name="Rectangular Callout 7"/>
          <p:cNvSpPr/>
          <p:nvPr/>
        </p:nvSpPr>
        <p:spPr>
          <a:xfrm>
            <a:off x="1176338" y="2400300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 ces modalités pratiques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d’amélioration </a:t>
            </a:r>
            <a:br>
              <a:rPr lang="fr-BE" sz="2800" dirty="0"/>
            </a:br>
            <a:r>
              <a:rPr lang="fr-BE" sz="2800" dirty="0"/>
              <a:t>pouvez-vous imaginer 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22363" y="1973263"/>
            <a:ext cx="7764462" cy="529431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 smtClean="0"/>
              <a:t>Les </a:t>
            </a:r>
            <a:r>
              <a:rPr lang="fr-BE" sz="2200" dirty="0"/>
              <a:t>éducateurs en diabétologie sont des </a:t>
            </a:r>
            <a:r>
              <a:rPr lang="fr-BE" sz="2200" dirty="0">
                <a:solidFill>
                  <a:srgbClr val="24ABA5"/>
                </a:solidFill>
              </a:rPr>
              <a:t>infirmiers, des diététiciens, </a:t>
            </a:r>
            <a:r>
              <a:rPr lang="fr-BE" sz="2200" dirty="0" smtClean="0">
                <a:solidFill>
                  <a:srgbClr val="24ABA5"/>
                </a:solidFill>
              </a:rPr>
              <a:t>des podologues </a:t>
            </a:r>
            <a:r>
              <a:rPr lang="fr-BE" sz="2200" dirty="0">
                <a:solidFill>
                  <a:srgbClr val="24ABA5"/>
                </a:solidFill>
              </a:rPr>
              <a:t>ou des kinésithérapeutes</a:t>
            </a:r>
            <a:r>
              <a:rPr lang="fr-BE" sz="2200" b="1" dirty="0"/>
              <a:t> </a:t>
            </a:r>
            <a:r>
              <a:rPr lang="fr-BE" sz="2200" dirty="0"/>
              <a:t>qui ont suivi une formation </a:t>
            </a:r>
            <a:r>
              <a:rPr lang="fr-BE" sz="2200" dirty="0" smtClean="0"/>
              <a:t>complémentaire en </a:t>
            </a:r>
            <a:r>
              <a:rPr lang="fr-BE" sz="2200" dirty="0"/>
              <a:t>éducation en diabétologie (150h</a:t>
            </a:r>
            <a:r>
              <a:rPr lang="fr-BE" sz="2200" dirty="0" smtClean="0"/>
              <a:t>).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 2" panose="05020102010507070707" pitchFamily="18" charset="2"/>
              <a:buNone/>
              <a:defRPr/>
            </a:pPr>
            <a:endParaRPr lang="fr-BE" sz="22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/>
              <a:t>Pour trouver la liste des </a:t>
            </a:r>
            <a:r>
              <a:rPr lang="fr-BE" sz="2200" dirty="0" smtClean="0"/>
              <a:t>éducateurs à Bruxelles :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www.rmlb.be </a:t>
            </a:r>
            <a:r>
              <a:rPr lang="fr-BE" sz="2200" dirty="0"/>
              <a:t>ou 02 375 </a:t>
            </a:r>
            <a:r>
              <a:rPr lang="fr-BE" sz="2200" dirty="0" smtClean="0"/>
              <a:t>12 97 (FR)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www.zorgtrajectbrussel.be ou </a:t>
            </a:r>
            <a:r>
              <a:rPr lang="nl-NL" sz="2200" dirty="0"/>
              <a:t>02 412 31 66 </a:t>
            </a:r>
            <a:r>
              <a:rPr lang="nl-BE" sz="2000" dirty="0"/>
              <a:t>(NL)</a:t>
            </a:r>
            <a:endParaRPr lang="fr-BE" sz="20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 2" panose="05020102010507070707" pitchFamily="18" charset="2"/>
              <a:buNone/>
              <a:defRPr/>
            </a:pPr>
            <a:endParaRPr lang="fr-BE" sz="2200" dirty="0"/>
          </a:p>
        </p:txBody>
      </p:sp>
      <p:sp>
        <p:nvSpPr>
          <p:cNvPr id="8806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94212" name="Rectangle 5"/>
          <p:cNvSpPr>
            <a:spLocks noChangeArrowheads="1"/>
          </p:cNvSpPr>
          <p:nvPr/>
        </p:nvSpPr>
        <p:spPr bwMode="auto">
          <a:xfrm>
            <a:off x="923925" y="733425"/>
            <a:ext cx="79629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Qui sont les éducateurs en diabétologie </a:t>
            </a:r>
          </a:p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dans un TdS? 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971550" y="1657350"/>
            <a:ext cx="7915275" cy="5200650"/>
          </a:xfrm>
        </p:spPr>
        <p:txBody>
          <a:bodyPr/>
          <a:lstStyle/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fr-BE" altLang="nl-BE" sz="1800" smtClean="0">
                <a:solidFill>
                  <a:srgbClr val="24ABA5"/>
                </a:solidFill>
              </a:rPr>
              <a:t>Informations </a:t>
            </a:r>
            <a:r>
              <a:rPr lang="fr-BE" altLang="nl-BE" sz="1800" smtClean="0"/>
              <a:t>pour la compréhension de la maladie </a:t>
            </a:r>
            <a:r>
              <a:rPr lang="fr-BE" altLang="nl-BE" sz="1600" smtClean="0"/>
              <a:t>(causes de la maladie, déroulement de la maladie, développements, attentes de la vie)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fr-BE" altLang="nl-BE" sz="1800" smtClean="0">
                <a:solidFill>
                  <a:srgbClr val="24ABA5"/>
                </a:solidFill>
              </a:rPr>
              <a:t>Motivation</a:t>
            </a:r>
            <a:r>
              <a:rPr lang="fr-BE" altLang="nl-BE" sz="1800" smtClean="0"/>
              <a:t> de l’adaptation du style de vie </a:t>
            </a:r>
            <a:r>
              <a:rPr lang="fr-BE" altLang="nl-BE" sz="1600" smtClean="0"/>
              <a:t>(alimentation saine, sevrage tabagique, exercice régulier)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fr-BE" altLang="nl-BE" sz="1800" smtClean="0">
                <a:solidFill>
                  <a:srgbClr val="24ABA5"/>
                </a:solidFill>
              </a:rPr>
              <a:t>Information sur les symptômes </a:t>
            </a:r>
            <a:r>
              <a:rPr lang="fr-BE" altLang="nl-BE" sz="1800" smtClean="0"/>
              <a:t>de l’hypo et hyperglycémie, les reconnaître et les corriger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fr-BE" altLang="nl-BE" sz="1800" smtClean="0"/>
              <a:t>Information sur les </a:t>
            </a:r>
            <a:r>
              <a:rPr lang="fr-BE" altLang="nl-BE" sz="1800" smtClean="0">
                <a:solidFill>
                  <a:srgbClr val="24ABA5"/>
                </a:solidFill>
              </a:rPr>
              <a:t>effets de certains médicaments </a:t>
            </a:r>
            <a:r>
              <a:rPr lang="fr-BE" altLang="nl-BE" sz="1800" smtClean="0"/>
              <a:t>sur la glycémie </a:t>
            </a:r>
            <a:r>
              <a:rPr lang="fr-BE" altLang="nl-BE" sz="1600" smtClean="0"/>
              <a:t>(e. a. sirops) 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fr-BE" altLang="nl-BE" sz="1800" smtClean="0"/>
              <a:t>Enseignement de la </a:t>
            </a:r>
            <a:r>
              <a:rPr lang="fr-BE" altLang="nl-BE" sz="1800" smtClean="0">
                <a:solidFill>
                  <a:srgbClr val="24ABA5"/>
                </a:solidFill>
              </a:rPr>
              <a:t>technique d’injection </a:t>
            </a:r>
            <a:r>
              <a:rPr lang="fr-BE" altLang="nl-BE" sz="1800" smtClean="0"/>
              <a:t>de l’insuline, rotation du site d’injection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fr-BE" altLang="nl-BE" sz="1800" smtClean="0"/>
              <a:t>Explications sur l’action de l’</a:t>
            </a:r>
            <a:r>
              <a:rPr lang="fr-BE" altLang="nl-BE" sz="1800" smtClean="0">
                <a:solidFill>
                  <a:srgbClr val="24ABA5"/>
                </a:solidFill>
              </a:rPr>
              <a:t>insuline </a:t>
            </a:r>
            <a:r>
              <a:rPr lang="fr-BE" altLang="nl-BE" sz="1800" smtClean="0"/>
              <a:t>et sa conservation 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fr-BE" altLang="nl-BE" sz="1800" smtClean="0"/>
              <a:t>Enseignement du </a:t>
            </a:r>
            <a:r>
              <a:rPr lang="fr-BE" altLang="nl-BE" sz="1800" smtClean="0">
                <a:solidFill>
                  <a:srgbClr val="24ABA5"/>
                </a:solidFill>
              </a:rPr>
              <a:t>contrôle de la glycémie </a:t>
            </a:r>
            <a:r>
              <a:rPr lang="fr-BE" altLang="nl-BE" sz="1800" smtClean="0"/>
              <a:t>à l’aide d’un glucomètre, des tigettes et lancettes (autocontrôle) 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fr-BE" altLang="nl-BE" sz="1800" smtClean="0"/>
              <a:t>Explications au sujet de la </a:t>
            </a:r>
            <a:r>
              <a:rPr lang="fr-BE" altLang="nl-BE" sz="1800" smtClean="0">
                <a:solidFill>
                  <a:srgbClr val="24ABA5"/>
                </a:solidFill>
              </a:rPr>
              <a:t>vie quotidienne </a:t>
            </a:r>
            <a:r>
              <a:rPr lang="fr-BE" altLang="nl-BE" sz="1600" smtClean="0"/>
              <a:t>(assurances-vie, du permis de conduire, les sollicitations, des voyages, …)</a:t>
            </a:r>
            <a:endParaRPr lang="fr-BE" altLang="nl-BE" sz="1600" b="1" i="1" smtClean="0"/>
          </a:p>
        </p:txBody>
      </p:sp>
      <p:sp>
        <p:nvSpPr>
          <p:cNvPr id="8909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95236" name="Rectangle 5"/>
          <p:cNvSpPr>
            <a:spLocks noChangeArrowheads="1"/>
          </p:cNvSpPr>
          <p:nvPr/>
        </p:nvSpPr>
        <p:spPr bwMode="auto">
          <a:xfrm>
            <a:off x="895350" y="733425"/>
            <a:ext cx="79914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font les éducateurs en diabétologie </a:t>
            </a:r>
          </a:p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dans un TdS? 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3800" y="1905000"/>
            <a:ext cx="7564438" cy="5981700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2000" dirty="0" smtClean="0"/>
              <a:t>Une </a:t>
            </a:r>
            <a:r>
              <a:rPr lang="fr-BE" sz="2000" dirty="0"/>
              <a:t>série de spécialités sont remboursées, dans le cadre d’un </a:t>
            </a:r>
            <a:r>
              <a:rPr lang="fr-BE" sz="2000" dirty="0" err="1" smtClean="0"/>
              <a:t>TdS</a:t>
            </a:r>
            <a:r>
              <a:rPr lang="fr-BE" sz="2000" dirty="0" smtClean="0"/>
              <a:t> ou d’une Convention Diabète, pour </a:t>
            </a:r>
            <a:r>
              <a:rPr lang="fr-BE" sz="2000" dirty="0"/>
              <a:t>autant que le </a:t>
            </a:r>
            <a:r>
              <a:rPr lang="fr-BE" sz="2000" dirty="0" smtClean="0"/>
              <a:t>MG indique les mentions </a:t>
            </a:r>
            <a:r>
              <a:rPr lang="fr-BE" sz="2000" dirty="0"/>
              <a:t>suivantes sur la prescription :</a:t>
            </a:r>
          </a:p>
          <a:p>
            <a:pPr marL="714375" indent="-1714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Gisha" panose="020B0502040204020203" pitchFamily="34" charset="-79"/>
              <a:buChar char="·"/>
              <a:defRPr/>
            </a:pPr>
            <a:r>
              <a:rPr lang="fr-BE" sz="2000" dirty="0" smtClean="0">
                <a:solidFill>
                  <a:srgbClr val="24ABA5"/>
                </a:solidFill>
              </a:rPr>
              <a:t>TSI</a:t>
            </a:r>
            <a:r>
              <a:rPr lang="fr-BE" sz="2000" dirty="0" smtClean="0"/>
              <a:t> </a:t>
            </a:r>
            <a:r>
              <a:rPr lang="fr-BE" sz="2000" dirty="0"/>
              <a:t>(Trajet de soins Insuffisance Rénale Chronique)</a:t>
            </a:r>
          </a:p>
          <a:p>
            <a:pPr marL="714375" indent="-1714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Gisha" panose="020B0502040204020203" pitchFamily="34" charset="-79"/>
              <a:buChar char="·"/>
              <a:defRPr/>
            </a:pPr>
            <a:r>
              <a:rPr lang="fr-BE" sz="2000" dirty="0" smtClean="0">
                <a:solidFill>
                  <a:srgbClr val="24ABA5"/>
                </a:solidFill>
              </a:rPr>
              <a:t>TSD</a:t>
            </a:r>
            <a:r>
              <a:rPr lang="fr-BE" sz="2000" dirty="0" smtClean="0"/>
              <a:t> </a:t>
            </a:r>
            <a:r>
              <a:rPr lang="fr-BE" sz="2000" dirty="0"/>
              <a:t>(Trajet de soins Diabète</a:t>
            </a:r>
            <a:r>
              <a:rPr lang="fr-BE" sz="2000" dirty="0" smtClean="0"/>
              <a:t>)</a:t>
            </a:r>
          </a:p>
          <a:p>
            <a:pPr marL="714375" indent="-1714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Gisha" panose="020B0502040204020203" pitchFamily="34" charset="-79"/>
              <a:buChar char="·"/>
              <a:defRPr/>
            </a:pPr>
            <a:r>
              <a:rPr lang="fr-BE" sz="2000" dirty="0" smtClean="0">
                <a:solidFill>
                  <a:srgbClr val="24ABA5"/>
                </a:solidFill>
              </a:rPr>
              <a:t>CD</a:t>
            </a:r>
            <a:r>
              <a:rPr lang="fr-BE" sz="2000" dirty="0" smtClean="0"/>
              <a:t> (Convention Diabète)</a:t>
            </a:r>
          </a:p>
          <a:p>
            <a:pPr marL="714375" indent="-1714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Gisha" panose="020B0502040204020203" pitchFamily="34" charset="-79"/>
              <a:buChar char="·"/>
              <a:defRPr/>
            </a:pPr>
            <a:endParaRPr lang="fr-BE" sz="1000" dirty="0"/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/>
            </a:pPr>
            <a:r>
              <a:rPr lang="fr-BE" sz="2000" dirty="0" smtClean="0"/>
              <a:t>Le MG est </a:t>
            </a:r>
            <a:r>
              <a:rPr lang="fr-BE" sz="2000" dirty="0"/>
              <a:t>responsable du respect des conditions </a:t>
            </a:r>
            <a:r>
              <a:rPr lang="fr-BE" sz="2000" dirty="0" smtClean="0"/>
              <a:t>de remboursement </a:t>
            </a:r>
            <a:r>
              <a:rPr lang="fr-BE" sz="2000" dirty="0"/>
              <a:t>des </a:t>
            </a:r>
            <a:r>
              <a:rPr lang="fr-BE" sz="2000" dirty="0" smtClean="0"/>
              <a:t>spécialités.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/>
            </a:pPr>
            <a:r>
              <a:rPr lang="fr-BE" sz="2000" dirty="0" smtClean="0"/>
              <a:t>Lorsque le MG n’appose </a:t>
            </a:r>
            <a:r>
              <a:rPr lang="fr-BE" sz="2000" dirty="0"/>
              <a:t>pas de mention sur la prescription, </a:t>
            </a:r>
            <a:r>
              <a:rPr lang="fr-BE" sz="2000" dirty="0" smtClean="0"/>
              <a:t>l’attestation du médecin-conseil </a:t>
            </a:r>
            <a:r>
              <a:rPr lang="fr-BE" sz="2000" dirty="0"/>
              <a:t>est exigée pour le remboursement.</a:t>
            </a: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anose="05020102010507070707" pitchFamily="18" charset="2"/>
              <a:buNone/>
              <a:defRPr/>
            </a:pPr>
            <a:r>
              <a:rPr lang="fr-BE" sz="1300" dirty="0"/>
              <a:t>Vous pouvez retrouver l’aperçu complet des spécialités concernées et de </a:t>
            </a:r>
            <a:r>
              <a:rPr lang="fr-BE" sz="1300" dirty="0" smtClean="0"/>
              <a:t>la mention </a:t>
            </a:r>
            <a:r>
              <a:rPr lang="fr-BE" sz="1300" dirty="0"/>
              <a:t>exigée sur le site web </a:t>
            </a:r>
            <a:r>
              <a:rPr lang="fr-BE" sz="1300" i="1" dirty="0"/>
              <a:t>www.upb-avb.be, rubrique Tarification &gt; </a:t>
            </a:r>
            <a:r>
              <a:rPr lang="fr-BE" sz="1300" i="1" dirty="0" smtClean="0"/>
              <a:t>Documents utiles</a:t>
            </a:r>
            <a:r>
              <a:rPr lang="fr-BE" sz="1300" i="1" dirty="0"/>
              <a:t>.</a:t>
            </a:r>
            <a:endParaRPr lang="fr-BE" sz="1300" b="1" i="1" dirty="0"/>
          </a:p>
        </p:txBody>
      </p:sp>
      <p:sp>
        <p:nvSpPr>
          <p:cNvPr id="9011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96260" name="Rectangle 5"/>
          <p:cNvSpPr>
            <a:spLocks noChangeArrowheads="1"/>
          </p:cNvSpPr>
          <p:nvPr/>
        </p:nvSpPr>
        <p:spPr bwMode="auto">
          <a:xfrm>
            <a:off x="895350" y="733425"/>
            <a:ext cx="799147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Quand faut-il apposer les mentions TSD, TSI ou CD sur les prescriptions du traitement?</a:t>
            </a:r>
          </a:p>
        </p:txBody>
      </p:sp>
      <p:sp>
        <p:nvSpPr>
          <p:cNvPr id="7" name="Rectangular Callout 9"/>
          <p:cNvSpPr/>
          <p:nvPr/>
        </p:nvSpPr>
        <p:spPr>
          <a:xfrm>
            <a:off x="1065213" y="2400300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 cette règlementation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d’amélioration </a:t>
            </a:r>
            <a:br>
              <a:rPr lang="fr-BE" sz="2800" dirty="0"/>
            </a:br>
            <a:r>
              <a:rPr lang="fr-BE" sz="2800" dirty="0"/>
              <a:t>pouvez-vous imaginer 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Espace réservé du contenu 1"/>
          <p:cNvSpPr>
            <a:spLocks noGrp="1"/>
          </p:cNvSpPr>
          <p:nvPr>
            <p:ph idx="1"/>
          </p:nvPr>
        </p:nvSpPr>
        <p:spPr>
          <a:xfrm>
            <a:off x="990600" y="733425"/>
            <a:ext cx="7810500" cy="1033463"/>
          </a:xfrm>
        </p:spPr>
        <p:txBody>
          <a:bodyPr/>
          <a:lstStyle/>
          <a:p>
            <a:pPr marL="0" indent="0" algn="ctr" eaLnBrk="1" hangingPunct="1">
              <a:lnSpc>
                <a:spcPct val="110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fr-BE" altLang="nl-BE" sz="2400" b="1" smtClean="0"/>
              <a:t>Quelle est la différence entre un TdS, l’éducation et l’autogestion et la convention diabète?</a:t>
            </a:r>
          </a:p>
          <a:p>
            <a:pPr marL="0" indent="0" algn="just" eaLnBrk="1" hangingPunct="1">
              <a:buFont typeface="Wingdings 2" panose="05020102010507070707" pitchFamily="18" charset="2"/>
              <a:buNone/>
            </a:pPr>
            <a:endParaRPr lang="fr-BE" altLang="nl-BE" sz="2000" b="1" i="1" smtClean="0"/>
          </a:p>
          <a:p>
            <a:pPr marL="0" indent="0" algn="just" eaLnBrk="1" hangingPunct="1">
              <a:buFont typeface="Wingdings 2" panose="05020102010507070707" pitchFamily="18" charset="2"/>
              <a:buNone/>
            </a:pPr>
            <a:endParaRPr lang="fr-BE" altLang="nl-BE" sz="2000" b="1" i="1" smtClean="0"/>
          </a:p>
        </p:txBody>
      </p:sp>
      <p:sp>
        <p:nvSpPr>
          <p:cNvPr id="9113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008363"/>
              </p:ext>
            </p:extLst>
          </p:nvPr>
        </p:nvGraphicFramePr>
        <p:xfrm>
          <a:off x="1065213" y="2118551"/>
          <a:ext cx="7821612" cy="4503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5918"/>
                <a:gridCol w="1575826"/>
                <a:gridCol w="4209868"/>
              </a:tblGrid>
              <a:tr h="2804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Education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Matériel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23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Trajet</a:t>
                      </a:r>
                      <a:r>
                        <a:rPr lang="fr-FR" sz="1600" baseline="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soins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baseline="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Diabète</a:t>
                      </a:r>
                      <a:endParaRPr lang="fr-FR" sz="1600" noProof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“TSD”</a:t>
                      </a:r>
                      <a:r>
                        <a:rPr lang="fr-FR" sz="1600" baseline="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ou “TDS”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Educateur en diabétologie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Via la pharmacie 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glucomètre (avec attestation de l’éducateur) - renouvellement possible après 3 ans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50 tigettes et 100 lancettes par 6 mois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560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Education et Autogestion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“EA”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Généraliste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Via la pharmacie 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glucomètre - renouvellement possible après 3 ans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x 50 tigettes et 100 lancettes par an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21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Convention Diabète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“CD”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Centre de convention</a:t>
                      </a:r>
                      <a:b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(2</a:t>
                      </a:r>
                      <a:r>
                        <a:rPr lang="fr-FR" sz="1600" baseline="300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ème</a:t>
                      </a:r>
                      <a:r>
                        <a:rPr lang="fr-FR" sz="1600" baseline="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ligne</a:t>
                      </a: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Via le centre de convention,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Pas via la pharmacie</a:t>
                      </a:r>
                      <a:endParaRPr lang="fr-FR" sz="1600" noProof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3800" y="2000250"/>
            <a:ext cx="7693025" cy="47244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 smtClean="0"/>
              <a:t>Auprès </a:t>
            </a:r>
            <a:r>
              <a:rPr lang="fr-BE" sz="2200" dirty="0"/>
              <a:t>des réseau multidisciplinaire locaux et des promoteurs </a:t>
            </a:r>
            <a:r>
              <a:rPr lang="fr-BE" sz="2200" dirty="0" err="1" smtClean="0"/>
              <a:t>TdS</a:t>
            </a:r>
            <a:r>
              <a:rPr lang="fr-BE" sz="2200" dirty="0" smtClean="0"/>
              <a:t>:</a:t>
            </a:r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information</a:t>
            </a:r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documentation</a:t>
            </a:r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répertoires des différents prestataires de soins intervenant dans les </a:t>
            </a:r>
            <a:r>
              <a:rPr lang="fr-BE" sz="2200" dirty="0" err="1" smtClean="0"/>
              <a:t>TdS</a:t>
            </a:r>
            <a:endParaRPr lang="fr-BE" sz="2200" dirty="0" smtClean="0"/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fr-BE" sz="2200" dirty="0" smtClean="0"/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 smtClean="0"/>
              <a:t>Liste </a:t>
            </a:r>
            <a:r>
              <a:rPr lang="fr-BE" sz="2200" dirty="0"/>
              <a:t>des promoteurs de </a:t>
            </a:r>
            <a:r>
              <a:rPr lang="fr-BE" sz="2200" dirty="0" err="1" smtClean="0"/>
              <a:t>TdS</a:t>
            </a:r>
            <a:r>
              <a:rPr lang="fr-BE" sz="2200" dirty="0" smtClean="0"/>
              <a:t> à Bruxelles : </a:t>
            </a:r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fr-BE" sz="2200" dirty="0" smtClean="0"/>
              <a:t>www.rmlb.be (FR) </a:t>
            </a:r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fr-BE" sz="2200" dirty="0" smtClean="0"/>
              <a:t>www.huisvoorgezondheid.be  (NL)</a:t>
            </a:r>
            <a:endParaRPr lang="fr-BE" sz="2200" b="1" i="1" dirty="0"/>
          </a:p>
        </p:txBody>
      </p:sp>
      <p:sp>
        <p:nvSpPr>
          <p:cNvPr id="9216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</a:t>
            </a:r>
            <a:r>
              <a:rPr lang="fr-BE" altLang="nl-BE" b="1" dirty="0" smtClean="0"/>
              <a:t>s</a:t>
            </a:r>
          </a:p>
        </p:txBody>
      </p:sp>
      <p:sp>
        <p:nvSpPr>
          <p:cNvPr id="98308" name="Rectangle 5"/>
          <p:cNvSpPr>
            <a:spLocks noChangeArrowheads="1"/>
          </p:cNvSpPr>
          <p:nvPr/>
        </p:nvSpPr>
        <p:spPr bwMode="auto">
          <a:xfrm>
            <a:off x="904875" y="754063"/>
            <a:ext cx="7981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BE" altLang="nl-BE" sz="2400" b="1"/>
              <a:t>Où trouver de l’aide et de l’information concernant les TdS?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ZoneTexte 1"/>
          <p:cNvSpPr txBox="1">
            <a:spLocks noChangeArrowheads="1"/>
          </p:cNvSpPr>
          <p:nvPr/>
        </p:nvSpPr>
        <p:spPr bwMode="auto">
          <a:xfrm>
            <a:off x="0" y="5599113"/>
            <a:ext cx="9144000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300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Trajets de soins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5" y="2009775"/>
            <a:ext cx="7734300" cy="519112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b="1" i="1" dirty="0" smtClean="0"/>
              <a:t>Pour conclure…</a:t>
            </a:r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 smtClean="0"/>
              <a:t>Que pouvons-nous retenir de cette échange ? </a:t>
            </a:r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 smtClean="0"/>
              <a:t>Quelles sont </a:t>
            </a:r>
            <a:r>
              <a:rPr lang="fr-BE" dirty="0"/>
              <a:t> </a:t>
            </a:r>
            <a:r>
              <a:rPr lang="fr-BE" dirty="0" smtClean="0"/>
              <a:t>les démarches réciproques attendues ?</a:t>
            </a:r>
            <a:endParaRPr lang="fr-BE" dirty="0"/>
          </a:p>
          <a:p>
            <a:pPr marL="0" indent="0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b="1" dirty="0"/>
          </a:p>
        </p:txBody>
      </p:sp>
      <p:sp>
        <p:nvSpPr>
          <p:cNvPr id="9318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81923" name="Espace réservé du contenu 1"/>
          <p:cNvSpPr>
            <a:spLocks noGrp="1"/>
          </p:cNvSpPr>
          <p:nvPr>
            <p:ph idx="1"/>
          </p:nvPr>
        </p:nvSpPr>
        <p:spPr>
          <a:xfrm>
            <a:off x="1065213" y="914400"/>
            <a:ext cx="7821612" cy="5743575"/>
          </a:xfrm>
        </p:spPr>
        <p:txBody>
          <a:bodyPr/>
          <a:lstStyle/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>
                <a:hlinkClick r:id="rId2" action="ppaction://hlinksldjump"/>
              </a:rPr>
              <a:t>Pour commencer</a:t>
            </a:r>
            <a:r>
              <a:rPr lang="fr-BE" altLang="fr-FR" sz="1600" dirty="0" smtClean="0"/>
              <a:t> …</a:t>
            </a:r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>
                <a:hlinkClick r:id="rId3" action="ppaction://hlinksldjump"/>
              </a:rPr>
              <a:t>Le trajet de soins 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>
                <a:hlinkClick r:id="rId4" action="ppaction://hlinksldjump"/>
              </a:rPr>
              <a:t>Les critères d'inclusion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/>
              <a:t>Patient : ses </a:t>
            </a:r>
            <a:r>
              <a:rPr lang="fr-BE" altLang="fr-FR" sz="1600" dirty="0" smtClean="0">
                <a:hlinkClick r:id="rId5" action="ppaction://hlinksldjump"/>
              </a:rPr>
              <a:t>avantages </a:t>
            </a:r>
            <a:r>
              <a:rPr lang="fr-BE" altLang="fr-FR" sz="1600" dirty="0" smtClean="0"/>
              <a:t>et ses </a:t>
            </a:r>
            <a:r>
              <a:rPr lang="fr-BE" altLang="fr-FR" sz="1600" dirty="0" smtClean="0">
                <a:hlinkClick r:id="rId6" action="ppaction://hlinksldjump"/>
              </a:rPr>
              <a:t>engagements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/>
              <a:t>Rôle du </a:t>
            </a:r>
            <a:r>
              <a:rPr lang="fr-BE" altLang="fr-FR" sz="1600" dirty="0" smtClean="0">
                <a:hlinkClick r:id="rId7" action="ppaction://hlinksldjump"/>
              </a:rPr>
              <a:t>médecin généraliste</a:t>
            </a:r>
            <a:r>
              <a:rPr lang="fr-BE" altLang="fr-FR" sz="1600" dirty="0" smtClean="0"/>
              <a:t> - </a:t>
            </a:r>
            <a:r>
              <a:rPr lang="fr-BE" altLang="fr-FR" sz="1600" dirty="0" smtClean="0">
                <a:hlinkClick r:id="rId8" action="ppaction://hlinksldjump"/>
              </a:rPr>
              <a:t>pharmacien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>
                <a:hlinkClick r:id="rId9" action="ppaction://hlinksldjump"/>
              </a:rPr>
              <a:t>Les prescriptions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>
                <a:hlinkClick r:id="rId10" action="ppaction://hlinksldjump"/>
              </a:rPr>
              <a:t>L'éducateur en diabétologie </a:t>
            </a:r>
            <a:endParaRPr lang="fr-FR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>
                <a:hlinkClick r:id="rId11" action="ppaction://hlinksldjump"/>
              </a:rPr>
              <a:t>Les mentions TSD, TSI ou CD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err="1" smtClean="0">
                <a:hlinkClick r:id="rId12" action="ppaction://hlinksldjump"/>
              </a:rPr>
              <a:t>TdS</a:t>
            </a:r>
            <a:r>
              <a:rPr lang="fr-BE" altLang="fr-FR" sz="1600" dirty="0" smtClean="0">
                <a:hlinkClick r:id="rId12" action="ppaction://hlinksldjump"/>
              </a:rPr>
              <a:t>, éducation et autogestion et convention diabète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>
                <a:hlinkClick r:id="rId13" action="ppaction://hlinksldjump"/>
              </a:rPr>
              <a:t>Soutien et information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</a:pPr>
            <a:r>
              <a:rPr lang="fr-BE" altLang="fr-FR" sz="1600" dirty="0" smtClean="0">
                <a:hlinkClick r:id="rId14" action="ppaction://hlinksldjump"/>
              </a:rPr>
              <a:t>Pour conclure </a:t>
            </a:r>
            <a:r>
              <a:rPr lang="fr-BE" altLang="fr-FR" sz="1600" dirty="0" smtClean="0"/>
              <a:t>…</a:t>
            </a:r>
            <a:endParaRPr lang="fr-FR" altLang="fr-FR" sz="1600" dirty="0" smtClean="0"/>
          </a:p>
        </p:txBody>
      </p:sp>
      <p:sp>
        <p:nvSpPr>
          <p:cNvPr id="5" name="Rectangle 4">
            <a:hlinkClick r:id="rId15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5" action="ppaction://hlinksldjump"/>
              </a:rPr>
              <a:t>THEMES</a:t>
            </a:r>
            <a:endParaRPr lang="fr-BE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65213" y="914400"/>
            <a:ext cx="7821612" cy="5743575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200" b="1" dirty="0" smtClean="0"/>
          </a:p>
          <a:p>
            <a:pPr marL="0" indent="0" algn="ctr" eaLnBrk="1" fontAlgn="auto" hangingPunct="1">
              <a:lnSpc>
                <a:spcPct val="100000"/>
              </a:lnSpc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2200" b="1" i="1" dirty="0" smtClean="0"/>
              <a:t>Pour commencer …</a:t>
            </a:r>
          </a:p>
          <a:p>
            <a:pPr marL="0" indent="0" eaLnBrk="1" fontAlgn="auto" hangingPunct="1">
              <a:lnSpc>
                <a:spcPct val="100000"/>
              </a:lnSpc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200" b="1" dirty="0" smtClean="0"/>
          </a:p>
          <a:p>
            <a:pPr marL="361950" indent="-36195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Pourquoi proposer un trajet de soins (</a:t>
            </a:r>
            <a:r>
              <a:rPr lang="fr-BE" sz="2200" dirty="0" err="1" smtClean="0"/>
              <a:t>TdS</a:t>
            </a:r>
            <a:r>
              <a:rPr lang="fr-BE" sz="2200" dirty="0" smtClean="0"/>
              <a:t>) au patient ? </a:t>
            </a:r>
            <a:br>
              <a:rPr lang="fr-BE" sz="2200" dirty="0" smtClean="0"/>
            </a:br>
            <a:endParaRPr lang="fr-BE" sz="2200" dirty="0"/>
          </a:p>
          <a:p>
            <a:pPr marL="361950" indent="-36195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Quel sont les rôles respectifs du médecin généraliste et du pharmacien dans un </a:t>
            </a:r>
            <a:r>
              <a:rPr lang="fr-BE" sz="2200" dirty="0" err="1" smtClean="0"/>
              <a:t>TdS</a:t>
            </a:r>
            <a:r>
              <a:rPr lang="fr-BE" sz="2200" dirty="0" smtClean="0"/>
              <a:t> ?</a:t>
            </a:r>
          </a:p>
          <a:p>
            <a:pPr marL="361950" indent="-36195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sz="1600" dirty="0"/>
          </a:p>
          <a:p>
            <a:pPr marL="361950" indent="-36195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Quels sont les problèmes pratiques que vous rencontrez dans le cadre des trajets de soins ? </a:t>
            </a:r>
          </a:p>
          <a:p>
            <a:pPr marL="0" indent="0" eaLnBrk="1" fontAlgn="auto" hangingPunct="1">
              <a:lnSpc>
                <a:spcPct val="100000"/>
              </a:lnSpc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1400" dirty="0"/>
          </a:p>
          <a:p>
            <a:pPr marL="361950" indent="-36195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Comment pouvons-nous mieux coordonner l’accompagnement et le suivi des patients dans les trajets de soins ? </a:t>
            </a:r>
            <a:endParaRPr lang="fr-BE" sz="2200" dirty="0"/>
          </a:p>
          <a:p>
            <a:pPr marL="0" indent="0" algn="just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2200" b="1" i="1" dirty="0" smtClean="0"/>
              <a:t> </a:t>
            </a:r>
            <a:endParaRPr lang="fr-BE" sz="2200" b="1" i="1" dirty="0"/>
          </a:p>
        </p:txBody>
      </p:sp>
      <p:sp>
        <p:nvSpPr>
          <p:cNvPr id="7680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3800" y="1757363"/>
            <a:ext cx="7693025" cy="5024437"/>
          </a:xfrm>
        </p:spPr>
        <p:txBody>
          <a:bodyPr rtlCol="0">
            <a:no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Un </a:t>
            </a:r>
            <a:r>
              <a:rPr lang="fr-BE" sz="2200" dirty="0" err="1" smtClean="0"/>
              <a:t>TdS</a:t>
            </a:r>
            <a:r>
              <a:rPr lang="fr-BE" sz="2200" dirty="0" smtClean="0"/>
              <a:t> organise </a:t>
            </a:r>
            <a:r>
              <a:rPr lang="fr-BE" sz="2200" dirty="0"/>
              <a:t>et coordonne </a:t>
            </a:r>
            <a:r>
              <a:rPr lang="fr-BE" sz="2200" dirty="0" smtClean="0"/>
              <a:t>le </a:t>
            </a:r>
            <a:r>
              <a:rPr lang="fr-BE" sz="2200" dirty="0"/>
              <a:t>traitement et le suivi d’un patient souffrant d’une maladie chronique. 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Le </a:t>
            </a:r>
            <a:r>
              <a:rPr lang="fr-BE" sz="2200" dirty="0" err="1" smtClean="0"/>
              <a:t>TdS</a:t>
            </a:r>
            <a:r>
              <a:rPr lang="fr-BE" sz="2200" dirty="0" smtClean="0"/>
              <a:t> a </a:t>
            </a:r>
            <a:r>
              <a:rPr lang="fr-BE" sz="2200" dirty="0"/>
              <a:t>pour objectif d’organiser la collaboration entre les professionnels de la </a:t>
            </a:r>
            <a:r>
              <a:rPr lang="fr-BE" sz="2200" dirty="0" smtClean="0"/>
              <a:t>santé et le patient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Le </a:t>
            </a:r>
            <a:r>
              <a:rPr lang="fr-BE" sz="2200" dirty="0" err="1" smtClean="0"/>
              <a:t>TdS</a:t>
            </a:r>
            <a:r>
              <a:rPr lang="fr-BE" sz="2200" dirty="0" smtClean="0"/>
              <a:t> est prévu </a:t>
            </a:r>
            <a:r>
              <a:rPr lang="fr-BE" sz="2200" dirty="0"/>
              <a:t>pour les sous-groupes de patients </a:t>
            </a:r>
            <a:r>
              <a:rPr lang="fr-BE" sz="2200" dirty="0" smtClean="0"/>
              <a:t>souffrant : </a:t>
            </a:r>
          </a:p>
          <a:p>
            <a:pPr marL="892175" lvl="1" indent="-355600" eaLnBrk="1" fontAlgn="auto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fr-BE" sz="2200" dirty="0" smtClean="0"/>
              <a:t>d’insuffisance </a:t>
            </a:r>
            <a:r>
              <a:rPr lang="fr-BE" sz="2200" dirty="0"/>
              <a:t>rénale chronique </a:t>
            </a:r>
            <a:endParaRPr lang="fr-BE" sz="2200" dirty="0" smtClean="0"/>
          </a:p>
          <a:p>
            <a:pPr marL="892175" lvl="1" indent="895350" eaLnBrk="1" fontAlgn="auto" hangingPunct="1">
              <a:lnSpc>
                <a:spcPct val="100000"/>
              </a:lnSpc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fr-BE" sz="2200" dirty="0" smtClean="0"/>
              <a:t>	et/ou </a:t>
            </a:r>
          </a:p>
          <a:p>
            <a:pPr marL="892175" lvl="1" indent="-355600" eaLnBrk="1" fontAlgn="auto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fr-BE" sz="2200" dirty="0" smtClean="0"/>
              <a:t>de </a:t>
            </a:r>
            <a:r>
              <a:rPr lang="fr-BE" sz="2200" dirty="0"/>
              <a:t>diabète de type 2.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200" b="1" dirty="0"/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2200" b="1" i="1" dirty="0"/>
          </a:p>
        </p:txBody>
      </p:sp>
      <p:sp>
        <p:nvSpPr>
          <p:cNvPr id="7782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83972" name="Rectangle 6"/>
          <p:cNvSpPr>
            <a:spLocks noChangeArrowheads="1"/>
          </p:cNvSpPr>
          <p:nvPr/>
        </p:nvSpPr>
        <p:spPr bwMode="auto">
          <a:xfrm>
            <a:off x="1065213" y="733425"/>
            <a:ext cx="7821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Qu’est-ce qu’un trajet de soins (TdS)?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3800" y="1263650"/>
            <a:ext cx="7693025" cy="59563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 smtClean="0"/>
              <a:t>L’accès aux </a:t>
            </a:r>
            <a:r>
              <a:rPr lang="fr-BE" sz="2200" dirty="0" err="1" smtClean="0"/>
              <a:t>TdS</a:t>
            </a:r>
            <a:r>
              <a:rPr lang="fr-BE" sz="2200" dirty="0" smtClean="0"/>
              <a:t> dépend de critères médicaux. </a:t>
            </a: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fr-BE" sz="2200" dirty="0" smtClean="0"/>
              <a:t>Le patient doit en parler avec son médecin généraliste. 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endParaRPr lang="fr-BE" sz="11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defRPr/>
            </a:pPr>
            <a:r>
              <a:rPr lang="fr-BE" sz="2200" b="1" dirty="0" smtClean="0">
                <a:solidFill>
                  <a:srgbClr val="24ABA5"/>
                </a:solidFill>
              </a:rPr>
              <a:t>Critères </a:t>
            </a:r>
            <a:r>
              <a:rPr lang="fr-BE" sz="2200" b="1" dirty="0">
                <a:solidFill>
                  <a:srgbClr val="24ABA5"/>
                </a:solidFill>
              </a:rPr>
              <a:t>d’inclusion :</a:t>
            </a:r>
            <a:r>
              <a:rPr lang="fr-BE" sz="2200" dirty="0"/>
              <a:t> </a:t>
            </a:r>
            <a:r>
              <a:rPr lang="fr-BE" sz="2200" dirty="0">
                <a:solidFill>
                  <a:srgbClr val="24ABA5"/>
                </a:solidFill>
              </a:rPr>
              <a:t>diabète de type </a:t>
            </a:r>
            <a:r>
              <a:rPr lang="fr-BE" sz="2200" dirty="0" smtClean="0">
                <a:solidFill>
                  <a:srgbClr val="24ABA5"/>
                </a:solidFill>
              </a:rPr>
              <a:t>2</a:t>
            </a:r>
          </a:p>
          <a:p>
            <a:pPr marL="533400" indent="-1778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fr-BE" sz="2000" dirty="0" smtClean="0"/>
              <a:t>contrôle </a:t>
            </a:r>
            <a:r>
              <a:rPr lang="fr-BE" sz="2000" dirty="0"/>
              <a:t>insuffisant lors d’un traitement oral </a:t>
            </a:r>
            <a:r>
              <a:rPr lang="fr-BE" sz="2000" dirty="0" smtClean="0"/>
              <a:t>maximal </a:t>
            </a:r>
            <a:r>
              <a:rPr lang="fr-BE" sz="2000" dirty="0"/>
              <a:t>et un traitement à l’insuline est envisagé</a:t>
            </a:r>
          </a:p>
          <a:p>
            <a:pPr marL="533400" indent="-1778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fr-BE" sz="2000" dirty="0"/>
              <a:t>1 ou 2 injections d’insuline par jour ou </a:t>
            </a:r>
            <a:r>
              <a:rPr lang="fr-BE" sz="2000" dirty="0" err="1" smtClean="0"/>
              <a:t>incrétinomimétique</a:t>
            </a:r>
            <a:endParaRPr lang="fr-BE" sz="2000" dirty="0" smtClean="0"/>
          </a:p>
          <a:p>
            <a:pPr marL="533400" indent="-1778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endParaRPr lang="fr-BE" sz="11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defRPr/>
            </a:pPr>
            <a:r>
              <a:rPr lang="fr-BE" sz="2200" b="1" dirty="0">
                <a:solidFill>
                  <a:srgbClr val="24ABA5"/>
                </a:solidFill>
              </a:rPr>
              <a:t>Critères d’inclusion : </a:t>
            </a:r>
            <a:r>
              <a:rPr lang="fr-BE" sz="2200" dirty="0">
                <a:solidFill>
                  <a:srgbClr val="24ABA5"/>
                </a:solidFill>
              </a:rPr>
              <a:t>IRC stade non terminal </a:t>
            </a:r>
            <a:endParaRPr lang="fr-BE" sz="2200" dirty="0" smtClean="0">
              <a:solidFill>
                <a:srgbClr val="24ABA5"/>
              </a:solidFill>
            </a:endParaRPr>
          </a:p>
          <a:p>
            <a:pPr marL="533400" indent="-2286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fr-BE" sz="2000" dirty="0" smtClean="0"/>
              <a:t>stade </a:t>
            </a:r>
            <a:r>
              <a:rPr lang="fr-BE" sz="2000" dirty="0"/>
              <a:t>3b, 4 et 5 (GFR&lt;45 défini à 2 reprises par une analyse sanguine)</a:t>
            </a:r>
          </a:p>
          <a:p>
            <a:pPr marL="533400" indent="-2286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fr-BE" sz="2000" dirty="0"/>
              <a:t>une protéinurie de plus d’1gr/jour, définie à 2 reprises par une analyse d’urine</a:t>
            </a:r>
          </a:p>
          <a:p>
            <a:pPr marL="533400" indent="-1778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BE" sz="2200" dirty="0"/>
          </a:p>
        </p:txBody>
      </p:sp>
      <p:sp>
        <p:nvSpPr>
          <p:cNvPr id="7885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84996" name="Rectangle 5"/>
          <p:cNvSpPr>
            <a:spLocks noChangeArrowheads="1"/>
          </p:cNvSpPr>
          <p:nvPr/>
        </p:nvSpPr>
        <p:spPr bwMode="auto">
          <a:xfrm>
            <a:off x="933450" y="701675"/>
            <a:ext cx="7953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quels patients peut-on proposer un TdS? </a:t>
            </a: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THEMES</a:t>
            </a:r>
            <a:endParaRPr lang="fr-BE" dirty="0"/>
          </a:p>
        </p:txBody>
      </p:sp>
      <p:sp>
        <p:nvSpPr>
          <p:cNvPr id="6" name="Bouton d'action : Accueil 5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208088" y="1579563"/>
            <a:ext cx="7678737" cy="4945062"/>
          </a:xfrm>
        </p:spPr>
        <p:txBody>
          <a:bodyPr rtlCol="0">
            <a:no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>
                <a:solidFill>
                  <a:srgbClr val="24ABA5"/>
                </a:solidFill>
              </a:rPr>
              <a:t>Autres conditions: </a:t>
            </a:r>
            <a:endParaRPr lang="fr-BE" sz="2200" dirty="0"/>
          </a:p>
          <a:p>
            <a:pPr marL="542925" indent="-18097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Gisha" panose="020B0502040204020203" pitchFamily="34" charset="-79"/>
              <a:buChar char="·"/>
              <a:defRPr/>
            </a:pPr>
            <a:r>
              <a:rPr lang="fr-BE" sz="2200" dirty="0"/>
              <a:t>avoir un DMG</a:t>
            </a:r>
          </a:p>
          <a:p>
            <a:pPr marL="542925" indent="-18097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Gisha" panose="020B0502040204020203" pitchFamily="34" charset="-79"/>
              <a:buChar char="·"/>
              <a:defRPr/>
            </a:pPr>
            <a:r>
              <a:rPr lang="fr-BE" sz="2200" dirty="0"/>
              <a:t>le patient doit pouvoir se rendre en </a:t>
            </a:r>
            <a:r>
              <a:rPr lang="fr-BE" sz="2200" dirty="0" smtClean="0"/>
              <a:t>consultation</a:t>
            </a:r>
          </a:p>
          <a:p>
            <a:pPr marL="542925" indent="-18097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Gisha" panose="020B0502040204020203" pitchFamily="34" charset="-79"/>
              <a:buChar char="·"/>
              <a:defRPr/>
            </a:pPr>
            <a:endParaRPr lang="fr-BE" sz="2200" dirty="0"/>
          </a:p>
          <a:p>
            <a:pPr marL="542925" indent="-18097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Gisha" panose="020B0502040204020203" pitchFamily="34" charset="-79"/>
              <a:buChar char="·"/>
              <a:defRPr/>
            </a:pPr>
            <a:endParaRPr lang="fr-BE" sz="2200" dirty="0" smtClean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>
                <a:solidFill>
                  <a:srgbClr val="24ABA5"/>
                </a:solidFill>
              </a:rPr>
              <a:t>Conditions </a:t>
            </a:r>
            <a:r>
              <a:rPr lang="fr-BE" sz="2200" dirty="0">
                <a:solidFill>
                  <a:srgbClr val="24ABA5"/>
                </a:solidFill>
              </a:rPr>
              <a:t>au maintien du </a:t>
            </a:r>
            <a:r>
              <a:rPr lang="fr-BE" sz="2200" dirty="0" err="1">
                <a:solidFill>
                  <a:srgbClr val="24ABA5"/>
                </a:solidFill>
              </a:rPr>
              <a:t>TdS</a:t>
            </a:r>
            <a:r>
              <a:rPr lang="fr-BE" sz="2200" dirty="0">
                <a:solidFill>
                  <a:srgbClr val="24ABA5"/>
                </a:solidFill>
              </a:rPr>
              <a:t> </a:t>
            </a:r>
            <a:r>
              <a:rPr lang="fr-BE" sz="2200" dirty="0" smtClean="0">
                <a:solidFill>
                  <a:srgbClr val="24ABA5"/>
                </a:solidFill>
              </a:rPr>
              <a:t>:</a:t>
            </a:r>
            <a:endParaRPr lang="fr-BE" sz="2200" dirty="0" smtClean="0"/>
          </a:p>
          <a:p>
            <a:pPr marL="542925" indent="-18097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Gisha" panose="020B0502040204020203" pitchFamily="34" charset="-79"/>
              <a:buChar char="·"/>
              <a:defRPr/>
            </a:pPr>
            <a:r>
              <a:rPr lang="fr-BE" sz="2200" dirty="0" smtClean="0"/>
              <a:t>Consultation </a:t>
            </a:r>
            <a:r>
              <a:rPr lang="fr-BE" sz="2200" dirty="0"/>
              <a:t>ou visite : MG min </a:t>
            </a:r>
            <a:r>
              <a:rPr lang="fr-BE" sz="2200" dirty="0" smtClean="0"/>
              <a:t>2x/an</a:t>
            </a:r>
          </a:p>
          <a:p>
            <a:pPr marL="542925" indent="-18097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Gisha" panose="020B0502040204020203" pitchFamily="34" charset="-79"/>
              <a:buChar char="·"/>
              <a:defRPr/>
            </a:pPr>
            <a:r>
              <a:rPr lang="fr-BE" sz="2200" dirty="0" smtClean="0"/>
              <a:t>Consultation </a:t>
            </a:r>
            <a:r>
              <a:rPr lang="fr-BE" sz="2200" dirty="0"/>
              <a:t>: MS min 1x/an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Wingdings 2" panose="05020102010507070707" pitchFamily="18" charset="2"/>
              <a:buNone/>
              <a:defRPr/>
            </a:pPr>
            <a:endParaRPr lang="fr-BE" sz="2000" b="1" i="1" dirty="0"/>
          </a:p>
        </p:txBody>
      </p:sp>
      <p:sp>
        <p:nvSpPr>
          <p:cNvPr id="7987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86020" name="Rectangle 5"/>
          <p:cNvSpPr>
            <a:spLocks noChangeArrowheads="1"/>
          </p:cNvSpPr>
          <p:nvPr/>
        </p:nvSpPr>
        <p:spPr bwMode="auto">
          <a:xfrm>
            <a:off x="952500" y="644525"/>
            <a:ext cx="7934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quels patients peut-on proposer un TdS? </a:t>
            </a:r>
          </a:p>
        </p:txBody>
      </p:sp>
      <p:sp>
        <p:nvSpPr>
          <p:cNvPr id="8" name="Rectangular Callout 6"/>
          <p:cNvSpPr/>
          <p:nvPr/>
        </p:nvSpPr>
        <p:spPr>
          <a:xfrm>
            <a:off x="1065213" y="2400300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difficultés rencontrez-vous </a:t>
            </a:r>
            <a:br>
              <a:rPr lang="fr-BE" sz="2800" dirty="0"/>
            </a:br>
            <a:r>
              <a:rPr lang="fr-BE" sz="2800" dirty="0"/>
              <a:t>vis-à-vis de ces critères d’inclusion 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Quelles pistes d’amélioration </a:t>
            </a:r>
            <a:br>
              <a:rPr lang="fr-BE" sz="2800" dirty="0"/>
            </a:br>
            <a:r>
              <a:rPr lang="fr-BE" sz="2800" dirty="0"/>
              <a:t>pouvez-vous imaginer 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73163" y="1990725"/>
            <a:ext cx="7713662" cy="4533900"/>
          </a:xfrm>
        </p:spPr>
        <p:txBody>
          <a:bodyPr/>
          <a:lstStyle/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panose="020B0604020202020204" pitchFamily="34" charset="0"/>
              <a:buChar char="•"/>
            </a:pP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Consultations</a:t>
            </a:r>
            <a:r>
              <a:rPr lang="fr-BE" altLang="nl-BE" sz="2200" smtClean="0">
                <a:solidFill>
                  <a:srgbClr val="24ABA5"/>
                </a:solidFill>
              </a:rPr>
              <a:t> </a:t>
            </a:r>
            <a:r>
              <a:rPr lang="fr-BE" altLang="nl-BE" sz="2200" smtClean="0"/>
              <a:t>chez le médecin généraliste et chez le spécialiste: remboursement du ticket modérateur</a:t>
            </a:r>
            <a:endParaRPr lang="fr-FR" altLang="nl-BE" sz="2200" smtClean="0"/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panose="020B0604020202020204" pitchFamily="34" charset="0"/>
              <a:buChar char="•"/>
            </a:pPr>
            <a:r>
              <a:rPr lang="fr-BE" altLang="nl-BE" sz="2200" smtClean="0"/>
              <a:t>Remboursement partiel </a:t>
            </a: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diététique</a:t>
            </a:r>
            <a:r>
              <a:rPr lang="fr-BE" altLang="nl-BE" sz="2200" smtClean="0">
                <a:solidFill>
                  <a:srgbClr val="24ABA5"/>
                </a:solidFill>
              </a:rPr>
              <a:t> </a:t>
            </a:r>
            <a:r>
              <a:rPr lang="fr-BE" altLang="nl-BE" sz="2200" smtClean="0"/>
              <a:t>: 2 x 30 min/an</a:t>
            </a:r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panose="020B0604020202020204" pitchFamily="34" charset="0"/>
              <a:buChar char="•"/>
            </a:pPr>
            <a:r>
              <a:rPr lang="fr-BE" altLang="nl-BE" sz="2200" smtClean="0"/>
              <a:t>Remboursement partiel </a:t>
            </a: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podologie</a:t>
            </a:r>
            <a:r>
              <a:rPr lang="fr-BE" altLang="nl-BE" sz="2200" smtClean="0">
                <a:solidFill>
                  <a:srgbClr val="24ABA5"/>
                </a:solidFill>
              </a:rPr>
              <a:t> </a:t>
            </a:r>
            <a:r>
              <a:rPr lang="fr-BE" altLang="nl-BE" sz="2200" smtClean="0"/>
              <a:t>: 2 x 45 min/an (à partir du groupe à risque 1)</a:t>
            </a:r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panose="020B0604020202020204" pitchFamily="34" charset="0"/>
              <a:buChar char="•"/>
            </a:pP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Education et matériel</a:t>
            </a:r>
            <a:r>
              <a:rPr lang="fr-BE" altLang="nl-BE" sz="2200" smtClean="0">
                <a:solidFill>
                  <a:srgbClr val="24ABA5"/>
                </a:solidFill>
              </a:rPr>
              <a:t> </a:t>
            </a: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: </a:t>
            </a:r>
            <a:r>
              <a:rPr lang="fr-BE" altLang="nl-BE" sz="2200" smtClean="0"/>
              <a:t>entièrement pris en charge par la mutuelle (partiellement pour le tensiomètre)</a:t>
            </a:r>
          </a:p>
          <a:p>
            <a:pPr marL="542925" indent="0" eaLnBrk="1" hangingPunct="1">
              <a:spcBef>
                <a:spcPct val="0"/>
              </a:spcBef>
              <a:buClr>
                <a:srgbClr val="04617B"/>
              </a:buClr>
              <a:buFont typeface="Wingdings 2" panose="05020102010507070707" pitchFamily="18" charset="2"/>
              <a:buNone/>
            </a:pPr>
            <a:endParaRPr lang="fr-BE" altLang="nl-BE" sz="2000" b="1" i="1" smtClean="0"/>
          </a:p>
        </p:txBody>
      </p:sp>
      <p:sp>
        <p:nvSpPr>
          <p:cNvPr id="8089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87044" name="Rectangle 5"/>
          <p:cNvSpPr>
            <a:spLocks noChangeArrowheads="1"/>
          </p:cNvSpPr>
          <p:nvPr/>
        </p:nvSpPr>
        <p:spPr bwMode="auto">
          <a:xfrm>
            <a:off x="1027113" y="733425"/>
            <a:ext cx="7859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Quels sont les avantages pour le patient? </a:t>
            </a:r>
          </a:p>
        </p:txBody>
      </p:sp>
      <p:sp>
        <p:nvSpPr>
          <p:cNvPr id="7" name="Rectangular Callout 11"/>
          <p:cNvSpPr/>
          <p:nvPr/>
        </p:nvSpPr>
        <p:spPr>
          <a:xfrm>
            <a:off x="1065213" y="2400300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Hormis le remboursement renforcé, </a:t>
            </a:r>
            <a:br>
              <a:rPr lang="fr-BE" sz="2800" dirty="0"/>
            </a:br>
            <a:r>
              <a:rPr lang="fr-BE" sz="2800" dirty="0"/>
              <a:t>quels autres avantages voyez-vous </a:t>
            </a:r>
            <a:br>
              <a:rPr lang="fr-BE" sz="2800" dirty="0"/>
            </a:br>
            <a:r>
              <a:rPr lang="fr-BE" sz="2800" dirty="0"/>
              <a:t>pour le patient dans un </a:t>
            </a:r>
            <a:r>
              <a:rPr lang="fr-BE" sz="2800" dirty="0" err="1"/>
              <a:t>TdS</a:t>
            </a:r>
            <a:r>
              <a:rPr lang="fr-BE" sz="2800" dirty="0"/>
              <a:t> 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73163" y="1990725"/>
            <a:ext cx="7713662" cy="4533900"/>
          </a:xfrm>
        </p:spPr>
        <p:txBody>
          <a:bodyPr/>
          <a:lstStyle/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panose="020B0604020202020204" pitchFamily="34" charset="0"/>
              <a:buChar char="•"/>
            </a:pP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Objectifs personnels à atteindre, </a:t>
            </a:r>
            <a:r>
              <a:rPr lang="fr-BE" altLang="nl-BE" sz="2200" smtClean="0"/>
              <a:t>repris dans un plan de soins qui est établi avec le médecin généraliste (p.ex. arrêter de fumer, alimentation saine, exercice physique régulier, vaccination contre la grippe,...)</a:t>
            </a:r>
            <a:endParaRPr lang="fr-FR" altLang="nl-BE" sz="2200" smtClean="0"/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panose="020B0604020202020204" pitchFamily="34" charset="0"/>
              <a:buChar char="•"/>
            </a:pPr>
            <a:r>
              <a:rPr lang="fr-BE" altLang="nl-BE" sz="2200" smtClean="0"/>
              <a:t>Laisse son médecin généraliste gérer son </a:t>
            </a: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DMG</a:t>
            </a:r>
            <a:endParaRPr lang="fr-BE" altLang="nl-BE" sz="2200" smtClean="0">
              <a:solidFill>
                <a:srgbClr val="24ABA5"/>
              </a:solidFill>
            </a:endParaRPr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panose="020B0604020202020204" pitchFamily="34" charset="0"/>
              <a:buChar char="•"/>
            </a:pPr>
            <a:r>
              <a:rPr lang="fr-BE" altLang="nl-BE" sz="2200" smtClean="0"/>
              <a:t>Au moins </a:t>
            </a: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2 contacts par an </a:t>
            </a:r>
            <a:r>
              <a:rPr lang="fr-BE" altLang="nl-BE" sz="2200" smtClean="0">
                <a:cs typeface="Arial" panose="020B0604020202020204" pitchFamily="34" charset="0"/>
              </a:rPr>
              <a:t>avec son </a:t>
            </a: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médecin généraliste</a:t>
            </a:r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panose="020B0604020202020204" pitchFamily="34" charset="0"/>
              <a:buChar char="•"/>
            </a:pPr>
            <a:r>
              <a:rPr lang="fr-BE" altLang="nl-BE" sz="2200" smtClean="0"/>
              <a:t>Au moins </a:t>
            </a: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1 contact par an </a:t>
            </a:r>
            <a:r>
              <a:rPr lang="fr-BE" altLang="nl-BE" sz="2200" smtClean="0">
                <a:cs typeface="Arial" panose="020B0604020202020204" pitchFamily="34" charset="0"/>
              </a:rPr>
              <a:t>avec son </a:t>
            </a:r>
            <a:r>
              <a:rPr lang="fr-BE" altLang="nl-BE" sz="2200" smtClean="0">
                <a:solidFill>
                  <a:srgbClr val="24ABA5"/>
                </a:solidFill>
                <a:cs typeface="Arial" panose="020B0604020202020204" pitchFamily="34" charset="0"/>
              </a:rPr>
              <a:t>médecin spécialiste</a:t>
            </a:r>
          </a:p>
        </p:txBody>
      </p:sp>
      <p:sp>
        <p:nvSpPr>
          <p:cNvPr id="8192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fr-BE" altLang="nl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Trajets de soins</a:t>
            </a:r>
          </a:p>
        </p:txBody>
      </p:sp>
      <p:sp>
        <p:nvSpPr>
          <p:cNvPr id="88068" name="Rectangle 5"/>
          <p:cNvSpPr>
            <a:spLocks noChangeArrowheads="1"/>
          </p:cNvSpPr>
          <p:nvPr/>
        </p:nvSpPr>
        <p:spPr bwMode="auto">
          <a:xfrm>
            <a:off x="1027113" y="733425"/>
            <a:ext cx="78597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/>
            <a:r>
              <a:rPr lang="fr-BE" altLang="nl-BE" sz="2400" b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Quels sont les engagements pris par le patient? </a:t>
            </a:r>
          </a:p>
        </p:txBody>
      </p:sp>
      <p:sp>
        <p:nvSpPr>
          <p:cNvPr id="8" name="Rectangular Callout 11"/>
          <p:cNvSpPr/>
          <p:nvPr/>
        </p:nvSpPr>
        <p:spPr>
          <a:xfrm>
            <a:off x="1027113" y="2400300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/>
              <a:t>Comment pouvons-nous collaborer afin </a:t>
            </a:r>
            <a:br>
              <a:rPr lang="fr-BE" sz="2800" dirty="0"/>
            </a:br>
            <a:r>
              <a:rPr lang="fr-BE" sz="2800" dirty="0"/>
              <a:t>de veiller à ce que les objectifs </a:t>
            </a:r>
            <a:br>
              <a:rPr lang="fr-BE" sz="2800" dirty="0"/>
            </a:br>
            <a:r>
              <a:rPr lang="fr-BE" sz="2800" dirty="0"/>
              <a:t>du patient soient atteints 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9331" y="38100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THEMES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theme/theme1.xml><?xml version="1.0" encoding="utf-8"?>
<a:theme xmlns:a="http://schemas.openxmlformats.org/drawingml/2006/main" name="Cadre">
  <a:themeElements>
    <a:clrScheme name="Personnalisé 6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33CCCC"/>
      </a:hlink>
      <a:folHlink>
        <a:srgbClr val="40BAD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3000" dirty="0" smtClean="0">
            <a:solidFill>
              <a:srgbClr val="24ABA5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Override1.xml><?xml version="1.0" encoding="utf-8"?>
<a:themeOverride xmlns:a="http://schemas.openxmlformats.org/drawingml/2006/main">
  <a:clrScheme name="Personnalisé 6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33CCCC"/>
    </a:hlink>
    <a:folHlink>
      <a:srgbClr val="40BAD2"/>
    </a:folHlink>
  </a:clrScheme>
</a:themeOverride>
</file>

<file path=ppt/theme/themeOverride2.xml><?xml version="1.0" encoding="utf-8"?>
<a:themeOverride xmlns:a="http://schemas.openxmlformats.org/drawingml/2006/main">
  <a:clrScheme name="Personnalisé 6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33CCCC"/>
    </a:hlink>
    <a:folHlink>
      <a:srgbClr val="40BAD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</TotalTime>
  <Words>1352</Words>
  <Application>Microsoft Office PowerPoint</Application>
  <PresentationFormat>Diavoorstelling (4:3)</PresentationFormat>
  <Paragraphs>213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Cadre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Concertation Locale</dc:title>
  <dc:creator>Aline Godart</dc:creator>
  <cp:lastModifiedBy>Ulrike Dragon</cp:lastModifiedBy>
  <cp:revision>215</cp:revision>
  <dcterms:created xsi:type="dcterms:W3CDTF">2014-01-20T14:15:39Z</dcterms:created>
  <dcterms:modified xsi:type="dcterms:W3CDTF">2016-02-26T14:11:48Z</dcterms:modified>
</cp:coreProperties>
</file>