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4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10.xml" ContentType="application/vnd.openxmlformats-officedocument.presentationml.slide+xml"/>
  <Override PartName="/ppt/slides/slide6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8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84" r:id="rId40"/>
    <p:sldId id="385" r:id="rId41"/>
    <p:sldId id="386" r:id="rId42"/>
    <p:sldId id="388" r:id="rId43"/>
    <p:sldId id="390" r:id="rId44"/>
    <p:sldId id="391" r:id="rId45"/>
    <p:sldId id="389" r:id="rId46"/>
    <p:sldId id="303" r:id="rId47"/>
    <p:sldId id="304" r:id="rId48"/>
    <p:sldId id="305" r:id="rId49"/>
    <p:sldId id="382" r:id="rId50"/>
    <p:sldId id="383" r:id="rId51"/>
    <p:sldId id="312" r:id="rId52"/>
    <p:sldId id="313" r:id="rId53"/>
    <p:sldId id="314" r:id="rId54"/>
    <p:sldId id="318" r:id="rId55"/>
    <p:sldId id="319" r:id="rId56"/>
    <p:sldId id="320" r:id="rId57"/>
    <p:sldId id="321" r:id="rId58"/>
    <p:sldId id="322" r:id="rId59"/>
    <p:sldId id="324" r:id="rId60"/>
    <p:sldId id="325" r:id="rId61"/>
    <p:sldId id="326" r:id="rId62"/>
    <p:sldId id="327" r:id="rId63"/>
    <p:sldId id="330" r:id="rId64"/>
    <p:sldId id="331" r:id="rId65"/>
    <p:sldId id="334" r:id="rId66"/>
    <p:sldId id="335" r:id="rId67"/>
    <p:sldId id="336" r:id="rId68"/>
    <p:sldId id="337" r:id="rId69"/>
    <p:sldId id="340" r:id="rId70"/>
    <p:sldId id="341" r:id="rId71"/>
    <p:sldId id="344" r:id="rId72"/>
    <p:sldId id="345" r:id="rId73"/>
    <p:sldId id="346" r:id="rId74"/>
    <p:sldId id="347" r:id="rId75"/>
    <p:sldId id="350" r:id="rId76"/>
    <p:sldId id="351" r:id="rId77"/>
    <p:sldId id="355" r:id="rId78"/>
    <p:sldId id="356" r:id="rId79"/>
    <p:sldId id="357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082675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nl-BE" altLang="en-US" noProof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429000"/>
            <a:ext cx="7088187" cy="720725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007C92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nl-BE" altLang="en-US" noProof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89656F-934E-4B4F-B856-7101C83EC7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274" name="Picture 10" descr="L-logo INAM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5144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0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F02B-D60F-41F0-B857-F99D1CA7DF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8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7702E-CC82-43C8-B700-6F66E92331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6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28384-1A92-4015-9D60-D2618C3484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6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98C74-5A02-48D7-8C00-A2A80A139E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8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D58A1-CD69-486D-9B17-FF98C880ED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96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F9B4C-C464-46E8-A2BE-4D88DB1CF9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EA8A3-9BA8-4BFB-B4DA-3958BF078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9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2AF17-06A9-4D53-90D6-6346475EC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0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1741C-E9A6-4E0E-9C3E-6F69AD9128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5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84AE6-9F1B-4E38-B4FA-B44F953B8B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274638"/>
            <a:ext cx="68516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opmaakprofielen van de modeltekst te bewerken</a:t>
            </a:r>
          </a:p>
          <a:p>
            <a:pPr lvl="1"/>
            <a:r>
              <a:rPr lang="en-US" altLang="en-US" smtClean="0"/>
              <a:t>Tweede niveau</a:t>
            </a:r>
          </a:p>
          <a:p>
            <a:pPr lvl="2"/>
            <a:r>
              <a:rPr lang="en-US" altLang="en-US" smtClean="0"/>
              <a:t>Derde niveau</a:t>
            </a:r>
          </a:p>
          <a:p>
            <a:pPr lvl="3"/>
            <a:r>
              <a:rPr lang="en-US" altLang="en-US" smtClean="0"/>
              <a:t>Vierde niveau</a:t>
            </a:r>
          </a:p>
          <a:p>
            <a:pPr lvl="4"/>
            <a:r>
              <a:rPr lang="en-US" altLang="en-US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7F0B1-E568-4A9F-8D88-C74F2B49F42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32" name="Picture 8" descr="electrogr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8201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L-logo INAMI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100"/>
            <a:ext cx="15144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7C9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4" b="30069"/>
          <a:stretch/>
        </p:blipFill>
        <p:spPr bwMode="auto">
          <a:xfrm>
            <a:off x="179512" y="3068960"/>
            <a:ext cx="8858250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4784"/>
            <a:ext cx="8351962" cy="1082675"/>
          </a:xfrm>
        </p:spPr>
        <p:txBody>
          <a:bodyPr/>
          <a:lstStyle/>
          <a:p>
            <a:r>
              <a:rPr lang="fr-FR" dirty="0"/>
              <a:t>Feedback </a:t>
            </a:r>
            <a:r>
              <a:rPr lang="fr-FR" dirty="0" smtClean="0"/>
              <a:t>concernant les patients</a:t>
            </a:r>
            <a:br>
              <a:rPr lang="fr-FR" dirty="0" smtClean="0"/>
            </a:br>
            <a:r>
              <a:rPr lang="fr-FR" dirty="0" smtClean="0"/>
              <a:t>en maisons de repos</a:t>
            </a:r>
            <a:br>
              <a:rPr lang="fr-FR" dirty="0" smtClean="0"/>
            </a:br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7600" y="2583161"/>
            <a:ext cx="70881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b="1">
                <a:solidFill>
                  <a:srgbClr val="006F82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kern="0" dirty="0" err="1"/>
              <a:t>Résultats</a:t>
            </a:r>
            <a:r>
              <a:rPr lang="nl-BE" kern="0" dirty="0"/>
              <a:t> </a:t>
            </a:r>
            <a:r>
              <a:rPr lang="nl-BE" kern="0" dirty="0" smtClean="0"/>
              <a:t>(</a:t>
            </a:r>
            <a:r>
              <a:rPr lang="nl-BE" kern="0" dirty="0" err="1"/>
              <a:t>données</a:t>
            </a:r>
            <a:r>
              <a:rPr lang="nl-BE" kern="0" dirty="0"/>
              <a:t> 2016</a:t>
            </a:r>
            <a:r>
              <a:rPr lang="nl-BE" kern="0" dirty="0" smtClean="0"/>
              <a:t>) </a:t>
            </a:r>
          </a:p>
          <a:p>
            <a:r>
              <a:rPr lang="nl-BE" kern="0" dirty="0" smtClean="0"/>
              <a:t>pour les </a:t>
            </a:r>
            <a:r>
              <a:rPr lang="nl-BE" kern="0" dirty="0" err="1" smtClean="0"/>
              <a:t>maisons</a:t>
            </a:r>
            <a:r>
              <a:rPr lang="nl-BE" kern="0" dirty="0" smtClean="0"/>
              <a:t> de </a:t>
            </a:r>
            <a:r>
              <a:rPr lang="nl-BE" kern="0" dirty="0" err="1" smtClean="0"/>
              <a:t>repos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6695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I.1. </a:t>
            </a:r>
            <a:r>
              <a:rPr lang="fr-FR" dirty="0"/>
              <a:t>Infections dans la pratique ambulatoire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Grippe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3106800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Chez les patients ≥ 65 ans, une vaccination annuelle contre la grippe est recommandée en raison d'un risque accru de complications.</a:t>
            </a:r>
            <a:r>
              <a:rPr lang="nl-NL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9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98859A-D910-4F97-B736-F64D64A0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453006" cy="48711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8384-1A92-4015-9D60-D2618C34840A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C80A20-2130-4CE2-AEF6-80367281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861"/>
            <a:ext cx="6851650" cy="777875"/>
          </a:xfrm>
        </p:spPr>
        <p:txBody>
          <a:bodyPr/>
          <a:lstStyle/>
          <a:p>
            <a:r>
              <a:rPr lang="fr-FR" i="1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dirty="0">
                <a:latin typeface="Candara"/>
                <a:ea typeface="Times New Roman"/>
                <a:cs typeface="Times New Roman"/>
              </a:rPr>
              <a:t>d’assurés de 75 ans et plus qui ont été vaccinés contre la grippe dans le courant de </a:t>
            </a:r>
            <a:r>
              <a:rPr lang="fr-FR" i="1" dirty="0" smtClean="0">
                <a:latin typeface="Candara"/>
                <a:ea typeface="Times New Roman"/>
                <a:cs typeface="Times New Roman"/>
              </a:rPr>
              <a:t>l’année</a:t>
            </a:r>
            <a:endParaRPr lang="fr-FR" i="1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430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2818A3-661C-4F0C-A836-52BAF573C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29" y="1621090"/>
            <a:ext cx="7960542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6C80A20-2130-4CE2-AEF6-80367281AC12}"/>
              </a:ext>
            </a:extLst>
          </p:cNvPr>
          <p:cNvSpPr txBox="1">
            <a:spLocks/>
          </p:cNvSpPr>
          <p:nvPr/>
        </p:nvSpPr>
        <p:spPr>
          <a:xfrm>
            <a:off x="1763688" y="274861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dirty="0">
                <a:latin typeface="Candara"/>
                <a:ea typeface="Times New Roman"/>
                <a:cs typeface="Times New Roman"/>
              </a:rPr>
              <a:t>Pourcentage d’assurés de 75 ans et plus qui ont été vaccinés contre la grippe dans le courant de l’année</a:t>
            </a:r>
            <a:endParaRPr lang="fr-FR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36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I.1. </a:t>
            </a:r>
            <a:r>
              <a:rPr lang="fr-FR" dirty="0"/>
              <a:t>Infections dans la pratique ambulatoire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Antibiotics</a:t>
            </a:r>
            <a:endParaRPr lang="nl-BE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</a:pPr>
            <a:endParaRPr lang="nl-BE" sz="1400" b="1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Consommation</a:t>
            </a:r>
            <a:r>
              <a:rPr lang="nl-BE" sz="18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1800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générale</a:t>
            </a:r>
            <a:r>
              <a:rPr lang="nl-BE" sz="18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1800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d'antibiotiques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2483765" y="3106800"/>
            <a:ext cx="6157585" cy="1080120"/>
          </a:xfrm>
          <a:prstGeom prst="wedgeRoundRectCallout">
            <a:avLst>
              <a:gd name="adj1" fmla="val -58738"/>
              <a:gd name="adj2" fmla="val 53461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Les infections courantes en pratique ambulatoire ne requièrent pour la plupart pas d’antibiotiques.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6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E6EFD9F-5076-4DA6-97D2-51BE2DF8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1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75 ans et plus avec au moins 1 prescription d’antibiotiques dans le courant de l’année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171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C7EA2A-FCB0-44EE-93F6-681D83BB9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3" y="1614993"/>
            <a:ext cx="8276034" cy="4694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avec au moins 1 prescription d’antibiotiques dans le courant de l’année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0034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I.1. </a:t>
            </a:r>
            <a:r>
              <a:rPr lang="fr-FR" dirty="0"/>
              <a:t>Infections dans la pratique ambulatoire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Antibiotics</a:t>
            </a:r>
          </a:p>
          <a:p>
            <a:pPr marL="0" indent="0">
              <a:buFontTx/>
              <a:buNone/>
            </a:pP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nl-BE" sz="1800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 de l'antibiotique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49374" y="2852936"/>
            <a:ext cx="6157584" cy="2016224"/>
          </a:xfrm>
          <a:prstGeom prst="wedgeRoundRectCallout">
            <a:avLst>
              <a:gd name="adj1" fmla="val -58297"/>
              <a:gd name="adj2" fmla="val 30349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Si un antibiotique est nécessaire, il est préférable d'opter pour un antibiotique au spectre le plus étroit possible.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Pour les infections respiratoires, la préférence se porte sur l'amoxicilline (si un traitement par antibiotiques est nécessaire).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En cas de cystite non compliquée chez la femme et l'enfant, la </a:t>
            </a:r>
            <a:r>
              <a:rPr lang="fr-FR" sz="1400" b="1" dirty="0" err="1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nitrofurantoïne</a:t>
            </a: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 est préférable.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449374" y="4941168"/>
            <a:ext cx="6157585" cy="1080120"/>
          </a:xfrm>
          <a:prstGeom prst="wedgeRoundRectCallout">
            <a:avLst>
              <a:gd name="adj1" fmla="val -60023"/>
              <a:gd name="adj2" fmla="val -52360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Les quinolones sont des antibiotiques à large spectre et ne sont (pratiquement) jamais indiquées comme traitement de première intention.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5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84F29D-A4C9-47FE-9426-1B125D8B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1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prescriptions d’amoxicilline non combinée à de l’acide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clavulanique</a:t>
            </a:r>
          </a:p>
          <a:p>
            <a:r>
              <a:rPr lang="en-US" i="1" kern="0" dirty="0" smtClean="0">
                <a:latin typeface="Candara"/>
                <a:ea typeface="Times New Roman"/>
                <a:cs typeface="Times New Roman"/>
              </a:rPr>
              <a:t>&gt;=75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2049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66FD62-3837-4F15-89DB-FFDE72DC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29" y="1621090"/>
            <a:ext cx="7960542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de prescriptions d’amoxicilline non combinée à de l’acide clavulanique</a:t>
            </a:r>
          </a:p>
          <a:p>
            <a:r>
              <a:rPr lang="en-US" i="1" kern="0" dirty="0">
                <a:latin typeface="Candara"/>
                <a:ea typeface="Times New Roman"/>
                <a:cs typeface="Times New Roman"/>
              </a:rPr>
              <a:t>&gt;=75</a:t>
            </a:r>
          </a:p>
        </p:txBody>
      </p:sp>
    </p:spTree>
    <p:extLst>
      <p:ext uri="{BB962C8B-B14F-4D97-AF65-F5344CB8AC3E}">
        <p14:creationId xmlns:p14="http://schemas.microsoft.com/office/powerpoint/2010/main" val="1264777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I: MÉDICAMENTS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sz="3200" b="1" kern="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sz="3200" b="1" kern="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400" kern="0" dirty="0">
                <a:solidFill>
                  <a:srgbClr val="FFFFFF">
                    <a:lumMod val="85000"/>
                  </a:srgbClr>
                </a:solidFill>
              </a:rPr>
              <a:t>Infections dans la pratique ambulatoire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1" kern="0" dirty="0">
                <a:solidFill>
                  <a:srgbClr val="000000"/>
                </a:solidFill>
              </a:rPr>
              <a:t>Médication des personnes âgées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kern="0" dirty="0">
                <a:solidFill>
                  <a:srgbClr val="FFFFFF">
                    <a:lumMod val="85000"/>
                  </a:srgbClr>
                </a:solidFill>
              </a:rPr>
              <a:t>Médication </a:t>
            </a:r>
            <a:r>
              <a:rPr lang="fr-FR" sz="2400" kern="0" dirty="0" smtClean="0">
                <a:solidFill>
                  <a:srgbClr val="FFFFFF">
                    <a:lumMod val="85000"/>
                  </a:srgbClr>
                </a:solidFill>
              </a:rPr>
              <a:t>psychotrope</a:t>
            </a:r>
            <a:endParaRPr lang="fr-FR" sz="2400" kern="0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59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84784"/>
            <a:ext cx="8424936" cy="5112568"/>
          </a:xfrm>
        </p:spPr>
        <p:txBody>
          <a:bodyPr/>
          <a:lstStyle/>
          <a:p>
            <a:r>
              <a:rPr lang="fr-BE" sz="1800" dirty="0" smtClean="0"/>
              <a:t>Cette présentation est un outil afin de débattre de certaines priorités relatives </a:t>
            </a:r>
            <a:r>
              <a:rPr lang="fr-BE" sz="1800" dirty="0"/>
              <a:t>aux patients en maison de </a:t>
            </a:r>
            <a:r>
              <a:rPr lang="fr-BE" sz="1800" dirty="0" smtClean="0"/>
              <a:t>repos.</a:t>
            </a:r>
          </a:p>
          <a:p>
            <a:r>
              <a:rPr lang="fr-BE" sz="1800" dirty="0" smtClean="0"/>
              <a:t>Cette discussion peut se dérouler soit </a:t>
            </a:r>
            <a:r>
              <a:rPr lang="fr-BE" sz="1800" dirty="0"/>
              <a:t>en </a:t>
            </a:r>
            <a:r>
              <a:rPr lang="fr-BE" sz="1800" dirty="0" err="1"/>
              <a:t>Glem</a:t>
            </a:r>
            <a:r>
              <a:rPr lang="fr-BE" sz="1800" dirty="0"/>
              <a:t> ou en réunion de coordination de la maison de repos (CRA</a:t>
            </a:r>
            <a:r>
              <a:rPr lang="fr-BE" sz="1800" dirty="0" smtClean="0"/>
              <a:t>).</a:t>
            </a:r>
          </a:p>
          <a:p>
            <a:r>
              <a:rPr lang="fr-FR" sz="1800" dirty="0"/>
              <a:t>En tant que </a:t>
            </a:r>
            <a:r>
              <a:rPr lang="fr-FR" sz="1800" dirty="0" smtClean="0"/>
              <a:t>CRA ou </a:t>
            </a:r>
            <a:r>
              <a:rPr lang="fr-FR" sz="1800" dirty="0"/>
              <a:t>responsable </a:t>
            </a:r>
            <a:r>
              <a:rPr lang="fr-FR" sz="1800" dirty="0" smtClean="0"/>
              <a:t>de </a:t>
            </a:r>
            <a:r>
              <a:rPr lang="fr-FR" sz="1800" dirty="0"/>
              <a:t>LOK, vous trouverez ci-joint un aperçu </a:t>
            </a:r>
            <a:r>
              <a:rPr lang="fr-FR" sz="1800" dirty="0" smtClean="0"/>
              <a:t>de certains aspects de la qualité dans les </a:t>
            </a:r>
            <a:r>
              <a:rPr lang="fr-BE" sz="1800" dirty="0"/>
              <a:t>maison de </a:t>
            </a:r>
            <a:r>
              <a:rPr lang="fr-BE" sz="1800" dirty="0" smtClean="0"/>
              <a:t>repos prodigués par les médecins généralistes. Les résultats sont </a:t>
            </a:r>
            <a:r>
              <a:rPr lang="fr-FR" sz="1800" dirty="0" smtClean="0"/>
              <a:t>regroupés </a:t>
            </a:r>
            <a:r>
              <a:rPr lang="fr-FR" sz="1800" dirty="0"/>
              <a:t>par province</a:t>
            </a:r>
            <a:r>
              <a:rPr lang="fr-FR" sz="1800" dirty="0" smtClean="0"/>
              <a:t>.</a:t>
            </a:r>
            <a:endParaRPr lang="fr-FR" sz="1800" dirty="0"/>
          </a:p>
          <a:p>
            <a:r>
              <a:rPr lang="fr-FR" sz="1800" dirty="0"/>
              <a:t>Ces soins ont été cartographiés à l'aide d'un certain nombre d'indicateurs de qualité thématiques. Les indicateurs ont été élaborés et validés en concertation avec les représentants des médecins généralistes de </a:t>
            </a:r>
            <a:r>
              <a:rPr lang="fr-FR" sz="1800" dirty="0" err="1"/>
              <a:t>Domus</a:t>
            </a:r>
            <a:r>
              <a:rPr lang="fr-FR" sz="1800" dirty="0"/>
              <a:t> </a:t>
            </a:r>
            <a:r>
              <a:rPr lang="fr-FR" sz="1800" dirty="0" err="1"/>
              <a:t>Medica</a:t>
            </a:r>
            <a:r>
              <a:rPr lang="fr-FR" sz="1800" dirty="0"/>
              <a:t> et de SSMG</a:t>
            </a:r>
            <a:r>
              <a:rPr lang="fr-FR" sz="1800" dirty="0" smtClean="0"/>
              <a:t>.</a:t>
            </a:r>
            <a:endParaRPr lang="fr-FR" sz="1800" dirty="0"/>
          </a:p>
          <a:p>
            <a:r>
              <a:rPr lang="fr-FR" sz="1800" dirty="0"/>
              <a:t>Les thèmes abordés constituent les priorités du </a:t>
            </a:r>
            <a:r>
              <a:rPr lang="fr-FR" sz="1800" dirty="0" smtClean="0"/>
              <a:t>CNPQ </a:t>
            </a:r>
            <a:r>
              <a:rPr lang="fr-FR" sz="1800" dirty="0"/>
              <a:t>(Conseil national pour la promotion de la qualité). Ce </a:t>
            </a:r>
            <a:r>
              <a:rPr lang="fr-FR" sz="1800" dirty="0" smtClean="0"/>
              <a:t>feed-back est </a:t>
            </a:r>
            <a:r>
              <a:rPr lang="fr-FR" sz="1800" dirty="0"/>
              <a:t>donc soutenu par la CNPQ</a:t>
            </a:r>
            <a:r>
              <a:rPr lang="fr-FR" sz="1800" dirty="0" smtClean="0"/>
              <a:t> </a:t>
            </a:r>
            <a:r>
              <a:rPr lang="fr-FR" sz="1800" dirty="0"/>
              <a:t>et la Commission nationale </a:t>
            </a:r>
            <a:r>
              <a:rPr lang="fr-FR" sz="1800" dirty="0" smtClean="0"/>
              <a:t>médecins - </a:t>
            </a:r>
            <a:r>
              <a:rPr lang="en-GB" sz="1800" dirty="0" err="1" smtClean="0"/>
              <a:t>organismes</a:t>
            </a:r>
            <a:r>
              <a:rPr lang="en-GB" sz="1800" dirty="0" smtClean="0"/>
              <a:t> </a:t>
            </a:r>
            <a:r>
              <a:rPr lang="en-GB" sz="1800" dirty="0" err="1" smtClean="0"/>
              <a:t>assureurs</a:t>
            </a:r>
            <a:r>
              <a:rPr lang="en-GB" sz="1800" dirty="0" smtClean="0"/>
              <a:t> </a:t>
            </a:r>
            <a:r>
              <a:rPr lang="fr-FR" sz="1800" dirty="0" smtClean="0"/>
              <a:t>(</a:t>
            </a:r>
            <a:r>
              <a:rPr lang="fr-FR" sz="1800" dirty="0" err="1" smtClean="0"/>
              <a:t>MedicoMut</a:t>
            </a:r>
            <a:r>
              <a:rPr lang="fr-FR" sz="1800" dirty="0"/>
              <a:t>).</a:t>
            </a:r>
          </a:p>
          <a:p>
            <a:r>
              <a:rPr lang="fr-FR" sz="1800" dirty="0"/>
              <a:t>Ce document a été conçu comme </a:t>
            </a:r>
            <a:r>
              <a:rPr lang="fr-FR" sz="1800" dirty="0" smtClean="0"/>
              <a:t>dans un esprit positif</a:t>
            </a:r>
            <a:r>
              <a:rPr lang="fr-FR" sz="1800" dirty="0"/>
              <a:t>, dans le but d'encourager l'autoréflexion et l'amélioration des processus au sein de votre </a:t>
            </a:r>
            <a:r>
              <a:rPr lang="fr-BE" sz="1800" dirty="0"/>
              <a:t>maison de repos</a:t>
            </a:r>
            <a:r>
              <a:rPr lang="fr-FR" sz="1800" dirty="0" smtClean="0"/>
              <a:t>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6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I.2. </a:t>
            </a:r>
            <a:r>
              <a:rPr lang="nl-BE" dirty="0" err="1"/>
              <a:t>Médication</a:t>
            </a:r>
            <a:r>
              <a:rPr lang="nl-BE" dirty="0"/>
              <a:t> des </a:t>
            </a:r>
            <a:r>
              <a:rPr lang="nl-BE" dirty="0" err="1"/>
              <a:t>personnes</a:t>
            </a:r>
            <a:r>
              <a:rPr lang="nl-BE" dirty="0"/>
              <a:t> </a:t>
            </a:r>
            <a:r>
              <a:rPr lang="nl-BE" dirty="0" err="1"/>
              <a:t>âgées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Polymédication</a:t>
            </a:r>
          </a:p>
          <a:p>
            <a:pPr marL="0" indent="0">
              <a:buFontTx/>
              <a:buNone/>
            </a:pP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3106800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Une évaluation critique et systématique de la consommation de médicaments est souhaitable chez les personnes âgées sous </a:t>
            </a:r>
            <a:r>
              <a:rPr lang="fr-FR" sz="1400" b="1" dirty="0" err="1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polymédication</a:t>
            </a: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 (prise chronique de ≥ 5 médicaments).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5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30E13A-54DE-4326-B1C1-9C32B846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75 ans et plus avec consommation de longue durée de ≥ 5 médicaments différents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472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3A67741-EE56-4FC3-8AF4-37277A8E3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2" y="1628800"/>
            <a:ext cx="8276037" cy="4694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avec consommation de longue durée de ≥ 5 médicaments différents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5180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I.2. </a:t>
            </a:r>
            <a:r>
              <a:rPr lang="nl-BE" dirty="0" err="1"/>
              <a:t>Médication</a:t>
            </a:r>
            <a:r>
              <a:rPr lang="nl-BE" dirty="0"/>
              <a:t> des </a:t>
            </a:r>
            <a:r>
              <a:rPr lang="nl-BE" dirty="0" err="1"/>
              <a:t>personnes</a:t>
            </a:r>
            <a:r>
              <a:rPr lang="nl-BE" dirty="0"/>
              <a:t> </a:t>
            </a:r>
            <a:r>
              <a:rPr lang="nl-BE" dirty="0" err="1"/>
              <a:t>âgées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Médicaments hypolipidémiants</a:t>
            </a: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3106800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Il n'existe aucune évidence sur l'utilité de la réduction du cholestérol chez les patients de 80 ans et plus</a:t>
            </a:r>
            <a:r>
              <a:rPr lang="nl-BE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7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570BD2-1CB6-452C-8623-19F207A3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80 ans et plus qui sont traités par médicaments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hypolipidémiants</a:t>
            </a:r>
            <a:endParaRPr lang="fr-FR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0146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E4BE1A-0026-4F1E-BE58-611788D3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94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80 ans et plus qui sont traités par médicaments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hypolipidémiants</a:t>
            </a:r>
            <a:endParaRPr lang="fr-FR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468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I.2. </a:t>
            </a:r>
            <a:r>
              <a:rPr lang="nl-BE" dirty="0" err="1"/>
              <a:t>Médication</a:t>
            </a:r>
            <a:r>
              <a:rPr lang="nl-BE" dirty="0"/>
              <a:t> des </a:t>
            </a:r>
            <a:r>
              <a:rPr lang="nl-BE" dirty="0" err="1"/>
              <a:t>personnes</a:t>
            </a:r>
            <a:r>
              <a:rPr lang="nl-BE" dirty="0"/>
              <a:t> </a:t>
            </a:r>
            <a:r>
              <a:rPr lang="nl-BE" dirty="0" err="1"/>
              <a:t>âgées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Anti-inflammatoires non-stéroïdiens (AINS)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3104964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L'utilisation prolongée d'AINS chez les personnes âgées n'est pas recommandée</a:t>
            </a:r>
            <a:r>
              <a:rPr lang="nl-BE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38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829C61-4BAE-4D48-8F58-CC3E0534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75 ans et plus ayant une prescription d’AINS pour plus de 30 jours</a:t>
            </a:r>
          </a:p>
        </p:txBody>
      </p:sp>
    </p:spTree>
    <p:extLst>
      <p:ext uri="{BB962C8B-B14F-4D97-AF65-F5344CB8AC3E}">
        <p14:creationId xmlns:p14="http://schemas.microsoft.com/office/powerpoint/2010/main" val="3762528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26F5A1-0686-4B90-9065-D496AF04E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94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ayant une prescription d’AINS pour plus de 30 jours</a:t>
            </a:r>
          </a:p>
        </p:txBody>
      </p:sp>
    </p:spTree>
    <p:extLst>
      <p:ext uri="{BB962C8B-B14F-4D97-AF65-F5344CB8AC3E}">
        <p14:creationId xmlns:p14="http://schemas.microsoft.com/office/powerpoint/2010/main" val="11271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I.2. </a:t>
            </a:r>
            <a:r>
              <a:rPr lang="nl-BE" dirty="0" err="1"/>
              <a:t>Médication</a:t>
            </a:r>
            <a:r>
              <a:rPr lang="nl-BE" dirty="0"/>
              <a:t> des </a:t>
            </a:r>
            <a:r>
              <a:rPr lang="nl-BE" dirty="0" err="1"/>
              <a:t>personnes</a:t>
            </a:r>
            <a:r>
              <a:rPr lang="nl-BE" dirty="0"/>
              <a:t> </a:t>
            </a:r>
            <a:r>
              <a:rPr lang="nl-BE" dirty="0" err="1"/>
              <a:t>âgées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Médication anticholinergique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3104964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Les médicaments à action anticholinergique doivent être limités chez les personnes âgées</a:t>
            </a:r>
            <a:r>
              <a:rPr lang="nl-BE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1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contient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présentation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80520"/>
          </a:xfrm>
        </p:spPr>
        <p:txBody>
          <a:bodyPr/>
          <a:lstStyle/>
          <a:p>
            <a:r>
              <a:rPr lang="fr-BE" sz="2000" dirty="0" smtClean="0"/>
              <a:t>Cette présentation reprend l’ensemble des messages détaillés du feedback, en analogie avec le feedback de pratique.</a:t>
            </a:r>
          </a:p>
          <a:p>
            <a:r>
              <a:rPr lang="fr-BE" sz="2000" dirty="0"/>
              <a:t>Ces messages sont illustrés par deux types de </a:t>
            </a:r>
            <a:r>
              <a:rPr lang="fr-BE" sz="2000" dirty="0" smtClean="0"/>
              <a:t>graphiques:</a:t>
            </a:r>
            <a:endParaRPr lang="fr-BE" sz="2000" dirty="0"/>
          </a:p>
          <a:p>
            <a:pPr lvl="1"/>
            <a:r>
              <a:rPr lang="nl-BE" sz="2000" dirty="0" err="1" smtClean="0"/>
              <a:t>L’évolution</a:t>
            </a:r>
            <a:r>
              <a:rPr lang="nl-BE" sz="2000" dirty="0" smtClean="0"/>
              <a:t> de 2011 à 2016</a:t>
            </a:r>
          </a:p>
          <a:p>
            <a:pPr marL="857250" lvl="2" indent="0">
              <a:buNone/>
            </a:pPr>
            <a:r>
              <a:rPr lang="fr-FR" sz="1800" dirty="0"/>
              <a:t>Les soins aux résidents des </a:t>
            </a:r>
            <a:r>
              <a:rPr lang="fr-FR" sz="1800" dirty="0" smtClean="0"/>
              <a:t>maisons de repos sont </a:t>
            </a:r>
            <a:r>
              <a:rPr lang="fr-FR" sz="1800" dirty="0"/>
              <a:t>agrégés pour le pays et par région par an.</a:t>
            </a:r>
            <a:endParaRPr lang="nl-BE" sz="1800" dirty="0" smtClean="0"/>
          </a:p>
          <a:p>
            <a:pPr lvl="1"/>
            <a:r>
              <a:rPr lang="nl-BE" sz="2000" dirty="0" smtClean="0"/>
              <a:t>La </a:t>
            </a:r>
            <a:r>
              <a:rPr lang="nl-BE" sz="2000" dirty="0" err="1" smtClean="0"/>
              <a:t>comparaison</a:t>
            </a:r>
            <a:r>
              <a:rPr lang="nl-BE" sz="2000" dirty="0" smtClean="0"/>
              <a:t> par </a:t>
            </a:r>
            <a:r>
              <a:rPr lang="nl-BE" sz="2000" dirty="0" err="1" smtClean="0"/>
              <a:t>province</a:t>
            </a:r>
            <a:r>
              <a:rPr lang="nl-BE" sz="2000" dirty="0" smtClean="0"/>
              <a:t> en 2016</a:t>
            </a:r>
          </a:p>
          <a:p>
            <a:pPr marL="857250" lvl="2" indent="0">
              <a:buNone/>
            </a:pPr>
            <a:r>
              <a:rPr lang="fr-FR" sz="1800" dirty="0"/>
              <a:t>Les soins aux résidents </a:t>
            </a:r>
            <a:r>
              <a:rPr lang="fr-FR" sz="1800" dirty="0" smtClean="0"/>
              <a:t>des </a:t>
            </a:r>
            <a:r>
              <a:rPr lang="fr-FR" sz="1800" dirty="0"/>
              <a:t>maisons de repos</a:t>
            </a:r>
            <a:r>
              <a:rPr lang="fr-FR" sz="1800" dirty="0" smtClean="0"/>
              <a:t> </a:t>
            </a:r>
            <a:r>
              <a:rPr lang="fr-FR" sz="1800" dirty="0"/>
              <a:t>sont agrégés par province.</a:t>
            </a:r>
          </a:p>
          <a:p>
            <a:pPr marL="857250" lvl="2" indent="0">
              <a:buNone/>
            </a:pPr>
            <a:r>
              <a:rPr lang="fr-FR" sz="1800" dirty="0"/>
              <a:t>Le groupe de contrôle est composé d'assurés ambulatoires âgés de plus de 75 ans qui n'ont pas séjourné dans </a:t>
            </a:r>
            <a:r>
              <a:rPr lang="fr-FR" sz="1800" dirty="0" smtClean="0"/>
              <a:t>une maison </a:t>
            </a:r>
            <a:r>
              <a:rPr lang="fr-FR" sz="1800" dirty="0"/>
              <a:t>de repos</a:t>
            </a:r>
            <a:r>
              <a:rPr lang="fr-FR" sz="1800" dirty="0" smtClean="0"/>
              <a:t> </a:t>
            </a:r>
            <a:r>
              <a:rPr lang="fr-FR" sz="1800" dirty="0"/>
              <a:t>pendant une seule journée en 2016.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05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828E0B-81C2-4605-9AD2-49270511B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75 ans et plus ayant une prescription pour plus de 80 jours d’au moins un médicament avec action anticholinergique</a:t>
            </a:r>
          </a:p>
        </p:txBody>
      </p:sp>
    </p:spTree>
    <p:extLst>
      <p:ext uri="{BB962C8B-B14F-4D97-AF65-F5344CB8AC3E}">
        <p14:creationId xmlns:p14="http://schemas.microsoft.com/office/powerpoint/2010/main" val="3157747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9C2296-975F-4240-A65C-69529FF23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ayant une prescription pour plus de 80 jours d’au moins un médicament avec action anticholinergique</a:t>
            </a:r>
          </a:p>
        </p:txBody>
      </p:sp>
    </p:spTree>
    <p:extLst>
      <p:ext uri="{BB962C8B-B14F-4D97-AF65-F5344CB8AC3E}">
        <p14:creationId xmlns:p14="http://schemas.microsoft.com/office/powerpoint/2010/main" val="1889981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I: MÉDICAMENTS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 dirty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fr-FR" sz="2400" kern="0" dirty="0">
                <a:solidFill>
                  <a:srgbClr val="FFFFFF">
                    <a:lumMod val="85000"/>
                  </a:srgbClr>
                </a:solidFill>
              </a:rPr>
              <a:t>Infections dans la pratique ambulatoire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fr-FR" sz="2400" kern="0" dirty="0">
                <a:solidFill>
                  <a:srgbClr val="FFFFFF">
                    <a:lumMod val="85000"/>
                  </a:srgbClr>
                </a:solidFill>
              </a:rPr>
              <a:t>Médication des personnes âgées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fr-FR" sz="2800" b="1" kern="0" dirty="0">
                <a:solidFill>
                  <a:srgbClr val="000000"/>
                </a:solidFill>
              </a:rPr>
              <a:t>Médication </a:t>
            </a:r>
            <a:r>
              <a:rPr lang="fr-FR" sz="2800" b="1" kern="0" dirty="0" smtClean="0">
                <a:solidFill>
                  <a:srgbClr val="000000"/>
                </a:solidFill>
              </a:rPr>
              <a:t>psychotrope</a:t>
            </a:r>
            <a:endParaRPr lang="fr-FR" sz="2800" b="1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41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I.2. </a:t>
            </a:r>
            <a:r>
              <a:rPr lang="nl-BE" dirty="0" err="1"/>
              <a:t>Médication</a:t>
            </a:r>
            <a:r>
              <a:rPr lang="nl-BE" dirty="0"/>
              <a:t> des </a:t>
            </a:r>
            <a:r>
              <a:rPr lang="nl-BE" dirty="0" err="1"/>
              <a:t>personnes</a:t>
            </a:r>
            <a:r>
              <a:rPr lang="nl-BE" dirty="0"/>
              <a:t> </a:t>
            </a:r>
            <a:r>
              <a:rPr lang="nl-BE" dirty="0" err="1"/>
              <a:t>âgées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Médication psychotrope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2996952"/>
            <a:ext cx="6157585" cy="1368152"/>
          </a:xfrm>
          <a:prstGeom prst="wedgeRoundRectCallout">
            <a:avLst>
              <a:gd name="adj1" fmla="val -59296"/>
              <a:gd name="adj2" fmla="val 44761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Une évaluation critique et systématique de la consommation de médicaments est souhaitable chez les personnes âgées sous </a:t>
            </a:r>
            <a:r>
              <a:rPr lang="fr-FR" sz="1400" b="1" dirty="0" err="1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polymédication</a:t>
            </a: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  Les psychotropes constituent une classe de médicaments importante. Les psychotropes sont associés à de nombreux effets indésirables, ainsi qu'à des interactions possibles</a:t>
            </a:r>
            <a:r>
              <a:rPr lang="nl-BE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30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I.3. </a:t>
            </a:r>
            <a:r>
              <a:rPr lang="nl-BE" dirty="0" err="1"/>
              <a:t>Médication</a:t>
            </a:r>
            <a:r>
              <a:rPr lang="nl-BE" dirty="0"/>
              <a:t> psychotrope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Antidépresseurs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2483768" y="2780928"/>
            <a:ext cx="6157585" cy="1080120"/>
          </a:xfrm>
          <a:prstGeom prst="wedgeRoundRectCallout">
            <a:avLst>
              <a:gd name="adj1" fmla="val -56584"/>
              <a:gd name="adj2" fmla="val 55857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Il existe suffisamment d’évidence de l'efficacité des antidépresseurs dans une dépression majeure sévère</a:t>
            </a:r>
            <a:r>
              <a:rPr lang="nl-BE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483767" y="4005064"/>
            <a:ext cx="6157585" cy="1080120"/>
          </a:xfrm>
          <a:prstGeom prst="wedgeRoundRectCallout">
            <a:avLst>
              <a:gd name="adj1" fmla="val -56584"/>
              <a:gd name="adj2" fmla="val -29614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Dans le cas d'une dépression légère ou modérée, les antidépresseurs ne sont pas recommandés de façon systématique</a:t>
            </a:r>
            <a:r>
              <a:rPr lang="nl-BE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96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3DBE95-3BDC-4346-AA12-74764449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75 ans et plus avec une prescription d’antidépresseurs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4618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B2557-B0E3-4EF3-90DB-7CFA3CFE2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943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avec une prescription d’antidépresseurs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3636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C030E83-B4B6-404A-9808-3EA0315C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avec une prescription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d’antidépresseurs (à l'exclusion de la </a:t>
            </a:r>
            <a:r>
              <a:rPr lang="fr-FR" i="1" kern="0" dirty="0" err="1" smtClean="0">
                <a:latin typeface="Candara"/>
                <a:ea typeface="Times New Roman"/>
                <a:cs typeface="Times New Roman"/>
              </a:rPr>
              <a:t>trazodone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)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1737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405E7F-5C11-43DF-AF30-D9108C82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avec une prescription d’antidépresseurs (à l'exclusion de la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trazodone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)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5355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Nombre de doses journalières d’antidépresseurs par résident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75597"/>
            <a:ext cx="8272800" cy="34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216024" y="4221088"/>
            <a:ext cx="9036496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F8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nl-BE" kern="0" dirty="0" smtClean="0"/>
              <a:t>MÉTHODOLOGIE et</a:t>
            </a:r>
          </a:p>
          <a:p>
            <a:pPr>
              <a:defRPr/>
            </a:pPr>
            <a:r>
              <a:rPr lang="nl-BE" kern="0" dirty="0" err="1" smtClean="0"/>
              <a:t>INTERPRETATion</a:t>
            </a:r>
            <a:r>
              <a:rPr lang="nl-BE" kern="0" dirty="0" smtClean="0"/>
              <a:t> </a:t>
            </a:r>
            <a:r>
              <a:rPr lang="nl-BE" kern="0" dirty="0" err="1" smtClean="0"/>
              <a:t>graphique</a:t>
            </a:r>
            <a:endParaRPr lang="en-US" kern="0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48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Nombre de doses journalières d’antidépresseurs par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résident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(à l'exclusion de la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trazodone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)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75596"/>
            <a:ext cx="8272800" cy="34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25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Part de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sertraline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/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nortriptyline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parmi les antidépresseurs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74708"/>
            <a:ext cx="8272800" cy="34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32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Arrêt des antidépresseurs chez les personnes âgées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i="1" dirty="0">
                <a:highlight>
                  <a:srgbClr val="00FF00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GRAFIEK???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75709"/>
            <a:ext cx="8272800" cy="34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76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Arrêt des antidépresseurs chez les personnes âgées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i="1" dirty="0">
                <a:highlight>
                  <a:srgbClr val="00FF00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GRAFIEK???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29614"/>
            <a:ext cx="8272800" cy="32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97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Arrêt des antidépresseurs chez les personnes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âgées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(à l'exclusion de la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trazodone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)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i="1" dirty="0">
                <a:highlight>
                  <a:srgbClr val="00FF00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GRAFIEK???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75596"/>
            <a:ext cx="8272800" cy="34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04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Arrêt des antidépresseurs chez les personnes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âgées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(à l'exclusion de la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trazodone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)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i="1" dirty="0">
                <a:highlight>
                  <a:srgbClr val="00FF00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GRAFIEK???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28519"/>
            <a:ext cx="8272800" cy="32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30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I.3. </a:t>
            </a:r>
            <a:r>
              <a:rPr lang="fr-FR" dirty="0"/>
              <a:t>Médication psychotrope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Antipsychotiques</a:t>
            </a: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83768" y="2492897"/>
            <a:ext cx="6157585" cy="1800200"/>
          </a:xfrm>
          <a:prstGeom prst="wedgeRoundRectCallout">
            <a:avLst>
              <a:gd name="adj1" fmla="val -59868"/>
              <a:gd name="adj2" fmla="val 49198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L'utilisation systémique d'antipsychotiques chez les personnes âgées dans le cadre d'une démence n'est pas recommandée comme pratique courante</a:t>
            </a:r>
            <a:r>
              <a:rPr lang="nl-BE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Si des antipsychotiques sont initiés en raison de délires aigus, la médication doit être interrompue dès la disparition des symptômes. Un traitement à long terme par antipsychotiques n'est pas recommandé</a:t>
            </a:r>
            <a:r>
              <a:rPr lang="en-US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15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69C1FC3-58D7-4DFF-AECB-64E8665FF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Pourcentage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de 75 ans et plus avec une prescription d’antipsychotiques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7968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6555A5C-7032-4B70-A376-DDCC754A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94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Pourcentage d’assurés de 75 ans et plus avec une prescription d’antipsychotiques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535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BE" i="1" kern="0" dirty="0">
                <a:latin typeface="Candara"/>
                <a:ea typeface="Times New Roman"/>
                <a:cs typeface="Times New Roman"/>
              </a:rPr>
              <a:t>Pourcentage d’assurés ≥75 ans (consommant des antipsychotiques) avec une prescription d’antipsychotiques de longue durée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i="1" dirty="0">
                <a:highlight>
                  <a:srgbClr val="00FF00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GRAFIEK???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28519"/>
            <a:ext cx="8272800" cy="32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89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sont présentés les </a:t>
            </a:r>
            <a:r>
              <a:rPr lang="fr-FR" dirty="0" smtClean="0"/>
              <a:t>résultats?</a:t>
            </a:r>
            <a:br>
              <a:rPr lang="fr-FR" dirty="0" smtClean="0"/>
            </a:br>
            <a:r>
              <a:rPr lang="fr-FR" dirty="0" smtClean="0"/>
              <a:t>Evolution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" y="1268760"/>
            <a:ext cx="82774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résultats sont présentés pour 2011, 2013, 2016.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L'exemple ci-dessous concerne l'utilisation d'un AINS &gt; 30 jours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On </a:t>
            </a:r>
            <a:r>
              <a:rPr lang="nl-BE" dirty="0" err="1" smtClean="0"/>
              <a:t>constate</a:t>
            </a:r>
            <a:r>
              <a:rPr lang="nl-BE" dirty="0" smtClean="0"/>
              <a:t> </a:t>
            </a:r>
            <a:r>
              <a:rPr lang="nl-BE" dirty="0" err="1" smtClean="0"/>
              <a:t>une</a:t>
            </a:r>
            <a:r>
              <a:rPr lang="nl-BE" dirty="0" smtClean="0"/>
              <a:t> </a:t>
            </a:r>
            <a:r>
              <a:rPr lang="nl-BE" dirty="0" err="1" smtClean="0"/>
              <a:t>diminution</a:t>
            </a:r>
            <a:r>
              <a:rPr lang="nl-BE" dirty="0" smtClean="0"/>
              <a:t> </a:t>
            </a:r>
            <a:r>
              <a:rPr lang="nl-BE" dirty="0" err="1" smtClean="0"/>
              <a:t>régulière</a:t>
            </a:r>
            <a:r>
              <a:rPr lang="nl-BE" dirty="0" smtClean="0"/>
              <a:t> dans les 3 </a:t>
            </a:r>
            <a:r>
              <a:rPr lang="nl-BE" dirty="0" err="1" smtClean="0"/>
              <a:t>régions</a:t>
            </a:r>
            <a:r>
              <a:rPr lang="nl-BE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La barre verticale </a:t>
            </a:r>
            <a:r>
              <a:rPr lang="fr-BE" dirty="0"/>
              <a:t>n’a pas de signification </a:t>
            </a:r>
            <a:r>
              <a:rPr lang="fr-BE" dirty="0" smtClean="0"/>
              <a:t>particulière</a:t>
            </a:r>
            <a:r>
              <a:rPr lang="nl-BE" dirty="0" smtClean="0"/>
              <a:t>.</a:t>
            </a:r>
            <a:endParaRPr lang="fr-BE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B829C61-4BAE-4D48-8F58-CC3E0534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096" y="1916832"/>
            <a:ext cx="7596336" cy="37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9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BE" i="1" kern="0" dirty="0">
                <a:latin typeface="Candara"/>
                <a:ea typeface="Times New Roman"/>
                <a:cs typeface="Times New Roman"/>
              </a:rPr>
              <a:t>Pourcentage d’assurés ≥75 ans (consommant des antipsychotiques) avec une prescription d’antipsychotiques de longue durée</a:t>
            </a:r>
            <a:endParaRPr lang="en-US" i="1" kern="0" dirty="0">
              <a:latin typeface="Candara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i="1" dirty="0">
                <a:highlight>
                  <a:srgbClr val="00FF00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GRAFIEK???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2229788"/>
            <a:ext cx="8272800" cy="32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38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F8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nl-BE" kern="0"/>
              <a:t>Biologie clinique</a:t>
            </a:r>
            <a:endParaRPr lang="en-US" kern="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nl-BE" kern="0">
                <a:solidFill>
                  <a:srgbClr val="000000"/>
                </a:solidFill>
              </a:rPr>
              <a:t>THÈME II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II: BIOLOGIE CLINIQUE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000000"/>
                </a:solidFill>
              </a:rPr>
              <a:t>Dépistage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000000"/>
                </a:solidFill>
              </a:rPr>
              <a:t>Diagnostic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000000"/>
                </a:solidFill>
              </a:rPr>
              <a:t>Suivi</a:t>
            </a:r>
            <a:endParaRPr lang="nl-BE" sz="240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37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II: BIOLOGIE CLINIQUE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800" b="1" kern="0">
                <a:solidFill>
                  <a:srgbClr val="000000"/>
                </a:solidFill>
              </a:rPr>
              <a:t>Dépistage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FFFFFF">
                    <a:lumMod val="85000"/>
                  </a:srgbClr>
                </a:solidFill>
              </a:rPr>
              <a:t>Diagnostic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FFFFFF">
                    <a:lumMod val="85000"/>
                  </a:srgbClr>
                </a:solidFill>
              </a:rPr>
              <a:t>Suivi</a:t>
            </a:r>
            <a:endParaRPr lang="nl-BE" sz="2400" kern="0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10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II.1. </a:t>
            </a:r>
            <a:r>
              <a:rPr lang="nl-BE" dirty="0" err="1"/>
              <a:t>Dépistage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Fonction thyroïdienne</a:t>
            </a:r>
          </a:p>
          <a:p>
            <a:pPr marL="0" indent="0">
              <a:buFontTx/>
              <a:buNone/>
            </a:pP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483768" y="2780928"/>
            <a:ext cx="6157585" cy="1080120"/>
          </a:xfrm>
          <a:prstGeom prst="wedgeRoundRectCallout">
            <a:avLst>
              <a:gd name="adj1" fmla="val -56584"/>
              <a:gd name="adj2" fmla="val 55857"/>
              <a:gd name="adj3" fmla="val 16667"/>
            </a:avLst>
          </a:prstGeom>
          <a:solidFill>
            <a:srgbClr val="FF9900"/>
          </a:solidFill>
          <a:ln w="38100">
            <a:solidFill>
              <a:srgbClr val="E3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N'effectuez aucun dépistage systématique de la fonction thyroïdienne (dosage de la TSH ), ne le faites qu’en cas de dépistage ciblé</a:t>
            </a:r>
            <a:r>
              <a:rPr lang="nl-BE" sz="1400" b="1" dirty="0">
                <a:solidFill>
                  <a:srgbClr val="000000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000000"/>
              </a:solidFill>
              <a:latin typeface="Candara"/>
              <a:ea typeface="Times New Roman"/>
              <a:cs typeface="Times New Roman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483767" y="4005064"/>
            <a:ext cx="6157585" cy="1080120"/>
          </a:xfrm>
          <a:prstGeom prst="wedgeRoundRectCallout">
            <a:avLst>
              <a:gd name="adj1" fmla="val -56584"/>
              <a:gd name="adj2" fmla="val -29614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Si le dépistage de la fonction thyroïdienne est indiqué (dépistage ciblé), procédez uniquement à un dosage de la TSH. La T4 libre (et rarement la T3) ne doit être déterminée que dans un deuxième temps, en cas de valeur TSH anormale</a:t>
            </a:r>
            <a:r>
              <a:rPr lang="nl-BE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78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9E240F-B125-4D37-92A6-334453C0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≥75 ans qui ont subi un dépistage de la fonction thyroïdienne superflu*</a:t>
            </a:r>
          </a:p>
        </p:txBody>
      </p:sp>
    </p:spTree>
    <p:extLst>
      <p:ext uri="{BB962C8B-B14F-4D97-AF65-F5344CB8AC3E}">
        <p14:creationId xmlns:p14="http://schemas.microsoft.com/office/powerpoint/2010/main" val="4059082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507813-B019-46F6-B7E6-D5471966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2" y="1628800"/>
            <a:ext cx="8276037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d’assurés ≥75 ans qui ont subi un dépistage de la fonction thyroïdienne superflu*</a:t>
            </a:r>
          </a:p>
        </p:txBody>
      </p:sp>
    </p:spTree>
    <p:extLst>
      <p:ext uri="{BB962C8B-B14F-4D97-AF65-F5344CB8AC3E}">
        <p14:creationId xmlns:p14="http://schemas.microsoft.com/office/powerpoint/2010/main" val="3651175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0274A0-6549-4E9A-B85C-D8CA09F0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Usage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excessif de la détermination combinée de la T4-T3 lors du dépistage d’un dysfonctionnement thyroïdien</a:t>
            </a:r>
          </a:p>
        </p:txBody>
      </p:sp>
    </p:spTree>
    <p:extLst>
      <p:ext uri="{BB962C8B-B14F-4D97-AF65-F5344CB8AC3E}">
        <p14:creationId xmlns:p14="http://schemas.microsoft.com/office/powerpoint/2010/main" val="841830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38613E-171B-4E28-9140-2AEF3C76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2" y="1628800"/>
            <a:ext cx="8276037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Usage excessif de la détermination combinée de la T4-T3 lors du dépistage d’un dysfonctionnement thyroïdien</a:t>
            </a:r>
          </a:p>
        </p:txBody>
      </p:sp>
    </p:spTree>
    <p:extLst>
      <p:ext uri="{BB962C8B-B14F-4D97-AF65-F5344CB8AC3E}">
        <p14:creationId xmlns:p14="http://schemas.microsoft.com/office/powerpoint/2010/main" val="1949595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II: BIOLOGIE CLINIQUE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FFFFFF">
                    <a:lumMod val="85000"/>
                  </a:srgbClr>
                </a:solidFill>
              </a:rPr>
              <a:t>Dépistage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800" b="1" kern="0">
                <a:solidFill>
                  <a:srgbClr val="000000"/>
                </a:solidFill>
              </a:rPr>
              <a:t>Diagnostic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FFFFFF">
                    <a:lumMod val="85000"/>
                  </a:srgbClr>
                </a:solidFill>
              </a:rPr>
              <a:t>Suivi</a:t>
            </a:r>
            <a:endParaRPr lang="nl-BE" sz="2400" kern="0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6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sont présentés les résultats?</a:t>
            </a:r>
            <a:br>
              <a:rPr lang="fr-FR" dirty="0"/>
            </a:br>
            <a:r>
              <a:rPr lang="en-US" dirty="0"/>
              <a:t>Par province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517231"/>
          </a:xfrm>
        </p:spPr>
        <p:txBody>
          <a:bodyPr/>
          <a:lstStyle/>
          <a:p>
            <a:r>
              <a:rPr lang="fr-FR" sz="1400" dirty="0"/>
              <a:t>Les indicateurs de qualité relatifs à la prise en charge des personnes âgées de 75 ans et plus hébergées en maison de repos sont comparés à ceux d'une population de patients ambulatoires âgés de plus de 75 ans. Les résultats sont présentés par province</a:t>
            </a:r>
            <a:r>
              <a:rPr lang="fr-FR" sz="1400" dirty="0" smtClean="0"/>
              <a:t>.</a:t>
            </a:r>
            <a:endParaRPr lang="fr-BE" sz="1400" dirty="0"/>
          </a:p>
          <a:p>
            <a:r>
              <a:rPr lang="fr-FR" sz="1400" dirty="0"/>
              <a:t> L'exemple ci-dessous concerne l'utilisation des antipsychotiques :</a:t>
            </a:r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nl-BE" sz="1400" dirty="0" smtClean="0"/>
          </a:p>
          <a:p>
            <a:endParaRPr lang="nl-BE" sz="1400" dirty="0"/>
          </a:p>
          <a:p>
            <a:endParaRPr lang="nl-BE" sz="1400" dirty="0" smtClean="0"/>
          </a:p>
          <a:p>
            <a:endParaRPr lang="nl-BE" sz="1400" dirty="0"/>
          </a:p>
          <a:p>
            <a:endParaRPr lang="nl-BE" sz="1400" dirty="0" smtClean="0"/>
          </a:p>
          <a:p>
            <a:endParaRPr lang="nl-BE" sz="1400" dirty="0"/>
          </a:p>
          <a:p>
            <a:r>
              <a:rPr lang="fr-FR" sz="1400" dirty="0"/>
              <a:t>Le graphique montre le pourcentage de la population concernée à qui au moins une ordonnance d'antipsychotiques a été délivrée au cours de l'année 2016. Dans la population ambulatoire &gt;75 ans, elle concerne 4% de la population concernée (rose). Dans les </a:t>
            </a:r>
            <a:r>
              <a:rPr lang="fr-FR" sz="1400" dirty="0" smtClean="0"/>
              <a:t>maisons </a:t>
            </a:r>
            <a:r>
              <a:rPr lang="fr-FR" sz="1400" dirty="0"/>
              <a:t>de </a:t>
            </a:r>
            <a:r>
              <a:rPr lang="fr-FR" sz="1400" dirty="0" smtClean="0"/>
              <a:t>repos, </a:t>
            </a:r>
            <a:r>
              <a:rPr lang="fr-FR" sz="1400" dirty="0"/>
              <a:t>ce pourcentage passe à 30% (en bleu). </a:t>
            </a:r>
            <a:r>
              <a:rPr lang="fr-FR" sz="1400" dirty="0" smtClean="0"/>
              <a:t>Ces </a:t>
            </a:r>
            <a:r>
              <a:rPr lang="fr-FR" sz="1400" dirty="0"/>
              <a:t>chiffres sont </a:t>
            </a:r>
            <a:r>
              <a:rPr lang="fr-FR" sz="1400" dirty="0" smtClean="0"/>
              <a:t>d’autant plus marqués dans </a:t>
            </a:r>
            <a:r>
              <a:rPr lang="fr-FR" sz="1400" dirty="0"/>
              <a:t>le Limbourg, </a:t>
            </a:r>
            <a:endParaRPr lang="fr-FR" sz="1400" dirty="0" smtClean="0"/>
          </a:p>
          <a:p>
            <a:pPr marL="0" indent="0">
              <a:buNone/>
            </a:pPr>
            <a:r>
              <a:rPr lang="fr-FR" sz="1400" dirty="0" smtClean="0"/>
              <a:t>       par exemple où </a:t>
            </a:r>
            <a:r>
              <a:rPr lang="fr-FR" sz="1400" dirty="0"/>
              <a:t>38 % des résidents des maisons de repos </a:t>
            </a:r>
            <a:r>
              <a:rPr lang="fr-FR" sz="1400" dirty="0" smtClean="0"/>
              <a:t>ont </a:t>
            </a:r>
            <a:r>
              <a:rPr lang="fr-FR" sz="1400" dirty="0"/>
              <a:t>reçu un antipsychotique</a:t>
            </a:r>
            <a:r>
              <a:rPr lang="fr-FR" sz="1400" dirty="0" smtClean="0"/>
              <a:t>,.</a:t>
            </a:r>
            <a:endParaRPr lang="en-US" dirty="0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30" y="2401922"/>
            <a:ext cx="5980430" cy="3115310"/>
          </a:xfrm>
          <a:prstGeom prst="rect">
            <a:avLst/>
          </a:prstGeom>
          <a:noFill/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245225"/>
            <a:ext cx="2133600" cy="476250"/>
          </a:xfrm>
        </p:spPr>
        <p:txBody>
          <a:bodyPr/>
          <a:lstStyle/>
          <a:p>
            <a:fld id="{DEA44515-A1B5-422F-9F05-2D4E79B7C2DD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77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II.2. </a:t>
            </a:r>
            <a:r>
              <a:rPr lang="nl-BE" dirty="0" err="1"/>
              <a:t>Diagnostic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</a:t>
            </a:r>
          </a:p>
          <a:p>
            <a:pPr marL="0" indent="0">
              <a:buFontTx/>
              <a:buNone/>
            </a:pP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483767" y="2780928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6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Procédez toujours* à un dosage de la créatinine avant l'initiation de diurétiques, d'inhibiteurs de l'ECA et d'antagonistes de l'angiotensine II</a:t>
            </a:r>
            <a:r>
              <a:rPr lang="nl-BE" sz="16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6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55775" y="4005064"/>
            <a:ext cx="6085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900" dirty="0">
                <a:solidFill>
                  <a:srgbClr val="000000"/>
                </a:solidFill>
              </a:rPr>
              <a:t>*U</a:t>
            </a:r>
            <a:r>
              <a:rPr lang="fr-FR" sz="900" dirty="0">
                <a:solidFill>
                  <a:srgbClr val="000000"/>
                </a:solidFill>
              </a:rPr>
              <a:t>n dosage jusqu'à 6 mois avant l'initiation est considéré comme récent. Le cas échéant, il n'est pas nécessaire de le réitérer, à moins qu'il n'y ait de quoi soupçonner un déclin de la fonction rénale au cours de cette période</a:t>
            </a:r>
            <a:r>
              <a:rPr lang="nl-NL" sz="900" dirty="0">
                <a:solidFill>
                  <a:srgbClr val="000000"/>
                </a:solidFill>
              </a:rPr>
              <a:t>.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16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69DE2B7-FE20-4870-B91C-2D7CFDF1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nouveaux utilisateurs d’antihypertenseurs avec initiation adéquate (c’est-à-dire avec dosage récent de la créatinine)</a:t>
            </a:r>
          </a:p>
        </p:txBody>
      </p:sp>
    </p:spTree>
    <p:extLst>
      <p:ext uri="{BB962C8B-B14F-4D97-AF65-F5344CB8AC3E}">
        <p14:creationId xmlns:p14="http://schemas.microsoft.com/office/powerpoint/2010/main" val="1205276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B514D3-3E9D-4FEC-8D7C-D18FAE58A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2" y="1628800"/>
            <a:ext cx="8276037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274638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nouveaux utilisateurs d’antihypertenseurs avec initiation adéquate (c’est-à-dire avec dosage récent de la créatinine)</a:t>
            </a:r>
          </a:p>
        </p:txBody>
      </p:sp>
    </p:spTree>
    <p:extLst>
      <p:ext uri="{BB962C8B-B14F-4D97-AF65-F5344CB8AC3E}">
        <p14:creationId xmlns:p14="http://schemas.microsoft.com/office/powerpoint/2010/main" val="3447279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II: BIOLOGIE CLINIQUE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FFFFFF">
                    <a:lumMod val="85000"/>
                  </a:srgbClr>
                </a:solidFill>
              </a:rPr>
              <a:t>Dépistage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>
                <a:solidFill>
                  <a:srgbClr val="FFFFFF">
                    <a:lumMod val="85000"/>
                  </a:srgbClr>
                </a:solidFill>
              </a:rPr>
              <a:t>Diagnostic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800" b="1" kern="0">
                <a:solidFill>
                  <a:srgbClr val="000000"/>
                </a:solidFill>
              </a:rPr>
              <a:t>Suivi</a:t>
            </a:r>
            <a:endParaRPr lang="nl-BE" sz="2800" b="1" kern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40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II.3. </a:t>
            </a:r>
            <a:r>
              <a:rPr lang="nl-BE" dirty="0" err="1"/>
              <a:t>Suivi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Diabète</a:t>
            </a: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483767" y="2780928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6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Proposez un suivi approprié* à vos patients souffrant de diabète sucré</a:t>
            </a:r>
            <a:r>
              <a:rPr lang="nl-BE" sz="16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6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55775" y="4005064"/>
            <a:ext cx="60855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900" dirty="0">
                <a:solidFill>
                  <a:srgbClr val="000000"/>
                </a:solidFill>
              </a:rPr>
              <a:t>*</a:t>
            </a:r>
            <a:r>
              <a:rPr lang="fr-BE" sz="900" dirty="0">
                <a:solidFill>
                  <a:srgbClr val="000000"/>
                </a:solidFill>
              </a:rPr>
              <a:t> Il consiste en une évaluation annuelle de l'état lipidique, une évaluation de la glycémie à jeun tous les trois mois, une évaluation de l'HbA1c 2 fois par an, une évaluation de la </a:t>
            </a:r>
            <a:r>
              <a:rPr lang="fr-BE" sz="900" dirty="0" err="1">
                <a:solidFill>
                  <a:srgbClr val="000000"/>
                </a:solidFill>
              </a:rPr>
              <a:t>microalbuminurie</a:t>
            </a:r>
            <a:r>
              <a:rPr lang="fr-BE" sz="900" dirty="0">
                <a:solidFill>
                  <a:srgbClr val="000000"/>
                </a:solidFill>
              </a:rPr>
              <a:t> ou de la protéinurie tous les ans, un bilan ophtalmique tous les ans</a:t>
            </a:r>
            <a:r>
              <a:rPr lang="nl-NL" sz="900" dirty="0">
                <a:solidFill>
                  <a:srgbClr val="000000"/>
                </a:solidFill>
              </a:rPr>
              <a:t>.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48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488A48-5A0E-4E0D-B85E-1F385F2B6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639040" y="274638"/>
            <a:ext cx="7397456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patients diabétiques dont l’HbA1c est déterminé tous les 6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mois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insulinodépendants</a:t>
            </a:r>
            <a:endParaRPr lang="fr-FR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280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D102CA-C18B-4A21-8BED-8CEC8E0B0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2" y="1628800"/>
            <a:ext cx="8276037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639040" y="274638"/>
            <a:ext cx="7397456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diabétiques dont l’HbA1c est déterminé tous les 6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mois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insulinodépendants</a:t>
            </a:r>
            <a:endParaRPr lang="fr-FR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5895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E55DB8-6A71-482E-8E9D-0B3BA65A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83" y="1628800"/>
            <a:ext cx="7448434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diabétiques dont la protéinurie/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microalbuminurie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est déterminée tous les ans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29652921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BF8A8D-6A83-4150-8DED-5CFDCD52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82" y="1628800"/>
            <a:ext cx="8276037" cy="4688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diabétiques dont la protéinurie/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microalbuminurie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est déterminée tous les ans</a:t>
            </a:r>
          </a:p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Patients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diabétiques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insulinodépendants</a:t>
            </a:r>
            <a:endParaRPr lang="fr-FR" i="1" kern="0" dirty="0">
              <a:latin typeface="Candar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7090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8A22A12-2A0C-4E44-B8C6-A2BEEBF83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7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69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patients diabétiques avec consultation chez un ophtalmologue dans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l’année</a:t>
            </a:r>
          </a:p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Patients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diabétiques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1721853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F8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F8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nl-BE" kern="0"/>
              <a:t>MÉDICAMENTS</a:t>
            </a:r>
            <a:endParaRPr lang="en-US" kern="0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nl-BE" kern="0">
                <a:solidFill>
                  <a:srgbClr val="000000"/>
                </a:solidFill>
              </a:rPr>
              <a:t>THÈME I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319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BF1D6F-1C2B-4EE8-A382-93FBA983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821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diabétiques avec consultation chez un ophtalmologue dans l’année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34616070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E1DF60-A73F-4707-9B5F-C4632719D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83" y="1628800"/>
            <a:ext cx="7448434" cy="4871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639040" y="274638"/>
            <a:ext cx="7397456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patients diabétiques dont l’HbA1c est déterminé tous les 6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mois</a:t>
            </a:r>
          </a:p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Patients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diabétiques non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15178613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590545-DFCE-4F56-B419-88F7E259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760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639040" y="274638"/>
            <a:ext cx="7397456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diabétiques dont l’HbA1c est déterminé tous les 6 mois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non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2676705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EB33A9-33BC-47D8-84DD-02257B69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83" y="1628800"/>
            <a:ext cx="7448434" cy="4871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patients dont la protéinurie/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microalbuminurie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est déterminée tous les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ans</a:t>
            </a:r>
          </a:p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Patients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diabétiques non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23452701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9CA183-D078-4C34-BC7C-49A2F650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821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dont la protéinurie/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microalbuminurie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est déterminée tous les ans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non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6254697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34AEA1-CD35-4155-82FD-820CAE1C5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0" y="1628800"/>
            <a:ext cx="7443861" cy="4871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696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de patients diabétiques avec consultation chez un ophtalmologue dans </a:t>
            </a:r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l’année</a:t>
            </a:r>
          </a:p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Patients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diabétiques non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600701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E3A935-CAD9-4DEC-A217-A6303A24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" y="1628800"/>
            <a:ext cx="8271465" cy="46821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de patients diabétiques avec consultation chez un ophtalmologue dans l’année</a:t>
            </a:r>
          </a:p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Patients diabétiques non insulinodépendants</a:t>
            </a:r>
          </a:p>
        </p:txBody>
      </p:sp>
    </p:spTree>
    <p:extLst>
      <p:ext uri="{BB962C8B-B14F-4D97-AF65-F5344CB8AC3E}">
        <p14:creationId xmlns:p14="http://schemas.microsoft.com/office/powerpoint/2010/main" val="38495801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II.3. </a:t>
            </a:r>
            <a:r>
              <a:rPr lang="nl-BE" dirty="0" err="1"/>
              <a:t>Suivi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b="1" i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</a:t>
            </a:r>
          </a:p>
          <a:p>
            <a:pPr marL="0" indent="0">
              <a:buFontTx/>
              <a:buNone/>
            </a:pPr>
            <a:endParaRPr lang="nl-BE" sz="1400" b="1" i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FontTx/>
              <a:buNone/>
            </a:pPr>
            <a:endParaRPr lang="nl-BE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483768" y="3106800"/>
            <a:ext cx="6157585" cy="1080120"/>
          </a:xfrm>
          <a:prstGeom prst="wedgeRoundRectCallout">
            <a:avLst>
              <a:gd name="adj1" fmla="val -59154"/>
              <a:gd name="adj2" fmla="val 55043"/>
              <a:gd name="adj3" fmla="val 16667"/>
            </a:avLst>
          </a:prstGeom>
          <a:solidFill>
            <a:srgbClr val="92D050"/>
          </a:solidFill>
          <a:ln w="38100">
            <a:solidFill>
              <a:srgbClr val="769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spcBef>
                <a:spcPts val="1000"/>
              </a:spcBef>
              <a:spcAft>
                <a:spcPts val="400"/>
              </a:spcAft>
              <a:buFont typeface="Wingdings"/>
              <a:buChar char=""/>
            </a:pP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Contrôlez la créatinine 1 fois/an chez les patients traités par inhibiteurs de l'ECA, </a:t>
            </a:r>
            <a:r>
              <a:rPr lang="fr-FR" sz="1400" b="1" dirty="0" err="1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sartans</a:t>
            </a:r>
            <a:r>
              <a:rPr lang="fr-FR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 ou diurétiques</a:t>
            </a:r>
            <a:r>
              <a:rPr lang="nl-BE" sz="1400" b="1" dirty="0">
                <a:solidFill>
                  <a:srgbClr val="1F497D"/>
                </a:solidFill>
                <a:latin typeface="Candara"/>
                <a:ea typeface="Times New Roman"/>
                <a:cs typeface="Times New Roman"/>
              </a:rPr>
              <a:t>.</a:t>
            </a:r>
            <a:endParaRPr lang="en-US" sz="1400" b="1" dirty="0">
              <a:solidFill>
                <a:srgbClr val="1F497D"/>
              </a:solidFill>
              <a:latin typeface="Candara"/>
              <a:ea typeface="Times New Roman"/>
              <a:cs typeface="Times New Roman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17031"/>
            <a:ext cx="945744" cy="285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71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4589A1-9D46-428E-97B5-7349A84D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83" y="1628800"/>
            <a:ext cx="7448434" cy="4871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 smtClean="0">
                <a:latin typeface="Candara"/>
                <a:ea typeface="Times New Roman"/>
                <a:cs typeface="Times New Roman"/>
              </a:rPr>
              <a:t>Proportion 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d’assurés ≥75 ans traités au moyen d’inhibiteurs de l’ECA-I, de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sartans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ou de diurétiques, avec suivi biochimique adéquat (≥1x/an créatinine)</a:t>
            </a:r>
          </a:p>
        </p:txBody>
      </p:sp>
    </p:spTree>
    <p:extLst>
      <p:ext uri="{BB962C8B-B14F-4D97-AF65-F5344CB8AC3E}">
        <p14:creationId xmlns:p14="http://schemas.microsoft.com/office/powerpoint/2010/main" val="15112841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7CB588-B549-4CBA-87BB-1E68CAD9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29" y="1628800"/>
            <a:ext cx="7960542" cy="46821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AF17-06A9-4D53-90D6-6346475ECA23}" type="slidenum">
              <a:rPr lang="en-US" altLang="en-US" smtClean="0">
                <a:solidFill>
                  <a:srgbClr val="000000"/>
                </a:solidFill>
              </a:rPr>
              <a:pPr/>
              <a:t>79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835150" y="188640"/>
            <a:ext cx="6851650" cy="7778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C92"/>
                </a:solidFill>
                <a:latin typeface="Verdana" pitchFamily="34" charset="0"/>
              </a:defRPr>
            </a:lvl9pPr>
          </a:lstStyle>
          <a:p>
            <a:r>
              <a:rPr lang="fr-FR" i="1" kern="0" dirty="0">
                <a:latin typeface="Candara"/>
                <a:ea typeface="Times New Roman"/>
                <a:cs typeface="Times New Roman"/>
              </a:rPr>
              <a:t>Proportion d’assurés ≥75 ans traités au moyen d’inhibiteurs de l’ECA-I, de </a:t>
            </a:r>
            <a:r>
              <a:rPr lang="fr-FR" i="1" kern="0" dirty="0" err="1">
                <a:latin typeface="Candara"/>
                <a:ea typeface="Times New Roman"/>
                <a:cs typeface="Times New Roman"/>
              </a:rPr>
              <a:t>sartans</a:t>
            </a:r>
            <a:r>
              <a:rPr lang="fr-FR" i="1" kern="0" dirty="0">
                <a:latin typeface="Candara"/>
                <a:ea typeface="Times New Roman"/>
                <a:cs typeface="Times New Roman"/>
              </a:rPr>
              <a:t> ou de diurétiques, avec suivi biochimique adéquat (≥1x/an créatinine)</a:t>
            </a:r>
          </a:p>
        </p:txBody>
      </p:sp>
    </p:spTree>
    <p:extLst>
      <p:ext uri="{BB962C8B-B14F-4D97-AF65-F5344CB8AC3E}">
        <p14:creationId xmlns:p14="http://schemas.microsoft.com/office/powerpoint/2010/main" val="248180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I: MÉDICAMENTS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 dirty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fr-FR" sz="2400" kern="0" dirty="0">
                <a:solidFill>
                  <a:srgbClr val="000000"/>
                </a:solidFill>
              </a:rPr>
              <a:t>Infections dans la pratique ambulatoire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 dirty="0" err="1">
                <a:solidFill>
                  <a:srgbClr val="000000"/>
                </a:solidFill>
              </a:rPr>
              <a:t>Médication</a:t>
            </a:r>
            <a:r>
              <a:rPr lang="nl-BE" sz="2400" kern="0" dirty="0">
                <a:solidFill>
                  <a:srgbClr val="000000"/>
                </a:solidFill>
              </a:rPr>
              <a:t> des </a:t>
            </a:r>
            <a:r>
              <a:rPr lang="nl-BE" sz="2400" kern="0" dirty="0" err="1">
                <a:solidFill>
                  <a:srgbClr val="000000"/>
                </a:solidFill>
              </a:rPr>
              <a:t>personnes</a:t>
            </a:r>
            <a:r>
              <a:rPr lang="nl-BE" sz="2400" kern="0" dirty="0">
                <a:solidFill>
                  <a:srgbClr val="000000"/>
                </a:solidFill>
              </a:rPr>
              <a:t> </a:t>
            </a:r>
            <a:r>
              <a:rPr lang="nl-BE" sz="2400" kern="0" dirty="0" err="1">
                <a:solidFill>
                  <a:srgbClr val="000000"/>
                </a:solidFill>
              </a:rPr>
              <a:t>âgées</a:t>
            </a:r>
            <a:endParaRPr lang="nl-BE" sz="2400" kern="0" dirty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 dirty="0" err="1">
                <a:solidFill>
                  <a:srgbClr val="000000"/>
                </a:solidFill>
              </a:rPr>
              <a:t>Médication</a:t>
            </a:r>
            <a:r>
              <a:rPr lang="nl-BE" sz="2400" kern="0" dirty="0">
                <a:solidFill>
                  <a:srgbClr val="000000"/>
                </a:solidFill>
              </a:rPr>
              <a:t> </a:t>
            </a:r>
            <a:r>
              <a:rPr lang="nl-BE" sz="2400" kern="0" dirty="0" smtClean="0">
                <a:solidFill>
                  <a:srgbClr val="000000"/>
                </a:solidFill>
              </a:rPr>
              <a:t>psychotrope</a:t>
            </a:r>
            <a:endParaRPr lang="nl-BE" sz="2400" kern="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8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74638"/>
            <a:ext cx="6851650" cy="777875"/>
          </a:xfrm>
        </p:spPr>
        <p:txBody>
          <a:bodyPr/>
          <a:lstStyle/>
          <a:p>
            <a:r>
              <a:rPr lang="nl-BE" dirty="0"/>
              <a:t>THÈME I: MÉDICAMENTS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BE" kern="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BE" kern="0" dirty="0">
              <a:solidFill>
                <a:srgbClr val="0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fr-FR" sz="2800" b="1" kern="0" dirty="0">
                <a:solidFill>
                  <a:srgbClr val="000000"/>
                </a:solidFill>
              </a:rPr>
              <a:t>Infections dans la pratique ambulatoire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 dirty="0" err="1">
                <a:solidFill>
                  <a:srgbClr val="FFFFFF">
                    <a:lumMod val="85000"/>
                  </a:srgbClr>
                </a:solidFill>
              </a:rPr>
              <a:t>Médication</a:t>
            </a:r>
            <a:r>
              <a:rPr lang="nl-BE" sz="2400" kern="0" dirty="0">
                <a:solidFill>
                  <a:srgbClr val="FFFFFF">
                    <a:lumMod val="85000"/>
                  </a:srgbClr>
                </a:solidFill>
              </a:rPr>
              <a:t> des </a:t>
            </a:r>
            <a:r>
              <a:rPr lang="nl-BE" sz="2400" kern="0" dirty="0" err="1">
                <a:solidFill>
                  <a:srgbClr val="FFFFFF">
                    <a:lumMod val="85000"/>
                  </a:srgbClr>
                </a:solidFill>
              </a:rPr>
              <a:t>personnes</a:t>
            </a:r>
            <a:r>
              <a:rPr lang="nl-BE" sz="2400" kern="0" dirty="0">
                <a:solidFill>
                  <a:srgbClr val="FFFFFF">
                    <a:lumMod val="85000"/>
                  </a:srgbClr>
                </a:solidFill>
              </a:rPr>
              <a:t> </a:t>
            </a:r>
            <a:r>
              <a:rPr lang="nl-BE" sz="2400" kern="0" dirty="0" err="1">
                <a:solidFill>
                  <a:srgbClr val="FFFFFF">
                    <a:lumMod val="85000"/>
                  </a:srgbClr>
                </a:solidFill>
              </a:rPr>
              <a:t>âgées</a:t>
            </a:r>
            <a:endParaRPr lang="nl-BE" sz="2400" kern="0" dirty="0">
              <a:solidFill>
                <a:srgbClr val="FFFFFF">
                  <a:lumMod val="85000"/>
                </a:srgbClr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nl-BE" sz="2400" kern="0" dirty="0" err="1">
                <a:solidFill>
                  <a:srgbClr val="FFFFFF">
                    <a:lumMod val="85000"/>
                  </a:srgbClr>
                </a:solidFill>
              </a:rPr>
              <a:t>Médication</a:t>
            </a:r>
            <a:r>
              <a:rPr lang="nl-BE" sz="2400" kern="0" dirty="0">
                <a:solidFill>
                  <a:srgbClr val="FFFFFF">
                    <a:lumMod val="85000"/>
                  </a:srgbClr>
                </a:solidFill>
              </a:rPr>
              <a:t> </a:t>
            </a:r>
            <a:r>
              <a:rPr lang="nl-BE" sz="2400" kern="0" dirty="0" smtClean="0">
                <a:solidFill>
                  <a:srgbClr val="FFFFFF">
                    <a:lumMod val="85000"/>
                  </a:srgbClr>
                </a:solidFill>
              </a:rPr>
              <a:t>psychotrope</a:t>
            </a:r>
            <a:endParaRPr lang="nl-BE" sz="2400" kern="0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DB5-EEB4-4681-9E39-0D2E75D8C742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2768"/>
      </p:ext>
    </p:extLst>
  </p:cSld>
  <p:clrMapOvr>
    <a:masterClrMapping/>
  </p:clrMapOvr>
</p:sld>
</file>

<file path=ppt/theme/theme1.xml><?xml version="1.0" encoding="utf-8"?>
<a:theme xmlns:a="http://schemas.openxmlformats.org/drawingml/2006/main" name="PPT_INAMI_a">
  <a:themeElements>
    <a:clrScheme name="inami_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ami_new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ami_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ami_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ami_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ami_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ami_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ami_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ami_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ami_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ami_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ami_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ami_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ami_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IDocInitialCreationDate xmlns="f15eea43-7fa7-45cf-8dc0-d5244e2cd467">2019-06-20T22:00:00+00:00</RIDocInitialCreationDate>
    <RITargetGroupTaxHTField0 xmlns="f15eea43-7fa7-45cf-8dc0-d5244e2cd4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Maison de repos et de soins</TermName>
          <TermId xmlns="http://schemas.microsoft.com/office/infopath/2007/PartnerControls">9c7c680c-6f48-4e61-a757-fad7ac1bc31a</TermId>
        </TermInfo>
        <TermInfo xmlns="http://schemas.microsoft.com/office/infopath/2007/PartnerControls">
          <TermName xmlns="http://schemas.microsoft.com/office/infopath/2007/PartnerControls">Maisons de repos pour personnes agées</TermName>
          <TermId xmlns="http://schemas.microsoft.com/office/infopath/2007/PartnerControls">e2413ac5-94a3-438e-bc33-980cb84b9180</TermId>
        </TermInfo>
        <TermInfo xmlns="http://schemas.microsoft.com/office/infopath/2007/PartnerControls">
          <TermName xmlns="http://schemas.microsoft.com/office/infopath/2007/PartnerControls">Médecin</TermName>
          <TermId xmlns="http://schemas.microsoft.com/office/infopath/2007/PartnerControls">d8a1e59b-bcd7-4d2f-b75c-23b993f6e1ad</TermId>
        </TermInfo>
      </Terms>
    </RITargetGroupTaxHTField0>
    <RILanguageTaxHTField0 xmlns="f15eea43-7fa7-45cf-8dc0-d5244e2cd4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Français</TermName>
          <TermId xmlns="http://schemas.microsoft.com/office/infopath/2007/PartnerControls">aa2269b8-11bd-4cc9-9267-801806817e60</TermId>
        </TermInfo>
      </Terms>
    </RILanguageTaxHTField0>
    <cc6d4d0f41a44532aeb7bee41b15f208 xmlns="61fd8d87-ea47-44bb-afd6-b4d99b1d9c1f">
      <Terms xmlns="http://schemas.microsoft.com/office/infopath/2007/PartnerControls"/>
    </cc6d4d0f41a44532aeb7bee41b15f208>
    <TaxCatchAll xmlns="61fd8d87-ea47-44bb-afd6-b4d99b1d9c1f">
      <Value>65</Value>
      <Value>60</Value>
      <Value>29</Value>
      <Value>82</Value>
      <Value>8</Value>
      <Value>66</Value>
    </TaxCatchAll>
    <RIDocSummary xmlns="f15eea43-7fa7-45cf-8dc0-d5244e2cd467">Résultats (données 2016) pour les maisons de repos</RIDocSummary>
    <RIThemeTaxHTField0 xmlns="f15eea43-7fa7-45cf-8dc0-d5244e2cd4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Soins aux personnes âgées</TermName>
          <TermId xmlns="http://schemas.microsoft.com/office/infopath/2007/PartnerControls">778d8366-d9a6-453e-ac0b-34fd0db8fcac</TermId>
        </TermInfo>
        <TermInfo xmlns="http://schemas.microsoft.com/office/infopath/2007/PartnerControls">
          <TermName xmlns="http://schemas.microsoft.com/office/infopath/2007/PartnerControls">Feedback individuel</TermName>
          <TermId xmlns="http://schemas.microsoft.com/office/infopath/2007/PartnerControls">c011c27e-2dbd-409b-87f6-1d728db57d70</TermId>
        </TermInfo>
      </Terms>
    </RIThemeTaxHTField0>
    <PublishingExpirationDate xmlns="http://schemas.microsoft.com/sharepoint/v3" xsi:nil="true"/>
    <RIDocTypeTaxHTField0 xmlns="f15eea43-7fa7-45cf-8dc0-d5244e2cd467">
      <Terms xmlns="http://schemas.microsoft.com/office/infopath/2007/PartnerControls"/>
    </RIDocTypeTaxHTField0>
    <PublishingStartDate xmlns="http://schemas.microsoft.com/sharepoint/v3" xsi:nil="true"/>
    <gde733b7de1f426ba66c11d7c4a6ad8f xmlns="61fd8d87-ea47-44bb-afd6-b4d99b1d9c1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aseDocument" ma:contentTypeID="0x01010068B932EBA4214624B1E6C758B674AA3900878AE0BF14248048B0F623A599AB54C9" ma:contentTypeVersion="10" ma:contentTypeDescription="Crée un document." ma:contentTypeScope="" ma:versionID="0f806d5401a718c248ff851712977ef5">
  <xsd:schema xmlns:xsd="http://www.w3.org/2001/XMLSchema" xmlns:xs="http://www.w3.org/2001/XMLSchema" xmlns:p="http://schemas.microsoft.com/office/2006/metadata/properties" xmlns:ns1="http://schemas.microsoft.com/sharepoint/v3" xmlns:ns2="f15eea43-7fa7-45cf-8dc0-d5244e2cd467" xmlns:ns3="61fd8d87-ea47-44bb-afd6-b4d99b1d9c1f" targetNamespace="http://schemas.microsoft.com/office/2006/metadata/properties" ma:root="true" ma:fieldsID="3c46b631aa297e29475e1214a5361d70" ns1:_="" ns2:_="" ns3:_="">
    <xsd:import namespace="http://schemas.microsoft.com/sharepoint/v3"/>
    <xsd:import namespace="f15eea43-7fa7-45cf-8dc0-d5244e2cd467"/>
    <xsd:import namespace="61fd8d87-ea47-44bb-afd6-b4d99b1d9c1f"/>
    <xsd:element name="properties">
      <xsd:complexType>
        <xsd:sequence>
          <xsd:element name="documentManagement">
            <xsd:complexType>
              <xsd:all>
                <xsd:element ref="ns2:RIDocSummary" minOccurs="0"/>
                <xsd:element ref="ns2:RIDocInitialCreationDate" minOccurs="0"/>
                <xsd:element ref="ns2:RIDocTypeTaxHTField0" minOccurs="0"/>
                <xsd:element ref="ns2:RITargetGroupTaxHTField0" minOccurs="0"/>
                <xsd:element ref="ns2:RIThemeTaxHTField0" minOccurs="0"/>
                <xsd:element ref="ns2:RILanguageTaxHTField0" minOccurs="0"/>
                <xsd:element ref="ns3:TaxCatchAll" minOccurs="0"/>
                <xsd:element ref="ns3:gde733b7de1f426ba66c11d7c4a6ad8f" minOccurs="0"/>
                <xsd:element ref="ns3:TaxCatchAllLabel" minOccurs="0"/>
                <xsd:element ref="ns3:cc6d4d0f41a44532aeb7bee41b15f208" minOccurs="0"/>
                <xsd:element ref="ns1:PublishingExpirationDate" minOccurs="0"/>
                <xsd:element ref="ns1:PublishingStart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ExpirationDate" ma:index="25" nillable="true" ma:displayName="Date de fin de planification" ma:description="" ma:internalName="PublishingExpirationDate">
      <xsd:simpleType>
        <xsd:restriction base="dms:Unknown"/>
      </xsd:simpleType>
    </xsd:element>
    <xsd:element name="PublishingStartDate" ma:index="26" nillable="true" ma:displayName="Date de début de planification" ma:description="" ma:internalName="PublishingStart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eea43-7fa7-45cf-8dc0-d5244e2cd467" elementFormDefault="qualified">
    <xsd:import namespace="http://schemas.microsoft.com/office/2006/documentManagement/types"/>
    <xsd:import namespace="http://schemas.microsoft.com/office/infopath/2007/PartnerControls"/>
    <xsd:element name="RIDocSummary" ma:index="8" nillable="true" ma:displayName="Résumé" ma:internalName="RIDocSummary">
      <xsd:simpleType>
        <xsd:restriction base="dms:Note">
          <xsd:maxLength value="255"/>
        </xsd:restriction>
      </xsd:simpleType>
    </xsd:element>
    <xsd:element name="RIDocInitialCreationDate" ma:index="13" nillable="true" ma:displayName="Initial creation date" ma:default="[Today]" ma:format="DateOnly" ma:indexed="true" ma:internalName="RIDocInitialCreationDate">
      <xsd:simpleType>
        <xsd:restriction base="dms:DateTime"/>
      </xsd:simpleType>
    </xsd:element>
    <xsd:element name="RIDocTypeTaxHTField0" ma:index="14" nillable="true" ma:taxonomy="true" ma:internalName="RIDocTypeTaxHTField0" ma:taxonomyFieldName="RIDocType" ma:displayName="Type" ma:fieldId="{e9c02295-779d-4904-9c2f-398eb8a46af6}" ma:taxonomyMulti="true" ma:sspId="0ef66dbe-9d4d-47c7-8094-97b828f68765" ma:termSetId="2b6f7e9b-72d8-4c39-9dd2-b382cdde65ef" ma:anchorId="bba49bfc-d79e-4d3d-8e99-da4cfe1bc359" ma:open="false" ma:isKeyword="false">
      <xsd:complexType>
        <xsd:sequence>
          <xsd:element ref="pc:Terms" minOccurs="0" maxOccurs="1"/>
        </xsd:sequence>
      </xsd:complexType>
    </xsd:element>
    <xsd:element name="RITargetGroupTaxHTField0" ma:index="15" nillable="true" ma:taxonomy="true" ma:internalName="RITargetGroupTaxHTField0" ma:taxonomyFieldName="RITargetGroup" ma:displayName="Groupe cible" ma:default="" ma:fieldId="{5ba84fff-5b48-41ff-a0ce-9cb6f56aeea2}" ma:taxonomyMulti="true" ma:sspId="0ef66dbe-9d4d-47c7-8094-97b828f68765" ma:termSetId="2b6f7e9b-72d8-4c39-9dd2-b382cdde65ef" ma:anchorId="93e5bace-bd47-4f95-bc09-82965b59cb06" ma:open="false" ma:isKeyword="false">
      <xsd:complexType>
        <xsd:sequence>
          <xsd:element ref="pc:Terms" minOccurs="0" maxOccurs="1"/>
        </xsd:sequence>
      </xsd:complexType>
    </xsd:element>
    <xsd:element name="RIThemeTaxHTField0" ma:index="16" nillable="true" ma:taxonomy="true" ma:internalName="RIThemeTaxHTField0" ma:taxonomyFieldName="RITheme" ma:displayName="Thème" ma:fieldId="{4da39f56-d3e0-4eda-b5a0-097d81b2f922}" ma:taxonomyMulti="true" ma:sspId="0ef66dbe-9d4d-47c7-8094-97b828f68765" ma:termSetId="2b6f7e9b-72d8-4c39-9dd2-b382cdde65ef" ma:anchorId="d3fdfad7-22a2-47aa-bc5b-de53bde139df" ma:open="false" ma:isKeyword="false">
      <xsd:complexType>
        <xsd:sequence>
          <xsd:element ref="pc:Terms" minOccurs="0" maxOccurs="1"/>
        </xsd:sequence>
      </xsd:complexType>
    </xsd:element>
    <xsd:element name="RILanguageTaxHTField0" ma:index="17" nillable="true" ma:taxonomy="true" ma:internalName="RILanguageTaxHTField0" ma:taxonomyFieldName="RILanguage" ma:displayName="Langue" ma:fieldId="{c7e3734e-a786-4652-bb98-6e7a4dc8cda4}" ma:taxonomyMulti="true" ma:sspId="0ef66dbe-9d4d-47c7-8094-97b828f68765" ma:termSetId="2b6f7e9b-72d8-4c39-9dd2-b382cdde65ef" ma:anchorId="216408cd-2d56-4fdf-a6f2-b407a6eb4657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d8d87-ea47-44bb-afd6-b4d99b1d9c1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onne Attraper tout de Taxonomie" ma:hidden="true" ma:list="{7dc22c6c-0b67-4097-b867-927b71770b39}" ma:internalName="TaxCatchAll" ma:showField="CatchAllData" ma:web="61fd8d87-ea47-44bb-afd6-b4d99b1d9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de733b7de1f426ba66c11d7c4a6ad8f" ma:index="21" nillable="true" ma:displayName="Document Publicationtype_0" ma:hidden="true" ma:internalName="gde733b7de1f426ba66c11d7c4a6ad8f">
      <xsd:simpleType>
        <xsd:restriction base="dms:Note"/>
      </xsd:simpleType>
    </xsd:element>
    <xsd:element name="TaxCatchAllLabel" ma:index="22" nillable="true" ma:displayName="Colonne Attraper tout de Taxonomie1" ma:hidden="true" ma:list="{7dc22c6c-0b67-4097-b867-927b71770b39}" ma:internalName="TaxCatchAllLabel" ma:readOnly="true" ma:showField="CatchAllDataLabel" ma:web="61fd8d87-ea47-44bb-afd6-b4d99b1d9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6d4d0f41a44532aeb7bee41b15f208" ma:index="23" nillable="true" ma:taxonomy="true" ma:internalName="cc6d4d0f41a44532aeb7bee41b15f208" ma:taxonomyFieldName="Publication_x0020_type_x0020_for_x0020_documents" ma:displayName="Publication type for documents" ma:default="" ma:fieldId="{cc6d4d0f-41a4-4532-aeb7-bee41b15f208}" ma:taxonomyMulti="true" ma:sspId="0ef66dbe-9d4d-47c7-8094-97b828f68765" ma:termSetId="2b6f7e9b-72d8-4c39-9dd2-b382cdde65ef" ma:anchorId="22490f7c-4f41-43c8-a5b3-f62c4d13df9a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362D75-8ACD-4154-B9A6-408AE67B1FE0}"/>
</file>

<file path=customXml/itemProps2.xml><?xml version="1.0" encoding="utf-8"?>
<ds:datastoreItem xmlns:ds="http://schemas.openxmlformats.org/officeDocument/2006/customXml" ds:itemID="{F74C5811-4447-4023-9899-8260EF6B88EA}"/>
</file>

<file path=customXml/itemProps3.xml><?xml version="1.0" encoding="utf-8"?>
<ds:datastoreItem xmlns:ds="http://schemas.openxmlformats.org/officeDocument/2006/customXml" ds:itemID="{3569EDDB-7798-4C00-B7F1-9A834BAB9AE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2072</Words>
  <Application>Microsoft Office PowerPoint</Application>
  <PresentationFormat>On-screen Show (4:3)</PresentationFormat>
  <Paragraphs>314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Candara</vt:lpstr>
      <vt:lpstr>Times New Roman</vt:lpstr>
      <vt:lpstr>Verdana</vt:lpstr>
      <vt:lpstr>Wingdings</vt:lpstr>
      <vt:lpstr>PPT_INAMI_a</vt:lpstr>
      <vt:lpstr>Feedback concernant les patients en maisons de repos 2019</vt:lpstr>
      <vt:lpstr>Introduction</vt:lpstr>
      <vt:lpstr>Que contient cette présentation?</vt:lpstr>
      <vt:lpstr>PowerPoint Presentation</vt:lpstr>
      <vt:lpstr>Comment sont présentés les résultats? Evolution</vt:lpstr>
      <vt:lpstr>Comment sont présentés les résultats? Par province</vt:lpstr>
      <vt:lpstr>PowerPoint Presentation</vt:lpstr>
      <vt:lpstr>THÈME I: MÉDICAMENTS</vt:lpstr>
      <vt:lpstr>THÈME I: MÉDICAMENTS</vt:lpstr>
      <vt:lpstr>I.1. Infections dans la pratique ambulatoire</vt:lpstr>
      <vt:lpstr>Pourcentage d’assurés de 75 ans et plus qui ont été vaccinés contre la grippe dans le courant de l’année</vt:lpstr>
      <vt:lpstr>PowerPoint Presentation</vt:lpstr>
      <vt:lpstr>I.1. Infections dans la pratique ambulatoire</vt:lpstr>
      <vt:lpstr>PowerPoint Presentation</vt:lpstr>
      <vt:lpstr>PowerPoint Presentation</vt:lpstr>
      <vt:lpstr>I.1. Infections dans la pratique ambulatoire</vt:lpstr>
      <vt:lpstr>PowerPoint Presentation</vt:lpstr>
      <vt:lpstr>PowerPoint Presentation</vt:lpstr>
      <vt:lpstr>THÈME I: MÉDICAMENTS</vt:lpstr>
      <vt:lpstr>I.2. Médication des personnes âgées</vt:lpstr>
      <vt:lpstr>PowerPoint Presentation</vt:lpstr>
      <vt:lpstr>PowerPoint Presentation</vt:lpstr>
      <vt:lpstr>I.2. Médication des personnes âgées</vt:lpstr>
      <vt:lpstr>PowerPoint Presentation</vt:lpstr>
      <vt:lpstr>PowerPoint Presentation</vt:lpstr>
      <vt:lpstr>I.2. Médication des personnes âgées</vt:lpstr>
      <vt:lpstr>PowerPoint Presentation</vt:lpstr>
      <vt:lpstr>PowerPoint Presentation</vt:lpstr>
      <vt:lpstr>I.2. Médication des personnes âgées</vt:lpstr>
      <vt:lpstr>PowerPoint Presentation</vt:lpstr>
      <vt:lpstr>PowerPoint Presentation</vt:lpstr>
      <vt:lpstr>THÈME I: MÉDICAMENTS</vt:lpstr>
      <vt:lpstr>I.2. Médication des personnes âgées</vt:lpstr>
      <vt:lpstr>I.3. Médication psychotrope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I.3. Médication psychotrope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THÈME II: BIOLOGIE CLINIQUE</vt:lpstr>
      <vt:lpstr>THÈME II: BIOLOGIE CLINIQUE</vt:lpstr>
      <vt:lpstr>II.1. Dépistage</vt:lpstr>
      <vt:lpstr>PowerPoint Presentation</vt:lpstr>
      <vt:lpstr>PowerPoint Presentation</vt:lpstr>
      <vt:lpstr>PowerPoint Presentation</vt:lpstr>
      <vt:lpstr>PowerPoint Presentation</vt:lpstr>
      <vt:lpstr>THÈME II: BIOLOGIE CLINIQUE</vt:lpstr>
      <vt:lpstr>II.2. Diagnostic</vt:lpstr>
      <vt:lpstr>PowerPoint Presentation</vt:lpstr>
      <vt:lpstr>PowerPoint Presentation</vt:lpstr>
      <vt:lpstr>THÈME II: BIOLOGIE CLINIQUE</vt:lpstr>
      <vt:lpstr>II.3. Suivi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II.3. Suivi</vt:lpstr>
      <vt:lpstr>PowerPoint Presentation</vt:lpstr>
      <vt:lpstr>PowerPoint Presentation</vt:lpstr>
    </vt:vector>
  </TitlesOfParts>
  <Company>R.I.Z.I.V. - I.N.A.M.I.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Feedback concernant les patients en  maisons de repos 2019</dc:title>
  <dc:creator>Cindy Opdebeeck</dc:creator>
  <cp:lastModifiedBy>Bingen Sandrine</cp:lastModifiedBy>
  <cp:revision>48</cp:revision>
  <dcterms:created xsi:type="dcterms:W3CDTF">2019-02-08T12:37:21Z</dcterms:created>
  <dcterms:modified xsi:type="dcterms:W3CDTF">2019-06-20T14:40:47Z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0x01010068B932EBA4214624B1E6C758B674AA3900878AE0BF14248048B0F623A599AB54C9</vt:lpwstr>
  </property>
  <property fmtid="{D5CDD505-2E9C-101B-9397-08002B2CF9AE}" pid="3" name="RITargetGroup">
    <vt:lpwstr>66;#Maison de repos et de soins|9c7c680c-6f48-4e61-a757-fad7ac1bc31a;#65;#Maisons de repos pour personnes agées|e2413ac5-94a3-438e-bc33-980cb84b9180;#29;#Médecin|d8a1e59b-bcd7-4d2f-b75c-23b993f6e1ad</vt:lpwstr>
  </property>
  <property fmtid="{D5CDD505-2E9C-101B-9397-08002B2CF9AE}" pid="4" name="RITheme">
    <vt:lpwstr>82;#Soins aux personnes âgées|778d8366-d9a6-453e-ac0b-34fd0db8fcac;#60;#Feedback individuel|c011c27e-2dbd-409b-87f6-1d728db57d70</vt:lpwstr>
  </property>
  <property fmtid="{D5CDD505-2E9C-101B-9397-08002B2CF9AE}" pid="5" name="RILanguage">
    <vt:lpwstr>8;#Français|aa2269b8-11bd-4cc9-9267-801806817e60</vt:lpwstr>
  </property>
  <property fmtid="{D5CDD505-2E9C-101B-9397-08002B2CF9AE}" pid="6" name="RIDocType">
    <vt:lpwstr/>
  </property>
  <property fmtid="{D5CDD505-2E9C-101B-9397-08002B2CF9AE}" pid="7" name="Publication type for documents">
    <vt:lpwstr/>
  </property>
</Properties>
</file>