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66.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9.xml" ContentType="application/vnd.openxmlformats-officedocument.presentationml.slide+xml"/>
  <Override PartName="/ppt/slides/slide65.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9.xml" ContentType="application/vnd.openxmlformats-officedocument.presentationml.slide+xml"/>
  <Override PartName="/ppt/slides/slide3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6.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7" r:id="rId2"/>
    <p:sldId id="258" r:id="rId3"/>
    <p:sldId id="259" r:id="rId4"/>
    <p:sldId id="260" r:id="rId5"/>
    <p:sldId id="382" r:id="rId6"/>
    <p:sldId id="262" r:id="rId7"/>
    <p:sldId id="265" r:id="rId8"/>
    <p:sldId id="266" r:id="rId9"/>
    <p:sldId id="267" r:id="rId10"/>
    <p:sldId id="268" r:id="rId11"/>
    <p:sldId id="269" r:id="rId12"/>
    <p:sldId id="270" r:id="rId13"/>
    <p:sldId id="271" r:id="rId14"/>
    <p:sldId id="272" r:id="rId15"/>
    <p:sldId id="273" r:id="rId16"/>
    <p:sldId id="274" r:id="rId17"/>
    <p:sldId id="277" r:id="rId18"/>
    <p:sldId id="278" r:id="rId19"/>
    <p:sldId id="281" r:id="rId20"/>
    <p:sldId id="282" r:id="rId21"/>
    <p:sldId id="283" r:id="rId22"/>
    <p:sldId id="284" r:id="rId23"/>
    <p:sldId id="285" r:id="rId24"/>
    <p:sldId id="286" r:id="rId25"/>
    <p:sldId id="287"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87" r:id="rId40"/>
    <p:sldId id="388" r:id="rId41"/>
    <p:sldId id="389" r:id="rId42"/>
    <p:sldId id="391" r:id="rId43"/>
    <p:sldId id="392" r:id="rId44"/>
    <p:sldId id="393" r:id="rId45"/>
    <p:sldId id="394" r:id="rId46"/>
    <p:sldId id="303" r:id="rId47"/>
    <p:sldId id="304" r:id="rId48"/>
    <p:sldId id="305" r:id="rId49"/>
    <p:sldId id="385" r:id="rId50"/>
    <p:sldId id="386" r:id="rId51"/>
    <p:sldId id="312" r:id="rId52"/>
    <p:sldId id="313" r:id="rId53"/>
    <p:sldId id="314" r:id="rId54"/>
    <p:sldId id="318" r:id="rId55"/>
    <p:sldId id="319" r:id="rId56"/>
    <p:sldId id="320" r:id="rId57"/>
    <p:sldId id="321" r:id="rId58"/>
    <p:sldId id="322" r:id="rId59"/>
    <p:sldId id="324" r:id="rId60"/>
    <p:sldId id="325" r:id="rId61"/>
    <p:sldId id="326" r:id="rId62"/>
    <p:sldId id="327" r:id="rId63"/>
    <p:sldId id="330" r:id="rId64"/>
    <p:sldId id="331" r:id="rId65"/>
    <p:sldId id="334" r:id="rId66"/>
    <p:sldId id="335" r:id="rId67"/>
    <p:sldId id="336" r:id="rId68"/>
    <p:sldId id="337" r:id="rId69"/>
    <p:sldId id="340" r:id="rId70"/>
    <p:sldId id="341" r:id="rId71"/>
    <p:sldId id="344" r:id="rId72"/>
    <p:sldId id="345" r:id="rId73"/>
    <p:sldId id="346" r:id="rId74"/>
    <p:sldId id="347" r:id="rId75"/>
    <p:sldId id="350" r:id="rId76"/>
    <p:sldId id="351" r:id="rId77"/>
    <p:sldId id="355" r:id="rId78"/>
    <p:sldId id="356" r:id="rId79"/>
    <p:sldId id="357"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13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121D57-1F97-41FF-8F60-DA6CAE844A4B}" type="datetimeFigureOut">
              <a:rPr lang="en-US" smtClean="0"/>
              <a:t>6/20/2019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C59088-47CA-456E-8F75-CE5D49C36255}" type="slidenum">
              <a:rPr lang="en-US" smtClean="0"/>
              <a:t>‹#›</a:t>
            </a:fld>
            <a:endParaRPr lang="en-US"/>
          </a:p>
        </p:txBody>
      </p:sp>
    </p:spTree>
    <p:extLst>
      <p:ext uri="{BB962C8B-B14F-4D97-AF65-F5344CB8AC3E}">
        <p14:creationId xmlns:p14="http://schemas.microsoft.com/office/powerpoint/2010/main" val="350249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F1BD69-1CE0-46CB-B0BC-62BD4B8DF57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5438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2130425"/>
            <a:ext cx="7772400" cy="1082675"/>
          </a:xfrm>
        </p:spPr>
        <p:txBody>
          <a:bodyPr/>
          <a:lstStyle>
            <a:lvl1pPr algn="l">
              <a:defRPr sz="2400">
                <a:solidFill>
                  <a:schemeClr val="tx1"/>
                </a:solidFill>
              </a:defRPr>
            </a:lvl1pPr>
          </a:lstStyle>
          <a:p>
            <a:pPr lvl="0"/>
            <a:r>
              <a:rPr lang="en-US" altLang="en-US" noProof="0" smtClean="0"/>
              <a:t>Click to edit Master title style</a:t>
            </a:r>
            <a:endParaRPr lang="nl-BE" altLang="en-US" noProof="0" smtClean="0"/>
          </a:p>
        </p:txBody>
      </p:sp>
      <p:sp>
        <p:nvSpPr>
          <p:cNvPr id="11267" name="Rectangle 3"/>
          <p:cNvSpPr>
            <a:spLocks noGrp="1" noChangeArrowheads="1"/>
          </p:cNvSpPr>
          <p:nvPr>
            <p:ph type="subTitle" idx="1"/>
          </p:nvPr>
        </p:nvSpPr>
        <p:spPr>
          <a:xfrm>
            <a:off x="684213" y="3429000"/>
            <a:ext cx="7088187" cy="720725"/>
          </a:xfrm>
        </p:spPr>
        <p:txBody>
          <a:bodyPr/>
          <a:lstStyle>
            <a:lvl1pPr marL="0" indent="0">
              <a:buFontTx/>
              <a:buNone/>
              <a:defRPr sz="1800" b="1">
                <a:solidFill>
                  <a:srgbClr val="007C92"/>
                </a:solidFill>
                <a:latin typeface="Verdana" pitchFamily="34" charset="0"/>
              </a:defRPr>
            </a:lvl1pPr>
          </a:lstStyle>
          <a:p>
            <a:pPr lvl="0"/>
            <a:r>
              <a:rPr lang="en-US" altLang="en-US" noProof="0" smtClean="0"/>
              <a:t>Click to edit Master subtitle style</a:t>
            </a:r>
            <a:endParaRPr lang="nl-BE" altLang="en-US" noProof="0" smtClean="0"/>
          </a:p>
        </p:txBody>
      </p:sp>
      <p:sp>
        <p:nvSpPr>
          <p:cNvPr id="11268" name="Rectangle 4"/>
          <p:cNvSpPr>
            <a:spLocks noGrp="1" noChangeArrowheads="1"/>
          </p:cNvSpPr>
          <p:nvPr>
            <p:ph type="dt" sz="half" idx="2"/>
          </p:nvPr>
        </p:nvSpPr>
        <p:spPr/>
        <p:txBody>
          <a:bodyPr/>
          <a:lstStyle>
            <a:lvl1pPr>
              <a:defRPr/>
            </a:lvl1pPr>
          </a:lstStyle>
          <a:p>
            <a:endParaRPr lang="en-US" altLang="en-US">
              <a:solidFill>
                <a:srgbClr val="000000"/>
              </a:solidFill>
            </a:endParaRPr>
          </a:p>
        </p:txBody>
      </p:sp>
      <p:sp>
        <p:nvSpPr>
          <p:cNvPr id="11269" name="Rectangle 5"/>
          <p:cNvSpPr>
            <a:spLocks noGrp="1" noChangeArrowheads="1"/>
          </p:cNvSpPr>
          <p:nvPr>
            <p:ph type="ftr" sz="quarter" idx="3"/>
          </p:nvPr>
        </p:nvSpPr>
        <p:spPr/>
        <p:txBody>
          <a:bodyPr/>
          <a:lstStyle>
            <a:lvl1pPr>
              <a:defRPr/>
            </a:lvl1pPr>
          </a:lstStyle>
          <a:p>
            <a:endParaRPr lang="en-US" altLang="en-US">
              <a:solidFill>
                <a:srgbClr val="000000"/>
              </a:solidFill>
            </a:endParaRPr>
          </a:p>
        </p:txBody>
      </p:sp>
      <p:sp>
        <p:nvSpPr>
          <p:cNvPr id="11270" name="Rectangle 6"/>
          <p:cNvSpPr>
            <a:spLocks noGrp="1" noChangeArrowheads="1"/>
          </p:cNvSpPr>
          <p:nvPr>
            <p:ph type="sldNum" sz="quarter" idx="4"/>
          </p:nvPr>
        </p:nvSpPr>
        <p:spPr/>
        <p:txBody>
          <a:bodyPr/>
          <a:lstStyle>
            <a:lvl1pPr>
              <a:defRPr/>
            </a:lvl1pPr>
          </a:lstStyle>
          <a:p>
            <a:fld id="{DC9B3676-AE2A-4E7C-883D-9CB36956BE67}" type="slidenum">
              <a:rPr lang="en-US" altLang="en-US">
                <a:solidFill>
                  <a:srgbClr val="000000"/>
                </a:solidFill>
              </a:rPr>
              <a:pPr/>
              <a:t>‹#›</a:t>
            </a:fld>
            <a:endParaRPr lang="en-US" altLang="en-US">
              <a:solidFill>
                <a:srgbClr val="000000"/>
              </a:solidFill>
            </a:endParaRPr>
          </a:p>
        </p:txBody>
      </p:sp>
      <p:pic>
        <p:nvPicPr>
          <p:cNvPr id="11271" name="Picture 7" descr="L-logo RIZIV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1514475"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69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FE7389-EBD0-4BBF-9154-A2E49C2EF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4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435A07-7ACA-4DB1-8046-D2E4300745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7346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ED374E-46F0-423F-B9BE-3F4EC88810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055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D60A8E-9CE5-4613-BBD8-F8F8E5B4EE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9592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A86698-01FD-4B67-8AC0-D28107FDBD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11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A76F6FA-F34E-42F7-9E60-17AA17407C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772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602EAED-842E-4FC7-B757-C5A06A962E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584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CBD41FF-4289-413E-BE20-A9BEB72D17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880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083E27C-22AB-4569-82D6-FB0B2EB3DE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822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ECF047E-9073-4428-9F7A-5B142E44AC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042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35150" y="274638"/>
            <a:ext cx="68516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Klik om de opmaakprofielen van de modeltekst te bewerken</a:t>
            </a:r>
          </a:p>
          <a:p>
            <a:pPr lvl="1"/>
            <a:r>
              <a:rPr lang="en-US" altLang="en-US" smtClean="0"/>
              <a:t>Tweede niveau</a:t>
            </a:r>
          </a:p>
          <a:p>
            <a:pPr lvl="2"/>
            <a:r>
              <a:rPr lang="en-US" altLang="en-US" smtClean="0"/>
              <a:t>Derde niveau</a:t>
            </a:r>
          </a:p>
          <a:p>
            <a:pPr lvl="3"/>
            <a:r>
              <a:rPr lang="en-US" altLang="en-US" smtClean="0"/>
              <a:t>Vierde niveau</a:t>
            </a:r>
          </a:p>
          <a:p>
            <a:pPr lvl="4"/>
            <a:r>
              <a:rPr lang="en-US" altLang="en-US" smtClean="0"/>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7861868-BFE6-4D91-890B-5FFFB1E10DEA}" type="slidenum">
              <a:rPr lang="en-US" altLang="en-US">
                <a:solidFill>
                  <a:srgbClr val="000000"/>
                </a:solidFill>
              </a:rPr>
              <a:pPr fontAlgn="base">
                <a:spcBef>
                  <a:spcPct val="0"/>
                </a:spcBef>
                <a:spcAft>
                  <a:spcPct val="0"/>
                </a:spcAft>
              </a:pPr>
              <a:t>‹#›</a:t>
            </a:fld>
            <a:endParaRPr lang="en-US" altLang="en-US">
              <a:solidFill>
                <a:srgbClr val="000000"/>
              </a:solidFill>
            </a:endParaRPr>
          </a:p>
        </p:txBody>
      </p:sp>
      <p:pic>
        <p:nvPicPr>
          <p:cNvPr id="1031" name="Picture 7" descr="L-logo RIZIV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850" y="0"/>
            <a:ext cx="151447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lectrogra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836613"/>
            <a:ext cx="882015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783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p:titleStyle>
    <p:bodyStyle>
      <a:lvl1pPr marL="342900" indent="-342900" algn="l" rtl="0" eaLnBrk="1" fontAlgn="base" hangingPunct="1">
        <a:spcBef>
          <a:spcPct val="20000"/>
        </a:spcBef>
        <a:spcAft>
          <a:spcPct val="0"/>
        </a:spcAft>
        <a:buChar char="•"/>
        <a:defRPr sz="2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2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814" b="30069"/>
          <a:stretch/>
        </p:blipFill>
        <p:spPr bwMode="auto">
          <a:xfrm>
            <a:off x="179512" y="3068960"/>
            <a:ext cx="8858250" cy="34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687600" y="2583161"/>
            <a:ext cx="708818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1800" b="1">
                <a:solidFill>
                  <a:srgbClr val="006F82"/>
                </a:solidFill>
                <a:latin typeface="Verdana" pitchFamily="34" charset="0"/>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2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nl-BE" kern="0" dirty="0" smtClean="0"/>
              <a:t>Resultaten (data 2016)</a:t>
            </a:r>
          </a:p>
          <a:p>
            <a:r>
              <a:rPr lang="nl-BE" kern="0" dirty="0" smtClean="0"/>
              <a:t>voor de woonzorgcentra</a:t>
            </a:r>
            <a:endParaRPr lang="en-US" kern="0" dirty="0"/>
          </a:p>
        </p:txBody>
      </p:sp>
      <p:sp>
        <p:nvSpPr>
          <p:cNvPr id="7" name="Rectangle 2"/>
          <p:cNvSpPr>
            <a:spLocks noGrp="1" noChangeArrowheads="1"/>
          </p:cNvSpPr>
          <p:nvPr>
            <p:ph type="ctrTitle"/>
          </p:nvPr>
        </p:nvSpPr>
        <p:spPr>
          <a:xfrm>
            <a:off x="685800" y="1484784"/>
            <a:ext cx="7772400" cy="1082675"/>
          </a:xfrm>
        </p:spPr>
        <p:txBody>
          <a:bodyPr/>
          <a:lstStyle/>
          <a:p>
            <a:r>
              <a:rPr lang="nl-BE" dirty="0" smtClean="0"/>
              <a:t>Feedback over de patiënten</a:t>
            </a:r>
            <a:br>
              <a:rPr lang="nl-BE" dirty="0" smtClean="0"/>
            </a:br>
            <a:r>
              <a:rPr lang="nl-BE" dirty="0" smtClean="0"/>
              <a:t>in woonzorgcentra</a:t>
            </a:r>
            <a:br>
              <a:rPr lang="nl-BE" dirty="0" smtClean="0"/>
            </a:br>
            <a:r>
              <a:rPr lang="nl-BE" dirty="0" smtClean="0">
                <a:solidFill>
                  <a:schemeClr val="bg1">
                    <a:lumMod val="50000"/>
                  </a:schemeClr>
                </a:solidFill>
              </a:rPr>
              <a:t>2019</a:t>
            </a:r>
            <a:endParaRPr lang="en-US" dirty="0">
              <a:solidFill>
                <a:schemeClr val="bg1">
                  <a:lumMod val="50000"/>
                </a:schemeClr>
              </a:solidFill>
            </a:endParaRPr>
          </a:p>
        </p:txBody>
      </p:sp>
    </p:spTree>
    <p:extLst>
      <p:ext uri="{BB962C8B-B14F-4D97-AF65-F5344CB8AC3E}">
        <p14:creationId xmlns:p14="http://schemas.microsoft.com/office/powerpoint/2010/main" val="3407362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I.1. Infecties in de ambulante praktijk</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Griep</a:t>
            </a:r>
          </a:p>
          <a:p>
            <a:pPr marL="0" indent="0">
              <a:buNone/>
            </a:pPr>
            <a:endParaRPr lang="en-US" dirty="0"/>
          </a:p>
        </p:txBody>
      </p:sp>
      <p:sp>
        <p:nvSpPr>
          <p:cNvPr id="5" name="Rounded Rectangular Callout 4"/>
          <p:cNvSpPr/>
          <p:nvPr/>
        </p:nvSpPr>
        <p:spPr>
          <a:xfrm>
            <a:off x="2483768" y="3106800"/>
            <a:ext cx="6157585" cy="1080120"/>
          </a:xfrm>
          <a:prstGeom prst="wedgeRoundRectCallout">
            <a:avLst>
              <a:gd name="adj1" fmla="val -59154"/>
              <a:gd name="adj2" fmla="val 55043"/>
              <a:gd name="adj3" fmla="val 16667"/>
            </a:avLst>
          </a:prstGeom>
          <a:solidFill>
            <a:srgbClr val="92D050"/>
          </a:solidFill>
          <a:ln w="38100">
            <a:solidFill>
              <a:srgbClr val="769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NL" sz="1400" b="1" dirty="0">
                <a:solidFill>
                  <a:srgbClr val="1F497D"/>
                </a:solidFill>
                <a:latin typeface="Candara"/>
                <a:ea typeface="Times New Roman"/>
                <a:cs typeface="Times New Roman"/>
              </a:rPr>
              <a:t>Bij patiënten &gt;= 65 jaar wordt een jaarlijkse griepvaccinatie aanbevolen omwille van een verhoogd risico op complicaties.</a:t>
            </a:r>
            <a:endParaRPr lang="en-US" sz="1400" b="1" dirty="0">
              <a:solidFill>
                <a:srgbClr val="1F497D"/>
              </a:solidFill>
              <a:latin typeface="Candara"/>
              <a:ea typeface="Times New Roman"/>
              <a:cs typeface="Times New Roman"/>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2543384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C8D201-DBFB-4B1C-84D8-208439E1D64C}"/>
              </a:ext>
            </a:extLst>
          </p:cNvPr>
          <p:cNvSpPr>
            <a:spLocks noGrp="1"/>
          </p:cNvSpPr>
          <p:nvPr>
            <p:ph type="title"/>
          </p:nvPr>
        </p:nvSpPr>
        <p:spPr/>
        <p:txBody>
          <a:bodyPr/>
          <a:lstStyle/>
          <a:p>
            <a:r>
              <a:rPr lang="nl-NL" i="1" dirty="0" smtClean="0">
                <a:latin typeface="Candara"/>
                <a:ea typeface="Times New Roman"/>
                <a:cs typeface="Times New Roman"/>
              </a:rPr>
              <a:t>Percentage </a:t>
            </a:r>
            <a:r>
              <a:rPr lang="nl-NL" i="1" dirty="0">
                <a:latin typeface="Candara"/>
                <a:ea typeface="Times New Roman"/>
                <a:cs typeface="Times New Roman"/>
              </a:rPr>
              <a:t>verzekerden ≥75 jaar die in de loop van het jaar gevaccineerd werden tegen griep</a:t>
            </a:r>
            <a:endParaRPr lang="fr-BE" dirty="0"/>
          </a:p>
        </p:txBody>
      </p:sp>
      <p:pic>
        <p:nvPicPr>
          <p:cNvPr id="4" name="Image 3">
            <a:extLst>
              <a:ext uri="{FF2B5EF4-FFF2-40B4-BE49-F238E27FC236}">
                <a16:creationId xmlns:a16="http://schemas.microsoft.com/office/drawing/2014/main" id="{0498859A-D910-4F97-B736-F64D64A03F45}"/>
              </a:ext>
            </a:extLst>
          </p:cNvPr>
          <p:cNvPicPr>
            <a:picLocks noChangeAspect="1"/>
          </p:cNvPicPr>
          <p:nvPr/>
        </p:nvPicPr>
        <p:blipFill>
          <a:blip r:embed="rId2"/>
          <a:stretch>
            <a:fillRect/>
          </a:stretch>
        </p:blipFill>
        <p:spPr>
          <a:xfrm>
            <a:off x="899592" y="1628800"/>
            <a:ext cx="7453006" cy="4871126"/>
          </a:xfrm>
          <a:prstGeom prst="rect">
            <a:avLst/>
          </a:prstGeom>
        </p:spPr>
      </p:pic>
      <p:sp>
        <p:nvSpPr>
          <p:cNvPr id="5" name="Slide Number Placeholder 4"/>
          <p:cNvSpPr>
            <a:spLocks noGrp="1"/>
          </p:cNvSpPr>
          <p:nvPr>
            <p:ph type="sldNum" sz="quarter" idx="12"/>
          </p:nvPr>
        </p:nvSpPr>
        <p:spPr/>
        <p:txBody>
          <a:bodyPr/>
          <a:lstStyle/>
          <a:p>
            <a:fld id="{7FED374E-46F0-423F-B9BE-3F4EC88810F0}" type="slidenum">
              <a:rPr lang="en-US" altLang="en-US" smtClean="0">
                <a:solidFill>
                  <a:srgbClr val="000000"/>
                </a:solidFill>
              </a:rPr>
              <a:pPr/>
              <a:t>11</a:t>
            </a:fld>
            <a:endParaRPr lang="en-US" altLang="en-US" dirty="0">
              <a:solidFill>
                <a:srgbClr val="000000"/>
              </a:solidFill>
            </a:endParaRPr>
          </a:p>
        </p:txBody>
      </p:sp>
    </p:spTree>
    <p:extLst>
      <p:ext uri="{BB962C8B-B14F-4D97-AF65-F5344CB8AC3E}">
        <p14:creationId xmlns:p14="http://schemas.microsoft.com/office/powerpoint/2010/main" val="1083542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72818A3-661C-4F0C-A836-52BAF573CB1E}"/>
              </a:ext>
            </a:extLst>
          </p:cNvPr>
          <p:cNvPicPr>
            <a:picLocks noChangeAspect="1"/>
          </p:cNvPicPr>
          <p:nvPr/>
        </p:nvPicPr>
        <p:blipFill>
          <a:blip r:embed="rId2"/>
          <a:stretch>
            <a:fillRect/>
          </a:stretch>
        </p:blipFill>
        <p:spPr>
          <a:xfrm>
            <a:off x="591729" y="1628800"/>
            <a:ext cx="7960542" cy="4688230"/>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12</a:t>
            </a:fld>
            <a:endParaRPr lang="en-US" altLang="en-US">
              <a:solidFill>
                <a:srgbClr val="000000"/>
              </a:solidFill>
            </a:endParaRPr>
          </a:p>
        </p:txBody>
      </p:sp>
      <p:sp>
        <p:nvSpPr>
          <p:cNvPr id="4" name="Titre 1">
            <a:extLst>
              <a:ext uri="{FF2B5EF4-FFF2-40B4-BE49-F238E27FC236}">
                <a16:creationId xmlns:a16="http://schemas.microsoft.com/office/drawing/2014/main" id="{5EC8D201-DBFB-4B1C-84D8-208439E1D64C}"/>
              </a:ext>
            </a:extLst>
          </p:cNvPr>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verzekerden ≥75 jaar die in de loop van het jaar gevaccineerd werden tegen griep</a:t>
            </a:r>
            <a:endParaRPr lang="fr-BE" kern="0" dirty="0"/>
          </a:p>
        </p:txBody>
      </p:sp>
    </p:spTree>
    <p:extLst>
      <p:ext uri="{BB962C8B-B14F-4D97-AF65-F5344CB8AC3E}">
        <p14:creationId xmlns:p14="http://schemas.microsoft.com/office/powerpoint/2010/main" val="2615802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I.1. Infecties in de ambulante praktijk</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Antibiotica</a:t>
            </a:r>
          </a:p>
          <a:p>
            <a:pPr marL="0" indent="0">
              <a:buNone/>
            </a:pPr>
            <a:endParaRPr lang="nl-BE" sz="1400" b="1" i="1" dirty="0" smtClean="0">
              <a:effectLst>
                <a:outerShdw blurRad="38100" dist="38100" dir="2700000" algn="tl">
                  <a:srgbClr val="000000">
                    <a:alpha val="43137"/>
                  </a:srgbClr>
                </a:outerShdw>
              </a:effectLst>
            </a:endParaRPr>
          </a:p>
          <a:p>
            <a:pPr lvl="1">
              <a:buFont typeface="Wingdings" panose="05000000000000000000" pitchFamily="2" charset="2"/>
              <a:buChar char="ü"/>
            </a:pPr>
            <a:r>
              <a:rPr lang="nl-BE" sz="1800" i="1" dirty="0" smtClean="0">
                <a:effectLst>
                  <a:outerShdw blurRad="38100" dist="38100" dir="2700000" algn="tl">
                    <a:srgbClr val="000000">
                      <a:alpha val="43137"/>
                    </a:srgbClr>
                  </a:outerShdw>
                </a:effectLst>
              </a:rPr>
              <a:t>Algemeen antibioticagebruik</a:t>
            </a:r>
          </a:p>
          <a:p>
            <a:pPr marL="457200" lvl="1" indent="0">
              <a:buNone/>
            </a:pPr>
            <a:endParaRPr lang="nl-BE" i="1" dirty="0" smtClean="0">
              <a:effectLst>
                <a:outerShdw blurRad="38100" dist="38100" dir="2700000" algn="tl">
                  <a:srgbClr val="000000">
                    <a:alpha val="43137"/>
                  </a:srgbClr>
                </a:outerShdw>
              </a:effectLst>
            </a:endParaRPr>
          </a:p>
          <a:p>
            <a:pPr marL="457200" lvl="1" indent="0">
              <a:buNone/>
            </a:pPr>
            <a:endParaRPr lang="nl-BE" i="1" dirty="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2483765" y="3106800"/>
            <a:ext cx="6157585" cy="1080120"/>
          </a:xfrm>
          <a:prstGeom prst="wedgeRoundRectCallout">
            <a:avLst>
              <a:gd name="adj1" fmla="val -58738"/>
              <a:gd name="adj2" fmla="val 53461"/>
              <a:gd name="adj3" fmla="val 16667"/>
            </a:avLst>
          </a:prstGeom>
          <a:solidFill>
            <a:srgbClr val="FF9900"/>
          </a:solidFill>
          <a:ln w="38100">
            <a:solidFill>
              <a:srgbClr val="E3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NL" sz="1400" b="1" dirty="0">
                <a:solidFill>
                  <a:srgbClr val="000000"/>
                </a:solidFill>
                <a:latin typeface="Candara"/>
                <a:ea typeface="Times New Roman"/>
                <a:cs typeface="Times New Roman"/>
              </a:rPr>
              <a:t>De meeste courante infecties in de ambulante praktijk vereisen geen antibiotica.</a:t>
            </a:r>
            <a:endParaRPr lang="en-US" sz="1400" b="1" dirty="0">
              <a:solidFill>
                <a:srgbClr val="000000"/>
              </a:solidFill>
              <a:latin typeface="Candara"/>
              <a:ea typeface="Times New Roman"/>
              <a:cs typeface="Times New Roman"/>
            </a:endParaRPr>
          </a:p>
        </p:txBody>
      </p:sp>
      <p:pic>
        <p:nvPicPr>
          <p:cNvPr id="9"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2034629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E6EFD9F-5076-4DA6-97D2-51BE2DF83BA7}"/>
              </a:ext>
            </a:extLst>
          </p:cNvPr>
          <p:cNvPicPr>
            <a:picLocks noChangeAspect="1"/>
          </p:cNvPicPr>
          <p:nvPr/>
        </p:nvPicPr>
        <p:blipFill>
          <a:blip r:embed="rId2"/>
          <a:stretch>
            <a:fillRect/>
          </a:stretch>
        </p:blipFill>
        <p:spPr>
          <a:xfrm>
            <a:off x="850069" y="1628800"/>
            <a:ext cx="7443861" cy="4871126"/>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14</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75-plussers met ≥1 voorschrift voor antibiotica in de loop van het jaar</a:t>
            </a:r>
            <a:endParaRPr lang="en-US" kern="0" dirty="0"/>
          </a:p>
        </p:txBody>
      </p:sp>
    </p:spTree>
    <p:extLst>
      <p:ext uri="{BB962C8B-B14F-4D97-AF65-F5344CB8AC3E}">
        <p14:creationId xmlns:p14="http://schemas.microsoft.com/office/powerpoint/2010/main" val="1903038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FC7EA2A-FCB0-44EE-93F6-681D83BB9045}"/>
              </a:ext>
            </a:extLst>
          </p:cNvPr>
          <p:cNvPicPr>
            <a:picLocks noChangeAspect="1"/>
          </p:cNvPicPr>
          <p:nvPr/>
        </p:nvPicPr>
        <p:blipFill>
          <a:blip r:embed="rId2"/>
          <a:stretch>
            <a:fillRect/>
          </a:stretch>
        </p:blipFill>
        <p:spPr>
          <a:xfrm>
            <a:off x="433983" y="1628800"/>
            <a:ext cx="8276034" cy="4694327"/>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15</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Percentage 75-plussers met ≥1 voorschrift voor antibiotica in de loop van het jaar</a:t>
            </a:r>
            <a:endParaRPr lang="en-US" kern="0" dirty="0"/>
          </a:p>
        </p:txBody>
      </p:sp>
    </p:spTree>
    <p:extLst>
      <p:ext uri="{BB962C8B-B14F-4D97-AF65-F5344CB8AC3E}">
        <p14:creationId xmlns:p14="http://schemas.microsoft.com/office/powerpoint/2010/main" val="271076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I.1. Infecties in de ambulante praktijk</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Antibiotica</a:t>
            </a:r>
          </a:p>
          <a:p>
            <a:pPr marL="0" indent="0">
              <a:buNone/>
            </a:pPr>
            <a:endParaRPr lang="nl-BE" sz="1400" b="1" i="1" dirty="0" smtClean="0">
              <a:effectLst>
                <a:outerShdw blurRad="38100" dist="38100" dir="2700000" algn="tl">
                  <a:srgbClr val="000000">
                    <a:alpha val="43137"/>
                  </a:srgbClr>
                </a:outerShdw>
              </a:effectLst>
            </a:endParaRPr>
          </a:p>
          <a:p>
            <a:pPr lvl="1">
              <a:buFont typeface="Wingdings" panose="05000000000000000000" pitchFamily="2" charset="2"/>
              <a:buChar char="ü"/>
            </a:pPr>
            <a:r>
              <a:rPr lang="nl-BE" sz="1800" i="1" dirty="0" smtClean="0">
                <a:effectLst>
                  <a:outerShdw blurRad="38100" dist="38100" dir="2700000" algn="tl">
                    <a:srgbClr val="000000">
                      <a:alpha val="43137"/>
                    </a:srgbClr>
                  </a:outerShdw>
                </a:effectLst>
              </a:rPr>
              <a:t>Keuze van het antibioticum</a:t>
            </a:r>
          </a:p>
          <a:p>
            <a:pPr marL="457200" lvl="1" indent="0">
              <a:buNone/>
            </a:pPr>
            <a:endParaRPr lang="nl-BE" i="1" dirty="0" smtClean="0">
              <a:effectLst>
                <a:outerShdw blurRad="38100" dist="38100" dir="2700000" algn="tl">
                  <a:srgbClr val="000000">
                    <a:alpha val="43137"/>
                  </a:srgbClr>
                </a:outerShdw>
              </a:effectLst>
            </a:endParaRPr>
          </a:p>
        </p:txBody>
      </p:sp>
      <p:sp>
        <p:nvSpPr>
          <p:cNvPr id="5" name="Rounded Rectangular Callout 4"/>
          <p:cNvSpPr/>
          <p:nvPr/>
        </p:nvSpPr>
        <p:spPr>
          <a:xfrm>
            <a:off x="2449374" y="2852936"/>
            <a:ext cx="6157584" cy="2016224"/>
          </a:xfrm>
          <a:prstGeom prst="wedgeRoundRectCallout">
            <a:avLst>
              <a:gd name="adj1" fmla="val -58297"/>
              <a:gd name="adj2" fmla="val 30349"/>
              <a:gd name="adj3" fmla="val 16667"/>
            </a:avLst>
          </a:prstGeom>
          <a:solidFill>
            <a:srgbClr val="92D050"/>
          </a:solidFill>
          <a:ln w="38100">
            <a:solidFill>
              <a:srgbClr val="769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1F497D"/>
                </a:solidFill>
                <a:latin typeface="Candara"/>
                <a:ea typeface="Times New Roman"/>
                <a:cs typeface="Times New Roman"/>
              </a:rPr>
              <a:t>Indien een antibioticum nodig is, wordt bij voorkeur gekozen voor een antibioticum met een zo smal mogelijk spectrum.</a:t>
            </a:r>
            <a:endParaRPr lang="en-US" sz="1400" b="1" dirty="0">
              <a:solidFill>
                <a:srgbClr val="1F497D"/>
              </a:solidFill>
              <a:latin typeface="Candara"/>
              <a:ea typeface="Times New Roman"/>
              <a:cs typeface="Times New Roman"/>
            </a:endParaRPr>
          </a:p>
          <a:p>
            <a:pPr marL="342900" indent="-342900" algn="just" fontAlgn="base">
              <a:spcBef>
                <a:spcPts val="1000"/>
              </a:spcBef>
              <a:spcAft>
                <a:spcPts val="400"/>
              </a:spcAft>
              <a:buFont typeface="Wingdings"/>
              <a:buChar char=""/>
            </a:pPr>
            <a:r>
              <a:rPr lang="nl-BE" sz="1400" b="1" dirty="0">
                <a:solidFill>
                  <a:srgbClr val="1F497D"/>
                </a:solidFill>
                <a:latin typeface="Candara"/>
                <a:ea typeface="Times New Roman"/>
                <a:cs typeface="Times New Roman"/>
              </a:rPr>
              <a:t>Bij respiratoire infecties gaat de voorkeur uit naar amoxicilline (voor zover een antibioticabehandeling noodzakelijk is).</a:t>
            </a:r>
            <a:endParaRPr lang="en-US" sz="1400" b="1" dirty="0">
              <a:solidFill>
                <a:srgbClr val="1F497D"/>
              </a:solidFill>
              <a:latin typeface="Candara"/>
              <a:ea typeface="Times New Roman"/>
              <a:cs typeface="Times New Roman"/>
            </a:endParaRPr>
          </a:p>
          <a:p>
            <a:pPr marL="342900" indent="-342900" algn="just" fontAlgn="base">
              <a:spcBef>
                <a:spcPts val="1000"/>
              </a:spcBef>
              <a:spcAft>
                <a:spcPts val="400"/>
              </a:spcAft>
              <a:buFont typeface="Wingdings"/>
              <a:buChar char=""/>
            </a:pPr>
            <a:r>
              <a:rPr lang="nl-BE" sz="1400" b="1" dirty="0">
                <a:solidFill>
                  <a:srgbClr val="1F497D"/>
                </a:solidFill>
                <a:latin typeface="Candara"/>
                <a:ea typeface="Times New Roman"/>
                <a:cs typeface="Times New Roman"/>
              </a:rPr>
              <a:t>Bij een niet-verwikkelde cystitis bij de vrouw en bij kinderen gaat de voorkeur uit naar nitrofurantoïne.</a:t>
            </a:r>
            <a:endParaRPr lang="en-US" sz="1400" b="1" dirty="0">
              <a:solidFill>
                <a:srgbClr val="1F497D"/>
              </a:solidFill>
              <a:latin typeface="Candara"/>
              <a:ea typeface="Times New Roman"/>
              <a:cs typeface="Times New Roman"/>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449374" y="4941168"/>
            <a:ext cx="6157585" cy="1080120"/>
          </a:xfrm>
          <a:prstGeom prst="wedgeRoundRectCallout">
            <a:avLst>
              <a:gd name="adj1" fmla="val -60023"/>
              <a:gd name="adj2" fmla="val -52360"/>
              <a:gd name="adj3" fmla="val 16667"/>
            </a:avLst>
          </a:prstGeom>
          <a:solidFill>
            <a:srgbClr val="FF9900"/>
          </a:solidFill>
          <a:ln w="38100">
            <a:solidFill>
              <a:srgbClr val="E3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err="1">
                <a:solidFill>
                  <a:srgbClr val="000000"/>
                </a:solidFill>
                <a:latin typeface="Candara"/>
                <a:ea typeface="Times New Roman"/>
                <a:cs typeface="Times New Roman"/>
              </a:rPr>
              <a:t>Chinolonen</a:t>
            </a:r>
            <a:r>
              <a:rPr lang="nl-BE" sz="1400" b="1" dirty="0">
                <a:solidFill>
                  <a:srgbClr val="000000"/>
                </a:solidFill>
                <a:latin typeface="Candara"/>
                <a:ea typeface="Times New Roman"/>
                <a:cs typeface="Times New Roman"/>
              </a:rPr>
              <a:t> zijn breedspectrum-antibiotica en zijn (bijna) nooit geïndiceerd als eerstelijnsbehandeling.</a:t>
            </a:r>
            <a:endParaRPr lang="en-US" sz="1400" b="1" dirty="0">
              <a:solidFill>
                <a:srgbClr val="000000"/>
              </a:solidFill>
              <a:latin typeface="Candara"/>
              <a:ea typeface="Times New Roman"/>
              <a:cs typeface="Times New Roman"/>
            </a:endParaRP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1262533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184F29D-A4C9-47FE-9426-1B125D8B0217}"/>
              </a:ext>
            </a:extLst>
          </p:cNvPr>
          <p:cNvPicPr>
            <a:picLocks noChangeAspect="1"/>
          </p:cNvPicPr>
          <p:nvPr/>
        </p:nvPicPr>
        <p:blipFill>
          <a:blip r:embed="rId2"/>
          <a:stretch>
            <a:fillRect/>
          </a:stretch>
        </p:blipFill>
        <p:spPr>
          <a:xfrm>
            <a:off x="850070" y="1628800"/>
            <a:ext cx="7443861" cy="4871126"/>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17</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voorschriften voor amoxicilline, niet gecombineerd met clavulaanzuur</a:t>
            </a:r>
            <a:br>
              <a:rPr lang="nl-NL" i="1" kern="0" dirty="0" smtClean="0">
                <a:latin typeface="Candara"/>
                <a:ea typeface="Times New Roman"/>
                <a:cs typeface="Times New Roman"/>
              </a:rPr>
            </a:br>
            <a:r>
              <a:rPr lang="nl-NL" i="1" kern="0" dirty="0" smtClean="0">
                <a:latin typeface="Candara"/>
                <a:ea typeface="Times New Roman"/>
                <a:cs typeface="Times New Roman"/>
              </a:rPr>
              <a:t>&gt;=75</a:t>
            </a:r>
            <a:endParaRPr lang="en-US" kern="0" dirty="0"/>
          </a:p>
        </p:txBody>
      </p:sp>
    </p:spTree>
    <p:extLst>
      <p:ext uri="{BB962C8B-B14F-4D97-AF65-F5344CB8AC3E}">
        <p14:creationId xmlns:p14="http://schemas.microsoft.com/office/powerpoint/2010/main" val="1896504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B66FD62-3837-4F15-89DB-FFDE72DC35B4}"/>
              </a:ext>
            </a:extLst>
          </p:cNvPr>
          <p:cNvPicPr>
            <a:picLocks noChangeAspect="1"/>
          </p:cNvPicPr>
          <p:nvPr/>
        </p:nvPicPr>
        <p:blipFill>
          <a:blip r:embed="rId2"/>
          <a:stretch>
            <a:fillRect/>
          </a:stretch>
        </p:blipFill>
        <p:spPr>
          <a:xfrm>
            <a:off x="591729" y="1628800"/>
            <a:ext cx="7960542" cy="4688230"/>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18</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voorschriften voor amoxicilline, niet gecombineerd met clavulaanzuur</a:t>
            </a:r>
            <a:br>
              <a:rPr lang="nl-NL" i="1" kern="0" dirty="0" smtClean="0">
                <a:latin typeface="Candara"/>
                <a:ea typeface="Times New Roman"/>
                <a:cs typeface="Times New Roman"/>
              </a:rPr>
            </a:br>
            <a:r>
              <a:rPr lang="nl-NL" i="1" kern="0" dirty="0" smtClean="0">
                <a:latin typeface="Candara"/>
                <a:ea typeface="Times New Roman"/>
                <a:cs typeface="Times New Roman"/>
              </a:rPr>
              <a:t>&gt;=75</a:t>
            </a:r>
            <a:endParaRPr lang="en-US" kern="0" dirty="0"/>
          </a:p>
        </p:txBody>
      </p:sp>
    </p:spTree>
    <p:extLst>
      <p:ext uri="{BB962C8B-B14F-4D97-AF65-F5344CB8AC3E}">
        <p14:creationId xmlns:p14="http://schemas.microsoft.com/office/powerpoint/2010/main" val="928130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nl-BE" dirty="0" smtClean="0"/>
              <a:t>THEMA I: GENEESMIDDELEN</a:t>
            </a:r>
            <a:endParaRPr lang="en-US" dirty="0"/>
          </a:p>
        </p:txBody>
      </p:sp>
      <p:sp>
        <p:nvSpPr>
          <p:cNvPr id="21507" name="Rectangle 3"/>
          <p:cNvSpPr>
            <a:spLocks noGrp="1" noChangeArrowheads="1"/>
          </p:cNvSpPr>
          <p:nvPr>
            <p:ph type="body" idx="1"/>
          </p:nvPr>
        </p:nvSpPr>
        <p:spPr/>
        <p:txBody>
          <a:bodyPr/>
          <a:lstStyle/>
          <a:p>
            <a:pPr marL="514350" indent="-514350">
              <a:buFont typeface="+mj-lt"/>
              <a:buAutoNum type="arabicPeriod"/>
            </a:pPr>
            <a:endParaRPr lang="nl-BE" sz="3200" b="1" dirty="0" smtClean="0"/>
          </a:p>
          <a:p>
            <a:pPr marL="514350" indent="-514350">
              <a:buFont typeface="+mj-lt"/>
              <a:buAutoNum type="arabicPeriod"/>
            </a:pPr>
            <a:endParaRPr lang="nl-BE" sz="3200" b="1" dirty="0" smtClean="0"/>
          </a:p>
          <a:p>
            <a:pPr marL="514350" indent="-514350">
              <a:buFont typeface="+mj-lt"/>
              <a:buAutoNum type="arabicPeriod"/>
            </a:pPr>
            <a:r>
              <a:rPr lang="nl-BE" sz="2400" dirty="0" smtClean="0">
                <a:solidFill>
                  <a:schemeClr val="bg1">
                    <a:lumMod val="85000"/>
                  </a:schemeClr>
                </a:solidFill>
              </a:rPr>
              <a:t>Infecties in de ambulante praktijk</a:t>
            </a:r>
          </a:p>
          <a:p>
            <a:pPr marL="514350" indent="-514350">
              <a:buFont typeface="+mj-lt"/>
              <a:buAutoNum type="arabicPeriod"/>
            </a:pPr>
            <a:r>
              <a:rPr lang="nl-BE" sz="2800" b="1" dirty="0" smtClean="0"/>
              <a:t>Medicatie bij ouderen</a:t>
            </a:r>
          </a:p>
          <a:p>
            <a:pPr marL="514350" indent="-514350">
              <a:buFont typeface="+mj-lt"/>
              <a:buAutoNum type="arabicPeriod"/>
            </a:pPr>
            <a:r>
              <a:rPr lang="nl-BE" dirty="0" smtClean="0">
                <a:solidFill>
                  <a:schemeClr val="bg1">
                    <a:lumMod val="85000"/>
                  </a:schemeClr>
                </a:solidFill>
              </a:rPr>
              <a:t>Psychotrope medicatie</a:t>
            </a:r>
          </a:p>
          <a:p>
            <a:pPr marL="0" indent="0">
              <a:buNone/>
            </a:pPr>
            <a:endParaRPr lang="nl-BE" dirty="0" smtClean="0">
              <a:solidFill>
                <a:schemeClr val="bg1">
                  <a:lumMod val="85000"/>
                </a:schemeClr>
              </a:solidFill>
            </a:endParaRP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3793114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Inleiding</a:t>
            </a:r>
            <a:endParaRPr lang="en-US" dirty="0"/>
          </a:p>
        </p:txBody>
      </p:sp>
      <p:sp>
        <p:nvSpPr>
          <p:cNvPr id="3" name="Content Placeholder 2"/>
          <p:cNvSpPr>
            <a:spLocks noGrp="1"/>
          </p:cNvSpPr>
          <p:nvPr>
            <p:ph idx="1"/>
          </p:nvPr>
        </p:nvSpPr>
        <p:spPr>
          <a:xfrm>
            <a:off x="457200" y="1556792"/>
            <a:ext cx="8435280" cy="5040560"/>
          </a:xfrm>
        </p:spPr>
        <p:txBody>
          <a:bodyPr/>
          <a:lstStyle/>
          <a:p>
            <a:pPr lvl="0"/>
            <a:r>
              <a:rPr lang="nl-NL" sz="1800" dirty="0">
                <a:solidFill>
                  <a:srgbClr val="000000"/>
                </a:solidFill>
              </a:rPr>
              <a:t>Deze presentatie is een instrument voor discussie over een aantal prioritaire onderwerpen met betrekking tot patiënten in </a:t>
            </a:r>
            <a:r>
              <a:rPr lang="nl-NL" sz="1800" dirty="0" smtClean="0">
                <a:solidFill>
                  <a:srgbClr val="000000"/>
                </a:solidFill>
              </a:rPr>
              <a:t>woonzorgcentra.</a:t>
            </a:r>
            <a:endParaRPr lang="nl-NL" sz="1800" dirty="0">
              <a:solidFill>
                <a:srgbClr val="000000"/>
              </a:solidFill>
            </a:endParaRPr>
          </a:p>
          <a:p>
            <a:pPr lvl="0"/>
            <a:r>
              <a:rPr lang="nl-NL" sz="1800" dirty="0">
                <a:solidFill>
                  <a:srgbClr val="000000"/>
                </a:solidFill>
              </a:rPr>
              <a:t>Deze discussie kan plaatsvinden in </a:t>
            </a:r>
            <a:r>
              <a:rPr lang="nl-NL" sz="1800" dirty="0" smtClean="0">
                <a:solidFill>
                  <a:srgbClr val="000000"/>
                </a:solidFill>
              </a:rPr>
              <a:t>de LOK </a:t>
            </a:r>
            <a:r>
              <a:rPr lang="nl-NL" sz="1800" dirty="0">
                <a:solidFill>
                  <a:srgbClr val="000000"/>
                </a:solidFill>
              </a:rPr>
              <a:t>of in de coördinatievergadering van het </a:t>
            </a:r>
            <a:r>
              <a:rPr lang="nl-NL" sz="1800" dirty="0" smtClean="0">
                <a:solidFill>
                  <a:srgbClr val="000000"/>
                </a:solidFill>
              </a:rPr>
              <a:t>woonzorgcentrum </a:t>
            </a:r>
            <a:r>
              <a:rPr lang="nl-NL" sz="1800" dirty="0">
                <a:solidFill>
                  <a:srgbClr val="000000"/>
                </a:solidFill>
              </a:rPr>
              <a:t>(CRA</a:t>
            </a:r>
            <a:r>
              <a:rPr lang="nl-NL" sz="1800" dirty="0" smtClean="0">
                <a:solidFill>
                  <a:srgbClr val="000000"/>
                </a:solidFill>
              </a:rPr>
              <a:t>).</a:t>
            </a:r>
          </a:p>
          <a:p>
            <a:pPr lvl="0"/>
            <a:r>
              <a:rPr lang="nl-BE" sz="1800" dirty="0" smtClean="0">
                <a:solidFill>
                  <a:srgbClr val="000000"/>
                </a:solidFill>
              </a:rPr>
              <a:t>Als </a:t>
            </a:r>
            <a:r>
              <a:rPr lang="nl-BE" sz="1800" dirty="0">
                <a:solidFill>
                  <a:srgbClr val="000000"/>
                </a:solidFill>
              </a:rPr>
              <a:t>CRA of LOK verantwoordelijk vindt u hierbij ingesloten een overzicht van de medische zorgverlening in de  woonzorgcentra (</a:t>
            </a:r>
            <a:r>
              <a:rPr lang="nl-BE" sz="1800" dirty="0" err="1">
                <a:solidFill>
                  <a:srgbClr val="000000"/>
                </a:solidFill>
              </a:rPr>
              <a:t>WZC’s</a:t>
            </a:r>
            <a:r>
              <a:rPr lang="nl-BE" sz="1800" dirty="0">
                <a:solidFill>
                  <a:srgbClr val="000000"/>
                </a:solidFill>
              </a:rPr>
              <a:t>), geaggregeerd per provincie</a:t>
            </a:r>
            <a:r>
              <a:rPr lang="nl-BE" sz="1800" dirty="0" smtClean="0">
                <a:solidFill>
                  <a:srgbClr val="000000"/>
                </a:solidFill>
              </a:rPr>
              <a:t>.</a:t>
            </a:r>
            <a:endParaRPr lang="nl-BE" sz="1800" dirty="0">
              <a:solidFill>
                <a:srgbClr val="000000"/>
              </a:solidFill>
            </a:endParaRPr>
          </a:p>
          <a:p>
            <a:pPr lvl="0"/>
            <a:r>
              <a:rPr lang="nl-BE" sz="1800" dirty="0">
                <a:solidFill>
                  <a:srgbClr val="000000"/>
                </a:solidFill>
              </a:rPr>
              <a:t>Deze zorg werd in kaart gebracht aan de hand van een aantal thematisch geordende kwaliteitsindicatoren. De indicatoren werden opgesteld en gevalideerd in samenspraak met huisartsen-vertegenwoordigers van </a:t>
            </a:r>
            <a:r>
              <a:rPr lang="nl-BE" sz="1800" dirty="0" err="1">
                <a:solidFill>
                  <a:srgbClr val="000000"/>
                </a:solidFill>
              </a:rPr>
              <a:t>Domus</a:t>
            </a:r>
            <a:r>
              <a:rPr lang="nl-BE" sz="1800" dirty="0">
                <a:solidFill>
                  <a:srgbClr val="000000"/>
                </a:solidFill>
              </a:rPr>
              <a:t> </a:t>
            </a:r>
            <a:r>
              <a:rPr lang="nl-BE" sz="1800" dirty="0" err="1">
                <a:solidFill>
                  <a:srgbClr val="000000"/>
                </a:solidFill>
              </a:rPr>
              <a:t>Medica</a:t>
            </a:r>
            <a:r>
              <a:rPr lang="nl-BE" sz="1800" dirty="0">
                <a:solidFill>
                  <a:srgbClr val="000000"/>
                </a:solidFill>
              </a:rPr>
              <a:t> en SSMG</a:t>
            </a:r>
            <a:r>
              <a:rPr lang="nl-BE" sz="1800" dirty="0" smtClean="0">
                <a:solidFill>
                  <a:srgbClr val="000000"/>
                </a:solidFill>
              </a:rPr>
              <a:t>.</a:t>
            </a:r>
            <a:endParaRPr lang="nl-BE" sz="1800" dirty="0">
              <a:solidFill>
                <a:srgbClr val="000000"/>
              </a:solidFill>
            </a:endParaRPr>
          </a:p>
          <a:p>
            <a:pPr lvl="0"/>
            <a:r>
              <a:rPr lang="nl-BE" sz="1800" dirty="0">
                <a:solidFill>
                  <a:srgbClr val="000000"/>
                </a:solidFill>
              </a:rPr>
              <a:t>De behandelde onderwerpen behoren tot de prioriteiten van de NRKP (Nationale Raad voor Kwaliteitspromotie). Deze feedback wordt dan ook ondersteund door de NRKP en de Nationale Commissie </a:t>
            </a:r>
            <a:r>
              <a:rPr lang="nl-BE" sz="1800" dirty="0" smtClean="0">
                <a:solidFill>
                  <a:srgbClr val="000000"/>
                </a:solidFill>
              </a:rPr>
              <a:t>artsen -</a:t>
            </a:r>
            <a:r>
              <a:rPr lang="nl-BE" sz="1800" dirty="0">
                <a:solidFill>
                  <a:srgbClr val="000000"/>
                </a:solidFill>
              </a:rPr>
              <a:t>ziekenfondsen (</a:t>
            </a:r>
            <a:r>
              <a:rPr lang="nl-BE" sz="1800" dirty="0" err="1">
                <a:solidFill>
                  <a:srgbClr val="000000"/>
                </a:solidFill>
              </a:rPr>
              <a:t>MedicoMut</a:t>
            </a:r>
            <a:r>
              <a:rPr lang="nl-BE" sz="1800" dirty="0">
                <a:solidFill>
                  <a:srgbClr val="000000"/>
                </a:solidFill>
              </a:rPr>
              <a:t>).</a:t>
            </a:r>
            <a:endParaRPr lang="fr-BE" sz="1800" dirty="0">
              <a:solidFill>
                <a:srgbClr val="000000"/>
              </a:solidFill>
            </a:endParaRPr>
          </a:p>
          <a:p>
            <a:pPr lvl="0"/>
            <a:r>
              <a:rPr lang="nl-BE" sz="1800" dirty="0">
                <a:solidFill>
                  <a:srgbClr val="000000"/>
                </a:solidFill>
              </a:rPr>
              <a:t>Dit document werd opgesteld als een positief werkinstrument, met als doel een aanzet te geven tot zelfreflectie en procesverbetering binnen uw WZC.</a:t>
            </a:r>
            <a:endParaRPr lang="en-US" dirty="0">
              <a:solidFill>
                <a:srgbClr val="000000"/>
              </a:solidFill>
            </a:endParaRPr>
          </a:p>
          <a:p>
            <a:endParaRPr lang="nl-NL" sz="2000" dirty="0">
              <a:ea typeface="+mn-ea"/>
              <a:cs typeface="+mn-cs"/>
            </a:endParaRPr>
          </a:p>
        </p:txBody>
      </p:sp>
      <p:sp>
        <p:nvSpPr>
          <p:cNvPr id="5" name="Slide Number Placeholder 4"/>
          <p:cNvSpPr>
            <a:spLocks noGrp="1"/>
          </p:cNvSpPr>
          <p:nvPr>
            <p:ph type="sldNum" sz="quarter" idx="12"/>
          </p:nvPr>
        </p:nvSpPr>
        <p:spPr/>
        <p:txBody>
          <a:bodyPr/>
          <a:lstStyle/>
          <a:p>
            <a:fld id="{DEA44515-A1B5-422F-9F05-2D4E79B7C2DD}" type="slidenum">
              <a:rPr lang="en-US" smtClean="0">
                <a:solidFill>
                  <a:srgbClr val="000000"/>
                </a:solidFill>
              </a:rPr>
              <a:pPr/>
              <a:t>2</a:t>
            </a:fld>
            <a:endParaRPr lang="en-US" dirty="0">
              <a:solidFill>
                <a:srgbClr val="000000"/>
              </a:solidFill>
            </a:endParaRPr>
          </a:p>
        </p:txBody>
      </p:sp>
    </p:spTree>
    <p:extLst>
      <p:ext uri="{BB962C8B-B14F-4D97-AF65-F5344CB8AC3E}">
        <p14:creationId xmlns:p14="http://schemas.microsoft.com/office/powerpoint/2010/main" val="2247474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I.2. Medicatie bij ouderen</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Polymedicatie</a:t>
            </a:r>
          </a:p>
          <a:p>
            <a:pPr marL="0" indent="0">
              <a:buNone/>
            </a:pP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sp>
        <p:nvSpPr>
          <p:cNvPr id="5" name="Rounded Rectangular Callout 4"/>
          <p:cNvSpPr/>
          <p:nvPr/>
        </p:nvSpPr>
        <p:spPr>
          <a:xfrm>
            <a:off x="2483768" y="3106800"/>
            <a:ext cx="6157585" cy="1080120"/>
          </a:xfrm>
          <a:prstGeom prst="wedgeRoundRectCallout">
            <a:avLst>
              <a:gd name="adj1" fmla="val -59154"/>
              <a:gd name="adj2" fmla="val 55043"/>
              <a:gd name="adj3" fmla="val 16667"/>
            </a:avLst>
          </a:prstGeom>
          <a:solidFill>
            <a:srgbClr val="92D050"/>
          </a:solidFill>
          <a:ln w="38100">
            <a:solidFill>
              <a:srgbClr val="769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1F497D"/>
                </a:solidFill>
                <a:latin typeface="Candara"/>
                <a:ea typeface="Times New Roman"/>
                <a:cs typeface="Times New Roman"/>
              </a:rPr>
              <a:t>Een kritische, systematische evaluatie van het geneesmiddelenverbruik is wenselijk bij ouderen onder polymedicatie (≥ 5 geneesmiddelen chronisch).</a:t>
            </a:r>
            <a:endParaRPr lang="en-US" sz="1400" b="1" dirty="0">
              <a:solidFill>
                <a:srgbClr val="1F497D"/>
              </a:solidFill>
              <a:latin typeface="Candara"/>
              <a:ea typeface="Times New Roman"/>
              <a:cs typeface="Times New Roman"/>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7980808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830E13A-54DE-4326-B1C1-9C32B846FE70}"/>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21</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verzekerden ≥75 jaar met langdurig gebruik van ≥ 5 verschillende geneesmiddelen</a:t>
            </a:r>
            <a:endParaRPr lang="en-US" i="1" kern="0" dirty="0">
              <a:latin typeface="Candara"/>
              <a:ea typeface="Times New Roman"/>
              <a:cs typeface="Times New Roman"/>
            </a:endParaRPr>
          </a:p>
        </p:txBody>
      </p:sp>
    </p:spTree>
    <p:extLst>
      <p:ext uri="{BB962C8B-B14F-4D97-AF65-F5344CB8AC3E}">
        <p14:creationId xmlns:p14="http://schemas.microsoft.com/office/powerpoint/2010/main" val="1710099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3A67741-EE56-4FC3-8AF4-37277A8E3E2F}"/>
              </a:ext>
            </a:extLst>
          </p:cNvPr>
          <p:cNvPicPr>
            <a:picLocks noChangeAspect="1"/>
          </p:cNvPicPr>
          <p:nvPr/>
        </p:nvPicPr>
        <p:blipFill>
          <a:blip r:embed="rId2"/>
          <a:stretch>
            <a:fillRect/>
          </a:stretch>
        </p:blipFill>
        <p:spPr>
          <a:xfrm>
            <a:off x="433982" y="1628800"/>
            <a:ext cx="8276037" cy="4694327"/>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22</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Percentage verzekerden ≥75 jaar met langdurig gebruik van ≥ 5 verschillende geneesmiddelen</a:t>
            </a:r>
            <a:endParaRPr lang="en-US" i="1" kern="0" dirty="0">
              <a:latin typeface="Candara"/>
              <a:ea typeface="Times New Roman"/>
              <a:cs typeface="Times New Roman"/>
            </a:endParaRPr>
          </a:p>
        </p:txBody>
      </p:sp>
    </p:spTree>
    <p:extLst>
      <p:ext uri="{BB962C8B-B14F-4D97-AF65-F5344CB8AC3E}">
        <p14:creationId xmlns:p14="http://schemas.microsoft.com/office/powerpoint/2010/main" val="2948077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I.2. Medicatie bij ouderen</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err="1" smtClean="0">
                <a:effectLst>
                  <a:outerShdw blurRad="38100" dist="38100" dir="2700000" algn="tl">
                    <a:srgbClr val="000000">
                      <a:alpha val="43137"/>
                    </a:srgbClr>
                  </a:outerShdw>
                </a:effectLst>
              </a:rPr>
              <a:t>Hypolipemiërende</a:t>
            </a:r>
            <a:r>
              <a:rPr lang="nl-BE" b="1" i="1" dirty="0" smtClean="0">
                <a:effectLst>
                  <a:outerShdw blurRad="38100" dist="38100" dir="2700000" algn="tl">
                    <a:srgbClr val="000000">
                      <a:alpha val="43137"/>
                    </a:srgbClr>
                  </a:outerShdw>
                </a:effectLst>
              </a:rPr>
              <a:t> geneesmiddelen</a:t>
            </a:r>
          </a:p>
          <a:p>
            <a:pPr marL="0" indent="0">
              <a:buNone/>
            </a:pP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sp>
        <p:nvSpPr>
          <p:cNvPr id="5" name="Rounded Rectangular Callout 4"/>
          <p:cNvSpPr/>
          <p:nvPr/>
        </p:nvSpPr>
        <p:spPr>
          <a:xfrm>
            <a:off x="2483768" y="3106800"/>
            <a:ext cx="6157585" cy="1080120"/>
          </a:xfrm>
          <a:prstGeom prst="wedgeRoundRectCallout">
            <a:avLst>
              <a:gd name="adj1" fmla="val -59154"/>
              <a:gd name="adj2" fmla="val 55043"/>
              <a:gd name="adj3" fmla="val 16667"/>
            </a:avLst>
          </a:prstGeom>
          <a:solidFill>
            <a:srgbClr val="FF9900"/>
          </a:solidFill>
          <a:ln w="38100">
            <a:solidFill>
              <a:srgbClr val="E3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000000"/>
                </a:solidFill>
                <a:latin typeface="Candara"/>
                <a:ea typeface="Times New Roman"/>
                <a:cs typeface="Times New Roman"/>
              </a:rPr>
              <a:t>Bij patiënten van 80 jaar en ouder is er geen bewijs voor het nut van cholesterolverlaging.</a:t>
            </a:r>
            <a:endParaRPr lang="en-US" sz="1400" b="1" dirty="0">
              <a:solidFill>
                <a:srgbClr val="000000"/>
              </a:solidFill>
              <a:latin typeface="Candara"/>
              <a:ea typeface="Times New Roman"/>
              <a:cs typeface="Times New Roman"/>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2093955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C570BD2-1CB6-452C-8623-19F207A374C2}"/>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24</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verzekerden van 80 jaar en ouder die behandeld worden met </a:t>
            </a:r>
            <a:r>
              <a:rPr lang="nl-NL" i="1" kern="0" dirty="0" err="1">
                <a:latin typeface="Candara"/>
                <a:ea typeface="Times New Roman"/>
                <a:cs typeface="Times New Roman"/>
              </a:rPr>
              <a:t>hypolipemiërende</a:t>
            </a:r>
            <a:r>
              <a:rPr lang="nl-NL" i="1" kern="0" dirty="0">
                <a:latin typeface="Candara"/>
                <a:ea typeface="Times New Roman"/>
                <a:cs typeface="Times New Roman"/>
              </a:rPr>
              <a:t> geneesmiddelen</a:t>
            </a:r>
            <a:endParaRPr lang="en-US" i="1" kern="0" dirty="0">
              <a:latin typeface="Candara"/>
              <a:ea typeface="Times New Roman"/>
              <a:cs typeface="Times New Roman"/>
            </a:endParaRPr>
          </a:p>
        </p:txBody>
      </p:sp>
    </p:spTree>
    <p:extLst>
      <p:ext uri="{BB962C8B-B14F-4D97-AF65-F5344CB8AC3E}">
        <p14:creationId xmlns:p14="http://schemas.microsoft.com/office/powerpoint/2010/main" val="273988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E4BE1A-0026-4F1E-BE58-611788D3CCCE}"/>
              </a:ext>
            </a:extLst>
          </p:cNvPr>
          <p:cNvPicPr>
            <a:picLocks noChangeAspect="1"/>
          </p:cNvPicPr>
          <p:nvPr/>
        </p:nvPicPr>
        <p:blipFill>
          <a:blip r:embed="rId2"/>
          <a:stretch>
            <a:fillRect/>
          </a:stretch>
        </p:blipFill>
        <p:spPr>
          <a:xfrm>
            <a:off x="436268" y="1628800"/>
            <a:ext cx="8271465" cy="4694327"/>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25</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Percentage verzekerden van 80 jaar en ouder die behandeld worden met </a:t>
            </a:r>
            <a:r>
              <a:rPr lang="nl-NL" i="1" kern="0" dirty="0" err="1">
                <a:latin typeface="Candara"/>
                <a:ea typeface="Times New Roman"/>
                <a:cs typeface="Times New Roman"/>
              </a:rPr>
              <a:t>hypolipemiërende</a:t>
            </a:r>
            <a:r>
              <a:rPr lang="nl-NL" i="1" kern="0" dirty="0">
                <a:latin typeface="Candara"/>
                <a:ea typeface="Times New Roman"/>
                <a:cs typeface="Times New Roman"/>
              </a:rPr>
              <a:t> geneesmiddelen</a:t>
            </a:r>
            <a:endParaRPr lang="en-US" i="1" kern="0" dirty="0">
              <a:latin typeface="Candara"/>
              <a:ea typeface="Times New Roman"/>
              <a:cs typeface="Times New Roman"/>
            </a:endParaRPr>
          </a:p>
        </p:txBody>
      </p:sp>
    </p:spTree>
    <p:extLst>
      <p:ext uri="{BB962C8B-B14F-4D97-AF65-F5344CB8AC3E}">
        <p14:creationId xmlns:p14="http://schemas.microsoft.com/office/powerpoint/2010/main" val="4110838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I.2. Medicatie bij ouderen</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a:effectLst>
                  <a:outerShdw blurRad="38100" dist="38100" dir="2700000" algn="tl">
                    <a:srgbClr val="000000">
                      <a:alpha val="43137"/>
                    </a:srgbClr>
                  </a:outerShdw>
                </a:effectLst>
              </a:rPr>
              <a:t>N</a:t>
            </a:r>
            <a:r>
              <a:rPr lang="nl-BE" b="1" i="1" dirty="0" smtClean="0">
                <a:effectLst>
                  <a:outerShdw blurRad="38100" dist="38100" dir="2700000" algn="tl">
                    <a:srgbClr val="000000">
                      <a:alpha val="43137"/>
                    </a:srgbClr>
                  </a:outerShdw>
                </a:effectLst>
              </a:rPr>
              <a:t>iet-</a:t>
            </a:r>
            <a:r>
              <a:rPr lang="nl-BE" b="1" i="1" dirty="0" err="1" smtClean="0">
                <a:effectLst>
                  <a:outerShdw blurRad="38100" dist="38100" dir="2700000" algn="tl">
                    <a:srgbClr val="000000">
                      <a:alpha val="43137"/>
                    </a:srgbClr>
                  </a:outerShdw>
                </a:effectLst>
              </a:rPr>
              <a:t>steroïdale</a:t>
            </a:r>
            <a:r>
              <a:rPr lang="nl-BE" b="1" i="1" dirty="0" smtClean="0">
                <a:effectLst>
                  <a:outerShdw blurRad="38100" dist="38100" dir="2700000" algn="tl">
                    <a:srgbClr val="000000">
                      <a:alpha val="43137"/>
                    </a:srgbClr>
                  </a:outerShdw>
                </a:effectLst>
              </a:rPr>
              <a:t> </a:t>
            </a:r>
            <a:r>
              <a:rPr lang="nl-BE" b="1" i="1" dirty="0" err="1" smtClean="0">
                <a:effectLst>
                  <a:outerShdw blurRad="38100" dist="38100" dir="2700000" algn="tl">
                    <a:srgbClr val="000000">
                      <a:alpha val="43137"/>
                    </a:srgbClr>
                  </a:outerShdw>
                </a:effectLst>
              </a:rPr>
              <a:t>antiflogistica</a:t>
            </a:r>
            <a:r>
              <a:rPr lang="nl-BE" b="1" i="1" dirty="0" smtClean="0">
                <a:effectLst>
                  <a:outerShdw blurRad="38100" dist="38100" dir="2700000" algn="tl">
                    <a:srgbClr val="000000">
                      <a:alpha val="43137"/>
                    </a:srgbClr>
                  </a:outerShdw>
                </a:effectLst>
              </a:rPr>
              <a:t> (</a:t>
            </a:r>
            <a:r>
              <a:rPr lang="nl-BE" b="1" i="1" dirty="0" err="1" smtClean="0">
                <a:effectLst>
                  <a:outerShdw blurRad="38100" dist="38100" dir="2700000" algn="tl">
                    <a:srgbClr val="000000">
                      <a:alpha val="43137"/>
                    </a:srgbClr>
                  </a:outerShdw>
                </a:effectLst>
              </a:rPr>
              <a:t>NSAIDs</a:t>
            </a:r>
            <a:r>
              <a:rPr lang="nl-BE" b="1" i="1" dirty="0" smtClean="0">
                <a:effectLst>
                  <a:outerShdw blurRad="38100" dist="38100" dir="2700000" algn="tl">
                    <a:srgbClr val="000000">
                      <a:alpha val="43137"/>
                    </a:srgbClr>
                  </a:outerShdw>
                </a:effectLst>
              </a:rPr>
              <a:t>)</a:t>
            </a: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sp>
        <p:nvSpPr>
          <p:cNvPr id="5" name="Rounded Rectangular Callout 4"/>
          <p:cNvSpPr/>
          <p:nvPr/>
        </p:nvSpPr>
        <p:spPr>
          <a:xfrm>
            <a:off x="2483768" y="3104964"/>
            <a:ext cx="6157585" cy="1080120"/>
          </a:xfrm>
          <a:prstGeom prst="wedgeRoundRectCallout">
            <a:avLst>
              <a:gd name="adj1" fmla="val -59154"/>
              <a:gd name="adj2" fmla="val 55043"/>
              <a:gd name="adj3" fmla="val 16667"/>
            </a:avLst>
          </a:prstGeom>
          <a:solidFill>
            <a:srgbClr val="FF9900"/>
          </a:solidFill>
          <a:ln w="38100">
            <a:solidFill>
              <a:srgbClr val="E3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000000"/>
                </a:solidFill>
                <a:latin typeface="Candara"/>
                <a:ea typeface="Times New Roman"/>
                <a:cs typeface="Times New Roman"/>
              </a:rPr>
              <a:t>Langdurig gebruik van </a:t>
            </a:r>
            <a:r>
              <a:rPr lang="nl-BE" sz="1400" b="1" dirty="0" err="1">
                <a:solidFill>
                  <a:srgbClr val="000000"/>
                </a:solidFill>
                <a:latin typeface="Candara"/>
                <a:ea typeface="Times New Roman"/>
                <a:cs typeface="Times New Roman"/>
              </a:rPr>
              <a:t>NSAID’s</a:t>
            </a:r>
            <a:r>
              <a:rPr lang="nl-BE" sz="1400" b="1" dirty="0">
                <a:solidFill>
                  <a:srgbClr val="000000"/>
                </a:solidFill>
                <a:latin typeface="Candara"/>
                <a:ea typeface="Times New Roman"/>
                <a:cs typeface="Times New Roman"/>
              </a:rPr>
              <a:t> bij ouderen is af te raden.</a:t>
            </a:r>
            <a:endParaRPr lang="en-US" sz="1400" b="1" dirty="0">
              <a:solidFill>
                <a:srgbClr val="000000"/>
              </a:solidFill>
              <a:latin typeface="Candara"/>
              <a:ea typeface="Times New Roman"/>
              <a:cs typeface="Times New Roman"/>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19624188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B829C61-4BAE-4D48-8F58-CC3E0534321C}"/>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27</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verzekerden ≥75 jaar met een voorschrift voor </a:t>
            </a:r>
            <a:r>
              <a:rPr lang="nl-NL" i="1" kern="0" dirty="0" err="1">
                <a:latin typeface="Candara"/>
                <a:ea typeface="Times New Roman"/>
                <a:cs typeface="Times New Roman"/>
              </a:rPr>
              <a:t>NSAID’s</a:t>
            </a:r>
            <a:r>
              <a:rPr lang="nl-NL" i="1" kern="0" dirty="0">
                <a:latin typeface="Candara"/>
                <a:ea typeface="Times New Roman"/>
                <a:cs typeface="Times New Roman"/>
              </a:rPr>
              <a:t> voor meer dan 30 dagen</a:t>
            </a:r>
            <a:endParaRPr lang="en-US" i="1" kern="0" dirty="0">
              <a:latin typeface="Candara"/>
              <a:ea typeface="Times New Roman"/>
              <a:cs typeface="Times New Roman"/>
            </a:endParaRPr>
          </a:p>
        </p:txBody>
      </p:sp>
    </p:spTree>
    <p:extLst>
      <p:ext uri="{BB962C8B-B14F-4D97-AF65-F5344CB8AC3E}">
        <p14:creationId xmlns:p14="http://schemas.microsoft.com/office/powerpoint/2010/main" val="3651268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426F5A1-0686-4B90-9065-D496AF04E5AF}"/>
              </a:ext>
            </a:extLst>
          </p:cNvPr>
          <p:cNvPicPr>
            <a:picLocks noChangeAspect="1"/>
          </p:cNvPicPr>
          <p:nvPr/>
        </p:nvPicPr>
        <p:blipFill>
          <a:blip r:embed="rId2"/>
          <a:stretch>
            <a:fillRect/>
          </a:stretch>
        </p:blipFill>
        <p:spPr>
          <a:xfrm>
            <a:off x="436268" y="1628800"/>
            <a:ext cx="8271465" cy="4694327"/>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28</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Percentage verzekerden ≥75 jaar met een voorschrift voor </a:t>
            </a:r>
            <a:r>
              <a:rPr lang="nl-NL" i="1" kern="0" dirty="0" err="1">
                <a:latin typeface="Candara"/>
                <a:ea typeface="Times New Roman"/>
                <a:cs typeface="Times New Roman"/>
              </a:rPr>
              <a:t>NSAID’s</a:t>
            </a:r>
            <a:r>
              <a:rPr lang="nl-NL" i="1" kern="0" dirty="0">
                <a:latin typeface="Candara"/>
                <a:ea typeface="Times New Roman"/>
                <a:cs typeface="Times New Roman"/>
              </a:rPr>
              <a:t> voor meer dan 30 dagen</a:t>
            </a:r>
            <a:endParaRPr lang="en-US" i="1" kern="0" dirty="0">
              <a:latin typeface="Candara"/>
              <a:ea typeface="Times New Roman"/>
              <a:cs typeface="Times New Roman"/>
            </a:endParaRPr>
          </a:p>
        </p:txBody>
      </p:sp>
    </p:spTree>
    <p:extLst>
      <p:ext uri="{BB962C8B-B14F-4D97-AF65-F5344CB8AC3E}">
        <p14:creationId xmlns:p14="http://schemas.microsoft.com/office/powerpoint/2010/main" val="1356219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I.2. Medicatie bij ouderen</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err="1" smtClean="0">
                <a:effectLst>
                  <a:outerShdw blurRad="38100" dist="38100" dir="2700000" algn="tl">
                    <a:srgbClr val="000000">
                      <a:alpha val="43137"/>
                    </a:srgbClr>
                  </a:outerShdw>
                </a:effectLst>
              </a:rPr>
              <a:t>Anticholinerge</a:t>
            </a:r>
            <a:r>
              <a:rPr lang="nl-BE" b="1" i="1" dirty="0" smtClean="0">
                <a:effectLst>
                  <a:outerShdw blurRad="38100" dist="38100" dir="2700000" algn="tl">
                    <a:srgbClr val="000000">
                      <a:alpha val="43137"/>
                    </a:srgbClr>
                  </a:outerShdw>
                </a:effectLst>
              </a:rPr>
              <a:t> medicatie</a:t>
            </a: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sp>
        <p:nvSpPr>
          <p:cNvPr id="5" name="Rounded Rectangular Callout 4"/>
          <p:cNvSpPr/>
          <p:nvPr/>
        </p:nvSpPr>
        <p:spPr>
          <a:xfrm>
            <a:off x="2483768" y="3104964"/>
            <a:ext cx="6157585" cy="1080120"/>
          </a:xfrm>
          <a:prstGeom prst="wedgeRoundRectCallout">
            <a:avLst>
              <a:gd name="adj1" fmla="val -59154"/>
              <a:gd name="adj2" fmla="val 55043"/>
              <a:gd name="adj3" fmla="val 16667"/>
            </a:avLst>
          </a:prstGeom>
          <a:solidFill>
            <a:srgbClr val="FF9900"/>
          </a:solidFill>
          <a:ln w="38100">
            <a:solidFill>
              <a:srgbClr val="E3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000000"/>
                </a:solidFill>
                <a:latin typeface="Candara"/>
                <a:ea typeface="Times New Roman"/>
                <a:cs typeface="Times New Roman"/>
              </a:rPr>
              <a:t>Geneesmiddelen met een </a:t>
            </a:r>
            <a:r>
              <a:rPr lang="nl-BE" sz="1400" b="1" dirty="0" err="1">
                <a:solidFill>
                  <a:srgbClr val="000000"/>
                </a:solidFill>
                <a:latin typeface="Candara"/>
                <a:ea typeface="Times New Roman"/>
                <a:cs typeface="Times New Roman"/>
              </a:rPr>
              <a:t>anticholinerge</a:t>
            </a:r>
            <a:r>
              <a:rPr lang="nl-BE" sz="1400" b="1" dirty="0">
                <a:solidFill>
                  <a:srgbClr val="000000"/>
                </a:solidFill>
                <a:latin typeface="Candara"/>
                <a:ea typeface="Times New Roman"/>
                <a:cs typeface="Times New Roman"/>
              </a:rPr>
              <a:t> werking dienen beperkt te worden bij ouderen.</a:t>
            </a:r>
            <a:endParaRPr lang="en-US" sz="1400" b="1" dirty="0">
              <a:solidFill>
                <a:srgbClr val="000000"/>
              </a:solidFill>
              <a:latin typeface="Candara"/>
              <a:ea typeface="Times New Roman"/>
              <a:cs typeface="Times New Roman"/>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2875616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Wat </a:t>
            </a:r>
            <a:r>
              <a:rPr lang="nl-NL" dirty="0"/>
              <a:t>staat er in deze presentatie?</a:t>
            </a:r>
            <a:endParaRPr lang="en-US" dirty="0"/>
          </a:p>
        </p:txBody>
      </p:sp>
      <p:sp>
        <p:nvSpPr>
          <p:cNvPr id="3" name="Content Placeholder 2"/>
          <p:cNvSpPr>
            <a:spLocks noGrp="1"/>
          </p:cNvSpPr>
          <p:nvPr>
            <p:ph idx="1"/>
          </p:nvPr>
        </p:nvSpPr>
        <p:spPr/>
        <p:txBody>
          <a:bodyPr/>
          <a:lstStyle/>
          <a:p>
            <a:r>
              <a:rPr lang="nl-NL" sz="2000" dirty="0"/>
              <a:t>Deze presentatie bevat alle gedetailleerde boodschappen </a:t>
            </a:r>
            <a:r>
              <a:rPr lang="nl-NL" sz="2000" dirty="0" smtClean="0"/>
              <a:t>uit </a:t>
            </a:r>
            <a:r>
              <a:rPr lang="nl-NL" sz="2000" dirty="0"/>
              <a:t>de feedback, naar analogie met de praktijkfeedback.</a:t>
            </a:r>
          </a:p>
          <a:p>
            <a:r>
              <a:rPr lang="nl-NL" sz="2000" dirty="0"/>
              <a:t>Deze boodschappen worden geïllustreerd aan de hand van twee soorten </a:t>
            </a:r>
            <a:r>
              <a:rPr lang="nl-NL" sz="2000" dirty="0" smtClean="0"/>
              <a:t>grafieken</a:t>
            </a:r>
            <a:r>
              <a:rPr lang="fr-BE" sz="2000" dirty="0" smtClean="0"/>
              <a:t>:</a:t>
            </a:r>
            <a:endParaRPr lang="fr-BE" sz="2000" dirty="0"/>
          </a:p>
          <a:p>
            <a:pPr lvl="1"/>
            <a:r>
              <a:rPr lang="nl-BE" sz="2000" dirty="0" smtClean="0"/>
              <a:t>De evolutie van 2011 tot </a:t>
            </a:r>
            <a:r>
              <a:rPr lang="nl-BE" sz="2000" dirty="0"/>
              <a:t>2016</a:t>
            </a:r>
          </a:p>
          <a:p>
            <a:pPr marL="857250" lvl="2" indent="0">
              <a:buNone/>
            </a:pPr>
            <a:r>
              <a:rPr lang="nl-BE" sz="1800" dirty="0"/>
              <a:t>De zorg voor WZC-bewoners wordt geaggregeerd voor het land en per regio per </a:t>
            </a:r>
            <a:r>
              <a:rPr lang="nl-BE" sz="1800" dirty="0" smtClean="0"/>
              <a:t>jaar.</a:t>
            </a:r>
            <a:endParaRPr lang="nl-BE" sz="1800" dirty="0"/>
          </a:p>
          <a:p>
            <a:pPr lvl="1"/>
            <a:r>
              <a:rPr lang="nl-BE" sz="2000" dirty="0" smtClean="0"/>
              <a:t>De </a:t>
            </a:r>
            <a:r>
              <a:rPr lang="nl-NL" sz="2000" dirty="0" smtClean="0"/>
              <a:t>vergelijking </a:t>
            </a:r>
            <a:r>
              <a:rPr lang="nl-NL" sz="2000" dirty="0"/>
              <a:t>per provincie in 2016</a:t>
            </a:r>
            <a:endParaRPr lang="nl-BE" sz="2000" dirty="0"/>
          </a:p>
          <a:p>
            <a:pPr marL="857250" lvl="2" indent="0">
              <a:buNone/>
            </a:pPr>
            <a:r>
              <a:rPr lang="nl-BE" sz="1800" dirty="0"/>
              <a:t>De zorg voor WZC-bewoners wordt geaggregeerd per provincie.</a:t>
            </a:r>
          </a:p>
          <a:p>
            <a:pPr marL="857250" lvl="2" indent="0">
              <a:buNone/>
            </a:pPr>
            <a:r>
              <a:rPr lang="nl-BE" sz="1800" dirty="0"/>
              <a:t>De vergelijkingsgroep bestaat uit ambulante verzekerden van meer dan 75 jaar, die in de loop van 2016 geen enkele dag in een WZC verbleven.</a:t>
            </a:r>
            <a:endParaRPr lang="en-US" dirty="0"/>
          </a:p>
          <a:p>
            <a:endParaRPr lang="en-US" sz="2000" dirty="0"/>
          </a:p>
        </p:txBody>
      </p:sp>
      <p:sp>
        <p:nvSpPr>
          <p:cNvPr id="4" name="Slide Number Placeholder 3"/>
          <p:cNvSpPr>
            <a:spLocks noGrp="1"/>
          </p:cNvSpPr>
          <p:nvPr>
            <p:ph type="sldNum" sz="quarter" idx="12"/>
          </p:nvPr>
        </p:nvSpPr>
        <p:spPr/>
        <p:txBody>
          <a:bodyPr/>
          <a:lstStyle/>
          <a:p>
            <a:fld id="{DEA44515-A1B5-422F-9F05-2D4E79B7C2DD}"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1714352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C828E0B-81C2-4605-9AD2-49270511BCAA}"/>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30</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verzekerden ≥75 jaar met een voorschrift voor meer dan 80 dagen voor minstens één geneesmiddel met </a:t>
            </a:r>
            <a:r>
              <a:rPr lang="nl-NL" i="1" kern="0" dirty="0" err="1">
                <a:latin typeface="Candara"/>
                <a:ea typeface="Times New Roman"/>
                <a:cs typeface="Times New Roman"/>
              </a:rPr>
              <a:t>anticholinerge</a:t>
            </a:r>
            <a:r>
              <a:rPr lang="nl-NL" i="1" kern="0" dirty="0">
                <a:latin typeface="Candara"/>
                <a:ea typeface="Times New Roman"/>
                <a:cs typeface="Times New Roman"/>
              </a:rPr>
              <a:t> werking</a:t>
            </a:r>
            <a:endParaRPr lang="en-US" i="1" kern="0" dirty="0">
              <a:latin typeface="Candara"/>
              <a:ea typeface="Times New Roman"/>
              <a:cs typeface="Times New Roman"/>
            </a:endParaRPr>
          </a:p>
        </p:txBody>
      </p:sp>
    </p:spTree>
    <p:extLst>
      <p:ext uri="{BB962C8B-B14F-4D97-AF65-F5344CB8AC3E}">
        <p14:creationId xmlns:p14="http://schemas.microsoft.com/office/powerpoint/2010/main" val="3183986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E9C2296-975F-4240-A65C-69529FF23206}"/>
              </a:ext>
            </a:extLst>
          </p:cNvPr>
          <p:cNvPicPr>
            <a:picLocks noChangeAspect="1"/>
          </p:cNvPicPr>
          <p:nvPr/>
        </p:nvPicPr>
        <p:blipFill>
          <a:blip r:embed="rId2"/>
          <a:stretch>
            <a:fillRect/>
          </a:stretch>
        </p:blipFill>
        <p:spPr>
          <a:xfrm>
            <a:off x="436268" y="1628800"/>
            <a:ext cx="8271465" cy="4688230"/>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31</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Percentage verzekerden ≥75 jaar met een voorschrift voor meer dan 80 dagen voor minstens één geneesmiddel met </a:t>
            </a:r>
            <a:r>
              <a:rPr lang="nl-NL" i="1" kern="0" dirty="0" err="1">
                <a:latin typeface="Candara"/>
                <a:ea typeface="Times New Roman"/>
                <a:cs typeface="Times New Roman"/>
              </a:rPr>
              <a:t>anticholinerge</a:t>
            </a:r>
            <a:r>
              <a:rPr lang="nl-NL" i="1" kern="0" dirty="0">
                <a:latin typeface="Candara"/>
                <a:ea typeface="Times New Roman"/>
                <a:cs typeface="Times New Roman"/>
              </a:rPr>
              <a:t> werking</a:t>
            </a:r>
            <a:endParaRPr lang="en-US" i="1" kern="0" dirty="0">
              <a:latin typeface="Candara"/>
              <a:ea typeface="Times New Roman"/>
              <a:cs typeface="Times New Roman"/>
            </a:endParaRPr>
          </a:p>
        </p:txBody>
      </p:sp>
    </p:spTree>
    <p:extLst>
      <p:ext uri="{BB962C8B-B14F-4D97-AF65-F5344CB8AC3E}">
        <p14:creationId xmlns:p14="http://schemas.microsoft.com/office/powerpoint/2010/main" val="4230607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nl-BE" dirty="0" smtClean="0"/>
              <a:t>THEMA I: GENEESMIDDELEN</a:t>
            </a:r>
            <a:endParaRPr lang="en-US" dirty="0"/>
          </a:p>
        </p:txBody>
      </p:sp>
      <p:sp>
        <p:nvSpPr>
          <p:cNvPr id="21507" name="Rectangle 3"/>
          <p:cNvSpPr>
            <a:spLocks noGrp="1" noChangeArrowheads="1"/>
          </p:cNvSpPr>
          <p:nvPr>
            <p:ph type="body" idx="1"/>
          </p:nvPr>
        </p:nvSpPr>
        <p:spPr/>
        <p:txBody>
          <a:bodyPr/>
          <a:lstStyle/>
          <a:p>
            <a:pPr marL="514350" indent="-514350">
              <a:buFont typeface="+mj-lt"/>
              <a:buAutoNum type="arabicPeriod"/>
            </a:pPr>
            <a:endParaRPr lang="nl-BE" dirty="0" smtClean="0"/>
          </a:p>
          <a:p>
            <a:pPr marL="514350" indent="-514350">
              <a:buFont typeface="+mj-lt"/>
              <a:buAutoNum type="arabicPeriod"/>
            </a:pPr>
            <a:endParaRPr lang="nl-BE" dirty="0" smtClean="0"/>
          </a:p>
          <a:p>
            <a:pPr marL="514350" indent="-514350">
              <a:spcAft>
                <a:spcPts val="600"/>
              </a:spcAft>
              <a:buFont typeface="+mj-lt"/>
              <a:buAutoNum type="arabicPeriod"/>
            </a:pPr>
            <a:r>
              <a:rPr lang="nl-BE" sz="2400" dirty="0" smtClean="0">
                <a:solidFill>
                  <a:schemeClr val="bg1">
                    <a:lumMod val="85000"/>
                  </a:schemeClr>
                </a:solidFill>
              </a:rPr>
              <a:t>Infecties in de ambulante praktijk</a:t>
            </a:r>
          </a:p>
          <a:p>
            <a:pPr marL="514350" indent="-514350">
              <a:spcAft>
                <a:spcPts val="600"/>
              </a:spcAft>
              <a:buFont typeface="+mj-lt"/>
              <a:buAutoNum type="arabicPeriod"/>
            </a:pPr>
            <a:r>
              <a:rPr lang="nl-BE" sz="2400" dirty="0" smtClean="0">
                <a:solidFill>
                  <a:schemeClr val="bg1">
                    <a:lumMod val="85000"/>
                  </a:schemeClr>
                </a:solidFill>
              </a:rPr>
              <a:t>Medicatie bij ouderen</a:t>
            </a:r>
          </a:p>
          <a:p>
            <a:pPr marL="514350" indent="-514350">
              <a:spcAft>
                <a:spcPts val="600"/>
              </a:spcAft>
              <a:buFont typeface="+mj-lt"/>
              <a:buAutoNum type="arabicPeriod"/>
            </a:pPr>
            <a:r>
              <a:rPr lang="nl-BE" sz="2800" b="1" dirty="0" smtClean="0"/>
              <a:t>Psychotrope medicatie</a:t>
            </a:r>
          </a:p>
          <a:p>
            <a:pPr marL="0" indent="0">
              <a:spcAft>
                <a:spcPts val="600"/>
              </a:spcAft>
              <a:buNone/>
            </a:pPr>
            <a:endParaRPr lang="nl-BE" sz="2400" dirty="0" smtClean="0">
              <a:solidFill>
                <a:schemeClr val="bg1">
                  <a:lumMod val="85000"/>
                </a:schemeClr>
              </a:solidFill>
            </a:endParaRP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32</a:t>
            </a:fld>
            <a:endParaRPr lang="en-US">
              <a:solidFill>
                <a:srgbClr val="000000"/>
              </a:solidFill>
            </a:endParaRPr>
          </a:p>
        </p:txBody>
      </p:sp>
    </p:spTree>
    <p:extLst>
      <p:ext uri="{BB962C8B-B14F-4D97-AF65-F5344CB8AC3E}">
        <p14:creationId xmlns:p14="http://schemas.microsoft.com/office/powerpoint/2010/main" val="469456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I.2. Medicatie bij ouderen</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Psychotrope medicatie</a:t>
            </a: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sp>
        <p:nvSpPr>
          <p:cNvPr id="5" name="Rounded Rectangular Callout 4"/>
          <p:cNvSpPr/>
          <p:nvPr/>
        </p:nvSpPr>
        <p:spPr>
          <a:xfrm>
            <a:off x="2483768" y="2996952"/>
            <a:ext cx="6157585" cy="1368152"/>
          </a:xfrm>
          <a:prstGeom prst="wedgeRoundRectCallout">
            <a:avLst>
              <a:gd name="adj1" fmla="val -59296"/>
              <a:gd name="adj2" fmla="val 44761"/>
              <a:gd name="adj3" fmla="val 16667"/>
            </a:avLst>
          </a:prstGeom>
          <a:solidFill>
            <a:srgbClr val="92D050"/>
          </a:solidFill>
          <a:ln w="38100">
            <a:solidFill>
              <a:srgbClr val="769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1F497D"/>
                </a:solidFill>
                <a:latin typeface="Candara"/>
                <a:ea typeface="Times New Roman"/>
                <a:cs typeface="Times New Roman"/>
              </a:rPr>
              <a:t>Een kritische systematische evaluatie van het geneesmiddelenverbruik is wenselijk bij ouderen onder polymedicatie. Een belangrijke geneesmiddelenklasse, zijn de psychotrope geneesmiddelen. Psychotrope geneesmiddelen worden geassocieerd met tal van ongewenste effecten, alsook mogelijke interacties.</a:t>
            </a:r>
            <a:endParaRPr lang="en-US" sz="1400" b="1" dirty="0">
              <a:solidFill>
                <a:srgbClr val="1F497D"/>
              </a:solidFill>
              <a:latin typeface="Candara"/>
              <a:ea typeface="Times New Roman"/>
              <a:cs typeface="Times New Roman"/>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33</a:t>
            </a:fld>
            <a:endParaRPr lang="en-US">
              <a:solidFill>
                <a:srgbClr val="000000"/>
              </a:solidFill>
            </a:endParaRPr>
          </a:p>
        </p:txBody>
      </p:sp>
    </p:spTree>
    <p:extLst>
      <p:ext uri="{BB962C8B-B14F-4D97-AF65-F5344CB8AC3E}">
        <p14:creationId xmlns:p14="http://schemas.microsoft.com/office/powerpoint/2010/main" val="37907004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I.3. Psychotrope medicatie</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Antidepressiva</a:t>
            </a: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2483768" y="2780928"/>
            <a:ext cx="6157585" cy="1080120"/>
          </a:xfrm>
          <a:prstGeom prst="wedgeRoundRectCallout">
            <a:avLst>
              <a:gd name="adj1" fmla="val -56584"/>
              <a:gd name="adj2" fmla="val 55857"/>
              <a:gd name="adj3" fmla="val 16667"/>
            </a:avLst>
          </a:prstGeom>
          <a:solidFill>
            <a:srgbClr val="92D050"/>
          </a:solidFill>
          <a:ln w="38100">
            <a:solidFill>
              <a:srgbClr val="769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1F497D"/>
                </a:solidFill>
                <a:latin typeface="Candara"/>
                <a:ea typeface="Times New Roman"/>
                <a:cs typeface="Times New Roman"/>
              </a:rPr>
              <a:t>Er is voldoende evidentie voor de effectiviteit van antidepressiva bij een ernstige majeure depressie.</a:t>
            </a:r>
            <a:endParaRPr lang="en-US" sz="1400" b="1" dirty="0">
              <a:solidFill>
                <a:srgbClr val="1F497D"/>
              </a:solidFill>
              <a:latin typeface="Candara"/>
              <a:ea typeface="Times New Roman"/>
              <a:cs typeface="Times New Roman"/>
            </a:endParaRPr>
          </a:p>
        </p:txBody>
      </p:sp>
      <p:sp>
        <p:nvSpPr>
          <p:cNvPr id="9" name="Rounded Rectangular Callout 8"/>
          <p:cNvSpPr/>
          <p:nvPr/>
        </p:nvSpPr>
        <p:spPr>
          <a:xfrm>
            <a:off x="2483767" y="4005064"/>
            <a:ext cx="6157585" cy="1080120"/>
          </a:xfrm>
          <a:prstGeom prst="wedgeRoundRectCallout">
            <a:avLst>
              <a:gd name="adj1" fmla="val -56584"/>
              <a:gd name="adj2" fmla="val -29614"/>
              <a:gd name="adj3" fmla="val 16667"/>
            </a:avLst>
          </a:prstGeom>
          <a:solidFill>
            <a:srgbClr val="FF9900"/>
          </a:solidFill>
          <a:ln w="38100">
            <a:solidFill>
              <a:srgbClr val="E3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000000"/>
                </a:solidFill>
                <a:latin typeface="Candara"/>
                <a:ea typeface="Times New Roman"/>
                <a:cs typeface="Times New Roman"/>
              </a:rPr>
              <a:t>Bij een milde of matige depressie worden antidepressiva niet routinematig aanbevolen.</a:t>
            </a:r>
            <a:endParaRPr lang="en-US" sz="1400" b="1" dirty="0">
              <a:solidFill>
                <a:srgbClr val="000000"/>
              </a:solidFill>
              <a:latin typeface="Candara"/>
              <a:ea typeface="Times New Roman"/>
              <a:cs typeface="Times New Roman"/>
            </a:endParaRP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34</a:t>
            </a:fld>
            <a:endParaRPr lang="en-US">
              <a:solidFill>
                <a:srgbClr val="000000"/>
              </a:solidFill>
            </a:endParaRPr>
          </a:p>
        </p:txBody>
      </p:sp>
    </p:spTree>
    <p:extLst>
      <p:ext uri="{BB962C8B-B14F-4D97-AF65-F5344CB8AC3E}">
        <p14:creationId xmlns:p14="http://schemas.microsoft.com/office/powerpoint/2010/main" val="3261273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D3DBE95-3BDC-4346-AA12-74764449B93A}"/>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35</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verzekerden ≥75 jaar met een voorschrift voor antidepressiva</a:t>
            </a:r>
            <a:endParaRPr lang="en-US" kern="0" dirty="0"/>
          </a:p>
        </p:txBody>
      </p:sp>
    </p:spTree>
    <p:extLst>
      <p:ext uri="{BB962C8B-B14F-4D97-AF65-F5344CB8AC3E}">
        <p14:creationId xmlns:p14="http://schemas.microsoft.com/office/powerpoint/2010/main" val="1103583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B2557-B0E3-4EF3-90DB-7CFA3CFE237A}"/>
              </a:ext>
            </a:extLst>
          </p:cNvPr>
          <p:cNvPicPr>
            <a:picLocks noChangeAspect="1"/>
          </p:cNvPicPr>
          <p:nvPr/>
        </p:nvPicPr>
        <p:blipFill>
          <a:blip r:embed="rId2"/>
          <a:stretch>
            <a:fillRect/>
          </a:stretch>
        </p:blipFill>
        <p:spPr>
          <a:xfrm>
            <a:off x="436268" y="1628800"/>
            <a:ext cx="8271465" cy="4694327"/>
          </a:xfrm>
          <a:prstGeom prst="rect">
            <a:avLst/>
          </a:prstGeom>
        </p:spPr>
      </p:pic>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36</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Percentage verzekerden ≥75 jaar met een voorschrift voor antidepressiva</a:t>
            </a:r>
            <a:endParaRPr lang="en-US" kern="0" dirty="0"/>
          </a:p>
        </p:txBody>
      </p:sp>
    </p:spTree>
    <p:extLst>
      <p:ext uri="{BB962C8B-B14F-4D97-AF65-F5344CB8AC3E}">
        <p14:creationId xmlns:p14="http://schemas.microsoft.com/office/powerpoint/2010/main" val="660626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C030E83-B4B6-404A-9808-3EA0315CE7C6}"/>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37</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Percentage verzekerden ≥75 jaar met een voorschrift voor antidepressiva</a:t>
            </a:r>
            <a:endParaRPr lang="en-US" kern="0" dirty="0"/>
          </a:p>
          <a:p>
            <a:r>
              <a:rPr lang="nl-NL" i="1" kern="0" dirty="0" smtClean="0">
                <a:latin typeface="Candara"/>
                <a:ea typeface="Times New Roman"/>
                <a:cs typeface="Times New Roman"/>
              </a:rPr>
              <a:t>(exclusief trazodon)</a:t>
            </a:r>
            <a:endParaRPr lang="en-US" kern="0" dirty="0"/>
          </a:p>
        </p:txBody>
      </p:sp>
    </p:spTree>
    <p:extLst>
      <p:ext uri="{BB962C8B-B14F-4D97-AF65-F5344CB8AC3E}">
        <p14:creationId xmlns:p14="http://schemas.microsoft.com/office/powerpoint/2010/main" val="1801799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D405E7F-5C11-43DF-AF30-D9108C82B42B}"/>
              </a:ext>
            </a:extLst>
          </p:cNvPr>
          <p:cNvPicPr>
            <a:picLocks noChangeAspect="1"/>
          </p:cNvPicPr>
          <p:nvPr/>
        </p:nvPicPr>
        <p:blipFill>
          <a:blip r:embed="rId2"/>
          <a:stretch>
            <a:fillRect/>
          </a:stretch>
        </p:blipFill>
        <p:spPr>
          <a:xfrm>
            <a:off x="436268" y="1621090"/>
            <a:ext cx="8271465" cy="4688230"/>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38</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Percentage verzekerden ≥75 jaar met een voorschrift voor antidepressiva</a:t>
            </a:r>
            <a:endParaRPr lang="en-US" kern="0" dirty="0"/>
          </a:p>
          <a:p>
            <a:r>
              <a:rPr lang="nl-NL" i="1" kern="0" dirty="0">
                <a:latin typeface="Candara"/>
                <a:ea typeface="Times New Roman"/>
                <a:cs typeface="Times New Roman"/>
              </a:rPr>
              <a:t>(exclusief trazodon)</a:t>
            </a:r>
            <a:endParaRPr lang="en-US" kern="0" dirty="0"/>
          </a:p>
        </p:txBody>
      </p:sp>
    </p:spTree>
    <p:extLst>
      <p:ext uri="{BB962C8B-B14F-4D97-AF65-F5344CB8AC3E}">
        <p14:creationId xmlns:p14="http://schemas.microsoft.com/office/powerpoint/2010/main" val="3777457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39</a:t>
            </a:fld>
            <a:endParaRPr lang="en-US" altLang="en-US">
              <a:solidFill>
                <a:srgbClr val="000000"/>
              </a:solidFill>
            </a:endParaRPr>
          </a:p>
        </p:txBody>
      </p:sp>
      <p:sp>
        <p:nvSpPr>
          <p:cNvPr id="3" name="Title 1"/>
          <p:cNvSpPr txBox="1">
            <a:spLocks/>
          </p:cNvSpPr>
          <p:nvPr/>
        </p:nvSpPr>
        <p:spPr>
          <a:xfrm>
            <a:off x="1835150" y="188640"/>
            <a:ext cx="6851650" cy="777875"/>
          </a:xfrm>
          <a:prstGeom prst="rect">
            <a:avLst/>
          </a:prstGeom>
        </p:spPr>
        <p:txBody>
          <a:bodyPr anchor="ct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sv-SE" i="1" kern="0" dirty="0" smtClean="0">
                <a:latin typeface="Candara"/>
                <a:ea typeface="Times New Roman"/>
                <a:cs typeface="Times New Roman"/>
              </a:rPr>
              <a:t>Aantal </a:t>
            </a:r>
            <a:r>
              <a:rPr lang="sv-SE" i="1" kern="0" dirty="0">
                <a:latin typeface="Candara"/>
                <a:ea typeface="Times New Roman"/>
                <a:cs typeface="Times New Roman"/>
              </a:rPr>
              <a:t>dagdosissen antidepressiva per bewoner</a:t>
            </a:r>
            <a:endParaRPr lang="en-US" kern="0" dirty="0"/>
          </a:p>
        </p:txBody>
      </p:sp>
      <p:sp>
        <p:nvSpPr>
          <p:cNvPr id="4" name="Rectangle 3"/>
          <p:cNvSpPr/>
          <p:nvPr/>
        </p:nvSpPr>
        <p:spPr>
          <a:xfrm>
            <a:off x="3941058" y="3244334"/>
            <a:ext cx="1261884" cy="369332"/>
          </a:xfrm>
          <a:prstGeom prst="rect">
            <a:avLst/>
          </a:prstGeom>
        </p:spPr>
        <p:txBody>
          <a:bodyPr wrap="none">
            <a:spAutoFit/>
          </a:bodyPr>
          <a:lstStyle/>
          <a:p>
            <a:r>
              <a:rPr lang="nl-BE" b="1" i="1" dirty="0">
                <a:highlight>
                  <a:srgbClr val="00FF00"/>
                </a:highlight>
                <a:latin typeface="Candara" panose="020E0502030303020204" pitchFamily="34" charset="0"/>
                <a:ea typeface="Times New Roman" panose="02020603050405020304" pitchFamily="18" charset="0"/>
                <a:cs typeface="Times New Roman" panose="02020603050405020304" pitchFamily="18" charset="0"/>
              </a:rPr>
              <a:t>GRAFIEK???</a:t>
            </a:r>
            <a:endParaRPr lang="en-GB" dirty="0"/>
          </a:p>
        </p:txBody>
      </p:sp>
      <p:pic>
        <p:nvPicPr>
          <p:cNvPr id="6" name="Image 5"/>
          <p:cNvPicPr>
            <a:picLocks noChangeAspect="1"/>
          </p:cNvPicPr>
          <p:nvPr/>
        </p:nvPicPr>
        <p:blipFill>
          <a:blip r:embed="rId2"/>
          <a:stretch>
            <a:fillRect/>
          </a:stretch>
        </p:blipFill>
        <p:spPr>
          <a:xfrm>
            <a:off x="475664" y="2276872"/>
            <a:ext cx="8272800" cy="3457659"/>
          </a:xfrm>
          <a:prstGeom prst="rect">
            <a:avLst/>
          </a:prstGeom>
        </p:spPr>
      </p:pic>
    </p:spTree>
    <p:extLst>
      <p:ext uri="{BB962C8B-B14F-4D97-AF65-F5344CB8AC3E}">
        <p14:creationId xmlns:p14="http://schemas.microsoft.com/office/powerpoint/2010/main" val="329268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77072"/>
            <a:ext cx="8363272" cy="2049091"/>
          </a:xfrm>
        </p:spPr>
        <p:txBody>
          <a:bodyPr/>
          <a:lstStyle/>
          <a:p>
            <a:pPr marL="0" lvl="0" indent="0">
              <a:spcBef>
                <a:spcPct val="0"/>
              </a:spcBef>
              <a:buNone/>
              <a:defRPr/>
            </a:pPr>
            <a:r>
              <a:rPr lang="nl-BE" sz="4000" b="1" cap="all" dirty="0" err="1" smtClean="0">
                <a:solidFill>
                  <a:srgbClr val="006F82"/>
                </a:solidFill>
                <a:latin typeface="Verdana"/>
                <a:ea typeface="+mj-ea"/>
                <a:cs typeface="+mj-cs"/>
              </a:rPr>
              <a:t>MeTHODOLOGIE</a:t>
            </a:r>
            <a:r>
              <a:rPr lang="nl-BE" sz="4000" b="1" cap="all" dirty="0" smtClean="0">
                <a:solidFill>
                  <a:srgbClr val="006F82"/>
                </a:solidFill>
                <a:latin typeface="Verdana"/>
                <a:ea typeface="+mj-ea"/>
                <a:cs typeface="+mj-cs"/>
              </a:rPr>
              <a:t> en</a:t>
            </a:r>
            <a:endParaRPr lang="nl-BE" sz="4000" b="1" cap="all" dirty="0">
              <a:solidFill>
                <a:srgbClr val="006F82"/>
              </a:solidFill>
              <a:latin typeface="Verdana"/>
              <a:ea typeface="+mj-ea"/>
              <a:cs typeface="+mj-cs"/>
            </a:endParaRPr>
          </a:p>
          <a:p>
            <a:pPr marL="0" lvl="0" indent="0">
              <a:spcBef>
                <a:spcPct val="0"/>
              </a:spcBef>
              <a:buNone/>
              <a:defRPr/>
            </a:pPr>
            <a:r>
              <a:rPr lang="nl-BE" sz="4000" b="1" cap="all" dirty="0" err="1" smtClean="0">
                <a:solidFill>
                  <a:srgbClr val="006F82"/>
                </a:solidFill>
                <a:latin typeface="Verdana"/>
                <a:ea typeface="+mj-ea"/>
                <a:cs typeface="+mj-cs"/>
              </a:rPr>
              <a:t>INTERPRETATie</a:t>
            </a:r>
            <a:r>
              <a:rPr lang="nl-BE" sz="4000" b="1" cap="all" dirty="0" smtClean="0">
                <a:solidFill>
                  <a:srgbClr val="006F82"/>
                </a:solidFill>
                <a:latin typeface="Verdana"/>
                <a:ea typeface="+mj-ea"/>
                <a:cs typeface="+mj-cs"/>
              </a:rPr>
              <a:t> grafieken</a:t>
            </a:r>
            <a:endParaRPr lang="en-US" sz="4000" b="1" cap="all" dirty="0">
              <a:solidFill>
                <a:srgbClr val="006F82"/>
              </a:solidFill>
              <a:latin typeface="Verdana"/>
              <a:ea typeface="+mj-ea"/>
              <a:cs typeface="+mj-cs"/>
            </a:endParaRPr>
          </a:p>
          <a:p>
            <a:endParaRPr lang="en-US" dirty="0"/>
          </a:p>
        </p:txBody>
      </p:sp>
      <p:sp>
        <p:nvSpPr>
          <p:cNvPr id="4" name="Slide Number Placeholder 3"/>
          <p:cNvSpPr>
            <a:spLocks noGrp="1"/>
          </p:cNvSpPr>
          <p:nvPr>
            <p:ph type="sldNum" sz="quarter" idx="12"/>
          </p:nvPr>
        </p:nvSpPr>
        <p:spPr/>
        <p:txBody>
          <a:bodyPr/>
          <a:lstStyle/>
          <a:p>
            <a:fld id="{DEA44515-A1B5-422F-9F05-2D4E79B7C2DD}"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3512351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40</a:t>
            </a:fld>
            <a:endParaRPr lang="en-US" altLang="en-US">
              <a:solidFill>
                <a:srgbClr val="000000"/>
              </a:solidFill>
            </a:endParaRPr>
          </a:p>
        </p:txBody>
      </p:sp>
      <p:sp>
        <p:nvSpPr>
          <p:cNvPr id="3" name="Title 1"/>
          <p:cNvSpPr txBox="1">
            <a:spLocks/>
          </p:cNvSpPr>
          <p:nvPr/>
        </p:nvSpPr>
        <p:spPr>
          <a:xfrm>
            <a:off x="1835150" y="188640"/>
            <a:ext cx="6851650" cy="777875"/>
          </a:xfrm>
          <a:prstGeom prst="rect">
            <a:avLst/>
          </a:prstGeom>
        </p:spPr>
        <p:txBody>
          <a:bodyPr anchor="ct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sv-SE" i="1" kern="0" dirty="0" smtClean="0">
                <a:latin typeface="Candara"/>
                <a:ea typeface="Times New Roman"/>
                <a:cs typeface="Times New Roman"/>
              </a:rPr>
              <a:t>Aantal </a:t>
            </a:r>
            <a:r>
              <a:rPr lang="sv-SE" i="1" kern="0" dirty="0">
                <a:latin typeface="Candara"/>
                <a:ea typeface="Times New Roman"/>
                <a:cs typeface="Times New Roman"/>
              </a:rPr>
              <a:t>dagdosissen antidepressiva per </a:t>
            </a:r>
            <a:r>
              <a:rPr lang="sv-SE" i="1" kern="0" dirty="0" smtClean="0">
                <a:latin typeface="Candara"/>
                <a:ea typeface="Times New Roman"/>
                <a:cs typeface="Times New Roman"/>
              </a:rPr>
              <a:t>bewoner</a:t>
            </a:r>
          </a:p>
          <a:p>
            <a:r>
              <a:rPr lang="nl-NL" i="1" kern="0" dirty="0">
                <a:latin typeface="Candara"/>
                <a:ea typeface="Times New Roman"/>
                <a:cs typeface="Times New Roman"/>
              </a:rPr>
              <a:t>(exclusief trazodon</a:t>
            </a:r>
            <a:r>
              <a:rPr lang="nl-NL" i="1" kern="0" dirty="0" smtClean="0">
                <a:latin typeface="Candara"/>
                <a:ea typeface="Times New Roman"/>
                <a:cs typeface="Times New Roman"/>
              </a:rPr>
              <a:t>)</a:t>
            </a:r>
            <a:endParaRPr lang="en-US" kern="0" dirty="0"/>
          </a:p>
        </p:txBody>
      </p:sp>
      <p:sp>
        <p:nvSpPr>
          <p:cNvPr id="4" name="Rectangle 3"/>
          <p:cNvSpPr/>
          <p:nvPr/>
        </p:nvSpPr>
        <p:spPr>
          <a:xfrm>
            <a:off x="3941058" y="3244334"/>
            <a:ext cx="1261884" cy="369332"/>
          </a:xfrm>
          <a:prstGeom prst="rect">
            <a:avLst/>
          </a:prstGeom>
        </p:spPr>
        <p:txBody>
          <a:bodyPr wrap="none">
            <a:spAutoFit/>
          </a:bodyPr>
          <a:lstStyle/>
          <a:p>
            <a:r>
              <a:rPr lang="nl-BE" b="1" i="1" dirty="0">
                <a:highlight>
                  <a:srgbClr val="00FF00"/>
                </a:highlight>
                <a:latin typeface="Candara" panose="020E0502030303020204" pitchFamily="34" charset="0"/>
                <a:ea typeface="Times New Roman" panose="02020603050405020304" pitchFamily="18" charset="0"/>
                <a:cs typeface="Times New Roman" panose="02020603050405020304" pitchFamily="18" charset="0"/>
              </a:rPr>
              <a:t>GRAFIEK???</a:t>
            </a:r>
            <a:endParaRPr lang="en-GB" dirty="0"/>
          </a:p>
        </p:txBody>
      </p:sp>
      <p:pic>
        <p:nvPicPr>
          <p:cNvPr id="9" name="Image 8"/>
          <p:cNvPicPr>
            <a:picLocks noChangeAspect="1"/>
          </p:cNvPicPr>
          <p:nvPr/>
        </p:nvPicPr>
        <p:blipFill>
          <a:blip r:embed="rId2"/>
          <a:stretch>
            <a:fillRect/>
          </a:stretch>
        </p:blipFill>
        <p:spPr>
          <a:xfrm>
            <a:off x="475664" y="2276223"/>
            <a:ext cx="8272800" cy="3457033"/>
          </a:xfrm>
          <a:prstGeom prst="rect">
            <a:avLst/>
          </a:prstGeom>
        </p:spPr>
      </p:pic>
    </p:spTree>
    <p:extLst>
      <p:ext uri="{BB962C8B-B14F-4D97-AF65-F5344CB8AC3E}">
        <p14:creationId xmlns:p14="http://schemas.microsoft.com/office/powerpoint/2010/main" val="2833258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41</a:t>
            </a:fld>
            <a:endParaRPr lang="en-US" altLang="en-US">
              <a:solidFill>
                <a:srgbClr val="000000"/>
              </a:solidFill>
            </a:endParaRPr>
          </a:p>
        </p:txBody>
      </p:sp>
      <p:sp>
        <p:nvSpPr>
          <p:cNvPr id="3" name="Title 1"/>
          <p:cNvSpPr txBox="1">
            <a:spLocks/>
          </p:cNvSpPr>
          <p:nvPr/>
        </p:nvSpPr>
        <p:spPr>
          <a:xfrm>
            <a:off x="1835150" y="188640"/>
            <a:ext cx="6851650" cy="777875"/>
          </a:xfrm>
          <a:prstGeom prst="rect">
            <a:avLst/>
          </a:prstGeom>
        </p:spPr>
        <p:txBody>
          <a:bodyPr anchor="ct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sv-SE" i="1" kern="0" dirty="0" smtClean="0">
                <a:latin typeface="Candara"/>
                <a:ea typeface="Times New Roman"/>
                <a:cs typeface="Times New Roman"/>
              </a:rPr>
              <a:t>Aandeel </a:t>
            </a:r>
            <a:r>
              <a:rPr lang="sv-SE" i="1" kern="0" dirty="0">
                <a:latin typeface="Candara"/>
                <a:ea typeface="Times New Roman"/>
                <a:cs typeface="Times New Roman"/>
              </a:rPr>
              <a:t>sertraline / nortriptyline binnen de antidepressiva</a:t>
            </a:r>
            <a:endParaRPr lang="en-US" kern="0" dirty="0"/>
          </a:p>
        </p:txBody>
      </p:sp>
      <p:sp>
        <p:nvSpPr>
          <p:cNvPr id="4" name="Rectangle 3"/>
          <p:cNvSpPr/>
          <p:nvPr/>
        </p:nvSpPr>
        <p:spPr>
          <a:xfrm>
            <a:off x="3941058" y="3244334"/>
            <a:ext cx="1261884" cy="369332"/>
          </a:xfrm>
          <a:prstGeom prst="rect">
            <a:avLst/>
          </a:prstGeom>
        </p:spPr>
        <p:txBody>
          <a:bodyPr wrap="none">
            <a:spAutoFit/>
          </a:bodyPr>
          <a:lstStyle/>
          <a:p>
            <a:r>
              <a:rPr lang="nl-BE" b="1" i="1" dirty="0">
                <a:highlight>
                  <a:srgbClr val="00FF00"/>
                </a:highlight>
                <a:latin typeface="Candara" panose="020E0502030303020204" pitchFamily="34" charset="0"/>
                <a:ea typeface="Times New Roman" panose="02020603050405020304" pitchFamily="18" charset="0"/>
                <a:cs typeface="Times New Roman" panose="02020603050405020304" pitchFamily="18" charset="0"/>
              </a:rPr>
              <a:t>GRAFIEK???</a:t>
            </a:r>
            <a:endParaRPr lang="en-GB" dirty="0"/>
          </a:p>
        </p:txBody>
      </p:sp>
      <p:pic>
        <p:nvPicPr>
          <p:cNvPr id="6" name="Image 5"/>
          <p:cNvPicPr>
            <a:picLocks noChangeAspect="1"/>
          </p:cNvPicPr>
          <p:nvPr/>
        </p:nvPicPr>
        <p:blipFill>
          <a:blip r:embed="rId2"/>
          <a:stretch>
            <a:fillRect/>
          </a:stretch>
        </p:blipFill>
        <p:spPr>
          <a:xfrm>
            <a:off x="475664" y="2275597"/>
            <a:ext cx="8272800" cy="3457659"/>
          </a:xfrm>
          <a:prstGeom prst="rect">
            <a:avLst/>
          </a:prstGeom>
        </p:spPr>
      </p:pic>
    </p:spTree>
    <p:extLst>
      <p:ext uri="{BB962C8B-B14F-4D97-AF65-F5344CB8AC3E}">
        <p14:creationId xmlns:p14="http://schemas.microsoft.com/office/powerpoint/2010/main" val="2191603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42</a:t>
            </a:fld>
            <a:endParaRPr lang="en-US" altLang="en-US">
              <a:solidFill>
                <a:srgbClr val="000000"/>
              </a:solidFill>
            </a:endParaRPr>
          </a:p>
        </p:txBody>
      </p:sp>
      <p:sp>
        <p:nvSpPr>
          <p:cNvPr id="3" name="Title 1"/>
          <p:cNvSpPr txBox="1">
            <a:spLocks/>
          </p:cNvSpPr>
          <p:nvPr/>
        </p:nvSpPr>
        <p:spPr>
          <a:xfrm>
            <a:off x="1835150" y="188640"/>
            <a:ext cx="6851650" cy="777875"/>
          </a:xfrm>
          <a:prstGeom prst="rect">
            <a:avLst/>
          </a:prstGeom>
        </p:spPr>
        <p:txBody>
          <a:bodyPr anchor="ct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Stopzetting </a:t>
            </a:r>
            <a:r>
              <a:rPr lang="nl-NL" i="1" kern="0" dirty="0">
                <a:latin typeface="Candara"/>
                <a:ea typeface="Times New Roman"/>
                <a:cs typeface="Times New Roman"/>
              </a:rPr>
              <a:t>van antidepressiva bij ouderen</a:t>
            </a:r>
            <a:endParaRPr lang="en-US" kern="0" dirty="0"/>
          </a:p>
        </p:txBody>
      </p:sp>
      <p:sp>
        <p:nvSpPr>
          <p:cNvPr id="4" name="Rectangle 3"/>
          <p:cNvSpPr/>
          <p:nvPr/>
        </p:nvSpPr>
        <p:spPr>
          <a:xfrm>
            <a:off x="3941058" y="3244334"/>
            <a:ext cx="1261884" cy="369332"/>
          </a:xfrm>
          <a:prstGeom prst="rect">
            <a:avLst/>
          </a:prstGeom>
        </p:spPr>
        <p:txBody>
          <a:bodyPr wrap="none">
            <a:spAutoFit/>
          </a:bodyPr>
          <a:lstStyle/>
          <a:p>
            <a:r>
              <a:rPr lang="nl-BE" b="1" i="1" dirty="0">
                <a:highlight>
                  <a:srgbClr val="00FF00"/>
                </a:highlight>
                <a:latin typeface="Candara" panose="020E0502030303020204" pitchFamily="34" charset="0"/>
                <a:ea typeface="Times New Roman" panose="02020603050405020304" pitchFamily="18" charset="0"/>
                <a:cs typeface="Times New Roman" panose="02020603050405020304" pitchFamily="18" charset="0"/>
              </a:rPr>
              <a:t>GRAFIEK???</a:t>
            </a:r>
            <a:endParaRPr lang="en-GB" dirty="0"/>
          </a:p>
        </p:txBody>
      </p:sp>
      <p:pic>
        <p:nvPicPr>
          <p:cNvPr id="6" name="Image 5"/>
          <p:cNvPicPr>
            <a:picLocks noChangeAspect="1"/>
          </p:cNvPicPr>
          <p:nvPr/>
        </p:nvPicPr>
        <p:blipFill>
          <a:blip r:embed="rId2"/>
          <a:stretch>
            <a:fillRect/>
          </a:stretch>
        </p:blipFill>
        <p:spPr>
          <a:xfrm>
            <a:off x="475664" y="2275596"/>
            <a:ext cx="8272800" cy="3457660"/>
          </a:xfrm>
          <a:prstGeom prst="rect">
            <a:avLst/>
          </a:prstGeom>
        </p:spPr>
      </p:pic>
    </p:spTree>
    <p:extLst>
      <p:ext uri="{BB962C8B-B14F-4D97-AF65-F5344CB8AC3E}">
        <p14:creationId xmlns:p14="http://schemas.microsoft.com/office/powerpoint/2010/main" val="3732768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43</a:t>
            </a:fld>
            <a:endParaRPr lang="en-US" altLang="en-US">
              <a:solidFill>
                <a:srgbClr val="000000"/>
              </a:solidFill>
            </a:endParaRPr>
          </a:p>
        </p:txBody>
      </p:sp>
      <p:sp>
        <p:nvSpPr>
          <p:cNvPr id="3" name="Title 1"/>
          <p:cNvSpPr txBox="1">
            <a:spLocks/>
          </p:cNvSpPr>
          <p:nvPr/>
        </p:nvSpPr>
        <p:spPr>
          <a:xfrm>
            <a:off x="1835150" y="188640"/>
            <a:ext cx="6851650" cy="777875"/>
          </a:xfrm>
          <a:prstGeom prst="rect">
            <a:avLst/>
          </a:prstGeom>
        </p:spPr>
        <p:txBody>
          <a:bodyPr anchor="ct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Stopzetting </a:t>
            </a:r>
            <a:r>
              <a:rPr lang="nl-NL" i="1" kern="0" dirty="0">
                <a:latin typeface="Candara"/>
                <a:ea typeface="Times New Roman"/>
                <a:cs typeface="Times New Roman"/>
              </a:rPr>
              <a:t>van antidepressiva bij ouderen</a:t>
            </a:r>
            <a:endParaRPr lang="en-US" kern="0" dirty="0"/>
          </a:p>
        </p:txBody>
      </p:sp>
      <p:sp>
        <p:nvSpPr>
          <p:cNvPr id="4" name="Rectangle 3"/>
          <p:cNvSpPr/>
          <p:nvPr/>
        </p:nvSpPr>
        <p:spPr>
          <a:xfrm>
            <a:off x="3941058" y="3244334"/>
            <a:ext cx="1261884" cy="369332"/>
          </a:xfrm>
          <a:prstGeom prst="rect">
            <a:avLst/>
          </a:prstGeom>
        </p:spPr>
        <p:txBody>
          <a:bodyPr wrap="none">
            <a:spAutoFit/>
          </a:bodyPr>
          <a:lstStyle/>
          <a:p>
            <a:r>
              <a:rPr lang="nl-BE" b="1" i="1" dirty="0">
                <a:highlight>
                  <a:srgbClr val="00FF00"/>
                </a:highlight>
                <a:latin typeface="Candara" panose="020E0502030303020204" pitchFamily="34" charset="0"/>
                <a:ea typeface="Times New Roman" panose="02020603050405020304" pitchFamily="18" charset="0"/>
                <a:cs typeface="Times New Roman" panose="02020603050405020304" pitchFamily="18" charset="0"/>
              </a:rPr>
              <a:t>GRAFIEK???</a:t>
            </a:r>
            <a:endParaRPr lang="en-GB" dirty="0"/>
          </a:p>
        </p:txBody>
      </p:sp>
      <p:pic>
        <p:nvPicPr>
          <p:cNvPr id="7" name="Image 6"/>
          <p:cNvPicPr>
            <a:picLocks noChangeAspect="1"/>
          </p:cNvPicPr>
          <p:nvPr/>
        </p:nvPicPr>
        <p:blipFill>
          <a:blip r:embed="rId2"/>
          <a:stretch>
            <a:fillRect/>
          </a:stretch>
        </p:blipFill>
        <p:spPr>
          <a:xfrm>
            <a:off x="475664" y="2228519"/>
            <a:ext cx="8272800" cy="3288713"/>
          </a:xfrm>
          <a:prstGeom prst="rect">
            <a:avLst/>
          </a:prstGeom>
        </p:spPr>
      </p:pic>
    </p:spTree>
    <p:extLst>
      <p:ext uri="{BB962C8B-B14F-4D97-AF65-F5344CB8AC3E}">
        <p14:creationId xmlns:p14="http://schemas.microsoft.com/office/powerpoint/2010/main" val="354083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44</a:t>
            </a:fld>
            <a:endParaRPr lang="en-US" altLang="en-US">
              <a:solidFill>
                <a:srgbClr val="000000"/>
              </a:solidFill>
            </a:endParaRPr>
          </a:p>
        </p:txBody>
      </p:sp>
      <p:sp>
        <p:nvSpPr>
          <p:cNvPr id="3" name="Title 1"/>
          <p:cNvSpPr txBox="1">
            <a:spLocks/>
          </p:cNvSpPr>
          <p:nvPr/>
        </p:nvSpPr>
        <p:spPr>
          <a:xfrm>
            <a:off x="1835150" y="188640"/>
            <a:ext cx="6851650" cy="777875"/>
          </a:xfrm>
          <a:prstGeom prst="rect">
            <a:avLst/>
          </a:prstGeom>
        </p:spPr>
        <p:txBody>
          <a:bodyPr anchor="ct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Stopzetting </a:t>
            </a:r>
            <a:r>
              <a:rPr lang="nl-NL" i="1" kern="0" dirty="0">
                <a:latin typeface="Candara"/>
                <a:ea typeface="Times New Roman"/>
                <a:cs typeface="Times New Roman"/>
              </a:rPr>
              <a:t>van antidepressiva bij </a:t>
            </a:r>
            <a:r>
              <a:rPr lang="nl-NL" i="1" kern="0" dirty="0" smtClean="0">
                <a:latin typeface="Candara"/>
                <a:ea typeface="Times New Roman"/>
                <a:cs typeface="Times New Roman"/>
              </a:rPr>
              <a:t>ouderen</a:t>
            </a:r>
          </a:p>
          <a:p>
            <a:r>
              <a:rPr lang="nl-NL" i="1" kern="0" dirty="0">
                <a:latin typeface="Candara"/>
                <a:ea typeface="Times New Roman"/>
                <a:cs typeface="Times New Roman"/>
              </a:rPr>
              <a:t>(exclusief trazodon</a:t>
            </a:r>
            <a:r>
              <a:rPr lang="nl-NL" i="1" kern="0" dirty="0" smtClean="0">
                <a:latin typeface="Candara"/>
                <a:ea typeface="Times New Roman"/>
                <a:cs typeface="Times New Roman"/>
              </a:rPr>
              <a:t>)</a:t>
            </a:r>
            <a:endParaRPr lang="en-US" kern="0" dirty="0"/>
          </a:p>
        </p:txBody>
      </p:sp>
      <p:sp>
        <p:nvSpPr>
          <p:cNvPr id="4" name="Rectangle 3"/>
          <p:cNvSpPr/>
          <p:nvPr/>
        </p:nvSpPr>
        <p:spPr>
          <a:xfrm>
            <a:off x="3941058" y="3244334"/>
            <a:ext cx="1261884" cy="369332"/>
          </a:xfrm>
          <a:prstGeom prst="rect">
            <a:avLst/>
          </a:prstGeom>
        </p:spPr>
        <p:txBody>
          <a:bodyPr wrap="none">
            <a:spAutoFit/>
          </a:bodyPr>
          <a:lstStyle/>
          <a:p>
            <a:r>
              <a:rPr lang="nl-BE" b="1" i="1" dirty="0">
                <a:highlight>
                  <a:srgbClr val="00FF00"/>
                </a:highlight>
                <a:latin typeface="Candara" panose="020E0502030303020204" pitchFamily="34" charset="0"/>
                <a:ea typeface="Times New Roman" panose="02020603050405020304" pitchFamily="18" charset="0"/>
                <a:cs typeface="Times New Roman" panose="02020603050405020304" pitchFamily="18" charset="0"/>
              </a:rPr>
              <a:t>GRAFIEK???</a:t>
            </a:r>
            <a:endParaRPr lang="en-GB" dirty="0"/>
          </a:p>
        </p:txBody>
      </p:sp>
      <p:pic>
        <p:nvPicPr>
          <p:cNvPr id="6" name="Image 5"/>
          <p:cNvPicPr>
            <a:picLocks noChangeAspect="1"/>
          </p:cNvPicPr>
          <p:nvPr/>
        </p:nvPicPr>
        <p:blipFill>
          <a:blip r:embed="rId2"/>
          <a:stretch>
            <a:fillRect/>
          </a:stretch>
        </p:blipFill>
        <p:spPr>
          <a:xfrm>
            <a:off x="475664" y="2275596"/>
            <a:ext cx="8272800" cy="3457660"/>
          </a:xfrm>
          <a:prstGeom prst="rect">
            <a:avLst/>
          </a:prstGeom>
        </p:spPr>
      </p:pic>
    </p:spTree>
    <p:extLst>
      <p:ext uri="{BB962C8B-B14F-4D97-AF65-F5344CB8AC3E}">
        <p14:creationId xmlns:p14="http://schemas.microsoft.com/office/powerpoint/2010/main" val="3919413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45</a:t>
            </a:fld>
            <a:endParaRPr lang="en-US" altLang="en-US">
              <a:solidFill>
                <a:srgbClr val="000000"/>
              </a:solidFill>
            </a:endParaRPr>
          </a:p>
        </p:txBody>
      </p:sp>
      <p:sp>
        <p:nvSpPr>
          <p:cNvPr id="3" name="Title 1"/>
          <p:cNvSpPr txBox="1">
            <a:spLocks/>
          </p:cNvSpPr>
          <p:nvPr/>
        </p:nvSpPr>
        <p:spPr>
          <a:xfrm>
            <a:off x="1835150" y="188640"/>
            <a:ext cx="6851650" cy="777875"/>
          </a:xfrm>
          <a:prstGeom prst="rect">
            <a:avLst/>
          </a:prstGeom>
        </p:spPr>
        <p:txBody>
          <a:bodyPr anchor="ct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Stopzetting </a:t>
            </a:r>
            <a:r>
              <a:rPr lang="nl-NL" i="1" kern="0" dirty="0">
                <a:latin typeface="Candara"/>
                <a:ea typeface="Times New Roman"/>
                <a:cs typeface="Times New Roman"/>
              </a:rPr>
              <a:t>van antidepressiva bij </a:t>
            </a:r>
            <a:r>
              <a:rPr lang="nl-NL" i="1" kern="0" dirty="0" smtClean="0">
                <a:latin typeface="Candara"/>
                <a:ea typeface="Times New Roman"/>
                <a:cs typeface="Times New Roman"/>
              </a:rPr>
              <a:t>ouderen</a:t>
            </a:r>
          </a:p>
          <a:p>
            <a:r>
              <a:rPr lang="nl-NL" i="1" kern="0" dirty="0">
                <a:latin typeface="Candara"/>
                <a:ea typeface="Times New Roman"/>
                <a:cs typeface="Times New Roman"/>
              </a:rPr>
              <a:t>(exclusief trazodon</a:t>
            </a:r>
            <a:r>
              <a:rPr lang="nl-NL" i="1" kern="0" dirty="0" smtClean="0">
                <a:latin typeface="Candara"/>
                <a:ea typeface="Times New Roman"/>
                <a:cs typeface="Times New Roman"/>
              </a:rPr>
              <a:t>)</a:t>
            </a:r>
            <a:endParaRPr lang="en-US" kern="0" dirty="0"/>
          </a:p>
        </p:txBody>
      </p:sp>
      <p:sp>
        <p:nvSpPr>
          <p:cNvPr id="4" name="Rectangle 3"/>
          <p:cNvSpPr/>
          <p:nvPr/>
        </p:nvSpPr>
        <p:spPr>
          <a:xfrm>
            <a:off x="3941058" y="3244334"/>
            <a:ext cx="1261884" cy="369332"/>
          </a:xfrm>
          <a:prstGeom prst="rect">
            <a:avLst/>
          </a:prstGeom>
        </p:spPr>
        <p:txBody>
          <a:bodyPr wrap="none">
            <a:spAutoFit/>
          </a:bodyPr>
          <a:lstStyle/>
          <a:p>
            <a:r>
              <a:rPr lang="nl-BE" b="1" i="1" dirty="0">
                <a:highlight>
                  <a:srgbClr val="00FF00"/>
                </a:highlight>
                <a:latin typeface="Candara" panose="020E0502030303020204" pitchFamily="34" charset="0"/>
                <a:ea typeface="Times New Roman" panose="02020603050405020304" pitchFamily="18" charset="0"/>
                <a:cs typeface="Times New Roman" panose="02020603050405020304" pitchFamily="18" charset="0"/>
              </a:rPr>
              <a:t>GRAFIEK???</a:t>
            </a:r>
            <a:endParaRPr lang="en-GB" dirty="0"/>
          </a:p>
        </p:txBody>
      </p:sp>
      <p:pic>
        <p:nvPicPr>
          <p:cNvPr id="7" name="Image 6"/>
          <p:cNvPicPr>
            <a:picLocks noChangeAspect="1"/>
          </p:cNvPicPr>
          <p:nvPr/>
        </p:nvPicPr>
        <p:blipFill>
          <a:blip r:embed="rId2"/>
          <a:stretch>
            <a:fillRect/>
          </a:stretch>
        </p:blipFill>
        <p:spPr>
          <a:xfrm>
            <a:off x="475664" y="2228519"/>
            <a:ext cx="8272800" cy="3288713"/>
          </a:xfrm>
          <a:prstGeom prst="rect">
            <a:avLst/>
          </a:prstGeom>
        </p:spPr>
      </p:pic>
    </p:spTree>
    <p:extLst>
      <p:ext uri="{BB962C8B-B14F-4D97-AF65-F5344CB8AC3E}">
        <p14:creationId xmlns:p14="http://schemas.microsoft.com/office/powerpoint/2010/main" val="2489968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I.3. Psychotrope medicatie</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Antipsychotica</a:t>
            </a: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sp>
        <p:nvSpPr>
          <p:cNvPr id="5" name="Rounded Rectangular Callout 4"/>
          <p:cNvSpPr/>
          <p:nvPr/>
        </p:nvSpPr>
        <p:spPr>
          <a:xfrm>
            <a:off x="2483768" y="2492897"/>
            <a:ext cx="6157585" cy="1800200"/>
          </a:xfrm>
          <a:prstGeom prst="wedgeRoundRectCallout">
            <a:avLst>
              <a:gd name="adj1" fmla="val -59868"/>
              <a:gd name="adj2" fmla="val 49198"/>
              <a:gd name="adj3" fmla="val 16667"/>
            </a:avLst>
          </a:prstGeom>
          <a:solidFill>
            <a:srgbClr val="FF9900"/>
          </a:solidFill>
          <a:ln w="38100">
            <a:solidFill>
              <a:srgbClr val="E3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000000"/>
                </a:solidFill>
                <a:latin typeface="Candara"/>
                <a:ea typeface="Times New Roman"/>
                <a:cs typeface="Times New Roman"/>
              </a:rPr>
              <a:t>Het gebruik van antipsychotica bij ouderen in het kader van dementie wordt niet standaard aanbevolen.</a:t>
            </a:r>
            <a:endParaRPr lang="en-US" sz="1400" b="1" dirty="0">
              <a:solidFill>
                <a:srgbClr val="000000"/>
              </a:solidFill>
              <a:latin typeface="Candara"/>
              <a:ea typeface="Times New Roman"/>
              <a:cs typeface="Times New Roman"/>
            </a:endParaRPr>
          </a:p>
          <a:p>
            <a:pPr marL="342900" indent="-342900" algn="just" fontAlgn="base">
              <a:spcBef>
                <a:spcPts val="1000"/>
              </a:spcBef>
              <a:spcAft>
                <a:spcPts val="400"/>
              </a:spcAft>
              <a:buFont typeface="Wingdings"/>
              <a:buChar char=""/>
            </a:pPr>
            <a:r>
              <a:rPr lang="nl-BE" sz="1400" b="1" dirty="0">
                <a:solidFill>
                  <a:srgbClr val="000000"/>
                </a:solidFill>
                <a:latin typeface="Candara"/>
                <a:ea typeface="Times New Roman"/>
                <a:cs typeface="Times New Roman"/>
              </a:rPr>
              <a:t>Indien antipsychotica gestart worden omwille van acuut delirium, moet de medicatie worden stopgezet wanneer de symptomen verdwenen zijn. </a:t>
            </a:r>
            <a:r>
              <a:rPr lang="en-US" sz="1400" b="1" dirty="0" err="1">
                <a:solidFill>
                  <a:srgbClr val="000000"/>
                </a:solidFill>
                <a:latin typeface="Candara"/>
                <a:ea typeface="Times New Roman"/>
                <a:cs typeface="Times New Roman"/>
              </a:rPr>
              <a:t>Een</a:t>
            </a:r>
            <a:r>
              <a:rPr lang="nl-BE" sz="1400" b="1" dirty="0">
                <a:solidFill>
                  <a:srgbClr val="000000"/>
                </a:solidFill>
                <a:latin typeface="Candara"/>
                <a:ea typeface="Times New Roman"/>
                <a:cs typeface="Times New Roman"/>
              </a:rPr>
              <a:t> langdurige behandeling</a:t>
            </a:r>
            <a:r>
              <a:rPr lang="en-US" sz="1400" b="1" dirty="0">
                <a:solidFill>
                  <a:srgbClr val="000000"/>
                </a:solidFill>
                <a:latin typeface="Candara"/>
                <a:ea typeface="Times New Roman"/>
                <a:cs typeface="Times New Roman"/>
              </a:rPr>
              <a:t> met</a:t>
            </a:r>
            <a:r>
              <a:rPr lang="nl-BE" sz="1400" b="1" dirty="0">
                <a:solidFill>
                  <a:srgbClr val="000000"/>
                </a:solidFill>
                <a:latin typeface="Candara"/>
                <a:ea typeface="Times New Roman"/>
                <a:cs typeface="Times New Roman"/>
              </a:rPr>
              <a:t> antipsychotica</a:t>
            </a:r>
            <a:r>
              <a:rPr lang="en-US" sz="1400" b="1" dirty="0">
                <a:solidFill>
                  <a:srgbClr val="000000"/>
                </a:solidFill>
                <a:latin typeface="Candara"/>
                <a:ea typeface="Times New Roman"/>
                <a:cs typeface="Times New Roman"/>
              </a:rPr>
              <a:t> is</a:t>
            </a:r>
            <a:r>
              <a:rPr lang="nl-BE" sz="1400" b="1" dirty="0">
                <a:solidFill>
                  <a:srgbClr val="000000"/>
                </a:solidFill>
                <a:latin typeface="Candara"/>
                <a:ea typeface="Times New Roman"/>
                <a:cs typeface="Times New Roman"/>
              </a:rPr>
              <a:t> niet aangewezen</a:t>
            </a:r>
            <a:r>
              <a:rPr lang="en-US" sz="1400" b="1" dirty="0">
                <a:solidFill>
                  <a:srgbClr val="000000"/>
                </a:solidFill>
                <a:latin typeface="Candara"/>
                <a:ea typeface="Times New Roman"/>
                <a:cs typeface="Times New Roman"/>
              </a:rPr>
              <a:t>.</a:t>
            </a: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46</a:t>
            </a:fld>
            <a:endParaRPr lang="en-US">
              <a:solidFill>
                <a:srgbClr val="000000"/>
              </a:solidFill>
            </a:endParaRPr>
          </a:p>
        </p:txBody>
      </p:sp>
    </p:spTree>
    <p:extLst>
      <p:ext uri="{BB962C8B-B14F-4D97-AF65-F5344CB8AC3E}">
        <p14:creationId xmlns:p14="http://schemas.microsoft.com/office/powerpoint/2010/main" val="3078312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9C1FC3-58D7-4DFF-AECB-64E8665FF81B}"/>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47</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verzekerden ≥75 jaar met een voorschrift voor antipsychotica</a:t>
            </a:r>
            <a:endParaRPr lang="en-US" i="1" kern="0" dirty="0">
              <a:latin typeface="Candara"/>
              <a:ea typeface="Times New Roman"/>
              <a:cs typeface="Times New Roman"/>
            </a:endParaRPr>
          </a:p>
        </p:txBody>
      </p:sp>
    </p:spTree>
    <p:extLst>
      <p:ext uri="{BB962C8B-B14F-4D97-AF65-F5344CB8AC3E}">
        <p14:creationId xmlns:p14="http://schemas.microsoft.com/office/powerpoint/2010/main" val="1363383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6555A5C-7032-4B70-A376-DDCC754A54BF}"/>
              </a:ext>
            </a:extLst>
          </p:cNvPr>
          <p:cNvPicPr>
            <a:picLocks noChangeAspect="1"/>
          </p:cNvPicPr>
          <p:nvPr/>
        </p:nvPicPr>
        <p:blipFill>
          <a:blip r:embed="rId2"/>
          <a:stretch>
            <a:fillRect/>
          </a:stretch>
        </p:blipFill>
        <p:spPr>
          <a:xfrm>
            <a:off x="436268" y="1628800"/>
            <a:ext cx="8271465" cy="4694327"/>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48</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Percentage verzekerden ≥75 jaar met een voorschrift voor antipsychotica</a:t>
            </a:r>
            <a:endParaRPr lang="en-US" i="1" kern="0" dirty="0">
              <a:latin typeface="Candara"/>
              <a:ea typeface="Times New Roman"/>
              <a:cs typeface="Times New Roman"/>
            </a:endParaRPr>
          </a:p>
        </p:txBody>
      </p:sp>
    </p:spTree>
    <p:extLst>
      <p:ext uri="{BB962C8B-B14F-4D97-AF65-F5344CB8AC3E}">
        <p14:creationId xmlns:p14="http://schemas.microsoft.com/office/powerpoint/2010/main" val="2157384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49</a:t>
            </a:fld>
            <a:endParaRPr lang="en-US" altLang="en-US">
              <a:solidFill>
                <a:srgbClr val="000000"/>
              </a:solidFill>
            </a:endParaRPr>
          </a:p>
        </p:txBody>
      </p:sp>
      <p:sp>
        <p:nvSpPr>
          <p:cNvPr id="3"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verzekerden ≥75 jaar (op antipsychotica) met een langdurig voorschrift voor antipsychotica</a:t>
            </a:r>
            <a:endParaRPr lang="en-US" i="1" kern="0" dirty="0">
              <a:latin typeface="Candara"/>
              <a:ea typeface="Times New Roman"/>
              <a:cs typeface="Times New Roman"/>
            </a:endParaRPr>
          </a:p>
        </p:txBody>
      </p:sp>
      <p:sp>
        <p:nvSpPr>
          <p:cNvPr id="5" name="Rectangle 4"/>
          <p:cNvSpPr/>
          <p:nvPr/>
        </p:nvSpPr>
        <p:spPr>
          <a:xfrm>
            <a:off x="3941058" y="3244334"/>
            <a:ext cx="1261884" cy="369332"/>
          </a:xfrm>
          <a:prstGeom prst="rect">
            <a:avLst/>
          </a:prstGeom>
        </p:spPr>
        <p:txBody>
          <a:bodyPr wrap="none">
            <a:spAutoFit/>
          </a:bodyPr>
          <a:lstStyle/>
          <a:p>
            <a:r>
              <a:rPr lang="nl-BE" b="1" i="1" dirty="0">
                <a:highlight>
                  <a:srgbClr val="00FF00"/>
                </a:highlight>
                <a:latin typeface="Candara" panose="020E0502030303020204" pitchFamily="34" charset="0"/>
                <a:ea typeface="Times New Roman" panose="02020603050405020304" pitchFamily="18" charset="0"/>
                <a:cs typeface="Times New Roman" panose="02020603050405020304" pitchFamily="18" charset="0"/>
              </a:rPr>
              <a:t>GRAFIEK???</a:t>
            </a:r>
            <a:endParaRPr lang="en-GB" dirty="0"/>
          </a:p>
        </p:txBody>
      </p:sp>
      <p:pic>
        <p:nvPicPr>
          <p:cNvPr id="4" name="Image 3"/>
          <p:cNvPicPr>
            <a:picLocks noChangeAspect="1"/>
          </p:cNvPicPr>
          <p:nvPr/>
        </p:nvPicPr>
        <p:blipFill>
          <a:blip r:embed="rId2"/>
          <a:stretch>
            <a:fillRect/>
          </a:stretch>
        </p:blipFill>
        <p:spPr>
          <a:xfrm>
            <a:off x="475664" y="2228519"/>
            <a:ext cx="8272800" cy="3288713"/>
          </a:xfrm>
          <a:prstGeom prst="rect">
            <a:avLst/>
          </a:prstGeom>
        </p:spPr>
      </p:pic>
    </p:spTree>
    <p:extLst>
      <p:ext uri="{BB962C8B-B14F-4D97-AF65-F5344CB8AC3E}">
        <p14:creationId xmlns:p14="http://schemas.microsoft.com/office/powerpoint/2010/main" val="3091624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Hoe </a:t>
            </a:r>
            <a:r>
              <a:rPr lang="en-US" dirty="0" err="1"/>
              <a:t>worden</a:t>
            </a:r>
            <a:r>
              <a:rPr lang="en-US" dirty="0"/>
              <a:t> de </a:t>
            </a:r>
            <a:r>
              <a:rPr lang="en-US" dirty="0" err="1"/>
              <a:t>resultaten</a:t>
            </a:r>
            <a:r>
              <a:rPr lang="en-US" dirty="0"/>
              <a:t> </a:t>
            </a:r>
            <a:r>
              <a:rPr lang="en-US" dirty="0" err="1" smtClean="0"/>
              <a:t>voorgesteld</a:t>
            </a:r>
            <a:r>
              <a:rPr lang="en-US" dirty="0" smtClean="0"/>
              <a:t>?</a:t>
            </a:r>
            <a:r>
              <a:rPr lang="en-US" dirty="0"/>
              <a:t/>
            </a:r>
            <a:br>
              <a:rPr lang="en-US" dirty="0"/>
            </a:br>
            <a:r>
              <a:rPr lang="en-US" dirty="0" err="1"/>
              <a:t>Evolutie</a:t>
            </a:r>
            <a:endParaRPr lang="en-US" dirty="0"/>
          </a:p>
        </p:txBody>
      </p:sp>
      <p:sp>
        <p:nvSpPr>
          <p:cNvPr id="3" name="Content Placeholder 2"/>
          <p:cNvSpPr>
            <a:spLocks noGrp="1"/>
          </p:cNvSpPr>
          <p:nvPr>
            <p:ph idx="1"/>
          </p:nvPr>
        </p:nvSpPr>
        <p:spPr>
          <a:xfrm>
            <a:off x="457200" y="1268760"/>
            <a:ext cx="8435280" cy="4525963"/>
          </a:xfrm>
        </p:spPr>
        <p:txBody>
          <a:bodyPr/>
          <a:lstStyle/>
          <a:p>
            <a:pPr marL="285750" lvl="0" indent="-285750" fontAlgn="auto">
              <a:spcBef>
                <a:spcPts val="0"/>
              </a:spcBef>
              <a:spcAft>
                <a:spcPts val="0"/>
              </a:spcAft>
              <a:buFont typeface="Arial" panose="020B0604020202020204" pitchFamily="34" charset="0"/>
              <a:buChar char="•"/>
            </a:pPr>
            <a:r>
              <a:rPr lang="nl-BE" sz="1800" kern="1200" dirty="0">
                <a:solidFill>
                  <a:srgbClr val="000000"/>
                </a:solidFill>
              </a:rPr>
              <a:t>De resultaten worden weergegeven voor 2011, 2013, </a:t>
            </a:r>
            <a:r>
              <a:rPr lang="nl-BE" sz="1800" kern="1200" dirty="0" smtClean="0">
                <a:solidFill>
                  <a:srgbClr val="000000"/>
                </a:solidFill>
              </a:rPr>
              <a:t>2016</a:t>
            </a:r>
            <a:r>
              <a:rPr lang="nl-BE" sz="1800" kern="1200" dirty="0">
                <a:solidFill>
                  <a:srgbClr val="000000"/>
                </a:solidFill>
              </a:rPr>
              <a:t>. </a:t>
            </a:r>
            <a:endParaRPr lang="fr-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r>
              <a:rPr lang="nl-BE" sz="1800" kern="1200" dirty="0">
                <a:solidFill>
                  <a:srgbClr val="000000"/>
                </a:solidFill>
              </a:rPr>
              <a:t>Onderstaand voorbeeld betreft het gebruik van NSAID &gt;</a:t>
            </a:r>
            <a:r>
              <a:rPr lang="nl-BE" sz="1800" kern="1200" dirty="0" smtClean="0">
                <a:solidFill>
                  <a:srgbClr val="000000"/>
                </a:solidFill>
              </a:rPr>
              <a:t>30 dagen</a:t>
            </a:r>
            <a:r>
              <a:rPr lang="nl-BE" sz="1800" kern="1200" dirty="0">
                <a:solidFill>
                  <a:srgbClr val="000000"/>
                </a:solidFill>
              </a:rPr>
              <a:t>:</a:t>
            </a: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endParaRPr lang="nl-BE" sz="1800" kern="1200" dirty="0">
              <a:solidFill>
                <a:srgbClr val="000000"/>
              </a:solidFill>
            </a:endParaRPr>
          </a:p>
          <a:p>
            <a:pPr marL="285750" lvl="0" indent="-285750" fontAlgn="auto">
              <a:spcBef>
                <a:spcPts val="0"/>
              </a:spcBef>
              <a:spcAft>
                <a:spcPts val="0"/>
              </a:spcAft>
              <a:buFont typeface="Arial" panose="020B0604020202020204" pitchFamily="34" charset="0"/>
              <a:buChar char="•"/>
            </a:pPr>
            <a:r>
              <a:rPr lang="nl-NL" sz="1800" kern="1200" dirty="0" smtClean="0">
                <a:solidFill>
                  <a:srgbClr val="000000"/>
                </a:solidFill>
              </a:rPr>
              <a:t>Er is </a:t>
            </a:r>
            <a:r>
              <a:rPr lang="nl-NL" sz="1800" kern="1200" dirty="0">
                <a:solidFill>
                  <a:srgbClr val="000000"/>
                </a:solidFill>
              </a:rPr>
              <a:t>sprake van een geleidelijke </a:t>
            </a:r>
            <a:r>
              <a:rPr lang="nl-NL" sz="1800" kern="1200" dirty="0" smtClean="0">
                <a:solidFill>
                  <a:srgbClr val="000000"/>
                </a:solidFill>
              </a:rPr>
              <a:t>daling in de drie </a:t>
            </a:r>
            <a:r>
              <a:rPr lang="nl-NL" sz="1800" kern="1200" dirty="0">
                <a:solidFill>
                  <a:srgbClr val="000000"/>
                </a:solidFill>
              </a:rPr>
              <a:t>regio's</a:t>
            </a:r>
            <a:r>
              <a:rPr lang="nl-NL" sz="1800" kern="1200" dirty="0" smtClean="0">
                <a:solidFill>
                  <a:srgbClr val="000000"/>
                </a:solidFill>
              </a:rPr>
              <a:t>.</a:t>
            </a:r>
          </a:p>
          <a:p>
            <a:pPr marL="285750" lvl="0" indent="-285750" fontAlgn="auto">
              <a:spcBef>
                <a:spcPts val="0"/>
              </a:spcBef>
              <a:spcAft>
                <a:spcPts val="0"/>
              </a:spcAft>
              <a:buFont typeface="Arial" panose="020B0604020202020204" pitchFamily="34" charset="0"/>
              <a:buChar char="•"/>
            </a:pPr>
            <a:r>
              <a:rPr lang="nl-NL" sz="1800" kern="1200" dirty="0">
                <a:solidFill>
                  <a:srgbClr val="000000"/>
                </a:solidFill>
              </a:rPr>
              <a:t>De verticale balk heeft geen bijzondere betekenis.</a:t>
            </a:r>
            <a:endParaRPr lang="en-US" sz="2000" dirty="0"/>
          </a:p>
        </p:txBody>
      </p:sp>
      <p:sp>
        <p:nvSpPr>
          <p:cNvPr id="4" name="Slide Number Placeholder 3"/>
          <p:cNvSpPr>
            <a:spLocks noGrp="1"/>
          </p:cNvSpPr>
          <p:nvPr>
            <p:ph type="sldNum" sz="quarter" idx="12"/>
          </p:nvPr>
        </p:nvSpPr>
        <p:spPr>
          <a:xfrm>
            <a:off x="6588224" y="6245225"/>
            <a:ext cx="2133600" cy="476250"/>
          </a:xfrm>
        </p:spPr>
        <p:txBody>
          <a:bodyPr/>
          <a:lstStyle/>
          <a:p>
            <a:fld id="{DEA44515-A1B5-422F-9F05-2D4E79B7C2DD}" type="slidenum">
              <a:rPr lang="en-US" smtClean="0"/>
              <a:pPr/>
              <a:t>5</a:t>
            </a:fld>
            <a:endParaRPr lang="en-US" dirty="0"/>
          </a:p>
        </p:txBody>
      </p:sp>
      <p:pic>
        <p:nvPicPr>
          <p:cNvPr id="7" name="Espace réservé du contenu 8">
            <a:extLst>
              <a:ext uri="{FF2B5EF4-FFF2-40B4-BE49-F238E27FC236}">
                <a16:creationId xmlns:a16="http://schemas.microsoft.com/office/drawing/2014/main" id="{6B829C61-4BAE-4D48-8F58-CC3E0534321C}"/>
              </a:ext>
            </a:extLst>
          </p:cNvPr>
          <p:cNvPicPr>
            <a:picLocks noChangeAspect="1"/>
          </p:cNvPicPr>
          <p:nvPr/>
        </p:nvPicPr>
        <p:blipFill>
          <a:blip r:embed="rId2"/>
          <a:stretch>
            <a:fillRect/>
          </a:stretch>
        </p:blipFill>
        <p:spPr bwMode="auto">
          <a:xfrm>
            <a:off x="864096" y="1916832"/>
            <a:ext cx="7596336" cy="373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099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BD41FF-4289-413E-BE20-A9BEB72D171E}" type="slidenum">
              <a:rPr lang="en-US" altLang="en-US" smtClean="0">
                <a:solidFill>
                  <a:srgbClr val="000000"/>
                </a:solidFill>
              </a:rPr>
              <a:pPr/>
              <a:t>50</a:t>
            </a:fld>
            <a:endParaRPr lang="en-US" altLang="en-US">
              <a:solidFill>
                <a:srgbClr val="000000"/>
              </a:solidFill>
            </a:endParaRPr>
          </a:p>
        </p:txBody>
      </p:sp>
      <p:sp>
        <p:nvSpPr>
          <p:cNvPr id="3"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Percentage </a:t>
            </a:r>
            <a:r>
              <a:rPr lang="nl-NL" i="1" kern="0" dirty="0">
                <a:latin typeface="Candara"/>
                <a:ea typeface="Times New Roman"/>
                <a:cs typeface="Times New Roman"/>
              </a:rPr>
              <a:t>verzekerden ≥75 jaar (op antipsychotica) met een langdurig voorschrift voor antipsychotica</a:t>
            </a:r>
            <a:endParaRPr lang="en-US" i="1" kern="0" dirty="0">
              <a:latin typeface="Candara"/>
              <a:ea typeface="Times New Roman"/>
              <a:cs typeface="Times New Roman"/>
            </a:endParaRPr>
          </a:p>
        </p:txBody>
      </p:sp>
      <p:sp>
        <p:nvSpPr>
          <p:cNvPr id="4" name="Rectangle 3"/>
          <p:cNvSpPr/>
          <p:nvPr/>
        </p:nvSpPr>
        <p:spPr>
          <a:xfrm>
            <a:off x="3941058" y="3244334"/>
            <a:ext cx="1261884" cy="369332"/>
          </a:xfrm>
          <a:prstGeom prst="rect">
            <a:avLst/>
          </a:prstGeom>
        </p:spPr>
        <p:txBody>
          <a:bodyPr wrap="none">
            <a:spAutoFit/>
          </a:bodyPr>
          <a:lstStyle/>
          <a:p>
            <a:r>
              <a:rPr lang="nl-BE" b="1" i="1" dirty="0">
                <a:highlight>
                  <a:srgbClr val="00FF00"/>
                </a:highlight>
                <a:latin typeface="Candara" panose="020E0502030303020204" pitchFamily="34" charset="0"/>
                <a:ea typeface="Times New Roman" panose="02020603050405020304" pitchFamily="18" charset="0"/>
                <a:cs typeface="Times New Roman" panose="02020603050405020304" pitchFamily="18" charset="0"/>
              </a:rPr>
              <a:t>GRAFIEK???</a:t>
            </a:r>
            <a:endParaRPr lang="en-GB" dirty="0"/>
          </a:p>
        </p:txBody>
      </p:sp>
      <p:pic>
        <p:nvPicPr>
          <p:cNvPr id="6" name="Image 5"/>
          <p:cNvPicPr>
            <a:picLocks noChangeAspect="1"/>
          </p:cNvPicPr>
          <p:nvPr/>
        </p:nvPicPr>
        <p:blipFill>
          <a:blip r:embed="rId2"/>
          <a:stretch>
            <a:fillRect/>
          </a:stretch>
        </p:blipFill>
        <p:spPr>
          <a:xfrm>
            <a:off x="475664" y="2228519"/>
            <a:ext cx="8272800" cy="3288713"/>
          </a:xfrm>
          <a:prstGeom prst="rect">
            <a:avLst/>
          </a:prstGeom>
        </p:spPr>
      </p:pic>
    </p:spTree>
    <p:extLst>
      <p:ext uri="{BB962C8B-B14F-4D97-AF65-F5344CB8AC3E}">
        <p14:creationId xmlns:p14="http://schemas.microsoft.com/office/powerpoint/2010/main" val="1743837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klinische biologie</a:t>
            </a:r>
            <a:endParaRPr lang="en-US" dirty="0"/>
          </a:p>
        </p:txBody>
      </p:sp>
      <p:sp>
        <p:nvSpPr>
          <p:cNvPr id="3" name="Text Placeholder 2"/>
          <p:cNvSpPr>
            <a:spLocks noGrp="1"/>
          </p:cNvSpPr>
          <p:nvPr>
            <p:ph type="body" idx="1"/>
          </p:nvPr>
        </p:nvSpPr>
        <p:spPr/>
        <p:txBody>
          <a:bodyPr/>
          <a:lstStyle/>
          <a:p>
            <a:r>
              <a:rPr lang="nl-BE" dirty="0" smtClean="0"/>
              <a:t>THEMA II</a:t>
            </a:r>
            <a:endParaRPr lang="en-US" dirty="0"/>
          </a:p>
        </p:txBody>
      </p:sp>
      <p:sp>
        <p:nvSpPr>
          <p:cNvPr id="4" name="Slide Number Placeholder 3"/>
          <p:cNvSpPr>
            <a:spLocks noGrp="1"/>
          </p:cNvSpPr>
          <p:nvPr>
            <p:ph type="sldNum" sz="quarter" idx="12"/>
          </p:nvPr>
        </p:nvSpPr>
        <p:spPr/>
        <p:txBody>
          <a:bodyPr/>
          <a:lstStyle/>
          <a:p>
            <a:fld id="{375C50F0-A442-41A8-81B3-E4B0286A65AC}" type="slidenum">
              <a:rPr lang="en-US" smtClean="0">
                <a:solidFill>
                  <a:srgbClr val="000000"/>
                </a:solidFill>
              </a:rPr>
              <a:pPr/>
              <a:t>51</a:t>
            </a:fld>
            <a:endParaRPr lang="en-US">
              <a:solidFill>
                <a:srgbClr val="000000"/>
              </a:solidFill>
            </a:endParaRPr>
          </a:p>
        </p:txBody>
      </p:sp>
    </p:spTree>
    <p:extLst>
      <p:ext uri="{BB962C8B-B14F-4D97-AF65-F5344CB8AC3E}">
        <p14:creationId xmlns:p14="http://schemas.microsoft.com/office/powerpoint/2010/main" val="16247737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nl-BE" dirty="0" smtClean="0"/>
              <a:t>THEMA II: KLINISCHE BIOLOGIE</a:t>
            </a:r>
            <a:endParaRPr lang="en-US" dirty="0"/>
          </a:p>
        </p:txBody>
      </p:sp>
      <p:sp>
        <p:nvSpPr>
          <p:cNvPr id="21507" name="Rectangle 3"/>
          <p:cNvSpPr>
            <a:spLocks noGrp="1" noChangeArrowheads="1"/>
          </p:cNvSpPr>
          <p:nvPr>
            <p:ph type="body" idx="1"/>
          </p:nvPr>
        </p:nvSpPr>
        <p:spPr/>
        <p:txBody>
          <a:bodyPr/>
          <a:lstStyle/>
          <a:p>
            <a:pPr marL="514350" indent="-514350">
              <a:buFont typeface="+mj-lt"/>
              <a:buAutoNum type="arabicPeriod"/>
            </a:pPr>
            <a:endParaRPr lang="nl-BE" dirty="0" smtClean="0"/>
          </a:p>
          <a:p>
            <a:pPr marL="514350" indent="-514350">
              <a:buFont typeface="+mj-lt"/>
              <a:buAutoNum type="arabicPeriod"/>
            </a:pPr>
            <a:endParaRPr lang="nl-BE" dirty="0" smtClean="0"/>
          </a:p>
          <a:p>
            <a:pPr marL="514350" indent="-514350">
              <a:spcAft>
                <a:spcPts val="600"/>
              </a:spcAft>
              <a:buFont typeface="+mj-lt"/>
              <a:buAutoNum type="arabicPeriod"/>
            </a:pPr>
            <a:r>
              <a:rPr lang="nl-BE" sz="2400" dirty="0" smtClean="0"/>
              <a:t>Screening</a:t>
            </a:r>
          </a:p>
          <a:p>
            <a:pPr marL="514350" indent="-514350">
              <a:spcAft>
                <a:spcPts val="600"/>
              </a:spcAft>
              <a:buFont typeface="+mj-lt"/>
              <a:buAutoNum type="arabicPeriod"/>
            </a:pPr>
            <a:r>
              <a:rPr lang="nl-BE" sz="2400" dirty="0" smtClean="0"/>
              <a:t>Diagnose</a:t>
            </a:r>
          </a:p>
          <a:p>
            <a:pPr marL="514350" indent="-514350">
              <a:spcAft>
                <a:spcPts val="600"/>
              </a:spcAft>
              <a:buFont typeface="+mj-lt"/>
              <a:buAutoNum type="arabicPeriod"/>
            </a:pPr>
            <a:r>
              <a:rPr lang="nl-BE" sz="2400" dirty="0" smtClean="0"/>
              <a:t>Follow-up</a:t>
            </a: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42799133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nl-BE" dirty="0" smtClean="0"/>
              <a:t>THEMA II: KLINISCHE BIOLOGIE</a:t>
            </a:r>
            <a:endParaRPr lang="en-US" dirty="0"/>
          </a:p>
        </p:txBody>
      </p:sp>
      <p:sp>
        <p:nvSpPr>
          <p:cNvPr id="21507" name="Rectangle 3"/>
          <p:cNvSpPr>
            <a:spLocks noGrp="1" noChangeArrowheads="1"/>
          </p:cNvSpPr>
          <p:nvPr>
            <p:ph type="body" idx="1"/>
          </p:nvPr>
        </p:nvSpPr>
        <p:spPr/>
        <p:txBody>
          <a:bodyPr/>
          <a:lstStyle/>
          <a:p>
            <a:pPr marL="514350" indent="-514350">
              <a:buFont typeface="+mj-lt"/>
              <a:buAutoNum type="arabicPeriod"/>
            </a:pPr>
            <a:endParaRPr lang="nl-BE" dirty="0" smtClean="0"/>
          </a:p>
          <a:p>
            <a:pPr marL="514350" indent="-514350">
              <a:buFont typeface="+mj-lt"/>
              <a:buAutoNum type="arabicPeriod"/>
            </a:pPr>
            <a:endParaRPr lang="nl-BE" dirty="0" smtClean="0"/>
          </a:p>
          <a:p>
            <a:pPr marL="514350" indent="-514350">
              <a:spcAft>
                <a:spcPts val="600"/>
              </a:spcAft>
              <a:buFont typeface="+mj-lt"/>
              <a:buAutoNum type="arabicPeriod"/>
            </a:pPr>
            <a:r>
              <a:rPr lang="nl-BE" sz="2800" b="1" dirty="0" smtClean="0"/>
              <a:t>Screening</a:t>
            </a:r>
          </a:p>
          <a:p>
            <a:pPr marL="514350" indent="-514350">
              <a:spcAft>
                <a:spcPts val="600"/>
              </a:spcAft>
              <a:buFont typeface="+mj-lt"/>
              <a:buAutoNum type="arabicPeriod"/>
            </a:pPr>
            <a:r>
              <a:rPr lang="nl-BE" sz="2400" dirty="0" smtClean="0">
                <a:solidFill>
                  <a:schemeClr val="bg1">
                    <a:lumMod val="85000"/>
                  </a:schemeClr>
                </a:solidFill>
              </a:rPr>
              <a:t>Diagnose</a:t>
            </a:r>
          </a:p>
          <a:p>
            <a:pPr marL="514350" indent="-514350">
              <a:spcAft>
                <a:spcPts val="600"/>
              </a:spcAft>
              <a:buFont typeface="+mj-lt"/>
              <a:buAutoNum type="arabicPeriod"/>
            </a:pPr>
            <a:r>
              <a:rPr lang="nl-BE" sz="2400" dirty="0" smtClean="0">
                <a:solidFill>
                  <a:schemeClr val="bg1">
                    <a:lumMod val="85000"/>
                  </a:schemeClr>
                </a:solidFill>
              </a:rPr>
              <a:t>Follow-up</a:t>
            </a: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53</a:t>
            </a:fld>
            <a:endParaRPr lang="en-US">
              <a:solidFill>
                <a:srgbClr val="000000"/>
              </a:solidFill>
            </a:endParaRPr>
          </a:p>
        </p:txBody>
      </p:sp>
    </p:spTree>
    <p:extLst>
      <p:ext uri="{BB962C8B-B14F-4D97-AF65-F5344CB8AC3E}">
        <p14:creationId xmlns:p14="http://schemas.microsoft.com/office/powerpoint/2010/main" val="40486535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II.1. Screening</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Schildklierfunctie </a:t>
            </a:r>
          </a:p>
          <a:p>
            <a:pPr marL="0" indent="0">
              <a:buNone/>
            </a:pP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pic>
        <p:nvPicPr>
          <p:cNvPr id="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2483768" y="2780928"/>
            <a:ext cx="6157585" cy="1080120"/>
          </a:xfrm>
          <a:prstGeom prst="wedgeRoundRectCallout">
            <a:avLst>
              <a:gd name="adj1" fmla="val -56584"/>
              <a:gd name="adj2" fmla="val 55857"/>
              <a:gd name="adj3" fmla="val 16667"/>
            </a:avLst>
          </a:prstGeom>
          <a:solidFill>
            <a:srgbClr val="FF9900"/>
          </a:solidFill>
          <a:ln w="38100">
            <a:solidFill>
              <a:srgbClr val="E3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000000"/>
                </a:solidFill>
                <a:latin typeface="Candara"/>
                <a:ea typeface="Times New Roman"/>
                <a:cs typeface="Times New Roman"/>
              </a:rPr>
              <a:t>Voer geen routinematige schildklierfunctiescreening (TSH-bepaling) uit, enkel als gerichte case-</a:t>
            </a:r>
            <a:r>
              <a:rPr lang="nl-BE" sz="1400" b="1" dirty="0" err="1">
                <a:solidFill>
                  <a:srgbClr val="000000"/>
                </a:solidFill>
                <a:latin typeface="Candara"/>
                <a:ea typeface="Times New Roman"/>
                <a:cs typeface="Times New Roman"/>
              </a:rPr>
              <a:t>finding</a:t>
            </a:r>
            <a:r>
              <a:rPr lang="nl-BE" sz="1400" b="1" dirty="0">
                <a:solidFill>
                  <a:srgbClr val="000000"/>
                </a:solidFill>
                <a:latin typeface="Candara"/>
                <a:ea typeface="Times New Roman"/>
                <a:cs typeface="Times New Roman"/>
              </a:rPr>
              <a:t>.</a:t>
            </a:r>
            <a:endParaRPr lang="en-US" sz="1400" b="1" dirty="0">
              <a:solidFill>
                <a:srgbClr val="000000"/>
              </a:solidFill>
              <a:latin typeface="Candara"/>
              <a:ea typeface="Times New Roman"/>
              <a:cs typeface="Times New Roman"/>
            </a:endParaRPr>
          </a:p>
        </p:txBody>
      </p:sp>
      <p:sp>
        <p:nvSpPr>
          <p:cNvPr id="7" name="Rounded Rectangular Callout 6"/>
          <p:cNvSpPr/>
          <p:nvPr/>
        </p:nvSpPr>
        <p:spPr>
          <a:xfrm>
            <a:off x="2483767" y="4005064"/>
            <a:ext cx="6157585" cy="1080120"/>
          </a:xfrm>
          <a:prstGeom prst="wedgeRoundRectCallout">
            <a:avLst>
              <a:gd name="adj1" fmla="val -56584"/>
              <a:gd name="adj2" fmla="val -29614"/>
              <a:gd name="adj3" fmla="val 16667"/>
            </a:avLst>
          </a:prstGeom>
          <a:solidFill>
            <a:srgbClr val="92D050"/>
          </a:solidFill>
          <a:ln w="38100">
            <a:solidFill>
              <a:srgbClr val="769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1F497D"/>
                </a:solidFill>
                <a:latin typeface="Candara"/>
                <a:ea typeface="Times New Roman"/>
                <a:cs typeface="Times New Roman"/>
              </a:rPr>
              <a:t>Indien schildklierfunctiescreening aangewezen is (gerichte case-</a:t>
            </a:r>
            <a:r>
              <a:rPr lang="nl-BE" sz="1400" b="1" dirty="0" err="1">
                <a:solidFill>
                  <a:srgbClr val="1F497D"/>
                </a:solidFill>
                <a:latin typeface="Candara"/>
                <a:ea typeface="Times New Roman"/>
                <a:cs typeface="Times New Roman"/>
              </a:rPr>
              <a:t>finding</a:t>
            </a:r>
            <a:r>
              <a:rPr lang="nl-BE" sz="1400" b="1" dirty="0">
                <a:solidFill>
                  <a:srgbClr val="1F497D"/>
                </a:solidFill>
                <a:latin typeface="Candara"/>
                <a:ea typeface="Times New Roman"/>
                <a:cs typeface="Times New Roman"/>
              </a:rPr>
              <a:t>), bepaal dan enkel TSH. Vrij T4 (en zeldzaam T3) dient enkel in tweede instantie bepaald te worden bij een afwijkende TSH-waarde.</a:t>
            </a:r>
            <a:endParaRPr lang="en-US" sz="1400" b="1" dirty="0">
              <a:solidFill>
                <a:srgbClr val="1F497D"/>
              </a:solidFill>
              <a:latin typeface="Candara"/>
              <a:ea typeface="Times New Roman"/>
              <a:cs typeface="Times New Roman"/>
            </a:endParaRP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54</a:t>
            </a:fld>
            <a:endParaRPr lang="en-US">
              <a:solidFill>
                <a:srgbClr val="000000"/>
              </a:solidFill>
            </a:endParaRPr>
          </a:p>
        </p:txBody>
      </p:sp>
    </p:spTree>
    <p:extLst>
      <p:ext uri="{BB962C8B-B14F-4D97-AF65-F5344CB8AC3E}">
        <p14:creationId xmlns:p14="http://schemas.microsoft.com/office/powerpoint/2010/main" val="2609603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29E240F-B125-4D37-92A6-334453C0F4FA}"/>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55</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Proportie </a:t>
            </a:r>
            <a:r>
              <a:rPr lang="nl-NL" i="1" kern="0" dirty="0">
                <a:latin typeface="Candara"/>
                <a:ea typeface="Times New Roman"/>
                <a:cs typeface="Times New Roman"/>
              </a:rPr>
              <a:t>verzekerden ≥75 jaar die een overbodige* schildklierfunctiescreening kregen</a:t>
            </a:r>
            <a:endParaRPr lang="en-US" i="1" kern="0" dirty="0">
              <a:latin typeface="Candara"/>
              <a:ea typeface="Times New Roman"/>
              <a:cs typeface="Times New Roman"/>
            </a:endParaRPr>
          </a:p>
        </p:txBody>
      </p:sp>
    </p:spTree>
    <p:extLst>
      <p:ext uri="{BB962C8B-B14F-4D97-AF65-F5344CB8AC3E}">
        <p14:creationId xmlns:p14="http://schemas.microsoft.com/office/powerpoint/2010/main" val="3972446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F507813-B019-46F6-B7E6-D54719665FC0}"/>
              </a:ext>
            </a:extLst>
          </p:cNvPr>
          <p:cNvPicPr>
            <a:picLocks noChangeAspect="1"/>
          </p:cNvPicPr>
          <p:nvPr/>
        </p:nvPicPr>
        <p:blipFill>
          <a:blip r:embed="rId2"/>
          <a:stretch>
            <a:fillRect/>
          </a:stretch>
        </p:blipFill>
        <p:spPr>
          <a:xfrm>
            <a:off x="433982" y="1628800"/>
            <a:ext cx="8276037" cy="4688230"/>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56</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Proportie verzekerden ≥75 jaar die een overbodige* schildklierfunctiescreening kregen</a:t>
            </a:r>
            <a:endParaRPr lang="en-US" i="1" kern="0" dirty="0">
              <a:latin typeface="Candara"/>
              <a:ea typeface="Times New Roman"/>
              <a:cs typeface="Times New Roman"/>
            </a:endParaRPr>
          </a:p>
        </p:txBody>
      </p:sp>
    </p:spTree>
    <p:extLst>
      <p:ext uri="{BB962C8B-B14F-4D97-AF65-F5344CB8AC3E}">
        <p14:creationId xmlns:p14="http://schemas.microsoft.com/office/powerpoint/2010/main" val="2049345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C0274A0-6549-4E9A-B85C-D8CA09F0E618}"/>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57</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smtClean="0">
                <a:latin typeface="Candara"/>
                <a:ea typeface="Times New Roman"/>
                <a:cs typeface="Times New Roman"/>
              </a:rPr>
              <a:t>Overmatig gebruik van gecombineerde T4-T3-bepaling bij screening naar een schildklierfunctiestoornis</a:t>
            </a:r>
            <a:endParaRPr lang="en-US" i="1" kern="0" dirty="0">
              <a:latin typeface="Candara"/>
              <a:ea typeface="Times New Roman"/>
              <a:cs typeface="Times New Roman"/>
            </a:endParaRPr>
          </a:p>
        </p:txBody>
      </p:sp>
    </p:spTree>
    <p:extLst>
      <p:ext uri="{BB962C8B-B14F-4D97-AF65-F5344CB8AC3E}">
        <p14:creationId xmlns:p14="http://schemas.microsoft.com/office/powerpoint/2010/main" val="425388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38613E-171B-4E28-9140-2AEF3C765A16}"/>
              </a:ext>
            </a:extLst>
          </p:cNvPr>
          <p:cNvPicPr>
            <a:picLocks noChangeAspect="1"/>
          </p:cNvPicPr>
          <p:nvPr/>
        </p:nvPicPr>
        <p:blipFill>
          <a:blip r:embed="rId2"/>
          <a:stretch>
            <a:fillRect/>
          </a:stretch>
        </p:blipFill>
        <p:spPr>
          <a:xfrm>
            <a:off x="433982" y="1628800"/>
            <a:ext cx="8276037" cy="4688230"/>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58</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smtClean="0">
                <a:latin typeface="Candara"/>
                <a:ea typeface="Times New Roman"/>
                <a:cs typeface="Times New Roman"/>
              </a:rPr>
              <a:t>Overmatig gebruik van gecombineerde T4-T3-bepaling bij screening naar een schildklierfunctiestoornis</a:t>
            </a:r>
            <a:endParaRPr lang="en-US" i="1" kern="0" dirty="0">
              <a:latin typeface="Candara"/>
              <a:ea typeface="Times New Roman"/>
              <a:cs typeface="Times New Roman"/>
            </a:endParaRPr>
          </a:p>
        </p:txBody>
      </p:sp>
    </p:spTree>
    <p:extLst>
      <p:ext uri="{BB962C8B-B14F-4D97-AF65-F5344CB8AC3E}">
        <p14:creationId xmlns:p14="http://schemas.microsoft.com/office/powerpoint/2010/main" val="36327367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nl-BE" dirty="0" smtClean="0"/>
              <a:t>THEMA II: KLINISCHE BIOLOGIE</a:t>
            </a:r>
            <a:endParaRPr lang="en-US" dirty="0"/>
          </a:p>
        </p:txBody>
      </p:sp>
      <p:sp>
        <p:nvSpPr>
          <p:cNvPr id="21507" name="Rectangle 3"/>
          <p:cNvSpPr>
            <a:spLocks noGrp="1" noChangeArrowheads="1"/>
          </p:cNvSpPr>
          <p:nvPr>
            <p:ph type="body" idx="1"/>
          </p:nvPr>
        </p:nvSpPr>
        <p:spPr/>
        <p:txBody>
          <a:bodyPr/>
          <a:lstStyle/>
          <a:p>
            <a:pPr marL="514350" indent="-514350">
              <a:buFont typeface="+mj-lt"/>
              <a:buAutoNum type="arabicPeriod"/>
            </a:pPr>
            <a:endParaRPr lang="nl-BE" dirty="0" smtClean="0"/>
          </a:p>
          <a:p>
            <a:pPr marL="514350" indent="-514350">
              <a:buFont typeface="+mj-lt"/>
              <a:buAutoNum type="arabicPeriod"/>
            </a:pPr>
            <a:endParaRPr lang="nl-BE" dirty="0" smtClean="0"/>
          </a:p>
          <a:p>
            <a:pPr marL="514350" indent="-514350">
              <a:spcAft>
                <a:spcPts val="600"/>
              </a:spcAft>
              <a:buFont typeface="+mj-lt"/>
              <a:buAutoNum type="arabicPeriod"/>
            </a:pPr>
            <a:r>
              <a:rPr lang="nl-BE" sz="2400" dirty="0" smtClean="0">
                <a:solidFill>
                  <a:schemeClr val="bg1">
                    <a:lumMod val="85000"/>
                  </a:schemeClr>
                </a:solidFill>
              </a:rPr>
              <a:t>Screening</a:t>
            </a:r>
          </a:p>
          <a:p>
            <a:pPr marL="514350" indent="-514350">
              <a:spcAft>
                <a:spcPts val="600"/>
              </a:spcAft>
              <a:buFont typeface="+mj-lt"/>
              <a:buAutoNum type="arabicPeriod"/>
            </a:pPr>
            <a:r>
              <a:rPr lang="nl-BE" sz="2800" b="1" dirty="0" smtClean="0"/>
              <a:t>Diagnose</a:t>
            </a:r>
          </a:p>
          <a:p>
            <a:pPr marL="514350" indent="-514350">
              <a:spcAft>
                <a:spcPts val="600"/>
              </a:spcAft>
              <a:buFont typeface="+mj-lt"/>
              <a:buAutoNum type="arabicPeriod"/>
            </a:pPr>
            <a:r>
              <a:rPr lang="nl-BE" sz="2400" dirty="0" smtClean="0">
                <a:solidFill>
                  <a:schemeClr val="bg1">
                    <a:lumMod val="85000"/>
                  </a:schemeClr>
                </a:solidFill>
              </a:rPr>
              <a:t>Follow-up</a:t>
            </a: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59</a:t>
            </a:fld>
            <a:endParaRPr lang="en-US">
              <a:solidFill>
                <a:srgbClr val="000000"/>
              </a:solidFill>
            </a:endParaRPr>
          </a:p>
        </p:txBody>
      </p:sp>
    </p:spTree>
    <p:extLst>
      <p:ext uri="{BB962C8B-B14F-4D97-AF65-F5344CB8AC3E}">
        <p14:creationId xmlns:p14="http://schemas.microsoft.com/office/powerpoint/2010/main" val="3934553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74638"/>
            <a:ext cx="7200800" cy="777875"/>
          </a:xfrm>
        </p:spPr>
        <p:txBody>
          <a:bodyPr/>
          <a:lstStyle/>
          <a:p>
            <a:r>
              <a:rPr lang="en-US" dirty="0"/>
              <a:t>Hoe </a:t>
            </a:r>
            <a:r>
              <a:rPr lang="en-US" dirty="0" err="1"/>
              <a:t>worden</a:t>
            </a:r>
            <a:r>
              <a:rPr lang="en-US" dirty="0"/>
              <a:t> de </a:t>
            </a:r>
            <a:r>
              <a:rPr lang="en-US" dirty="0" err="1"/>
              <a:t>resultaten</a:t>
            </a:r>
            <a:r>
              <a:rPr lang="en-US" dirty="0"/>
              <a:t> </a:t>
            </a:r>
            <a:r>
              <a:rPr lang="en-US" dirty="0" err="1" smtClean="0"/>
              <a:t>voorgesteld</a:t>
            </a:r>
            <a:r>
              <a:rPr lang="en-US" dirty="0" smtClean="0"/>
              <a:t>?</a:t>
            </a:r>
            <a:r>
              <a:rPr lang="en-US" dirty="0"/>
              <a:t/>
            </a:r>
            <a:br>
              <a:rPr lang="en-US" dirty="0"/>
            </a:br>
            <a:r>
              <a:rPr lang="en-US" dirty="0"/>
              <a:t>Per </a:t>
            </a:r>
            <a:r>
              <a:rPr lang="en-US" dirty="0" err="1"/>
              <a:t>provincie</a:t>
            </a:r>
            <a:r>
              <a:rPr lang="en-US" dirty="0"/>
              <a:t> </a:t>
            </a:r>
          </a:p>
        </p:txBody>
      </p:sp>
      <p:sp>
        <p:nvSpPr>
          <p:cNvPr id="3" name="Content Placeholder 2"/>
          <p:cNvSpPr>
            <a:spLocks noGrp="1"/>
          </p:cNvSpPr>
          <p:nvPr>
            <p:ph idx="1"/>
          </p:nvPr>
        </p:nvSpPr>
        <p:spPr>
          <a:xfrm>
            <a:off x="457200" y="1340768"/>
            <a:ext cx="8363272" cy="4752528"/>
          </a:xfrm>
        </p:spPr>
        <p:txBody>
          <a:bodyPr/>
          <a:lstStyle/>
          <a:p>
            <a:pPr lvl="0"/>
            <a:r>
              <a:rPr lang="nl-BE" sz="1400" dirty="0">
                <a:solidFill>
                  <a:srgbClr val="000000"/>
                </a:solidFill>
              </a:rPr>
              <a:t>De kwaliteitsindicatoren met betrekking tot de zorg voor 75-plussers die in een WZC verblijven</a:t>
            </a:r>
            <a:r>
              <a:rPr lang="nl-BE" sz="1400">
                <a:solidFill>
                  <a:srgbClr val="000000"/>
                </a:solidFill>
              </a:rPr>
              <a:t>, </a:t>
            </a:r>
            <a:r>
              <a:rPr lang="nl-BE" sz="1400" smtClean="0">
                <a:solidFill>
                  <a:srgbClr val="000000"/>
                </a:solidFill>
              </a:rPr>
              <a:t>worden </a:t>
            </a:r>
            <a:r>
              <a:rPr lang="nl-BE" sz="1400" dirty="0" smtClean="0">
                <a:solidFill>
                  <a:srgbClr val="000000"/>
                </a:solidFill>
              </a:rPr>
              <a:t>vergeleken </a:t>
            </a:r>
            <a:r>
              <a:rPr lang="nl-BE" sz="1400" dirty="0">
                <a:solidFill>
                  <a:srgbClr val="000000"/>
                </a:solidFill>
              </a:rPr>
              <a:t>met deze in een ambulante populatie &gt;75 jaar. De resultaten worden </a:t>
            </a:r>
            <a:r>
              <a:rPr lang="nl-BE" sz="1400" dirty="0" smtClean="0">
                <a:solidFill>
                  <a:srgbClr val="000000"/>
                </a:solidFill>
              </a:rPr>
              <a:t>weergegeven </a:t>
            </a:r>
            <a:r>
              <a:rPr lang="nl-BE" sz="1400" dirty="0">
                <a:solidFill>
                  <a:srgbClr val="000000"/>
                </a:solidFill>
              </a:rPr>
              <a:t>per provincie. </a:t>
            </a:r>
            <a:endParaRPr lang="fr-BE" sz="1400" dirty="0">
              <a:solidFill>
                <a:srgbClr val="000000"/>
              </a:solidFill>
            </a:endParaRPr>
          </a:p>
          <a:p>
            <a:pPr lvl="0"/>
            <a:r>
              <a:rPr lang="nl-BE" sz="1400" dirty="0">
                <a:solidFill>
                  <a:srgbClr val="000000"/>
                </a:solidFill>
              </a:rPr>
              <a:t> Onderstaand voorbeeld betreft het gebruik van antipsychotica:</a:t>
            </a:r>
            <a:endParaRPr lang="fr-BE" sz="1400" dirty="0">
              <a:solidFill>
                <a:srgbClr val="000000"/>
              </a:solidFill>
            </a:endParaRPr>
          </a:p>
          <a:p>
            <a:pPr marL="0" lvl="0" indent="0">
              <a:buNone/>
            </a:pPr>
            <a:endParaRPr lang="en-US" sz="1400" dirty="0">
              <a:solidFill>
                <a:srgbClr val="000000"/>
              </a:solidFill>
            </a:endParaRPr>
          </a:p>
          <a:p>
            <a:pPr lvl="0"/>
            <a:endParaRPr lang="en-US" sz="1400" dirty="0">
              <a:solidFill>
                <a:srgbClr val="000000"/>
              </a:solidFill>
            </a:endParaRPr>
          </a:p>
          <a:p>
            <a:pPr lvl="0"/>
            <a:endParaRPr lang="en-US" sz="1400" dirty="0">
              <a:solidFill>
                <a:srgbClr val="000000"/>
              </a:solidFill>
            </a:endParaRPr>
          </a:p>
          <a:p>
            <a:pPr lvl="0"/>
            <a:endParaRPr lang="en-US" sz="1400" dirty="0">
              <a:solidFill>
                <a:srgbClr val="000000"/>
              </a:solidFill>
            </a:endParaRPr>
          </a:p>
          <a:p>
            <a:pPr lvl="0"/>
            <a:endParaRPr lang="en-US" sz="1400" dirty="0">
              <a:solidFill>
                <a:srgbClr val="000000"/>
              </a:solidFill>
            </a:endParaRPr>
          </a:p>
          <a:p>
            <a:pPr lvl="0"/>
            <a:endParaRPr lang="en-US" sz="1400" dirty="0">
              <a:solidFill>
                <a:srgbClr val="000000"/>
              </a:solidFill>
            </a:endParaRPr>
          </a:p>
          <a:p>
            <a:pPr lvl="0"/>
            <a:endParaRPr lang="en-US" sz="1400" dirty="0">
              <a:solidFill>
                <a:srgbClr val="000000"/>
              </a:solidFill>
            </a:endParaRPr>
          </a:p>
          <a:p>
            <a:pPr lvl="0"/>
            <a:endParaRPr lang="nl-BE" sz="1400" dirty="0">
              <a:solidFill>
                <a:srgbClr val="000000"/>
              </a:solidFill>
            </a:endParaRPr>
          </a:p>
          <a:p>
            <a:pPr lvl="0"/>
            <a:endParaRPr lang="nl-BE" sz="1400" dirty="0">
              <a:solidFill>
                <a:srgbClr val="000000"/>
              </a:solidFill>
            </a:endParaRPr>
          </a:p>
          <a:p>
            <a:pPr lvl="0"/>
            <a:endParaRPr lang="nl-BE" sz="1400" dirty="0">
              <a:solidFill>
                <a:srgbClr val="000000"/>
              </a:solidFill>
            </a:endParaRPr>
          </a:p>
          <a:p>
            <a:pPr lvl="0"/>
            <a:endParaRPr lang="nl-BE" sz="1400" dirty="0">
              <a:solidFill>
                <a:srgbClr val="000000"/>
              </a:solidFill>
            </a:endParaRPr>
          </a:p>
          <a:p>
            <a:pPr lvl="0"/>
            <a:endParaRPr lang="nl-BE" sz="1400" dirty="0">
              <a:solidFill>
                <a:srgbClr val="000000"/>
              </a:solidFill>
            </a:endParaRPr>
          </a:p>
          <a:p>
            <a:pPr lvl="0"/>
            <a:endParaRPr lang="nl-BE" sz="1400" dirty="0">
              <a:solidFill>
                <a:srgbClr val="000000"/>
              </a:solidFill>
            </a:endParaRPr>
          </a:p>
          <a:p>
            <a:pPr lvl="0"/>
            <a:r>
              <a:rPr lang="nl-BE" sz="1400" dirty="0">
                <a:solidFill>
                  <a:srgbClr val="000000"/>
                </a:solidFill>
              </a:rPr>
              <a:t>De grafiek illustreert het percentage van de betrokken populatie aan wie minstens één voorschrift voor antipsychotica werd afgeleverd in de loop van 2016. In de ambulante populatie &gt;75 jaar betreft het 4% van de betrokken populatie (roze). In de </a:t>
            </a:r>
            <a:r>
              <a:rPr lang="nl-BE" sz="1400" dirty="0" err="1">
                <a:solidFill>
                  <a:srgbClr val="000000"/>
                </a:solidFill>
              </a:rPr>
              <a:t>WZC’s</a:t>
            </a:r>
            <a:r>
              <a:rPr lang="nl-BE" sz="1400" dirty="0">
                <a:solidFill>
                  <a:srgbClr val="000000"/>
                </a:solidFill>
              </a:rPr>
              <a:t> loopt dit op tot 30% (blauw). In Limburg, waar 38% van de WZC-bewoners &gt;75 jaar een antipsychoticum ontving, zijn deze cijfers het meest uitgesproken.  </a:t>
            </a:r>
            <a:endParaRPr lang="fr-BE" sz="1400" dirty="0">
              <a:solidFill>
                <a:srgbClr val="000000"/>
              </a:solidFill>
            </a:endParaRPr>
          </a:p>
          <a:p>
            <a:pPr marL="0" lvl="0" indent="0">
              <a:buNone/>
            </a:pPr>
            <a:endParaRPr lang="en-US" dirty="0">
              <a:solidFill>
                <a:srgbClr val="000000"/>
              </a:solidFill>
            </a:endParaRPr>
          </a:p>
          <a:p>
            <a:pPr marL="0" indent="0">
              <a:buNone/>
            </a:pPr>
            <a:endParaRPr lang="en-US" sz="2000" dirty="0"/>
          </a:p>
        </p:txBody>
      </p:sp>
      <p:sp>
        <p:nvSpPr>
          <p:cNvPr id="4" name="Slide Number Placeholder 3"/>
          <p:cNvSpPr>
            <a:spLocks noGrp="1"/>
          </p:cNvSpPr>
          <p:nvPr>
            <p:ph type="sldNum" sz="quarter" idx="12"/>
          </p:nvPr>
        </p:nvSpPr>
        <p:spPr>
          <a:xfrm>
            <a:off x="6876256" y="6245225"/>
            <a:ext cx="2133600" cy="476250"/>
          </a:xfrm>
        </p:spPr>
        <p:txBody>
          <a:bodyPr/>
          <a:lstStyle/>
          <a:p>
            <a:fld id="{DEA44515-A1B5-422F-9F05-2D4E79B7C2DD}" type="slidenum">
              <a:rPr lang="en-US" smtClean="0">
                <a:solidFill>
                  <a:srgbClr val="000000"/>
                </a:solidFill>
              </a:rPr>
              <a:pPr/>
              <a:t>6</a:t>
            </a:fld>
            <a:endParaRPr lang="en-US" dirty="0">
              <a:solidFill>
                <a:srgbClr val="000000"/>
              </a:solidFill>
            </a:endParaRPr>
          </a:p>
        </p:txBody>
      </p:sp>
      <p:pic>
        <p:nvPicPr>
          <p:cNvPr id="5"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1829430" y="2401922"/>
            <a:ext cx="5980430" cy="3115310"/>
          </a:xfrm>
          <a:prstGeom prst="rect">
            <a:avLst/>
          </a:prstGeom>
          <a:noFill/>
        </p:spPr>
      </p:pic>
    </p:spTree>
    <p:extLst>
      <p:ext uri="{BB962C8B-B14F-4D97-AF65-F5344CB8AC3E}">
        <p14:creationId xmlns:p14="http://schemas.microsoft.com/office/powerpoint/2010/main" val="1076248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II.2. Diagnose</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Hypertensie</a:t>
            </a:r>
          </a:p>
          <a:p>
            <a:pPr marL="0" indent="0">
              <a:buNone/>
            </a:pP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sp>
        <p:nvSpPr>
          <p:cNvPr id="2" name="Rounded Rectangular Callout 1"/>
          <p:cNvSpPr/>
          <p:nvPr/>
        </p:nvSpPr>
        <p:spPr>
          <a:xfrm>
            <a:off x="2483767" y="2780928"/>
            <a:ext cx="6157585" cy="1080120"/>
          </a:xfrm>
          <a:prstGeom prst="wedgeRoundRectCallout">
            <a:avLst>
              <a:gd name="adj1" fmla="val -59154"/>
              <a:gd name="adj2" fmla="val 55043"/>
              <a:gd name="adj3" fmla="val 16667"/>
            </a:avLst>
          </a:prstGeom>
          <a:solidFill>
            <a:srgbClr val="92D050"/>
          </a:solidFill>
          <a:ln w="38100">
            <a:solidFill>
              <a:srgbClr val="769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600" b="1" dirty="0">
                <a:solidFill>
                  <a:srgbClr val="1F497D"/>
                </a:solidFill>
                <a:latin typeface="Candara"/>
                <a:ea typeface="Times New Roman"/>
                <a:cs typeface="Times New Roman"/>
              </a:rPr>
              <a:t>Bepaal steeds* Creatinine voor opstart van diuretica, </a:t>
            </a:r>
            <a:r>
              <a:rPr lang="nl-BE" sz="1600" b="1" dirty="0" err="1">
                <a:solidFill>
                  <a:srgbClr val="1F497D"/>
                </a:solidFill>
                <a:latin typeface="Candara"/>
                <a:ea typeface="Times New Roman"/>
                <a:cs typeface="Times New Roman"/>
              </a:rPr>
              <a:t>ACE-remmers</a:t>
            </a:r>
            <a:r>
              <a:rPr lang="nl-BE" sz="1600" b="1" dirty="0">
                <a:solidFill>
                  <a:srgbClr val="1F497D"/>
                </a:solidFill>
                <a:latin typeface="Candara"/>
                <a:ea typeface="Times New Roman"/>
                <a:cs typeface="Times New Roman"/>
              </a:rPr>
              <a:t> en </a:t>
            </a:r>
            <a:r>
              <a:rPr lang="nl-BE" sz="1600" b="1" dirty="0" err="1">
                <a:solidFill>
                  <a:srgbClr val="1F497D"/>
                </a:solidFill>
                <a:latin typeface="Candara"/>
                <a:ea typeface="Times New Roman"/>
                <a:cs typeface="Times New Roman"/>
              </a:rPr>
              <a:t>angiotensine</a:t>
            </a:r>
            <a:r>
              <a:rPr lang="nl-BE" sz="1600" b="1" dirty="0">
                <a:solidFill>
                  <a:srgbClr val="1F497D"/>
                </a:solidFill>
                <a:latin typeface="Candara"/>
                <a:ea typeface="Times New Roman"/>
                <a:cs typeface="Times New Roman"/>
              </a:rPr>
              <a:t> 2-antagonisten.</a:t>
            </a:r>
            <a:endParaRPr lang="en-US" sz="1600" b="1" dirty="0">
              <a:solidFill>
                <a:srgbClr val="1F497D"/>
              </a:solidFill>
              <a:latin typeface="Candara"/>
              <a:ea typeface="Times New Roman"/>
              <a:cs typeface="Times New Roman"/>
            </a:endParaRPr>
          </a:p>
        </p:txBody>
      </p:sp>
      <p:pic>
        <p:nvPicPr>
          <p:cNvPr id="1039"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55775" y="4005064"/>
            <a:ext cx="6085577" cy="369332"/>
          </a:xfrm>
          <a:prstGeom prst="rect">
            <a:avLst/>
          </a:prstGeom>
        </p:spPr>
        <p:txBody>
          <a:bodyPr wrap="square">
            <a:spAutoFit/>
          </a:bodyPr>
          <a:lstStyle/>
          <a:p>
            <a:pPr fontAlgn="base">
              <a:spcBef>
                <a:spcPct val="0"/>
              </a:spcBef>
              <a:spcAft>
                <a:spcPct val="0"/>
              </a:spcAft>
            </a:pPr>
            <a:r>
              <a:rPr lang="nl-NL" sz="900" dirty="0">
                <a:solidFill>
                  <a:srgbClr val="000000"/>
                </a:solidFill>
              </a:rPr>
              <a:t>*Een bepaling tot 6 maanden voor opstart wordt als recent beschouwd. In dat geval hoeft er geen herhaling plaats te vinden, tenzij er argumenten zijn om een achteruitgang van de nierfunctie in deze periode te vermoeden.</a:t>
            </a:r>
            <a:endParaRPr lang="en-US" sz="900" dirty="0">
              <a:solidFill>
                <a:srgbClr val="000000"/>
              </a:solidFill>
            </a:endParaRPr>
          </a:p>
        </p:txBody>
      </p:sp>
      <p:sp>
        <p:nvSpPr>
          <p:cNvPr id="4" name="Slide Number Placeholder 3"/>
          <p:cNvSpPr>
            <a:spLocks noGrp="1"/>
          </p:cNvSpPr>
          <p:nvPr>
            <p:ph type="sldNum" sz="quarter" idx="12"/>
          </p:nvPr>
        </p:nvSpPr>
        <p:spPr/>
        <p:txBody>
          <a:bodyPr/>
          <a:lstStyle/>
          <a:p>
            <a:fld id="{DEA44515-A1B5-422F-9F05-2D4E79B7C2DD}"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3159564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69DE2B7-FE20-4870-B91C-2D7CFDF147EA}"/>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61</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smtClean="0">
                <a:latin typeface="Candara"/>
                <a:ea typeface="Times New Roman"/>
                <a:cs typeface="Times New Roman"/>
              </a:rPr>
              <a:t>Proportie van nieuwe gebruikers van antihypertensiva met een correcte opstart (i.e. met recente bepaling van creatinine)</a:t>
            </a:r>
            <a:endParaRPr lang="en-US" i="1" kern="0" dirty="0">
              <a:latin typeface="Candara"/>
              <a:ea typeface="Times New Roman"/>
              <a:cs typeface="Times New Roman"/>
            </a:endParaRPr>
          </a:p>
        </p:txBody>
      </p:sp>
    </p:spTree>
    <p:extLst>
      <p:ext uri="{BB962C8B-B14F-4D97-AF65-F5344CB8AC3E}">
        <p14:creationId xmlns:p14="http://schemas.microsoft.com/office/powerpoint/2010/main" val="152662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8B514D3-3E9D-4FEC-8D7C-D18FAE58ADD9}"/>
              </a:ext>
            </a:extLst>
          </p:cNvPr>
          <p:cNvPicPr>
            <a:picLocks noChangeAspect="1"/>
          </p:cNvPicPr>
          <p:nvPr/>
        </p:nvPicPr>
        <p:blipFill>
          <a:blip r:embed="rId2"/>
          <a:stretch>
            <a:fillRect/>
          </a:stretch>
        </p:blipFill>
        <p:spPr>
          <a:xfrm>
            <a:off x="433982" y="1628800"/>
            <a:ext cx="8276037" cy="4688230"/>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62</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smtClean="0">
                <a:latin typeface="Candara"/>
                <a:ea typeface="Times New Roman"/>
                <a:cs typeface="Times New Roman"/>
              </a:rPr>
              <a:t>Proportie van nieuwe gebruikers van antihypertensiva met een correcte opstart (i.e. met recente bepaling van creatinine)</a:t>
            </a:r>
            <a:endParaRPr lang="en-US" i="1" kern="0" dirty="0">
              <a:latin typeface="Candara"/>
              <a:ea typeface="Times New Roman"/>
              <a:cs typeface="Times New Roman"/>
            </a:endParaRPr>
          </a:p>
        </p:txBody>
      </p:sp>
    </p:spTree>
    <p:extLst>
      <p:ext uri="{BB962C8B-B14F-4D97-AF65-F5344CB8AC3E}">
        <p14:creationId xmlns:p14="http://schemas.microsoft.com/office/powerpoint/2010/main" val="3571525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nl-BE" dirty="0" smtClean="0"/>
              <a:t>THEMA II: KLINISCHE BIOLOGIE</a:t>
            </a:r>
            <a:endParaRPr lang="en-US" dirty="0"/>
          </a:p>
        </p:txBody>
      </p:sp>
      <p:sp>
        <p:nvSpPr>
          <p:cNvPr id="21507" name="Rectangle 3"/>
          <p:cNvSpPr>
            <a:spLocks noGrp="1" noChangeArrowheads="1"/>
          </p:cNvSpPr>
          <p:nvPr>
            <p:ph type="body" idx="1"/>
          </p:nvPr>
        </p:nvSpPr>
        <p:spPr/>
        <p:txBody>
          <a:bodyPr/>
          <a:lstStyle/>
          <a:p>
            <a:pPr marL="514350" indent="-514350">
              <a:buFont typeface="+mj-lt"/>
              <a:buAutoNum type="arabicPeriod"/>
            </a:pPr>
            <a:endParaRPr lang="nl-BE" dirty="0" smtClean="0"/>
          </a:p>
          <a:p>
            <a:pPr marL="514350" indent="-514350">
              <a:buFont typeface="+mj-lt"/>
              <a:buAutoNum type="arabicPeriod"/>
            </a:pPr>
            <a:endParaRPr lang="nl-BE" dirty="0" smtClean="0"/>
          </a:p>
          <a:p>
            <a:pPr marL="514350" indent="-514350">
              <a:spcAft>
                <a:spcPts val="600"/>
              </a:spcAft>
              <a:buFont typeface="+mj-lt"/>
              <a:buAutoNum type="arabicPeriod"/>
            </a:pPr>
            <a:r>
              <a:rPr lang="nl-BE" sz="2400" dirty="0" smtClean="0">
                <a:solidFill>
                  <a:schemeClr val="bg1">
                    <a:lumMod val="85000"/>
                  </a:schemeClr>
                </a:solidFill>
              </a:rPr>
              <a:t>Screening</a:t>
            </a:r>
          </a:p>
          <a:p>
            <a:pPr marL="514350" indent="-514350">
              <a:spcAft>
                <a:spcPts val="600"/>
              </a:spcAft>
              <a:buFont typeface="+mj-lt"/>
              <a:buAutoNum type="arabicPeriod"/>
            </a:pPr>
            <a:r>
              <a:rPr lang="nl-BE" sz="2400" dirty="0" smtClean="0">
                <a:solidFill>
                  <a:schemeClr val="bg1">
                    <a:lumMod val="85000"/>
                  </a:schemeClr>
                </a:solidFill>
              </a:rPr>
              <a:t>Diagnose</a:t>
            </a:r>
          </a:p>
          <a:p>
            <a:pPr marL="514350" indent="-514350">
              <a:spcAft>
                <a:spcPts val="600"/>
              </a:spcAft>
              <a:buFont typeface="+mj-lt"/>
              <a:buAutoNum type="arabicPeriod"/>
            </a:pPr>
            <a:r>
              <a:rPr lang="nl-BE" sz="2800" b="1" dirty="0" smtClean="0"/>
              <a:t>Follow-up</a:t>
            </a: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63</a:t>
            </a:fld>
            <a:endParaRPr lang="en-US">
              <a:solidFill>
                <a:srgbClr val="000000"/>
              </a:solidFill>
            </a:endParaRPr>
          </a:p>
        </p:txBody>
      </p:sp>
    </p:spTree>
    <p:extLst>
      <p:ext uri="{BB962C8B-B14F-4D97-AF65-F5344CB8AC3E}">
        <p14:creationId xmlns:p14="http://schemas.microsoft.com/office/powerpoint/2010/main" val="19375997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II.3. Follow-up</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Diabetes</a:t>
            </a:r>
          </a:p>
          <a:p>
            <a:pPr marL="0" indent="0">
              <a:buNone/>
            </a:pP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sp>
        <p:nvSpPr>
          <p:cNvPr id="5" name="Rounded Rectangular Callout 4"/>
          <p:cNvSpPr/>
          <p:nvPr/>
        </p:nvSpPr>
        <p:spPr>
          <a:xfrm>
            <a:off x="2483767" y="2780928"/>
            <a:ext cx="6157585" cy="1080120"/>
          </a:xfrm>
          <a:prstGeom prst="wedgeRoundRectCallout">
            <a:avLst>
              <a:gd name="adj1" fmla="val -59154"/>
              <a:gd name="adj2" fmla="val 55043"/>
              <a:gd name="adj3" fmla="val 16667"/>
            </a:avLst>
          </a:prstGeom>
          <a:solidFill>
            <a:srgbClr val="92D050"/>
          </a:solidFill>
          <a:ln w="38100">
            <a:solidFill>
              <a:srgbClr val="769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600" b="1" dirty="0">
                <a:solidFill>
                  <a:srgbClr val="1F497D"/>
                </a:solidFill>
                <a:latin typeface="Candara"/>
                <a:ea typeface="Times New Roman"/>
                <a:cs typeface="Times New Roman"/>
              </a:rPr>
              <a:t>Bied uw patiënten met diabetes mellitus een correcte* follow-up.</a:t>
            </a:r>
            <a:endParaRPr lang="en-US" sz="1600" b="1" dirty="0">
              <a:solidFill>
                <a:srgbClr val="1F497D"/>
              </a:solidFill>
              <a:latin typeface="Candara"/>
              <a:ea typeface="Times New Roman"/>
              <a:cs typeface="Times New Roman"/>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555775" y="4005064"/>
            <a:ext cx="6085577" cy="369332"/>
          </a:xfrm>
          <a:prstGeom prst="rect">
            <a:avLst/>
          </a:prstGeom>
        </p:spPr>
        <p:txBody>
          <a:bodyPr wrap="square">
            <a:spAutoFit/>
          </a:bodyPr>
          <a:lstStyle/>
          <a:p>
            <a:pPr fontAlgn="base">
              <a:spcBef>
                <a:spcPct val="0"/>
              </a:spcBef>
              <a:spcAft>
                <a:spcPct val="0"/>
              </a:spcAft>
            </a:pPr>
            <a:r>
              <a:rPr lang="nl-NL" sz="900" dirty="0">
                <a:solidFill>
                  <a:srgbClr val="000000"/>
                </a:solidFill>
              </a:rPr>
              <a:t>*Dit houdt in: jaarlijkse meting van de lipidenstatus, om de 3 maanden meting van de nuchtere </a:t>
            </a:r>
            <a:r>
              <a:rPr lang="nl-NL" sz="900" dirty="0" err="1">
                <a:solidFill>
                  <a:srgbClr val="000000"/>
                </a:solidFill>
              </a:rPr>
              <a:t>glycemie</a:t>
            </a:r>
            <a:r>
              <a:rPr lang="nl-NL" sz="900" dirty="0">
                <a:solidFill>
                  <a:srgbClr val="000000"/>
                </a:solidFill>
              </a:rPr>
              <a:t>, 2 maal per jaar meting van HbA1c, jaarlijkse meting micro-</a:t>
            </a:r>
            <a:r>
              <a:rPr lang="nl-NL" sz="900" dirty="0" err="1">
                <a:solidFill>
                  <a:srgbClr val="000000"/>
                </a:solidFill>
              </a:rPr>
              <a:t>albuminurie</a:t>
            </a:r>
            <a:r>
              <a:rPr lang="nl-NL" sz="900" dirty="0">
                <a:solidFill>
                  <a:srgbClr val="000000"/>
                </a:solidFill>
              </a:rPr>
              <a:t> of proteïnurie, jaarlijks oftalmologisch nazicht.</a:t>
            </a:r>
            <a:endParaRPr lang="en-US" sz="900" dirty="0">
              <a:solidFill>
                <a:srgbClr val="000000"/>
              </a:solidFill>
            </a:endParaRP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64</a:t>
            </a:fld>
            <a:endParaRPr lang="en-US">
              <a:solidFill>
                <a:srgbClr val="000000"/>
              </a:solidFill>
            </a:endParaRPr>
          </a:p>
        </p:txBody>
      </p:sp>
    </p:spTree>
    <p:extLst>
      <p:ext uri="{BB962C8B-B14F-4D97-AF65-F5344CB8AC3E}">
        <p14:creationId xmlns:p14="http://schemas.microsoft.com/office/powerpoint/2010/main" val="11025879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488A48-5A0E-4E0D-B85E-1F385F2B6984}"/>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65</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Proportie </a:t>
            </a:r>
            <a:r>
              <a:rPr lang="nl-NL" i="1" kern="0" dirty="0">
                <a:latin typeface="Candara"/>
                <a:ea typeface="Times New Roman"/>
                <a:cs typeface="Times New Roman"/>
              </a:rPr>
              <a:t>diabetici met HbA1c –bepaling om de 6 </a:t>
            </a:r>
            <a:r>
              <a:rPr lang="nl-NL" i="1" kern="0" dirty="0" smtClean="0">
                <a:latin typeface="Candara"/>
                <a:ea typeface="Times New Roman"/>
                <a:cs typeface="Times New Roman"/>
              </a:rPr>
              <a:t>maanden</a:t>
            </a:r>
          </a:p>
          <a:p>
            <a:r>
              <a:rPr lang="en-US" i="1" kern="0" dirty="0" err="1">
                <a:latin typeface="Candara"/>
                <a:ea typeface="Times New Roman"/>
                <a:cs typeface="Times New Roman"/>
              </a:rPr>
              <a:t>Insuline-dependente</a:t>
            </a:r>
            <a:r>
              <a:rPr lang="en-US" i="1" kern="0" dirty="0">
                <a:latin typeface="Candara"/>
                <a:ea typeface="Times New Roman"/>
                <a:cs typeface="Times New Roman"/>
              </a:rPr>
              <a:t> </a:t>
            </a:r>
            <a:r>
              <a:rPr lang="en-US" i="1" kern="0" dirty="0" err="1">
                <a:latin typeface="Candara"/>
                <a:ea typeface="Times New Roman"/>
                <a:cs typeface="Times New Roman"/>
              </a:rPr>
              <a:t>diabetici</a:t>
            </a:r>
            <a:r>
              <a:rPr lang="en-US" i="1" kern="0" dirty="0">
                <a:latin typeface="Candara"/>
                <a:ea typeface="Times New Roman"/>
                <a:cs typeface="Times New Roman"/>
              </a:rPr>
              <a:t> </a:t>
            </a:r>
          </a:p>
          <a:p>
            <a:endParaRPr lang="en-US" i="1" kern="0" dirty="0">
              <a:latin typeface="Candara"/>
              <a:ea typeface="Times New Roman"/>
              <a:cs typeface="Times New Roman"/>
            </a:endParaRPr>
          </a:p>
        </p:txBody>
      </p:sp>
    </p:spTree>
    <p:extLst>
      <p:ext uri="{BB962C8B-B14F-4D97-AF65-F5344CB8AC3E}">
        <p14:creationId xmlns:p14="http://schemas.microsoft.com/office/powerpoint/2010/main" val="587834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2D102CA-C18B-4A21-8BED-8CEC8E0B0F12}"/>
              </a:ext>
            </a:extLst>
          </p:cNvPr>
          <p:cNvPicPr>
            <a:picLocks noChangeAspect="1"/>
          </p:cNvPicPr>
          <p:nvPr/>
        </p:nvPicPr>
        <p:blipFill>
          <a:blip r:embed="rId2"/>
          <a:stretch>
            <a:fillRect/>
          </a:stretch>
        </p:blipFill>
        <p:spPr>
          <a:xfrm>
            <a:off x="433982" y="1621090"/>
            <a:ext cx="8276037" cy="4688230"/>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66</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Proportie diabetici met HbA1c –bepaling om de 6 maanden</a:t>
            </a:r>
            <a:endParaRPr lang="en-US" i="1" kern="0" dirty="0">
              <a:latin typeface="Candara"/>
              <a:ea typeface="Times New Roman"/>
              <a:cs typeface="Times New Roman"/>
            </a:endParaRPr>
          </a:p>
          <a:p>
            <a:r>
              <a:rPr lang="en-US" i="1" kern="0" dirty="0" err="1" smtClean="0">
                <a:latin typeface="Candara"/>
                <a:ea typeface="Times New Roman"/>
                <a:cs typeface="Times New Roman"/>
              </a:rPr>
              <a:t>Insuline-dependente</a:t>
            </a:r>
            <a:r>
              <a:rPr lang="en-US" i="1" kern="0" dirty="0" smtClean="0">
                <a:latin typeface="Candara"/>
                <a:ea typeface="Times New Roman"/>
                <a:cs typeface="Times New Roman"/>
              </a:rPr>
              <a:t> </a:t>
            </a:r>
            <a:r>
              <a:rPr lang="en-US" i="1" kern="0" dirty="0" err="1">
                <a:latin typeface="Candara"/>
                <a:ea typeface="Times New Roman"/>
                <a:cs typeface="Times New Roman"/>
              </a:rPr>
              <a:t>diabetici</a:t>
            </a:r>
            <a:r>
              <a:rPr lang="en-US" i="1" kern="0" dirty="0">
                <a:latin typeface="Candara"/>
                <a:ea typeface="Times New Roman"/>
                <a:cs typeface="Times New Roman"/>
              </a:rPr>
              <a:t> </a:t>
            </a:r>
          </a:p>
        </p:txBody>
      </p:sp>
    </p:spTree>
    <p:extLst>
      <p:ext uri="{BB962C8B-B14F-4D97-AF65-F5344CB8AC3E}">
        <p14:creationId xmlns:p14="http://schemas.microsoft.com/office/powerpoint/2010/main" val="3228853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6E55DB8-6A71-482E-8E9D-0B3BA65A1E46}"/>
              </a:ext>
            </a:extLst>
          </p:cNvPr>
          <p:cNvPicPr>
            <a:picLocks noChangeAspect="1"/>
          </p:cNvPicPr>
          <p:nvPr/>
        </p:nvPicPr>
        <p:blipFill>
          <a:blip r:embed="rId2"/>
          <a:stretch>
            <a:fillRect/>
          </a:stretch>
        </p:blipFill>
        <p:spPr>
          <a:xfrm>
            <a:off x="847783" y="1628800"/>
            <a:ext cx="7448434"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67</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Proportie </a:t>
            </a:r>
            <a:r>
              <a:rPr lang="nl-NL" i="1" kern="0" dirty="0">
                <a:latin typeface="Candara"/>
                <a:ea typeface="Times New Roman"/>
                <a:cs typeface="Times New Roman"/>
              </a:rPr>
              <a:t>diabetici met jaarlijkse bepaling van proteïnurie / </a:t>
            </a:r>
            <a:r>
              <a:rPr lang="nl-NL" i="1" kern="0" dirty="0" smtClean="0">
                <a:latin typeface="Candara"/>
                <a:ea typeface="Times New Roman"/>
                <a:cs typeface="Times New Roman"/>
              </a:rPr>
              <a:t>micro-</a:t>
            </a:r>
            <a:r>
              <a:rPr lang="nl-NL" i="1" kern="0" dirty="0" err="1" smtClean="0">
                <a:latin typeface="Candara"/>
                <a:ea typeface="Times New Roman"/>
                <a:cs typeface="Times New Roman"/>
              </a:rPr>
              <a:t>albuminurie</a:t>
            </a:r>
            <a:endParaRPr lang="nl-NL" i="1" kern="0" dirty="0" smtClean="0">
              <a:latin typeface="Candara"/>
              <a:ea typeface="Times New Roman"/>
              <a:cs typeface="Times New Roman"/>
            </a:endParaRPr>
          </a:p>
          <a:p>
            <a:r>
              <a:rPr lang="en-US" i="1" kern="0" dirty="0" err="1" smtClean="0">
                <a:latin typeface="Candara"/>
                <a:ea typeface="Times New Roman"/>
                <a:cs typeface="Times New Roman"/>
              </a:rPr>
              <a:t>Insuline-dependente</a:t>
            </a:r>
            <a:r>
              <a:rPr lang="en-US" i="1" kern="0" dirty="0" smtClean="0">
                <a:latin typeface="Candara"/>
                <a:ea typeface="Times New Roman"/>
                <a:cs typeface="Times New Roman"/>
              </a:rPr>
              <a:t> </a:t>
            </a:r>
            <a:r>
              <a:rPr lang="en-US" i="1" kern="0" dirty="0" err="1" smtClean="0">
                <a:latin typeface="Candara"/>
                <a:ea typeface="Times New Roman"/>
                <a:cs typeface="Times New Roman"/>
              </a:rPr>
              <a:t>diabetici</a:t>
            </a:r>
            <a:r>
              <a:rPr lang="en-US" i="1" kern="0" dirty="0" smtClean="0">
                <a:latin typeface="Candara"/>
                <a:ea typeface="Times New Roman"/>
                <a:cs typeface="Times New Roman"/>
              </a:rPr>
              <a:t> </a:t>
            </a:r>
            <a:endParaRPr lang="en-US" i="1" kern="0" dirty="0">
              <a:latin typeface="Candara"/>
              <a:ea typeface="Times New Roman"/>
              <a:cs typeface="Times New Roman"/>
            </a:endParaRPr>
          </a:p>
        </p:txBody>
      </p:sp>
    </p:spTree>
    <p:extLst>
      <p:ext uri="{BB962C8B-B14F-4D97-AF65-F5344CB8AC3E}">
        <p14:creationId xmlns:p14="http://schemas.microsoft.com/office/powerpoint/2010/main" val="8823459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7BF8A8D-6A83-4150-8DED-5CFDCD527944}"/>
              </a:ext>
            </a:extLst>
          </p:cNvPr>
          <p:cNvPicPr>
            <a:picLocks noChangeAspect="1"/>
          </p:cNvPicPr>
          <p:nvPr/>
        </p:nvPicPr>
        <p:blipFill>
          <a:blip r:embed="rId2"/>
          <a:stretch>
            <a:fillRect/>
          </a:stretch>
        </p:blipFill>
        <p:spPr>
          <a:xfrm>
            <a:off x="433982" y="1628800"/>
            <a:ext cx="8276037" cy="4688230"/>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68</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Proportie diabetici met jaarlijkse bepaling van proteïnurie / micro-</a:t>
            </a:r>
            <a:r>
              <a:rPr lang="nl-NL" i="1" kern="0" dirty="0" err="1">
                <a:latin typeface="Candara"/>
                <a:ea typeface="Times New Roman"/>
                <a:cs typeface="Times New Roman"/>
              </a:rPr>
              <a:t>albuminurie</a:t>
            </a:r>
            <a:endParaRPr lang="nl-NL" i="1" kern="0" dirty="0">
              <a:latin typeface="Candara"/>
              <a:ea typeface="Times New Roman"/>
              <a:cs typeface="Times New Roman"/>
            </a:endParaRPr>
          </a:p>
          <a:p>
            <a:r>
              <a:rPr lang="en-US" i="1" kern="0" dirty="0" err="1">
                <a:latin typeface="Candara"/>
                <a:ea typeface="Times New Roman"/>
                <a:cs typeface="Times New Roman"/>
              </a:rPr>
              <a:t>Insuline-dependente</a:t>
            </a:r>
            <a:r>
              <a:rPr lang="en-US" i="1" kern="0" dirty="0">
                <a:latin typeface="Candara"/>
                <a:ea typeface="Times New Roman"/>
                <a:cs typeface="Times New Roman"/>
              </a:rPr>
              <a:t> </a:t>
            </a:r>
            <a:r>
              <a:rPr lang="en-US" i="1" kern="0" dirty="0" err="1">
                <a:latin typeface="Candara"/>
                <a:ea typeface="Times New Roman"/>
                <a:cs typeface="Times New Roman"/>
              </a:rPr>
              <a:t>diabetici</a:t>
            </a:r>
            <a:r>
              <a:rPr lang="en-US" i="1" kern="0" dirty="0">
                <a:latin typeface="Candara"/>
                <a:ea typeface="Times New Roman"/>
                <a:cs typeface="Times New Roman"/>
              </a:rPr>
              <a:t> </a:t>
            </a:r>
          </a:p>
        </p:txBody>
      </p:sp>
    </p:spTree>
    <p:extLst>
      <p:ext uri="{BB962C8B-B14F-4D97-AF65-F5344CB8AC3E}">
        <p14:creationId xmlns:p14="http://schemas.microsoft.com/office/powerpoint/2010/main" val="15467951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8A22A12-2A0C-4E44-B8C6-A2BEEBF8398A}"/>
              </a:ext>
            </a:extLst>
          </p:cNvPr>
          <p:cNvPicPr>
            <a:picLocks noChangeAspect="1"/>
          </p:cNvPicPr>
          <p:nvPr/>
        </p:nvPicPr>
        <p:blipFill>
          <a:blip r:embed="rId2"/>
          <a:stretch>
            <a:fillRect/>
          </a:stretch>
        </p:blipFill>
        <p:spPr>
          <a:xfrm>
            <a:off x="850070" y="1628800"/>
            <a:ext cx="7443861" cy="4877223"/>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69</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Proportie </a:t>
            </a:r>
            <a:r>
              <a:rPr lang="nl-NL" i="1" kern="0" dirty="0">
                <a:latin typeface="Candara"/>
                <a:ea typeface="Times New Roman"/>
                <a:cs typeface="Times New Roman"/>
              </a:rPr>
              <a:t>diabetici met jaarlijks oftalmologisch </a:t>
            </a:r>
            <a:r>
              <a:rPr lang="nl-NL" i="1" kern="0" dirty="0" smtClean="0">
                <a:latin typeface="Candara"/>
                <a:ea typeface="Times New Roman"/>
                <a:cs typeface="Times New Roman"/>
              </a:rPr>
              <a:t>nazicht</a:t>
            </a:r>
          </a:p>
          <a:p>
            <a:r>
              <a:rPr lang="en-US" i="1" kern="0" dirty="0" err="1" smtClean="0">
                <a:latin typeface="Candara"/>
                <a:ea typeface="Times New Roman"/>
                <a:cs typeface="Times New Roman"/>
              </a:rPr>
              <a:t>Insuline-dependente</a:t>
            </a:r>
            <a:r>
              <a:rPr lang="en-US" i="1" kern="0" dirty="0" smtClean="0">
                <a:latin typeface="Candara"/>
                <a:ea typeface="Times New Roman"/>
                <a:cs typeface="Times New Roman"/>
              </a:rPr>
              <a:t> </a:t>
            </a:r>
            <a:r>
              <a:rPr lang="en-US" i="1" kern="0" dirty="0" err="1" smtClean="0">
                <a:latin typeface="Candara"/>
                <a:ea typeface="Times New Roman"/>
                <a:cs typeface="Times New Roman"/>
              </a:rPr>
              <a:t>diabetici</a:t>
            </a:r>
            <a:r>
              <a:rPr lang="en-US" i="1" kern="0" dirty="0" smtClean="0">
                <a:latin typeface="Candara"/>
                <a:ea typeface="Times New Roman"/>
                <a:cs typeface="Times New Roman"/>
              </a:rPr>
              <a:t> </a:t>
            </a:r>
            <a:endParaRPr lang="en-US" i="1" kern="0" dirty="0">
              <a:latin typeface="Candara"/>
              <a:ea typeface="Times New Roman"/>
              <a:cs typeface="Times New Roman"/>
            </a:endParaRPr>
          </a:p>
        </p:txBody>
      </p:sp>
    </p:spTree>
    <p:extLst>
      <p:ext uri="{BB962C8B-B14F-4D97-AF65-F5344CB8AC3E}">
        <p14:creationId xmlns:p14="http://schemas.microsoft.com/office/powerpoint/2010/main" val="1838634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Geneesmiddelen</a:t>
            </a:r>
            <a:endParaRPr lang="en-US" dirty="0"/>
          </a:p>
        </p:txBody>
      </p:sp>
      <p:sp>
        <p:nvSpPr>
          <p:cNvPr id="3" name="Text Placeholder 2"/>
          <p:cNvSpPr>
            <a:spLocks noGrp="1"/>
          </p:cNvSpPr>
          <p:nvPr>
            <p:ph type="body" idx="1"/>
          </p:nvPr>
        </p:nvSpPr>
        <p:spPr/>
        <p:txBody>
          <a:bodyPr/>
          <a:lstStyle/>
          <a:p>
            <a:r>
              <a:rPr lang="nl-BE" dirty="0" smtClean="0"/>
              <a:t>THEMA I</a:t>
            </a:r>
            <a:endParaRPr lang="en-US" dirty="0"/>
          </a:p>
        </p:txBody>
      </p:sp>
      <p:sp>
        <p:nvSpPr>
          <p:cNvPr id="4" name="Slide Number Placeholder 3"/>
          <p:cNvSpPr>
            <a:spLocks noGrp="1"/>
          </p:cNvSpPr>
          <p:nvPr>
            <p:ph type="sldNum" sz="quarter" idx="12"/>
          </p:nvPr>
        </p:nvSpPr>
        <p:spPr/>
        <p:txBody>
          <a:bodyPr/>
          <a:lstStyle/>
          <a:p>
            <a:fld id="{375C50F0-A442-41A8-81B3-E4B0286A65AC}"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37993872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FBF1D6F-1C2B-4EE8-A382-93FBA9834F01}"/>
              </a:ext>
            </a:extLst>
          </p:cNvPr>
          <p:cNvPicPr>
            <a:picLocks noChangeAspect="1"/>
          </p:cNvPicPr>
          <p:nvPr/>
        </p:nvPicPr>
        <p:blipFill>
          <a:blip r:embed="rId2"/>
          <a:stretch>
            <a:fillRect/>
          </a:stretch>
        </p:blipFill>
        <p:spPr>
          <a:xfrm>
            <a:off x="436268" y="1628800"/>
            <a:ext cx="8271465" cy="4682134"/>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70</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Proportie diabetici met jaarlijks oftalmologisch nazicht</a:t>
            </a:r>
          </a:p>
          <a:p>
            <a:r>
              <a:rPr lang="en-US" i="1" kern="0" dirty="0" err="1">
                <a:latin typeface="Candara"/>
                <a:ea typeface="Times New Roman"/>
                <a:cs typeface="Times New Roman"/>
              </a:rPr>
              <a:t>Insuline-dependente</a:t>
            </a:r>
            <a:r>
              <a:rPr lang="en-US" i="1" kern="0" dirty="0">
                <a:latin typeface="Candara"/>
                <a:ea typeface="Times New Roman"/>
                <a:cs typeface="Times New Roman"/>
              </a:rPr>
              <a:t> </a:t>
            </a:r>
            <a:r>
              <a:rPr lang="en-US" i="1" kern="0" dirty="0" err="1">
                <a:latin typeface="Candara"/>
                <a:ea typeface="Times New Roman"/>
                <a:cs typeface="Times New Roman"/>
              </a:rPr>
              <a:t>diabetici</a:t>
            </a:r>
            <a:r>
              <a:rPr lang="en-US" i="1" kern="0" dirty="0">
                <a:latin typeface="Candara"/>
                <a:ea typeface="Times New Roman"/>
                <a:cs typeface="Times New Roman"/>
              </a:rPr>
              <a:t> </a:t>
            </a:r>
          </a:p>
        </p:txBody>
      </p:sp>
    </p:spTree>
    <p:extLst>
      <p:ext uri="{BB962C8B-B14F-4D97-AF65-F5344CB8AC3E}">
        <p14:creationId xmlns:p14="http://schemas.microsoft.com/office/powerpoint/2010/main" val="1370586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E1DF60-A73F-4707-9B5F-C4632719D675}"/>
              </a:ext>
            </a:extLst>
          </p:cNvPr>
          <p:cNvPicPr>
            <a:picLocks noChangeAspect="1"/>
          </p:cNvPicPr>
          <p:nvPr/>
        </p:nvPicPr>
        <p:blipFill>
          <a:blip r:embed="rId2"/>
          <a:stretch>
            <a:fillRect/>
          </a:stretch>
        </p:blipFill>
        <p:spPr>
          <a:xfrm>
            <a:off x="847783" y="1628800"/>
            <a:ext cx="7448434" cy="4871126"/>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71</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Proportie </a:t>
            </a:r>
            <a:r>
              <a:rPr lang="nl-NL" i="1" kern="0" dirty="0">
                <a:latin typeface="Candara"/>
                <a:ea typeface="Times New Roman"/>
                <a:cs typeface="Times New Roman"/>
              </a:rPr>
              <a:t>diabetici met HbA1c –bepaling om de 6 </a:t>
            </a:r>
            <a:r>
              <a:rPr lang="nl-NL" i="1" kern="0" dirty="0" smtClean="0">
                <a:latin typeface="Candara"/>
                <a:ea typeface="Times New Roman"/>
                <a:cs typeface="Times New Roman"/>
              </a:rPr>
              <a:t>maanden</a:t>
            </a:r>
          </a:p>
          <a:p>
            <a:r>
              <a:rPr lang="en-US" i="1" kern="0" dirty="0" err="1" smtClean="0">
                <a:latin typeface="Candara"/>
                <a:ea typeface="Times New Roman"/>
                <a:cs typeface="Times New Roman"/>
              </a:rPr>
              <a:t>Niet-insuline-dependente</a:t>
            </a:r>
            <a:r>
              <a:rPr lang="en-US" i="1" kern="0" dirty="0" smtClean="0">
                <a:latin typeface="Candara"/>
                <a:ea typeface="Times New Roman"/>
                <a:cs typeface="Times New Roman"/>
              </a:rPr>
              <a:t> </a:t>
            </a:r>
            <a:r>
              <a:rPr lang="en-US" i="1" kern="0" dirty="0" err="1" smtClean="0">
                <a:latin typeface="Candara"/>
                <a:ea typeface="Times New Roman"/>
                <a:cs typeface="Times New Roman"/>
              </a:rPr>
              <a:t>diabetici</a:t>
            </a:r>
            <a:r>
              <a:rPr lang="en-US" i="1" kern="0" dirty="0" smtClean="0">
                <a:latin typeface="Candara"/>
                <a:ea typeface="Times New Roman"/>
                <a:cs typeface="Times New Roman"/>
              </a:rPr>
              <a:t> </a:t>
            </a:r>
            <a:endParaRPr lang="en-US" i="1" kern="0" dirty="0">
              <a:latin typeface="Candara"/>
              <a:ea typeface="Times New Roman"/>
              <a:cs typeface="Times New Roman"/>
            </a:endParaRPr>
          </a:p>
        </p:txBody>
      </p:sp>
    </p:spTree>
    <p:extLst>
      <p:ext uri="{BB962C8B-B14F-4D97-AF65-F5344CB8AC3E}">
        <p14:creationId xmlns:p14="http://schemas.microsoft.com/office/powerpoint/2010/main" val="2515719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1590545-DFCE-4F56-B419-88F7E2598D13}"/>
              </a:ext>
            </a:extLst>
          </p:cNvPr>
          <p:cNvPicPr>
            <a:picLocks noChangeAspect="1"/>
          </p:cNvPicPr>
          <p:nvPr/>
        </p:nvPicPr>
        <p:blipFill>
          <a:blip r:embed="rId2"/>
          <a:stretch>
            <a:fillRect/>
          </a:stretch>
        </p:blipFill>
        <p:spPr>
          <a:xfrm>
            <a:off x="436268" y="1633283"/>
            <a:ext cx="8271465" cy="4676037"/>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72</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Proportie diabetici met HbA1c –bepaling om de 6 maanden</a:t>
            </a:r>
          </a:p>
          <a:p>
            <a:r>
              <a:rPr lang="en-US" i="1" kern="0" dirty="0" err="1">
                <a:latin typeface="Candara"/>
                <a:ea typeface="Times New Roman"/>
                <a:cs typeface="Times New Roman"/>
              </a:rPr>
              <a:t>Niet-insuline-dependente</a:t>
            </a:r>
            <a:r>
              <a:rPr lang="en-US" i="1" kern="0" dirty="0">
                <a:latin typeface="Candara"/>
                <a:ea typeface="Times New Roman"/>
                <a:cs typeface="Times New Roman"/>
              </a:rPr>
              <a:t> </a:t>
            </a:r>
            <a:r>
              <a:rPr lang="en-US" i="1" kern="0" dirty="0" err="1">
                <a:latin typeface="Candara"/>
                <a:ea typeface="Times New Roman"/>
                <a:cs typeface="Times New Roman"/>
              </a:rPr>
              <a:t>diabetici</a:t>
            </a:r>
            <a:r>
              <a:rPr lang="en-US" i="1" kern="0" dirty="0">
                <a:latin typeface="Candara"/>
                <a:ea typeface="Times New Roman"/>
                <a:cs typeface="Times New Roman"/>
              </a:rPr>
              <a:t> </a:t>
            </a:r>
          </a:p>
        </p:txBody>
      </p:sp>
    </p:spTree>
    <p:extLst>
      <p:ext uri="{BB962C8B-B14F-4D97-AF65-F5344CB8AC3E}">
        <p14:creationId xmlns:p14="http://schemas.microsoft.com/office/powerpoint/2010/main" val="1972013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0EB33A9-33BC-47D8-84DD-02257B69357B}"/>
              </a:ext>
            </a:extLst>
          </p:cNvPr>
          <p:cNvPicPr>
            <a:picLocks noChangeAspect="1"/>
          </p:cNvPicPr>
          <p:nvPr/>
        </p:nvPicPr>
        <p:blipFill>
          <a:blip r:embed="rId2"/>
          <a:stretch>
            <a:fillRect/>
          </a:stretch>
        </p:blipFill>
        <p:spPr>
          <a:xfrm>
            <a:off x="847783" y="1628800"/>
            <a:ext cx="7448434" cy="4871126"/>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73</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Proportie </a:t>
            </a:r>
            <a:r>
              <a:rPr lang="nl-NL" i="1" kern="0" dirty="0">
                <a:latin typeface="Candara"/>
                <a:ea typeface="Times New Roman"/>
                <a:cs typeface="Times New Roman"/>
              </a:rPr>
              <a:t>diabetici met jaarlijkse bepaling van proteïnurie / </a:t>
            </a:r>
            <a:r>
              <a:rPr lang="nl-NL" i="1" kern="0" dirty="0" smtClean="0">
                <a:latin typeface="Candara"/>
                <a:ea typeface="Times New Roman"/>
                <a:cs typeface="Times New Roman"/>
              </a:rPr>
              <a:t>micro-</a:t>
            </a:r>
            <a:r>
              <a:rPr lang="nl-NL" i="1" kern="0" dirty="0" err="1" smtClean="0">
                <a:latin typeface="Candara"/>
                <a:ea typeface="Times New Roman"/>
                <a:cs typeface="Times New Roman"/>
              </a:rPr>
              <a:t>albuminurie</a:t>
            </a:r>
            <a:endParaRPr lang="nl-NL" i="1" kern="0" dirty="0" smtClean="0">
              <a:latin typeface="Candara"/>
              <a:ea typeface="Times New Roman"/>
              <a:cs typeface="Times New Roman"/>
            </a:endParaRPr>
          </a:p>
          <a:p>
            <a:r>
              <a:rPr lang="en-US" i="1" kern="0" dirty="0" err="1" smtClean="0">
                <a:latin typeface="Candara"/>
                <a:ea typeface="Times New Roman"/>
                <a:cs typeface="Times New Roman"/>
              </a:rPr>
              <a:t>Niet-insuline-dependente</a:t>
            </a:r>
            <a:r>
              <a:rPr lang="en-US" i="1" kern="0" dirty="0" smtClean="0">
                <a:latin typeface="Candara"/>
                <a:ea typeface="Times New Roman"/>
                <a:cs typeface="Times New Roman"/>
              </a:rPr>
              <a:t> </a:t>
            </a:r>
            <a:r>
              <a:rPr lang="en-US" i="1" kern="0" dirty="0" err="1" smtClean="0">
                <a:latin typeface="Candara"/>
                <a:ea typeface="Times New Roman"/>
                <a:cs typeface="Times New Roman"/>
              </a:rPr>
              <a:t>diabetici</a:t>
            </a:r>
            <a:r>
              <a:rPr lang="en-US" i="1" kern="0" dirty="0" smtClean="0">
                <a:latin typeface="Candara"/>
                <a:ea typeface="Times New Roman"/>
                <a:cs typeface="Times New Roman"/>
              </a:rPr>
              <a:t> </a:t>
            </a:r>
            <a:endParaRPr lang="en-US" i="1" kern="0" dirty="0">
              <a:latin typeface="Candara"/>
              <a:ea typeface="Times New Roman"/>
              <a:cs typeface="Times New Roman"/>
            </a:endParaRPr>
          </a:p>
        </p:txBody>
      </p:sp>
    </p:spTree>
    <p:extLst>
      <p:ext uri="{BB962C8B-B14F-4D97-AF65-F5344CB8AC3E}">
        <p14:creationId xmlns:p14="http://schemas.microsoft.com/office/powerpoint/2010/main" val="2835311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19CA183-D078-4C34-BC7C-49A2F650E6F8}"/>
              </a:ext>
            </a:extLst>
          </p:cNvPr>
          <p:cNvPicPr>
            <a:picLocks noChangeAspect="1"/>
          </p:cNvPicPr>
          <p:nvPr/>
        </p:nvPicPr>
        <p:blipFill>
          <a:blip r:embed="rId2"/>
          <a:stretch>
            <a:fillRect/>
          </a:stretch>
        </p:blipFill>
        <p:spPr>
          <a:xfrm>
            <a:off x="436268" y="1627186"/>
            <a:ext cx="8271465" cy="4682134"/>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74</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Proportie diabetici met jaarlijkse bepaling van proteïnurie / micro-</a:t>
            </a:r>
            <a:r>
              <a:rPr lang="nl-NL" i="1" kern="0" dirty="0" err="1">
                <a:latin typeface="Candara"/>
                <a:ea typeface="Times New Roman"/>
                <a:cs typeface="Times New Roman"/>
              </a:rPr>
              <a:t>albuminurie</a:t>
            </a:r>
            <a:endParaRPr lang="nl-NL" i="1" kern="0" dirty="0">
              <a:latin typeface="Candara"/>
              <a:ea typeface="Times New Roman"/>
              <a:cs typeface="Times New Roman"/>
            </a:endParaRPr>
          </a:p>
          <a:p>
            <a:r>
              <a:rPr lang="en-US" i="1" kern="0" dirty="0" err="1">
                <a:latin typeface="Candara"/>
                <a:ea typeface="Times New Roman"/>
                <a:cs typeface="Times New Roman"/>
              </a:rPr>
              <a:t>Niet-insuline-dependente</a:t>
            </a:r>
            <a:r>
              <a:rPr lang="en-US" i="1" kern="0" dirty="0">
                <a:latin typeface="Candara"/>
                <a:ea typeface="Times New Roman"/>
                <a:cs typeface="Times New Roman"/>
              </a:rPr>
              <a:t> </a:t>
            </a:r>
            <a:r>
              <a:rPr lang="en-US" i="1" kern="0" dirty="0" err="1">
                <a:latin typeface="Candara"/>
                <a:ea typeface="Times New Roman"/>
                <a:cs typeface="Times New Roman"/>
              </a:rPr>
              <a:t>diabetici</a:t>
            </a:r>
            <a:r>
              <a:rPr lang="en-US" i="1" kern="0" dirty="0">
                <a:latin typeface="Candara"/>
                <a:ea typeface="Times New Roman"/>
                <a:cs typeface="Times New Roman"/>
              </a:rPr>
              <a:t> </a:t>
            </a:r>
          </a:p>
        </p:txBody>
      </p:sp>
    </p:spTree>
    <p:extLst>
      <p:ext uri="{BB962C8B-B14F-4D97-AF65-F5344CB8AC3E}">
        <p14:creationId xmlns:p14="http://schemas.microsoft.com/office/powerpoint/2010/main" val="24808805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934AEA1-CD35-4155-82FD-820CAE1C5C12}"/>
              </a:ext>
            </a:extLst>
          </p:cNvPr>
          <p:cNvPicPr>
            <a:picLocks noChangeAspect="1"/>
          </p:cNvPicPr>
          <p:nvPr/>
        </p:nvPicPr>
        <p:blipFill>
          <a:blip r:embed="rId2"/>
          <a:stretch>
            <a:fillRect/>
          </a:stretch>
        </p:blipFill>
        <p:spPr>
          <a:xfrm>
            <a:off x="850070" y="1628800"/>
            <a:ext cx="7443861" cy="4871126"/>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75</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Proportie </a:t>
            </a:r>
            <a:r>
              <a:rPr lang="nl-NL" i="1" kern="0" dirty="0">
                <a:latin typeface="Candara"/>
                <a:ea typeface="Times New Roman"/>
                <a:cs typeface="Times New Roman"/>
              </a:rPr>
              <a:t>diabetici met jaarlijks oftalmologisch </a:t>
            </a:r>
            <a:r>
              <a:rPr lang="nl-NL" i="1" kern="0" dirty="0" smtClean="0">
                <a:latin typeface="Candara"/>
                <a:ea typeface="Times New Roman"/>
                <a:cs typeface="Times New Roman"/>
              </a:rPr>
              <a:t>nazicht</a:t>
            </a:r>
          </a:p>
          <a:p>
            <a:r>
              <a:rPr lang="en-US" i="1" kern="0" dirty="0" err="1" smtClean="0">
                <a:latin typeface="Candara"/>
                <a:ea typeface="Times New Roman"/>
                <a:cs typeface="Times New Roman"/>
              </a:rPr>
              <a:t>Niet-insuline-dependente</a:t>
            </a:r>
            <a:r>
              <a:rPr lang="en-US" i="1" kern="0" dirty="0" smtClean="0">
                <a:latin typeface="Candara"/>
                <a:ea typeface="Times New Roman"/>
                <a:cs typeface="Times New Roman"/>
              </a:rPr>
              <a:t> </a:t>
            </a:r>
            <a:r>
              <a:rPr lang="en-US" i="1" kern="0" dirty="0" err="1" smtClean="0">
                <a:latin typeface="Candara"/>
                <a:ea typeface="Times New Roman"/>
                <a:cs typeface="Times New Roman"/>
              </a:rPr>
              <a:t>diabetici</a:t>
            </a:r>
            <a:r>
              <a:rPr lang="en-US" i="1" kern="0" dirty="0" smtClean="0">
                <a:latin typeface="Candara"/>
                <a:ea typeface="Times New Roman"/>
                <a:cs typeface="Times New Roman"/>
              </a:rPr>
              <a:t> </a:t>
            </a:r>
            <a:endParaRPr lang="en-US" i="1" kern="0" dirty="0">
              <a:latin typeface="Candara"/>
              <a:ea typeface="Times New Roman"/>
              <a:cs typeface="Times New Roman"/>
            </a:endParaRPr>
          </a:p>
        </p:txBody>
      </p:sp>
    </p:spTree>
    <p:extLst>
      <p:ext uri="{BB962C8B-B14F-4D97-AF65-F5344CB8AC3E}">
        <p14:creationId xmlns:p14="http://schemas.microsoft.com/office/powerpoint/2010/main" val="3176580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EE3A935-CAD9-4DEC-A217-A6303A2467E2}"/>
              </a:ext>
            </a:extLst>
          </p:cNvPr>
          <p:cNvPicPr>
            <a:picLocks noChangeAspect="1"/>
          </p:cNvPicPr>
          <p:nvPr/>
        </p:nvPicPr>
        <p:blipFill>
          <a:blip r:embed="rId2"/>
          <a:stretch>
            <a:fillRect/>
          </a:stretch>
        </p:blipFill>
        <p:spPr>
          <a:xfrm>
            <a:off x="436268" y="1627186"/>
            <a:ext cx="8271465" cy="4682134"/>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76</a:t>
            </a:fld>
            <a:endParaRPr lang="en-US" altLang="en-US">
              <a:solidFill>
                <a:srgbClr val="000000"/>
              </a:solidFill>
            </a:endParaRPr>
          </a:p>
        </p:txBody>
      </p:sp>
      <p:sp>
        <p:nvSpPr>
          <p:cNvPr id="4" name="Title 1"/>
          <p:cNvSpPr txBox="1">
            <a:spLocks/>
          </p:cNvSpPr>
          <p:nvPr/>
        </p:nvSpPr>
        <p:spPr>
          <a:xfrm>
            <a:off x="1835150" y="274638"/>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Proportie diabetici met jaarlijks oftalmologisch nazicht</a:t>
            </a:r>
          </a:p>
          <a:p>
            <a:r>
              <a:rPr lang="en-US" i="1" kern="0" dirty="0" err="1">
                <a:latin typeface="Candara"/>
                <a:ea typeface="Times New Roman"/>
                <a:cs typeface="Times New Roman"/>
              </a:rPr>
              <a:t>Niet-insuline-dependente</a:t>
            </a:r>
            <a:r>
              <a:rPr lang="en-US" i="1" kern="0" dirty="0">
                <a:latin typeface="Candara"/>
                <a:ea typeface="Times New Roman"/>
                <a:cs typeface="Times New Roman"/>
              </a:rPr>
              <a:t> </a:t>
            </a:r>
            <a:r>
              <a:rPr lang="en-US" i="1" kern="0" dirty="0" err="1">
                <a:latin typeface="Candara"/>
                <a:ea typeface="Times New Roman"/>
                <a:cs typeface="Times New Roman"/>
              </a:rPr>
              <a:t>diabetici</a:t>
            </a:r>
            <a:r>
              <a:rPr lang="en-US" i="1" kern="0" dirty="0">
                <a:latin typeface="Candara"/>
                <a:ea typeface="Times New Roman"/>
                <a:cs typeface="Times New Roman"/>
              </a:rPr>
              <a:t> </a:t>
            </a:r>
          </a:p>
        </p:txBody>
      </p:sp>
    </p:spTree>
    <p:extLst>
      <p:ext uri="{BB962C8B-B14F-4D97-AF65-F5344CB8AC3E}">
        <p14:creationId xmlns:p14="http://schemas.microsoft.com/office/powerpoint/2010/main" val="31325712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nl-BE" dirty="0" smtClean="0"/>
              <a:t>II.3. Follow-up</a:t>
            </a:r>
            <a:endParaRPr lang="en-US" dirty="0"/>
          </a:p>
        </p:txBody>
      </p:sp>
      <p:sp>
        <p:nvSpPr>
          <p:cNvPr id="22531" name="Rectangle 3"/>
          <p:cNvSpPr>
            <a:spLocks noGrp="1" noChangeArrowheads="1"/>
          </p:cNvSpPr>
          <p:nvPr>
            <p:ph type="body" idx="1"/>
          </p:nvPr>
        </p:nvSpPr>
        <p:spPr/>
        <p:txBody>
          <a:bodyPr/>
          <a:lstStyle/>
          <a:p>
            <a:pPr marL="0" indent="0">
              <a:buNone/>
            </a:pPr>
            <a:r>
              <a:rPr lang="nl-BE" b="1" i="1" dirty="0" smtClean="0">
                <a:effectLst>
                  <a:outerShdw blurRad="38100" dist="38100" dir="2700000" algn="tl">
                    <a:srgbClr val="000000">
                      <a:alpha val="43137"/>
                    </a:srgbClr>
                  </a:outerShdw>
                </a:effectLst>
              </a:rPr>
              <a:t>Hypertensie</a:t>
            </a:r>
          </a:p>
          <a:p>
            <a:pPr marL="0" indent="0">
              <a:buNone/>
            </a:pPr>
            <a:endParaRPr lang="nl-BE" sz="1400" b="1" i="1" dirty="0" smtClean="0">
              <a:effectLst>
                <a:outerShdw blurRad="38100" dist="38100" dir="2700000" algn="tl">
                  <a:srgbClr val="000000">
                    <a:alpha val="43137"/>
                  </a:srgbClr>
                </a:outerShdw>
              </a:effectLst>
            </a:endParaRPr>
          </a:p>
          <a:p>
            <a:pPr marL="457200" lvl="1" indent="0">
              <a:buNone/>
            </a:pPr>
            <a:endParaRPr lang="nl-BE" i="1" dirty="0" smtClean="0">
              <a:effectLst>
                <a:outerShdw blurRad="38100" dist="38100" dir="2700000" algn="tl">
                  <a:srgbClr val="000000">
                    <a:alpha val="43137"/>
                  </a:srgbClr>
                </a:outerShdw>
              </a:effectLst>
            </a:endParaRPr>
          </a:p>
        </p:txBody>
      </p:sp>
      <p:sp>
        <p:nvSpPr>
          <p:cNvPr id="5" name="Rounded Rectangular Callout 4"/>
          <p:cNvSpPr/>
          <p:nvPr/>
        </p:nvSpPr>
        <p:spPr>
          <a:xfrm>
            <a:off x="2483768" y="3106800"/>
            <a:ext cx="6157585" cy="1080120"/>
          </a:xfrm>
          <a:prstGeom prst="wedgeRoundRectCallout">
            <a:avLst>
              <a:gd name="adj1" fmla="val -59154"/>
              <a:gd name="adj2" fmla="val 55043"/>
              <a:gd name="adj3" fmla="val 16667"/>
            </a:avLst>
          </a:prstGeom>
          <a:solidFill>
            <a:srgbClr val="92D050"/>
          </a:solidFill>
          <a:ln w="38100">
            <a:solidFill>
              <a:srgbClr val="769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ts val="1000"/>
              </a:spcBef>
              <a:spcAft>
                <a:spcPts val="400"/>
              </a:spcAft>
              <a:buFont typeface="Wingdings"/>
              <a:buChar char=""/>
            </a:pPr>
            <a:r>
              <a:rPr lang="nl-BE" sz="1400" b="1" dirty="0">
                <a:solidFill>
                  <a:srgbClr val="1F497D"/>
                </a:solidFill>
                <a:latin typeface="Candara"/>
                <a:ea typeface="Times New Roman"/>
                <a:cs typeface="Times New Roman"/>
              </a:rPr>
              <a:t>Controleer 1 x / jaar Creatinine bij patiënten die behandeld worden met ACE-inhibitoren, </a:t>
            </a:r>
            <a:r>
              <a:rPr lang="nl-BE" sz="1400" b="1" dirty="0" err="1">
                <a:solidFill>
                  <a:srgbClr val="1F497D"/>
                </a:solidFill>
                <a:latin typeface="Candara"/>
                <a:ea typeface="Times New Roman"/>
                <a:cs typeface="Times New Roman"/>
              </a:rPr>
              <a:t>sartanen</a:t>
            </a:r>
            <a:r>
              <a:rPr lang="nl-BE" sz="1400" b="1" dirty="0">
                <a:solidFill>
                  <a:srgbClr val="1F497D"/>
                </a:solidFill>
                <a:latin typeface="Candara"/>
                <a:ea typeface="Times New Roman"/>
                <a:cs typeface="Times New Roman"/>
              </a:rPr>
              <a:t> of diuretica.</a:t>
            </a:r>
            <a:endParaRPr lang="en-US" sz="1400" b="1" dirty="0">
              <a:solidFill>
                <a:srgbClr val="1F497D"/>
              </a:solidFill>
              <a:latin typeface="Candara"/>
              <a:ea typeface="Times New Roman"/>
              <a:cs typeface="Times New Roman"/>
            </a:endParaRPr>
          </a:p>
        </p:txBody>
      </p:sp>
      <p:pic>
        <p:nvPicPr>
          <p:cNvPr id="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717031"/>
            <a:ext cx="945744" cy="28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77</a:t>
            </a:fld>
            <a:endParaRPr lang="en-US">
              <a:solidFill>
                <a:srgbClr val="000000"/>
              </a:solidFill>
            </a:endParaRPr>
          </a:p>
        </p:txBody>
      </p:sp>
    </p:spTree>
    <p:extLst>
      <p:ext uri="{BB962C8B-B14F-4D97-AF65-F5344CB8AC3E}">
        <p14:creationId xmlns:p14="http://schemas.microsoft.com/office/powerpoint/2010/main" val="19612342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C4589A1-9D46-428E-97B5-7349A84DC090}"/>
              </a:ext>
            </a:extLst>
          </p:cNvPr>
          <p:cNvPicPr>
            <a:picLocks noChangeAspect="1"/>
          </p:cNvPicPr>
          <p:nvPr/>
        </p:nvPicPr>
        <p:blipFill>
          <a:blip r:embed="rId2"/>
          <a:stretch>
            <a:fillRect/>
          </a:stretch>
        </p:blipFill>
        <p:spPr>
          <a:xfrm>
            <a:off x="847783" y="1628800"/>
            <a:ext cx="7448434" cy="4871126"/>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78</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smtClean="0">
                <a:latin typeface="Candara"/>
                <a:ea typeface="Times New Roman"/>
                <a:cs typeface="Times New Roman"/>
              </a:rPr>
              <a:t>Proportie </a:t>
            </a:r>
            <a:r>
              <a:rPr lang="nl-NL" i="1" kern="0" dirty="0">
                <a:latin typeface="Candara"/>
                <a:ea typeface="Times New Roman"/>
                <a:cs typeface="Times New Roman"/>
              </a:rPr>
              <a:t>van de verzekerden ≥75 jaar die ACE-I, </a:t>
            </a:r>
            <a:r>
              <a:rPr lang="nl-NL" i="1" kern="0" dirty="0" err="1">
                <a:latin typeface="Candara"/>
                <a:ea typeface="Times New Roman"/>
                <a:cs typeface="Times New Roman"/>
              </a:rPr>
              <a:t>sartanen</a:t>
            </a:r>
            <a:r>
              <a:rPr lang="nl-NL" i="1" kern="0" dirty="0">
                <a:latin typeface="Candara"/>
                <a:ea typeface="Times New Roman"/>
                <a:cs typeface="Times New Roman"/>
              </a:rPr>
              <a:t> of diuretica nemen, met correcte biochemische follow-up (≥1x/jaar creatinine)</a:t>
            </a:r>
            <a:endParaRPr lang="en-US" i="1" kern="0" dirty="0">
              <a:latin typeface="Candara"/>
              <a:ea typeface="Times New Roman"/>
              <a:cs typeface="Times New Roman"/>
            </a:endParaRPr>
          </a:p>
        </p:txBody>
      </p:sp>
    </p:spTree>
    <p:extLst>
      <p:ext uri="{BB962C8B-B14F-4D97-AF65-F5344CB8AC3E}">
        <p14:creationId xmlns:p14="http://schemas.microsoft.com/office/powerpoint/2010/main" val="3267746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7CB588-B549-4CBA-87BB-1E68CAD9DBDB}"/>
              </a:ext>
            </a:extLst>
          </p:cNvPr>
          <p:cNvPicPr>
            <a:picLocks noChangeAspect="1"/>
          </p:cNvPicPr>
          <p:nvPr/>
        </p:nvPicPr>
        <p:blipFill>
          <a:blip r:embed="rId2"/>
          <a:stretch>
            <a:fillRect/>
          </a:stretch>
        </p:blipFill>
        <p:spPr>
          <a:xfrm>
            <a:off x="591729" y="1628800"/>
            <a:ext cx="7960542" cy="4682134"/>
          </a:xfrm>
          <a:prstGeom prst="rect">
            <a:avLst/>
          </a:prstGeom>
        </p:spPr>
      </p:pic>
      <p:sp>
        <p:nvSpPr>
          <p:cNvPr id="3" name="Slide Number Placeholder 2"/>
          <p:cNvSpPr>
            <a:spLocks noGrp="1"/>
          </p:cNvSpPr>
          <p:nvPr>
            <p:ph type="sldNum" sz="quarter" idx="12"/>
          </p:nvPr>
        </p:nvSpPr>
        <p:spPr/>
        <p:txBody>
          <a:bodyPr/>
          <a:lstStyle/>
          <a:p>
            <a:fld id="{0CBD41FF-4289-413E-BE20-A9BEB72D171E}" type="slidenum">
              <a:rPr lang="en-US" altLang="en-US" smtClean="0">
                <a:solidFill>
                  <a:srgbClr val="000000"/>
                </a:solidFill>
              </a:rPr>
              <a:pPr/>
              <a:t>79</a:t>
            </a:fld>
            <a:endParaRPr lang="en-US" altLang="en-US">
              <a:solidFill>
                <a:srgbClr val="000000"/>
              </a:solidFill>
            </a:endParaRPr>
          </a:p>
        </p:txBody>
      </p:sp>
      <p:sp>
        <p:nvSpPr>
          <p:cNvPr id="4" name="Title 1"/>
          <p:cNvSpPr txBox="1">
            <a:spLocks/>
          </p:cNvSpPr>
          <p:nvPr/>
        </p:nvSpPr>
        <p:spPr>
          <a:xfrm>
            <a:off x="1835150" y="188640"/>
            <a:ext cx="6851650" cy="777875"/>
          </a:xfrm>
          <a:prstGeom prst="rect">
            <a:avLst/>
          </a:prstGeom>
        </p:spPr>
        <p:txBody>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NL" i="1" kern="0" dirty="0">
                <a:latin typeface="Candara"/>
                <a:ea typeface="Times New Roman"/>
                <a:cs typeface="Times New Roman"/>
              </a:rPr>
              <a:t>Proportie van de verzekerden ≥75 jaar die ACE-I, </a:t>
            </a:r>
            <a:r>
              <a:rPr lang="nl-NL" i="1" kern="0" dirty="0" err="1">
                <a:latin typeface="Candara"/>
                <a:ea typeface="Times New Roman"/>
                <a:cs typeface="Times New Roman"/>
              </a:rPr>
              <a:t>sartanen</a:t>
            </a:r>
            <a:r>
              <a:rPr lang="nl-NL" i="1" kern="0" dirty="0">
                <a:latin typeface="Candara"/>
                <a:ea typeface="Times New Roman"/>
                <a:cs typeface="Times New Roman"/>
              </a:rPr>
              <a:t> of diuretica nemen, met correcte biochemische follow-up (≥1x/jaar creatinine)</a:t>
            </a:r>
            <a:endParaRPr lang="en-US" i="1" kern="0" dirty="0">
              <a:latin typeface="Candara"/>
              <a:ea typeface="Times New Roman"/>
              <a:cs typeface="Times New Roman"/>
            </a:endParaRPr>
          </a:p>
        </p:txBody>
      </p:sp>
    </p:spTree>
    <p:extLst>
      <p:ext uri="{BB962C8B-B14F-4D97-AF65-F5344CB8AC3E}">
        <p14:creationId xmlns:p14="http://schemas.microsoft.com/office/powerpoint/2010/main" val="315208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nl-BE" dirty="0" smtClean="0"/>
              <a:t>THEMA I: GENEESMIDDELEN</a:t>
            </a:r>
            <a:endParaRPr lang="en-US" dirty="0"/>
          </a:p>
        </p:txBody>
      </p:sp>
      <p:sp>
        <p:nvSpPr>
          <p:cNvPr id="21507" name="Rectangle 3"/>
          <p:cNvSpPr>
            <a:spLocks noGrp="1" noChangeArrowheads="1"/>
          </p:cNvSpPr>
          <p:nvPr>
            <p:ph type="body" idx="1"/>
          </p:nvPr>
        </p:nvSpPr>
        <p:spPr/>
        <p:txBody>
          <a:bodyPr/>
          <a:lstStyle/>
          <a:p>
            <a:pPr marL="514350" indent="-514350">
              <a:buFont typeface="+mj-lt"/>
              <a:buAutoNum type="arabicPeriod"/>
            </a:pPr>
            <a:endParaRPr lang="nl-BE" dirty="0" smtClean="0"/>
          </a:p>
          <a:p>
            <a:pPr marL="514350" indent="-514350">
              <a:buFont typeface="+mj-lt"/>
              <a:buAutoNum type="arabicPeriod"/>
            </a:pPr>
            <a:endParaRPr lang="nl-BE" dirty="0" smtClean="0"/>
          </a:p>
          <a:p>
            <a:pPr marL="514350" indent="-514350">
              <a:spcAft>
                <a:spcPts val="600"/>
              </a:spcAft>
              <a:buFont typeface="+mj-lt"/>
              <a:buAutoNum type="arabicPeriod"/>
            </a:pPr>
            <a:r>
              <a:rPr lang="nl-BE" sz="2400" dirty="0" smtClean="0"/>
              <a:t>Infecties in de ambulante praktijk</a:t>
            </a:r>
          </a:p>
          <a:p>
            <a:pPr marL="514350" indent="-514350">
              <a:spcAft>
                <a:spcPts val="600"/>
              </a:spcAft>
              <a:buFont typeface="+mj-lt"/>
              <a:buAutoNum type="arabicPeriod"/>
            </a:pPr>
            <a:r>
              <a:rPr lang="nl-BE" sz="2400" dirty="0" smtClean="0"/>
              <a:t>Medicatie bij ouderen</a:t>
            </a:r>
          </a:p>
          <a:p>
            <a:pPr marL="514350" indent="-514350">
              <a:spcAft>
                <a:spcPts val="600"/>
              </a:spcAft>
              <a:buFont typeface="+mj-lt"/>
              <a:buAutoNum type="arabicPeriod"/>
            </a:pPr>
            <a:r>
              <a:rPr lang="nl-BE" sz="2400" dirty="0" smtClean="0"/>
              <a:t>Psychotrope medicatie</a:t>
            </a:r>
          </a:p>
          <a:p>
            <a:pPr marL="0" indent="0">
              <a:spcAft>
                <a:spcPts val="600"/>
              </a:spcAft>
              <a:buNone/>
            </a:pPr>
            <a:endParaRPr lang="nl-BE" sz="2400" dirty="0" smtClean="0"/>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3038769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nl-BE" dirty="0" smtClean="0"/>
              <a:t>THEMA I: GENEESMIDDELEN</a:t>
            </a:r>
            <a:endParaRPr lang="en-US" dirty="0"/>
          </a:p>
        </p:txBody>
      </p:sp>
      <p:sp>
        <p:nvSpPr>
          <p:cNvPr id="21507" name="Rectangle 3"/>
          <p:cNvSpPr>
            <a:spLocks noGrp="1" noChangeArrowheads="1"/>
          </p:cNvSpPr>
          <p:nvPr>
            <p:ph type="body" idx="1"/>
          </p:nvPr>
        </p:nvSpPr>
        <p:spPr/>
        <p:txBody>
          <a:bodyPr/>
          <a:lstStyle/>
          <a:p>
            <a:pPr marL="514350" indent="-514350">
              <a:buFont typeface="+mj-lt"/>
              <a:buAutoNum type="arabicPeriod"/>
            </a:pPr>
            <a:endParaRPr lang="nl-BE" dirty="0" smtClean="0"/>
          </a:p>
          <a:p>
            <a:pPr marL="514350" indent="-514350">
              <a:buFont typeface="+mj-lt"/>
              <a:buAutoNum type="arabicPeriod"/>
            </a:pPr>
            <a:endParaRPr lang="nl-BE" dirty="0" smtClean="0"/>
          </a:p>
          <a:p>
            <a:pPr marL="514350" indent="-514350">
              <a:spcAft>
                <a:spcPts val="600"/>
              </a:spcAft>
              <a:buFont typeface="+mj-lt"/>
              <a:buAutoNum type="arabicPeriod"/>
            </a:pPr>
            <a:r>
              <a:rPr lang="nl-BE" sz="2800" b="1" dirty="0" smtClean="0"/>
              <a:t>Infecties in de ambulante praktijk</a:t>
            </a:r>
          </a:p>
          <a:p>
            <a:pPr marL="514350" indent="-514350">
              <a:spcAft>
                <a:spcPts val="600"/>
              </a:spcAft>
              <a:buFont typeface="+mj-lt"/>
              <a:buAutoNum type="arabicPeriod"/>
            </a:pPr>
            <a:r>
              <a:rPr lang="nl-BE" sz="2400" dirty="0" smtClean="0">
                <a:solidFill>
                  <a:schemeClr val="bg1">
                    <a:lumMod val="85000"/>
                  </a:schemeClr>
                </a:solidFill>
              </a:rPr>
              <a:t>Medicatie bij ouderen</a:t>
            </a:r>
          </a:p>
          <a:p>
            <a:pPr marL="514350" indent="-514350">
              <a:spcAft>
                <a:spcPts val="600"/>
              </a:spcAft>
              <a:buFont typeface="+mj-lt"/>
              <a:buAutoNum type="arabicPeriod"/>
            </a:pPr>
            <a:r>
              <a:rPr lang="nl-BE" sz="2400" dirty="0" smtClean="0">
                <a:solidFill>
                  <a:schemeClr val="bg1">
                    <a:lumMod val="85000"/>
                  </a:schemeClr>
                </a:solidFill>
              </a:rPr>
              <a:t>Psychotrope medicatie</a:t>
            </a:r>
          </a:p>
          <a:p>
            <a:pPr marL="0" indent="0">
              <a:spcAft>
                <a:spcPts val="600"/>
              </a:spcAft>
              <a:buNone/>
            </a:pPr>
            <a:endParaRPr lang="nl-BE" sz="2400" dirty="0" smtClean="0">
              <a:solidFill>
                <a:schemeClr val="bg1">
                  <a:lumMod val="85000"/>
                </a:schemeClr>
              </a:solidFill>
            </a:endParaRPr>
          </a:p>
        </p:txBody>
      </p:sp>
      <p:sp>
        <p:nvSpPr>
          <p:cNvPr id="2" name="Slide Number Placeholder 1"/>
          <p:cNvSpPr>
            <a:spLocks noGrp="1"/>
          </p:cNvSpPr>
          <p:nvPr>
            <p:ph type="sldNum" sz="quarter" idx="12"/>
          </p:nvPr>
        </p:nvSpPr>
        <p:spPr/>
        <p:txBody>
          <a:bodyPr/>
          <a:lstStyle/>
          <a:p>
            <a:fld id="{DEA44515-A1B5-422F-9F05-2D4E79B7C2DD}" type="slidenum">
              <a:rPr lang="en-US" smtClean="0">
                <a:solidFill>
                  <a:srgbClr val="000000"/>
                </a:solidFill>
              </a:rPr>
              <a:pPr/>
              <a:t>9</a:t>
            </a:fld>
            <a:endParaRPr lang="en-US">
              <a:solidFill>
                <a:srgbClr val="000000"/>
              </a:solidFill>
            </a:endParaRPr>
          </a:p>
        </p:txBody>
      </p:sp>
    </p:spTree>
    <p:extLst>
      <p:ext uri="{BB962C8B-B14F-4D97-AF65-F5344CB8AC3E}">
        <p14:creationId xmlns:p14="http://schemas.microsoft.com/office/powerpoint/2010/main" val="1598070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RIZIV_a">
  <a:themeElements>
    <a:clrScheme name="riziv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izivnew">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ziv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iziv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iziv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iziv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iziv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iziv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izivn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iziv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iziv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iziv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iziv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iziv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aseDocument" ma:contentTypeID="0x01010068B932EBA4214624B1E6C758B674AA3900878AE0BF14248048B0F623A599AB54C9" ma:contentTypeVersion="10" ma:contentTypeDescription="Crée un document." ma:contentTypeScope="" ma:versionID="0f806d5401a718c248ff851712977ef5">
  <xsd:schema xmlns:xsd="http://www.w3.org/2001/XMLSchema" xmlns:xs="http://www.w3.org/2001/XMLSchema" xmlns:p="http://schemas.microsoft.com/office/2006/metadata/properties" xmlns:ns1="http://schemas.microsoft.com/sharepoint/v3" xmlns:ns2="f15eea43-7fa7-45cf-8dc0-d5244e2cd467" xmlns:ns3="61fd8d87-ea47-44bb-afd6-b4d99b1d9c1f" targetNamespace="http://schemas.microsoft.com/office/2006/metadata/properties" ma:root="true" ma:fieldsID="3c46b631aa297e29475e1214a5361d70" ns1:_="" ns2:_="" ns3:_="">
    <xsd:import namespace="http://schemas.microsoft.com/sharepoint/v3"/>
    <xsd:import namespace="f15eea43-7fa7-45cf-8dc0-d5244e2cd467"/>
    <xsd:import namespace="61fd8d87-ea47-44bb-afd6-b4d99b1d9c1f"/>
    <xsd:element name="properties">
      <xsd:complexType>
        <xsd:sequence>
          <xsd:element name="documentManagement">
            <xsd:complexType>
              <xsd:all>
                <xsd:element ref="ns2:RIDocSummary" minOccurs="0"/>
                <xsd:element ref="ns2:RIDocInitialCreationDate" minOccurs="0"/>
                <xsd:element ref="ns2:RIDocTypeTaxHTField0" minOccurs="0"/>
                <xsd:element ref="ns2:RITargetGroupTaxHTField0" minOccurs="0"/>
                <xsd:element ref="ns2:RIThemeTaxHTField0" minOccurs="0"/>
                <xsd:element ref="ns2:RILanguageTaxHTField0" minOccurs="0"/>
                <xsd:element ref="ns3:TaxCatchAll" minOccurs="0"/>
                <xsd:element ref="ns3:gde733b7de1f426ba66c11d7c4a6ad8f" minOccurs="0"/>
                <xsd:element ref="ns3:TaxCatchAllLabel" minOccurs="0"/>
                <xsd:element ref="ns3:cc6d4d0f41a44532aeb7bee41b15f208" minOccurs="0"/>
                <xsd:element ref="ns1:PublishingExpirationDate" minOccurs="0"/>
                <xsd:element ref="ns1:PublishingStart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ExpirationDate" ma:index="25" nillable="true" ma:displayName="Date de fin de planification" ma:description="" ma:internalName="PublishingExpirationDate">
      <xsd:simpleType>
        <xsd:restriction base="dms:Unknown"/>
      </xsd:simpleType>
    </xsd:element>
    <xsd:element name="PublishingStartDate" ma:index="26" nillable="true" ma:displayName="Date de début de planification" ma:description="" ma:internalName="PublishingStart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5eea43-7fa7-45cf-8dc0-d5244e2cd467" elementFormDefault="qualified">
    <xsd:import namespace="http://schemas.microsoft.com/office/2006/documentManagement/types"/>
    <xsd:import namespace="http://schemas.microsoft.com/office/infopath/2007/PartnerControls"/>
    <xsd:element name="RIDocSummary" ma:index="8" nillable="true" ma:displayName="Résumé" ma:internalName="RIDocSummary">
      <xsd:simpleType>
        <xsd:restriction base="dms:Note">
          <xsd:maxLength value="255"/>
        </xsd:restriction>
      </xsd:simpleType>
    </xsd:element>
    <xsd:element name="RIDocInitialCreationDate" ma:index="13" nillable="true" ma:displayName="Initial creation date" ma:default="[Today]" ma:format="DateOnly" ma:indexed="true" ma:internalName="RIDocInitialCreationDate">
      <xsd:simpleType>
        <xsd:restriction base="dms:DateTime"/>
      </xsd:simpleType>
    </xsd:element>
    <xsd:element name="RIDocTypeTaxHTField0" ma:index="14" nillable="true" ma:taxonomy="true" ma:internalName="RIDocTypeTaxHTField0" ma:taxonomyFieldName="RIDocType" ma:displayName="Type" ma:fieldId="{e9c02295-779d-4904-9c2f-398eb8a46af6}" ma:taxonomyMulti="true" ma:sspId="0ef66dbe-9d4d-47c7-8094-97b828f68765" ma:termSetId="2b6f7e9b-72d8-4c39-9dd2-b382cdde65ef" ma:anchorId="bba49bfc-d79e-4d3d-8e99-da4cfe1bc359" ma:open="false" ma:isKeyword="false">
      <xsd:complexType>
        <xsd:sequence>
          <xsd:element ref="pc:Terms" minOccurs="0" maxOccurs="1"/>
        </xsd:sequence>
      </xsd:complexType>
    </xsd:element>
    <xsd:element name="RITargetGroupTaxHTField0" ma:index="15" nillable="true" ma:taxonomy="true" ma:internalName="RITargetGroupTaxHTField0" ma:taxonomyFieldName="RITargetGroup" ma:displayName="Groupe cible" ma:default="" ma:fieldId="{5ba84fff-5b48-41ff-a0ce-9cb6f56aeea2}" ma:taxonomyMulti="true" ma:sspId="0ef66dbe-9d4d-47c7-8094-97b828f68765" ma:termSetId="2b6f7e9b-72d8-4c39-9dd2-b382cdde65ef" ma:anchorId="93e5bace-bd47-4f95-bc09-82965b59cb06" ma:open="false" ma:isKeyword="false">
      <xsd:complexType>
        <xsd:sequence>
          <xsd:element ref="pc:Terms" minOccurs="0" maxOccurs="1"/>
        </xsd:sequence>
      </xsd:complexType>
    </xsd:element>
    <xsd:element name="RIThemeTaxHTField0" ma:index="16" nillable="true" ma:taxonomy="true" ma:internalName="RIThemeTaxHTField0" ma:taxonomyFieldName="RITheme" ma:displayName="Thème" ma:fieldId="{4da39f56-d3e0-4eda-b5a0-097d81b2f922}" ma:taxonomyMulti="true" ma:sspId="0ef66dbe-9d4d-47c7-8094-97b828f68765" ma:termSetId="2b6f7e9b-72d8-4c39-9dd2-b382cdde65ef" ma:anchorId="d3fdfad7-22a2-47aa-bc5b-de53bde139df" ma:open="false" ma:isKeyword="false">
      <xsd:complexType>
        <xsd:sequence>
          <xsd:element ref="pc:Terms" minOccurs="0" maxOccurs="1"/>
        </xsd:sequence>
      </xsd:complexType>
    </xsd:element>
    <xsd:element name="RILanguageTaxHTField0" ma:index="17" nillable="true" ma:taxonomy="true" ma:internalName="RILanguageTaxHTField0" ma:taxonomyFieldName="RILanguage" ma:displayName="Langue" ma:fieldId="{c7e3734e-a786-4652-bb98-6e7a4dc8cda4}" ma:taxonomyMulti="true" ma:sspId="0ef66dbe-9d4d-47c7-8094-97b828f68765" ma:termSetId="2b6f7e9b-72d8-4c39-9dd2-b382cdde65ef" ma:anchorId="216408cd-2d56-4fdf-a6f2-b407a6eb4657"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fd8d87-ea47-44bb-afd6-b4d99b1d9c1f" elementFormDefault="qualified">
    <xsd:import namespace="http://schemas.microsoft.com/office/2006/documentManagement/types"/>
    <xsd:import namespace="http://schemas.microsoft.com/office/infopath/2007/PartnerControls"/>
    <xsd:element name="TaxCatchAll" ma:index="18" nillable="true" ma:displayName="Colonne Attraper tout de Taxonomie" ma:hidden="true" ma:list="{7dc22c6c-0b67-4097-b867-927b71770b39}" ma:internalName="TaxCatchAll" ma:showField="CatchAllData" ma:web="61fd8d87-ea47-44bb-afd6-b4d99b1d9c1f">
      <xsd:complexType>
        <xsd:complexContent>
          <xsd:extension base="dms:MultiChoiceLookup">
            <xsd:sequence>
              <xsd:element name="Value" type="dms:Lookup" maxOccurs="unbounded" minOccurs="0" nillable="true"/>
            </xsd:sequence>
          </xsd:extension>
        </xsd:complexContent>
      </xsd:complexType>
    </xsd:element>
    <xsd:element name="gde733b7de1f426ba66c11d7c4a6ad8f" ma:index="21" nillable="true" ma:displayName="Document Publicationtype_0" ma:hidden="true" ma:internalName="gde733b7de1f426ba66c11d7c4a6ad8f">
      <xsd:simpleType>
        <xsd:restriction base="dms:Note"/>
      </xsd:simpleType>
    </xsd:element>
    <xsd:element name="TaxCatchAllLabel" ma:index="22" nillable="true" ma:displayName="Colonne Attraper tout de Taxonomie1" ma:hidden="true" ma:list="{7dc22c6c-0b67-4097-b867-927b71770b39}" ma:internalName="TaxCatchAllLabel" ma:readOnly="true" ma:showField="CatchAllDataLabel" ma:web="61fd8d87-ea47-44bb-afd6-b4d99b1d9c1f">
      <xsd:complexType>
        <xsd:complexContent>
          <xsd:extension base="dms:MultiChoiceLookup">
            <xsd:sequence>
              <xsd:element name="Value" type="dms:Lookup" maxOccurs="unbounded" minOccurs="0" nillable="true"/>
            </xsd:sequence>
          </xsd:extension>
        </xsd:complexContent>
      </xsd:complexType>
    </xsd:element>
    <xsd:element name="cc6d4d0f41a44532aeb7bee41b15f208" ma:index="23" nillable="true" ma:taxonomy="true" ma:internalName="cc6d4d0f41a44532aeb7bee41b15f208" ma:taxonomyFieldName="Publication_x0020_type_x0020_for_x0020_documents" ma:displayName="Publication type for documents" ma:default="" ma:fieldId="{cc6d4d0f-41a4-4532-aeb7-bee41b15f208}" ma:taxonomyMulti="true" ma:sspId="0ef66dbe-9d4d-47c7-8094-97b828f68765" ma:termSetId="2b6f7e9b-72d8-4c39-9dd2-b382cdde65ef" ma:anchorId="22490f7c-4f41-43c8-a5b3-f62c4d13df9a"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IDocInitialCreationDate xmlns="f15eea43-7fa7-45cf-8dc0-d5244e2cd467">2019-06-20T22:00:00+00:00</RIDocInitialCreationDate>
    <RITargetGroupTaxHTField0 xmlns="f15eea43-7fa7-45cf-8dc0-d5244e2cd467">
      <Terms xmlns="http://schemas.microsoft.com/office/infopath/2007/PartnerControls">
        <TermInfo xmlns="http://schemas.microsoft.com/office/infopath/2007/PartnerControls">
          <TermName xmlns="http://schemas.microsoft.com/office/infopath/2007/PartnerControls">Maison de repos et de soins</TermName>
          <TermId xmlns="http://schemas.microsoft.com/office/infopath/2007/PartnerControls">9c7c680c-6f48-4e61-a757-fad7ac1bc31a</TermId>
        </TermInfo>
        <TermInfo xmlns="http://schemas.microsoft.com/office/infopath/2007/PartnerControls">
          <TermName xmlns="http://schemas.microsoft.com/office/infopath/2007/PartnerControls">Maisons de repos pour personnes agées</TermName>
          <TermId xmlns="http://schemas.microsoft.com/office/infopath/2007/PartnerControls">e2413ac5-94a3-438e-bc33-980cb84b9180</TermId>
        </TermInfo>
        <TermInfo xmlns="http://schemas.microsoft.com/office/infopath/2007/PartnerControls">
          <TermName xmlns="http://schemas.microsoft.com/office/infopath/2007/PartnerControls">Médecin</TermName>
          <TermId xmlns="http://schemas.microsoft.com/office/infopath/2007/PartnerControls">d8a1e59b-bcd7-4d2f-b75c-23b993f6e1ad</TermId>
        </TermInfo>
      </Terms>
    </RITargetGroupTaxHTField0>
    <RILanguageTaxHTField0 xmlns="f15eea43-7fa7-45cf-8dc0-d5244e2cd467">
      <Terms xmlns="http://schemas.microsoft.com/office/infopath/2007/PartnerControls">
        <TermInfo xmlns="http://schemas.microsoft.com/office/infopath/2007/PartnerControls">
          <TermName xmlns="http://schemas.microsoft.com/office/infopath/2007/PartnerControls">Néerlandais</TermName>
          <TermId xmlns="http://schemas.microsoft.com/office/infopath/2007/PartnerControls">1daba039-17e6-4993-bb2c-50e1d16ef364</TermId>
        </TermInfo>
      </Terms>
    </RILanguageTaxHTField0>
    <cc6d4d0f41a44532aeb7bee41b15f208 xmlns="61fd8d87-ea47-44bb-afd6-b4d99b1d9c1f">
      <Terms xmlns="http://schemas.microsoft.com/office/infopath/2007/PartnerControls"/>
    </cc6d4d0f41a44532aeb7bee41b15f208>
    <TaxCatchAll xmlns="61fd8d87-ea47-44bb-afd6-b4d99b1d9c1f">
      <Value>65</Value>
      <Value>60</Value>
      <Value>29</Value>
      <Value>82</Value>
      <Value>12</Value>
      <Value>66</Value>
    </TaxCatchAll>
    <RIDocSummary xmlns="f15eea43-7fa7-45cf-8dc0-d5244e2cd467">Resultaten (data 2016) voor de woonzorgcentra</RIDocSummary>
    <RIThemeTaxHTField0 xmlns="f15eea43-7fa7-45cf-8dc0-d5244e2cd467">
      <Terms xmlns="http://schemas.microsoft.com/office/infopath/2007/PartnerControls">
        <TermInfo xmlns="http://schemas.microsoft.com/office/infopath/2007/PartnerControls">
          <TermName xmlns="http://schemas.microsoft.com/office/infopath/2007/PartnerControls">Soins aux personnes âgées</TermName>
          <TermId xmlns="http://schemas.microsoft.com/office/infopath/2007/PartnerControls">778d8366-d9a6-453e-ac0b-34fd0db8fcac</TermId>
        </TermInfo>
        <TermInfo xmlns="http://schemas.microsoft.com/office/infopath/2007/PartnerControls">
          <TermName xmlns="http://schemas.microsoft.com/office/infopath/2007/PartnerControls">Feedback individuel</TermName>
          <TermId xmlns="http://schemas.microsoft.com/office/infopath/2007/PartnerControls">c011c27e-2dbd-409b-87f6-1d728db57d70</TermId>
        </TermInfo>
      </Terms>
    </RIThemeTaxHTField0>
    <PublishingExpirationDate xmlns="http://schemas.microsoft.com/sharepoint/v3" xsi:nil="true"/>
    <RIDocTypeTaxHTField0 xmlns="f15eea43-7fa7-45cf-8dc0-d5244e2cd467">
      <Terms xmlns="http://schemas.microsoft.com/office/infopath/2007/PartnerControls"/>
    </RIDocTypeTaxHTField0>
    <PublishingStartDate xmlns="http://schemas.microsoft.com/sharepoint/v3" xsi:nil="true"/>
    <gde733b7de1f426ba66c11d7c4a6ad8f xmlns="61fd8d87-ea47-44bb-afd6-b4d99b1d9c1f" xsi:nil="true"/>
  </documentManagement>
</p:properties>
</file>

<file path=customXml/itemProps1.xml><?xml version="1.0" encoding="utf-8"?>
<ds:datastoreItem xmlns:ds="http://schemas.openxmlformats.org/officeDocument/2006/customXml" ds:itemID="{A8163242-A758-4BE9-BD0F-3E4EE39688AE}"/>
</file>

<file path=customXml/itemProps2.xml><?xml version="1.0" encoding="utf-8"?>
<ds:datastoreItem xmlns:ds="http://schemas.openxmlformats.org/officeDocument/2006/customXml" ds:itemID="{E37C213D-564A-4D46-8B4C-6D2FCCA487C3}"/>
</file>

<file path=customXml/itemProps3.xml><?xml version="1.0" encoding="utf-8"?>
<ds:datastoreItem xmlns:ds="http://schemas.openxmlformats.org/officeDocument/2006/customXml" ds:itemID="{326D3331-F2D5-4F40-944A-74777E22DE5C}"/>
</file>

<file path=docProps/app.xml><?xml version="1.0" encoding="utf-8"?>
<Properties xmlns="http://schemas.openxmlformats.org/officeDocument/2006/extended-properties" xmlns:vt="http://schemas.openxmlformats.org/officeDocument/2006/docPropsVTypes">
  <TotalTime>0</TotalTime>
  <Words>1673</Words>
  <Application>Microsoft Office PowerPoint</Application>
  <PresentationFormat>On-screen Show (4:3)</PresentationFormat>
  <Paragraphs>318</Paragraphs>
  <Slides>79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Calibri</vt:lpstr>
      <vt:lpstr>Candara</vt:lpstr>
      <vt:lpstr>Times New Roman</vt:lpstr>
      <vt:lpstr>Verdana</vt:lpstr>
      <vt:lpstr>Wingdings</vt:lpstr>
      <vt:lpstr>PPT_RIZIV_a</vt:lpstr>
      <vt:lpstr>Feedback over de patiënten in woonzorgcentra 2019</vt:lpstr>
      <vt:lpstr>Inleiding</vt:lpstr>
      <vt:lpstr>Wat staat er in deze presentatie?</vt:lpstr>
      <vt:lpstr>PowerPoint Presentation</vt:lpstr>
      <vt:lpstr>Hoe worden de resultaten voorgesteld? Evolutie</vt:lpstr>
      <vt:lpstr>Hoe worden de resultaten voorgesteld? Per provincie </vt:lpstr>
      <vt:lpstr>Geneesmiddelen</vt:lpstr>
      <vt:lpstr>THEMA I: GENEESMIDDELEN</vt:lpstr>
      <vt:lpstr>THEMA I: GENEESMIDDELEN</vt:lpstr>
      <vt:lpstr>I.1. Infecties in de ambulante praktijk</vt:lpstr>
      <vt:lpstr>Percentage verzekerden ≥75 jaar die in de loop van het jaar gevaccineerd werden tegen griep</vt:lpstr>
      <vt:lpstr>PowerPoint Presentation</vt:lpstr>
      <vt:lpstr>I.1. Infecties in de ambulante praktijk</vt:lpstr>
      <vt:lpstr>PowerPoint Presentation</vt:lpstr>
      <vt:lpstr>PowerPoint Presentation</vt:lpstr>
      <vt:lpstr>I.1. Infecties in de ambulante praktijk</vt:lpstr>
      <vt:lpstr>PowerPoint Presentation</vt:lpstr>
      <vt:lpstr>PowerPoint Presentation</vt:lpstr>
      <vt:lpstr>THEMA I: GENEESMIDDELEN</vt:lpstr>
      <vt:lpstr>I.2. Medicatie bij ouderen</vt:lpstr>
      <vt:lpstr>PowerPoint Presentation</vt:lpstr>
      <vt:lpstr>PowerPoint Presentation</vt:lpstr>
      <vt:lpstr>I.2. Medicatie bij ouderen</vt:lpstr>
      <vt:lpstr>PowerPoint Presentation</vt:lpstr>
      <vt:lpstr>PowerPoint Presentation</vt:lpstr>
      <vt:lpstr>I.2. Medicatie bij ouderen</vt:lpstr>
      <vt:lpstr>PowerPoint Presentation</vt:lpstr>
      <vt:lpstr>PowerPoint Presentation</vt:lpstr>
      <vt:lpstr>I.2. Medicatie bij ouderen</vt:lpstr>
      <vt:lpstr>PowerPoint Presentation</vt:lpstr>
      <vt:lpstr>PowerPoint Presentation</vt:lpstr>
      <vt:lpstr>THEMA I: GENEESMIDDELEN</vt:lpstr>
      <vt:lpstr>I.2. Medicatie bij ouderen</vt:lpstr>
      <vt:lpstr>I.3. Psychotrope medicatie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I.3. Psychotrope medicatie</vt:lpstr>
      <vt:lpstr>PowerPoint Presentation</vt:lpstr>
      <vt:lpstr>PowerPoint Presentation</vt:lpstr>
      <vt:lpstr>PowerPoint Presentation</vt:lpstr>
      <vt:lpstr>PowerPoint Presentation</vt:lpstr>
      <vt:lpstr>klinische biologie</vt:lpstr>
      <vt:lpstr>THEMA II: KLINISCHE BIOLOGIE</vt:lpstr>
      <vt:lpstr>THEMA II: KLINISCHE BIOLOGIE</vt:lpstr>
      <vt:lpstr>II.1. Screening</vt:lpstr>
      <vt:lpstr>PowerPoint Presentation</vt:lpstr>
      <vt:lpstr>PowerPoint Presentation</vt:lpstr>
      <vt:lpstr>PowerPoint Presentation</vt:lpstr>
      <vt:lpstr>PowerPoint Presentation</vt:lpstr>
      <vt:lpstr>THEMA II: KLINISCHE BIOLOGIE</vt:lpstr>
      <vt:lpstr>II.2. Diagnose</vt:lpstr>
      <vt:lpstr>PowerPoint Presentation</vt:lpstr>
      <vt:lpstr>PowerPoint Presentation</vt:lpstr>
      <vt:lpstr>THEMA II: KLINISCHE BIOLOGIE</vt:lpstr>
      <vt:lpstr>II.3. Follow-up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II.3. Follow-up</vt:lpstr>
      <vt:lpstr>PowerPoint Presentation</vt:lpstr>
      <vt:lpstr>PowerPoint Presentation</vt:lpstr>
    </vt:vector>
  </TitlesOfParts>
  <Company>R.I.Z.I.V. - I.N.A.M.I.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Feedback over de patiënten in woonzorgcentral 2019</dc:title>
  <dc:creator>Cindy Opdebeeck</dc:creator>
  <cp:lastModifiedBy>Bingen Sandrine</cp:lastModifiedBy>
  <cp:revision>40</cp:revision>
  <dcterms:created xsi:type="dcterms:W3CDTF">2019-02-08T12:38:44Z</dcterms:created>
  <dcterms:modified xsi:type="dcterms:W3CDTF">2019-06-20T14:49:22Z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0x01010068B932EBA4214624B1E6C758B674AA3900878AE0BF14248048B0F623A599AB54C9</vt:lpwstr>
  </property>
  <property fmtid="{D5CDD505-2E9C-101B-9397-08002B2CF9AE}" pid="3" name="RITargetGroup">
    <vt:lpwstr>66;#Maison de repos et de soins|9c7c680c-6f48-4e61-a757-fad7ac1bc31a;#65;#Maisons de repos pour personnes agées|e2413ac5-94a3-438e-bc33-980cb84b9180;#29;#Médecin|d8a1e59b-bcd7-4d2f-b75c-23b993f6e1ad</vt:lpwstr>
  </property>
  <property fmtid="{D5CDD505-2E9C-101B-9397-08002B2CF9AE}" pid="4" name="RITheme">
    <vt:lpwstr>82;#Soins aux personnes âgées|778d8366-d9a6-453e-ac0b-34fd0db8fcac;#60;#Feedback individuel|c011c27e-2dbd-409b-87f6-1d728db57d70</vt:lpwstr>
  </property>
  <property fmtid="{D5CDD505-2E9C-101B-9397-08002B2CF9AE}" pid="5" name="RILanguage">
    <vt:lpwstr>12;#Néerlandais|1daba039-17e6-4993-bb2c-50e1d16ef364</vt:lpwstr>
  </property>
  <property fmtid="{D5CDD505-2E9C-101B-9397-08002B2CF9AE}" pid="6" name="RIDocType">
    <vt:lpwstr/>
  </property>
  <property fmtid="{D5CDD505-2E9C-101B-9397-08002B2CF9AE}" pid="7" name="Publication type for documents">
    <vt:lpwstr/>
  </property>
</Properties>
</file>